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772400" cy="10058400"/>
  <p:defaultTextStyle>
    <a:defPPr>
      <a:defRPr lang="en-GB"/>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1pPr>
    <a:lvl2pPr marL="742950" lvl="1" indent="-28575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2pPr>
    <a:lvl3pPr marL="1143000" lvl="2"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3pPr>
    <a:lvl4pPr marL="1600200" lvl="3"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4pPr>
    <a:lvl5pPr marL="2057400" lvl="4"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5pPr>
    <a:lvl6pPr marL="2286000" lvl="5"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6pPr>
    <a:lvl7pPr marL="2743200" lvl="6"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7pPr>
    <a:lvl8pPr marL="3200400" lvl="7"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8pPr>
    <a:lvl9pPr marL="3657600" lvl="8"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D86C85-8BD0-4545-8D4A-C63D894FD510}" v="2" dt="2024-12-01T10:36:26.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p:restoredTop sz="93627"/>
  </p:normalViewPr>
  <p:slideViewPr>
    <p:cSldViewPr showGuides="1">
      <p:cViewPr varScale="1">
        <p:scale>
          <a:sx n="77" d="100"/>
          <a:sy n="77" d="100"/>
        </p:scale>
        <p:origin x="926" y="566"/>
      </p:cViewPr>
      <p:guideLst>
        <p:guide orient="horz" pos="2160"/>
        <p:guide pos="3838"/>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ksha7726@gmail.com" userId="14c4bd74341b1227" providerId="LiveId" clId="{ABD86C85-8BD0-4545-8D4A-C63D894FD510}"/>
    <pc:docChg chg="undo custSel modSld">
      <pc:chgData name="diksha7726@gmail.com" userId="14c4bd74341b1227" providerId="LiveId" clId="{ABD86C85-8BD0-4545-8D4A-C63D894FD510}" dt="2024-12-01T10:37:37.821" v="4" actId="207"/>
      <pc:docMkLst>
        <pc:docMk/>
      </pc:docMkLst>
      <pc:sldChg chg="modSp mod">
        <pc:chgData name="diksha7726@gmail.com" userId="14c4bd74341b1227" providerId="LiveId" clId="{ABD86C85-8BD0-4545-8D4A-C63D894FD510}" dt="2024-12-01T10:37:37.821" v="4" actId="207"/>
        <pc:sldMkLst>
          <pc:docMk/>
          <pc:sldMk cId="0" sldId="256"/>
        </pc:sldMkLst>
        <pc:spChg chg="mod">
          <ac:chgData name="diksha7726@gmail.com" userId="14c4bd74341b1227" providerId="LiveId" clId="{ABD86C85-8BD0-4545-8D4A-C63D894FD510}" dt="2024-12-01T10:37:37.821" v="4" actId="207"/>
          <ac:spMkLst>
            <pc:docMk/>
            <pc:sldMk cId="0" sldId="256"/>
            <ac:spMk id="410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p:cNvSpPr>
          <p:nvPr>
            <p:ph type="sldImg"/>
          </p:nvPr>
        </p:nvSpPr>
        <p:spPr>
          <a:xfrm>
            <a:off x="533400" y="763588"/>
            <a:ext cx="6702425" cy="3770312"/>
          </a:xfrm>
          <a:prstGeom prst="rect">
            <a:avLst/>
          </a:prstGeom>
          <a:noFill/>
          <a:ln w="9525">
            <a:noFill/>
          </a:ln>
        </p:spPr>
      </p:sp>
      <p:sp>
        <p:nvSpPr>
          <p:cNvPr id="2"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lstStyle/>
          <a:p>
            <a:pPr lvl="0" algn="r" defTabSz="457200"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a:t>
            </a:fld>
            <a:endParaRPr lang="en-US" altLang="en-US" sz="1400" dirty="0">
              <a:solidFill>
                <a:srgbClr val="000000"/>
              </a:solidFill>
              <a:latin typeface="Times New Roman" panose="02020603050405020304" pitchFamily="18" charset="0"/>
              <a:ea typeface="DejaVu Sans"/>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1</a:t>
            </a:fld>
            <a:endParaRPr lang="en-US" altLang="en-US" sz="1400" dirty="0">
              <a:solidFill>
                <a:srgbClr val="000000"/>
              </a:solidFill>
              <a:latin typeface="Times New Roman" panose="02020603050405020304" pitchFamily="18" charset="0"/>
              <a:ea typeface="DejaVu Sans"/>
            </a:endParaRPr>
          </a:p>
        </p:txBody>
      </p:sp>
      <p:sp>
        <p:nvSpPr>
          <p:cNvPr id="512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5124"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10</a:t>
            </a:fld>
            <a:endParaRPr lang="en-US" altLang="en-US" sz="1400" dirty="0">
              <a:solidFill>
                <a:srgbClr val="000000"/>
              </a:solidFill>
              <a:latin typeface="Times New Roman" panose="02020603050405020304" pitchFamily="18" charset="0"/>
              <a:ea typeface="DejaVu Sans"/>
            </a:endParaRPr>
          </a:p>
        </p:txBody>
      </p:sp>
      <p:sp>
        <p:nvSpPr>
          <p:cNvPr id="2355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11</a:t>
            </a:fld>
            <a:endParaRPr lang="en-US" altLang="en-US" sz="1400" dirty="0">
              <a:solidFill>
                <a:srgbClr val="000000"/>
              </a:solidFill>
              <a:latin typeface="Times New Roman" panose="02020603050405020304" pitchFamily="18" charset="0"/>
              <a:ea typeface="DejaVu Sans"/>
            </a:endParaRPr>
          </a:p>
        </p:txBody>
      </p:sp>
      <p:sp>
        <p:nvSpPr>
          <p:cNvPr id="2560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5604"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2</a:t>
            </a:fld>
            <a:endParaRPr lang="en-US" altLang="en-US" sz="1400" dirty="0">
              <a:solidFill>
                <a:srgbClr val="000000"/>
              </a:solidFill>
              <a:latin typeface="Times New Roman" panose="02020603050405020304" pitchFamily="18" charset="0"/>
              <a:ea typeface="DejaVu Sans"/>
            </a:endParaRPr>
          </a:p>
        </p:txBody>
      </p:sp>
      <p:sp>
        <p:nvSpPr>
          <p:cNvPr id="717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7172"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3</a:t>
            </a:fld>
            <a:endParaRPr lang="en-US" altLang="en-US" sz="1400" dirty="0">
              <a:solidFill>
                <a:srgbClr val="000000"/>
              </a:solidFill>
              <a:latin typeface="Times New Roman" panose="02020603050405020304" pitchFamily="18" charset="0"/>
              <a:ea typeface="DejaVu Sans"/>
            </a:endParaRPr>
          </a:p>
        </p:txBody>
      </p:sp>
      <p:sp>
        <p:nvSpPr>
          <p:cNvPr id="921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4</a:t>
            </a:fld>
            <a:endParaRPr lang="en-US" altLang="en-US" sz="1400" dirty="0">
              <a:solidFill>
                <a:srgbClr val="000000"/>
              </a:solidFill>
              <a:latin typeface="Times New Roman" panose="02020603050405020304" pitchFamily="18" charset="0"/>
              <a:ea typeface="DejaVu Sans"/>
            </a:endParaRPr>
          </a:p>
        </p:txBody>
      </p:sp>
      <p:sp>
        <p:nvSpPr>
          <p:cNvPr id="1126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5</a:t>
            </a:fld>
            <a:endParaRPr lang="en-US" altLang="en-US" sz="1400" dirty="0">
              <a:solidFill>
                <a:srgbClr val="000000"/>
              </a:solidFill>
              <a:latin typeface="Times New Roman" panose="02020603050405020304" pitchFamily="18" charset="0"/>
              <a:ea typeface="DejaVu Sans"/>
            </a:endParaRPr>
          </a:p>
        </p:txBody>
      </p:sp>
      <p:sp>
        <p:nvSpPr>
          <p:cNvPr id="1331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6</a:t>
            </a:fld>
            <a:endParaRPr lang="en-US" altLang="en-US" sz="1400" dirty="0">
              <a:solidFill>
                <a:srgbClr val="000000"/>
              </a:solidFill>
              <a:latin typeface="Times New Roman" panose="02020603050405020304" pitchFamily="18" charset="0"/>
              <a:ea typeface="DejaVu Sans"/>
            </a:endParaRPr>
          </a:p>
        </p:txBody>
      </p:sp>
      <p:sp>
        <p:nvSpPr>
          <p:cNvPr id="1536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7</a:t>
            </a:fld>
            <a:endParaRPr lang="en-US" altLang="en-US" sz="1400" dirty="0">
              <a:solidFill>
                <a:srgbClr val="000000"/>
              </a:solidFill>
              <a:latin typeface="Times New Roman" panose="02020603050405020304" pitchFamily="18" charset="0"/>
              <a:ea typeface="DejaVu Sans"/>
            </a:endParaRPr>
          </a:p>
        </p:txBody>
      </p:sp>
      <p:sp>
        <p:nvSpPr>
          <p:cNvPr id="1741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8</a:t>
            </a:fld>
            <a:endParaRPr lang="en-US" altLang="en-US" sz="1400" dirty="0">
              <a:solidFill>
                <a:srgbClr val="000000"/>
              </a:solidFill>
              <a:latin typeface="Times New Roman" panose="02020603050405020304" pitchFamily="18" charset="0"/>
              <a:ea typeface="DejaVu Sans"/>
            </a:endParaRPr>
          </a:p>
        </p:txBody>
      </p:sp>
      <p:sp>
        <p:nvSpPr>
          <p:cNvPr id="1945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9460"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t>9</a:t>
            </a:fld>
            <a:endParaRPr lang="en-US" altLang="en-US" sz="1400" dirty="0">
              <a:solidFill>
                <a:srgbClr val="000000"/>
              </a:solidFill>
              <a:latin typeface="Times New Roman" panose="02020603050405020304" pitchFamily="18" charset="0"/>
              <a:ea typeface="DejaVu Sans"/>
            </a:endParaRPr>
          </a:p>
        </p:txBody>
      </p:sp>
      <p:sp>
        <p:nvSpPr>
          <p:cNvPr id="2150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1508" name="Rectangle 2"/>
          <p:cNvSpPr>
            <a:spLocks noGrp="1"/>
          </p:cNvSpPr>
          <p:nvPr>
            <p:ph type="body" idx="1"/>
          </p:nvPr>
        </p:nvSpPr>
        <p:spPr>
          <a:xfrm>
            <a:off x="777875" y="4776788"/>
            <a:ext cx="6218238" cy="4525962"/>
          </a:xfrm>
          <a:ln/>
        </p:spPr>
        <p:txBody>
          <a:bodyPr wrap="none" lIns="0" tIns="0" rIns="0" bIns="0" anchor="ctr"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4" name="Slide Number Placeholder 3"/>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8" name="Slide Number Placeholder 7"/>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4" name="Slide Number Placeholder 3"/>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3" name="Slide Number Placeholder 2"/>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8" name="Slide Number Placeholder 7"/>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4" name="Slide Number Placeholder 3"/>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3" name="Slide Number Placeholder 2"/>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vert="horz" wrap="square" lIns="0" tIns="69088"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a:xfrm>
            <a:off x="914400" y="2130425"/>
            <a:ext cx="10361613" cy="1468438"/>
          </a:xfrm>
          <a:prstGeom prst="rect">
            <a:avLst/>
          </a:prstGeom>
          <a:noFill/>
          <a:ln w="9525">
            <a:noFill/>
          </a:ln>
        </p:spPr>
        <p:txBody>
          <a:bodyPr anchor="ctr" anchorCtr="0"/>
          <a:lstStyle/>
          <a:p>
            <a:pPr lvl="0"/>
            <a:r>
              <a:rPr lang="en-GB" altLang="en-US" dirty="0"/>
              <a:t>Click to edit Master title style</a:t>
            </a:r>
          </a:p>
        </p:txBody>
      </p:sp>
      <p:sp>
        <p:nvSpPr>
          <p:cNvPr id="2" name="Rectangle 2"/>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1028" name="Text Box 3"/>
          <p:cNvSpPr txBox="1"/>
          <p:nvPr/>
        </p:nvSpPr>
        <p:spPr>
          <a:xfrm>
            <a:off x="4165600" y="6356350"/>
            <a:ext cx="3860800" cy="365125"/>
          </a:xfrm>
          <a:prstGeom prst="rect">
            <a:avLst/>
          </a:prstGeom>
          <a:noFill/>
          <a:ln w="9525">
            <a:noFill/>
          </a:ln>
        </p:spPr>
        <p:txBody>
          <a:bodyPr wrap="none" anchor="ctr" anchorCtr="0"/>
          <a:lstStyle/>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4"/>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pitchFamily="34" charset="0"/>
                <a:ea typeface="DejaVu Sans"/>
              </a:defRPr>
            </a:lvl1pPr>
          </a:lstStyle>
          <a:p>
            <a:pPr lvl="0" eaLnBrk="1" hangingPunct="1">
              <a:buClr>
                <a:srgbClr val="000000"/>
              </a:buClr>
              <a:buSzPct val="100000"/>
              <a:buNone/>
            </a:pPr>
            <a:fld id="{9A0DB2DC-4C9A-4742-B13C-FB6460FD3503}" type="slidenum">
              <a:rPr lang="en-US" altLang="en-US" dirty="0"/>
              <a:t>‹#›</a:t>
            </a:fld>
            <a:endParaRPr lang="en-US" altLang="en-US" dirty="0"/>
          </a:p>
        </p:txBody>
      </p:sp>
      <p:sp>
        <p:nvSpPr>
          <p:cNvPr id="1030" name="Rectangle 5"/>
          <p:cNvSpPr>
            <a:spLocks noGrp="1"/>
          </p:cNvSpPr>
          <p:nvPr>
            <p:ph type="body" idx="1"/>
          </p:nvPr>
        </p:nvSpPr>
        <p:spPr>
          <a:xfrm>
            <a:off x="609600" y="1604963"/>
            <a:ext cx="10971213" cy="3975100"/>
          </a:xfrm>
          <a:prstGeom prst="rect">
            <a:avLst/>
          </a:prstGeom>
          <a:noFill/>
          <a:ln w="9525">
            <a:noFill/>
          </a:ln>
        </p:spPr>
        <p:txBody>
          <a:bodyPr lIns="0" tIns="69088" rIns="0" bIns="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p:cNvSpPr>
          <p:nvPr>
            <p:ph type="title"/>
          </p:nvPr>
        </p:nvSpPr>
        <p:spPr>
          <a:xfrm>
            <a:off x="609600" y="274638"/>
            <a:ext cx="10971213" cy="1141412"/>
          </a:xfrm>
          <a:prstGeom prst="rect">
            <a:avLst/>
          </a:prstGeom>
          <a:noFill/>
          <a:ln w="9525">
            <a:noFill/>
          </a:ln>
        </p:spPr>
        <p:txBody>
          <a:bodyPr anchor="ctr" anchorCtr="0"/>
          <a:lstStyle/>
          <a:p>
            <a:pPr lvl="0"/>
            <a:r>
              <a:rPr lang="en-GB" altLang="en-US" dirty="0"/>
              <a:t>Click to edit Master title style</a:t>
            </a:r>
          </a:p>
        </p:txBody>
      </p:sp>
      <p:sp>
        <p:nvSpPr>
          <p:cNvPr id="2051" name="Rectangle 2"/>
          <p:cNvSpPr>
            <a:spLocks noGrp="1"/>
          </p:cNvSpPr>
          <p:nvPr>
            <p:ph type="body" idx="1"/>
          </p:nvPr>
        </p:nvSpPr>
        <p:spPr>
          <a:xfrm>
            <a:off x="609600" y="1600200"/>
            <a:ext cx="10971213" cy="4524375"/>
          </a:xfrm>
          <a:prstGeom prst="rect">
            <a:avLst/>
          </a:prstGeom>
          <a:noFill/>
          <a:ln w="9525">
            <a:noFill/>
          </a:ln>
        </p:spPr>
        <p:txBody>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2" name="Rectangle 3"/>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2053" name="Text Box 4"/>
          <p:cNvSpPr txBox="1"/>
          <p:nvPr/>
        </p:nvSpPr>
        <p:spPr>
          <a:xfrm>
            <a:off x="4165600" y="6356350"/>
            <a:ext cx="3860800" cy="365125"/>
          </a:xfrm>
          <a:prstGeom prst="rect">
            <a:avLst/>
          </a:prstGeom>
          <a:noFill/>
          <a:ln w="9525">
            <a:noFill/>
          </a:ln>
        </p:spPr>
        <p:txBody>
          <a:bodyPr wrap="none" anchor="ctr" anchorCtr="0"/>
          <a:lstStyle/>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5"/>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pitchFamily="34" charset="0"/>
                <a:ea typeface="DejaVu Sans"/>
              </a:defRPr>
            </a:lvl1pPr>
          </a:lstStyle>
          <a:p>
            <a:pPr lvl="0" eaLnBrk="1" hangingPunct="1">
              <a:buClr>
                <a:srgbClr val="000000"/>
              </a:buClr>
              <a:buSzPct val="100000"/>
              <a:buNone/>
            </a:pPr>
            <a:fld id="{9A0DB2DC-4C9A-4742-B13C-FB6460FD3503}" type="slidenum">
              <a:rPr lang="en-US" altLang="en-US" dirty="0"/>
              <a:t>‹#›</a:t>
            </a:fld>
            <a:endParaRPr lang="en-US"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3.jp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p:cNvSpPr>
          <p:nvPr>
            <p:ph type="subTitle"/>
          </p:nvPr>
        </p:nvSpPr>
        <p:spPr>
          <a:xfrm>
            <a:off x="95250" y="5600700"/>
            <a:ext cx="3168650" cy="1057275"/>
          </a:xfrm>
          <a:solidFill>
            <a:srgbClr val="FFFFFF">
              <a:alpha val="100000"/>
            </a:srgbClr>
          </a:solidFill>
          <a:ln/>
        </p:spPr>
        <p:txBody>
          <a:bodyPr vert="horz" wrap="square" lIns="91440" tIns="45720" rIns="91440" bIns="45720" anchor="t" anchorCtr="0"/>
          <a:lstStyle>
            <a:lvl1pPr marL="0" lvl="0" indent="0" algn="ctr">
              <a:buClr>
                <a:srgbClr val="000000"/>
              </a:buClr>
              <a:buSzPct val="100000"/>
              <a:buFont typeface="Times New Roman" panose="02020603050405020304" pitchFamily="18" charset="0"/>
              <a:buNone/>
              <a:defRPr/>
            </a:lvl1pPr>
            <a:lvl2pPr marL="457200" lvl="1" indent="0" algn="ctr">
              <a:buClr>
                <a:srgbClr val="000000"/>
              </a:buClr>
              <a:buSzPct val="100000"/>
              <a:buFont typeface="Times New Roman" panose="02020603050405020304" pitchFamily="18" charset="0"/>
              <a:buNone/>
              <a:defRPr/>
            </a:lvl2pPr>
            <a:lvl3pPr marL="914400" lvl="2" indent="0" algn="ctr">
              <a:buClr>
                <a:srgbClr val="000000"/>
              </a:buClr>
              <a:buSzPct val="100000"/>
              <a:buFont typeface="Times New Roman" panose="02020603050405020304" pitchFamily="18" charset="0"/>
              <a:buNone/>
              <a:defRPr/>
            </a:lvl3pPr>
            <a:lvl4pPr marL="1371600" lvl="3" indent="0" algn="ctr">
              <a:buClr>
                <a:srgbClr val="000000"/>
              </a:buClr>
              <a:buSzPct val="100000"/>
              <a:buFont typeface="Times New Roman" panose="02020603050405020304" pitchFamily="18" charset="0"/>
              <a:buNone/>
              <a:defRPr/>
            </a:lvl4pPr>
            <a:lvl5pPr marL="1828800" lvl="4" indent="0" algn="ctr">
              <a:buClr>
                <a:srgbClr val="000000"/>
              </a:buClr>
              <a:buSzPct val="100000"/>
              <a:buFont typeface="Times New Roman" panose="02020603050405020304" pitchFamily="18" charset="0"/>
              <a:buNone/>
              <a:defRPr/>
            </a:lvl5pPr>
          </a:lstStyle>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Times New Roman" panose="02020603050405020304" pitchFamily="18" charset="0"/>
                <a:cs typeface="Times New Roman" panose="02020603050405020304" pitchFamily="18" charset="0"/>
              </a:rPr>
              <a:t>PRESENTED</a:t>
            </a: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Times New Roman" panose="02020603050405020304" pitchFamily="18" charset="0"/>
                <a:cs typeface="Times New Roman" panose="02020603050405020304" pitchFamily="18" charset="0"/>
              </a:rPr>
              <a:t>DIKSHA S</a:t>
            </a: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Times New Roman" panose="02020603050405020304" pitchFamily="18" charset="0"/>
                <a:cs typeface="Times New Roman" panose="02020603050405020304" pitchFamily="18" charset="0"/>
              </a:rPr>
              <a:t>2303811710422032</a:t>
            </a:r>
            <a:endParaRPr lang="en-US" altLang="en-US" sz="1800" dirty="0">
              <a:solidFill>
                <a:srgbClr val="8B8B8B"/>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4099" name="Rectangle 2"/>
          <p:cNvSpPr/>
          <p:nvPr/>
        </p:nvSpPr>
        <p:spPr>
          <a:xfrm>
            <a:off x="1679575" y="-1684337"/>
            <a:ext cx="3543300" cy="3514725"/>
          </a:xfrm>
          <a:prstGeom prst="rect">
            <a:avLst/>
          </a:prstGeom>
          <a:noFill/>
          <a:ln w="9525">
            <a:noFill/>
          </a:ln>
        </p:spPr>
        <p:txBody>
          <a:bodyPr wrap="none" anchor="ctr" anchorCtr="0"/>
          <a:lstStyle/>
          <a:p>
            <a:pPr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pic>
        <p:nvPicPr>
          <p:cNvPr id="4100" name="Picture 3"/>
          <p:cNvPicPr>
            <a:picLocks noChangeAspect="1"/>
          </p:cNvPicPr>
          <p:nvPr/>
        </p:nvPicPr>
        <p:blipFill>
          <a:blip r:embed="rId3"/>
          <a:stretch>
            <a:fillRect/>
          </a:stretch>
        </p:blipFill>
        <p:spPr>
          <a:xfrm>
            <a:off x="187325" y="73025"/>
            <a:ext cx="1066800" cy="1057275"/>
          </a:xfrm>
          <a:prstGeom prst="rect">
            <a:avLst/>
          </a:prstGeom>
          <a:noFill/>
          <a:ln w="9525">
            <a:noFill/>
          </a:ln>
        </p:spPr>
      </p:pic>
      <p:sp>
        <p:nvSpPr>
          <p:cNvPr id="4101" name="Rectangle 4"/>
          <p:cNvSpPr/>
          <p:nvPr/>
        </p:nvSpPr>
        <p:spPr>
          <a:xfrm>
            <a:off x="1382713" y="236538"/>
            <a:ext cx="9424987" cy="95059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Times New Roman" panose="02020603050405020304" pitchFamily="18" charset="0"/>
                <a:cs typeface="Times New Roman" panose="02020603050405020304" pitchFamily="18"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Times New Roman" panose="02020603050405020304" pitchFamily="18" charset="0"/>
                <a:cs typeface="Times New Roman" panose="02020603050405020304" pitchFamily="18" charset="0"/>
              </a:rPr>
              <a:t>(AUTONOMOUS), TRICHY.</a:t>
            </a:r>
            <a:endParaRPr lang="en-US" altLang="en-US" sz="2800" b="1" dirty="0">
              <a:solidFill>
                <a:srgbClr val="0000FF"/>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4102" name="Picture 5"/>
          <p:cNvPicPr>
            <a:picLocks noChangeAspect="1"/>
          </p:cNvPicPr>
          <p:nvPr/>
        </p:nvPicPr>
        <p:blipFill>
          <a:blip r:embed="rId4"/>
          <a:stretch>
            <a:fillRect/>
          </a:stretch>
        </p:blipFill>
        <p:spPr>
          <a:xfrm>
            <a:off x="10866438" y="160338"/>
            <a:ext cx="1154112" cy="1103312"/>
          </a:xfrm>
          <a:prstGeom prst="rect">
            <a:avLst/>
          </a:prstGeom>
          <a:noFill/>
          <a:ln w="9525">
            <a:noFill/>
          </a:ln>
        </p:spPr>
      </p:pic>
      <p:sp>
        <p:nvSpPr>
          <p:cNvPr id="2" name="Rectangle 1"/>
          <p:cNvSpPr txBox="1">
            <a:spLocks noChangeArrowheads="1"/>
          </p:cNvSpPr>
          <p:nvPr/>
        </p:nvSpPr>
        <p:spPr bwMode="auto">
          <a:xfrm>
            <a:off x="8450580" y="5469255"/>
            <a:ext cx="3528060" cy="1082675"/>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a:lstStyle>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SUPERVISOR</a:t>
            </a: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Mr. M. Saravanan, M.E.,</a:t>
            </a: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AP/CSE.</a:t>
            </a:r>
            <a:endParaRPr kumimoji="0" lang="en-US" altLang="en-US" sz="1800" b="0" i="0" u="none" strike="noStrike" kern="0" cap="none" spc="0" normalizeH="0" baseline="0" noProof="0" dirty="0">
              <a:ln>
                <a:noFill/>
              </a:ln>
              <a:solidFill>
                <a:srgbClr val="8B8B8B"/>
              </a:solidFill>
              <a:effectLst/>
              <a:uLnTx/>
              <a:uFillTx/>
              <a:latin typeface="Times New Roman" panose="02020603050405020304" pitchFamily="18" charset="0"/>
              <a:ea typeface="+mn-ea"/>
              <a:cs typeface="Times New Roman" panose="02020603050405020304" pitchFamily="18" charset="0"/>
            </a:endParaRPr>
          </a:p>
        </p:txBody>
      </p:sp>
      <p:sp>
        <p:nvSpPr>
          <p:cNvPr id="4104" name="TextBox 3"/>
          <p:cNvSpPr txBox="1"/>
          <p:nvPr/>
        </p:nvSpPr>
        <p:spPr>
          <a:xfrm>
            <a:off x="3048000" y="2980055"/>
            <a:ext cx="6546850" cy="584775"/>
          </a:xfrm>
          <a:prstGeom prst="rect">
            <a:avLst/>
          </a:prstGeom>
          <a:noFill/>
          <a:ln w="9525">
            <a:noFill/>
          </a:ln>
        </p:spPr>
        <p:txBody>
          <a:bodyPr wrap="square">
            <a:spAutoFit/>
          </a:bodyPr>
          <a:lstStyle/>
          <a:p>
            <a:pPr algn="ctr" defTabSz="457200" eaLnBrk="1" hangingPunct="1">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dirty="0">
                <a:latin typeface="Times New Roman" panose="02020603050405020304" pitchFamily="18" charset="0"/>
                <a:ea typeface="Arial" panose="020B0604020202020204" pitchFamily="34" charset="0"/>
                <a:cs typeface="Times New Roman" panose="02020603050405020304" pitchFamily="18" charset="0"/>
              </a:rPr>
              <a:t>HOTEL RESERVATION SYSTEM</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t>RESULTS AND DISCUSSION</a:t>
            </a:r>
          </a:p>
        </p:txBody>
      </p:sp>
      <p:pic>
        <p:nvPicPr>
          <p:cNvPr id="22532"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22533"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pic>
        <p:nvPicPr>
          <p:cNvPr id="5" name="Picture 4">
            <a:extLst>
              <a:ext uri="{FF2B5EF4-FFF2-40B4-BE49-F238E27FC236}">
                <a16:creationId xmlns:a16="http://schemas.microsoft.com/office/drawing/2014/main" id="{7DD8C478-C2EC-D3F8-A643-16E8F1EE0FA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8275" y="1250808"/>
            <a:ext cx="5711701" cy="3847827"/>
          </a:xfrm>
          <a:prstGeom prst="rect">
            <a:avLst/>
          </a:prstGeom>
        </p:spPr>
      </p:pic>
      <p:pic>
        <p:nvPicPr>
          <p:cNvPr id="7" name="Picture 6">
            <a:extLst>
              <a:ext uri="{FF2B5EF4-FFF2-40B4-BE49-F238E27FC236}">
                <a16:creationId xmlns:a16="http://schemas.microsoft.com/office/drawing/2014/main" id="{6CE110A3-C8B2-F8FB-CA00-6031D7567F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80299" y="1250807"/>
            <a:ext cx="5448349" cy="3847827"/>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p:cNvSpPr>
          <p:nvPr>
            <p:ph type="title"/>
          </p:nvPr>
        </p:nvSpPr>
        <p:spPr>
          <a:xfrm>
            <a:off x="1774825" y="2492375"/>
            <a:ext cx="8229600" cy="760413"/>
          </a:xfrm>
          <a:ln/>
        </p:spPr>
        <p:txBody>
          <a:bodyPr vert="horz" wrap="square" lIns="91440" tIns="45720" rIns="91440" bIns="45720" anchor="ctr" anchorCtr="0"/>
          <a:lstStyle/>
          <a:p>
            <a:pPr algn="ctr" eaLnBrk="1" hangingPunct="1">
              <a:lnSpc>
                <a:spcPct val="150000"/>
              </a:lnSpc>
            </a:pPr>
            <a:r>
              <a:rPr lang="en-US" altLang="en-US" sz="4800" b="1" dirty="0"/>
              <a:t>QUERIES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cs typeface="Times New Roman" panose="02020603050405020304" pitchFamily="18" charset="0"/>
              </a:rPr>
              <a:t>PRESENTATION OVERVIEW</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6147" name="Text Box 2"/>
          <p:cNvSpPr txBox="1"/>
          <p:nvPr/>
        </p:nvSpPr>
        <p:spPr>
          <a:xfrm>
            <a:off x="623888" y="1412875"/>
            <a:ext cx="11187112" cy="5040313"/>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Objective</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Project Introduction</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Problem Statement</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Methodologies (Programming concepts relevant to problem statement)</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Times New Roman" panose="02020603050405020304" pitchFamily="18" charset="0"/>
                <a:cs typeface="Times New Roman" panose="02020603050405020304" pitchFamily="18" charset="0"/>
              </a:rPr>
              <a:t>Architecture of the proposed system </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Times New Roman" panose="02020603050405020304" pitchFamily="18" charset="0"/>
                <a:cs typeface="Times New Roman" panose="02020603050405020304" pitchFamily="18" charset="0"/>
              </a:rPr>
              <a:t>List of Modules</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Times New Roman" panose="02020603050405020304" pitchFamily="18" charset="0"/>
                <a:cs typeface="Times New Roman" panose="02020603050405020304" pitchFamily="18" charset="0"/>
              </a:rPr>
              <a:t>Merits </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Times New Roman" panose="02020603050405020304" pitchFamily="18" charset="0"/>
                <a:cs typeface="Times New Roman" panose="02020603050405020304" pitchFamily="18" charset="0"/>
                <a:sym typeface="+mn-ea"/>
              </a:rPr>
              <a:t>Results </a:t>
            </a:r>
            <a:r>
              <a:rPr lang="en-US" altLang="en-US" sz="2400" b="1" dirty="0">
                <a:solidFill>
                  <a:schemeClr val="tx1"/>
                </a:solidFill>
                <a:latin typeface="Times New Roman" panose="02020603050405020304" pitchFamily="18" charset="0"/>
                <a:cs typeface="Times New Roman" panose="02020603050405020304" pitchFamily="18" charset="0"/>
              </a:rPr>
              <a:t>and Discussion</a:t>
            </a: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Times New Roman" panose="02020603050405020304" pitchFamily="18" charset="0"/>
                <a:cs typeface="Times New Roman" panose="02020603050405020304" pitchFamily="18" charset="0"/>
              </a:rPr>
              <a:t>Queries</a:t>
            </a:r>
            <a:endParaRPr lang="en-US" altLang="en-US" sz="2800" b="1" dirty="0">
              <a:solidFill>
                <a:schemeClr val="tx1"/>
              </a:solidFill>
              <a:latin typeface="Times New Roman" panose="02020603050405020304" pitchFamily="18" charset="0"/>
              <a:cs typeface="Times New Roman" panose="02020603050405020304" pitchFamily="18" charset="0"/>
            </a:endParaRPr>
          </a:p>
        </p:txBody>
      </p:sp>
      <p:pic>
        <p:nvPicPr>
          <p:cNvPr id="6148"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6149"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cs typeface="Arial" panose="020B0604020202020204" pitchFamily="34" charset="0"/>
              </a:rPr>
              <a:t>OBJECTIVE</a:t>
            </a:r>
            <a:endParaRPr lang="en-US" altLang="en-US" sz="3200" b="1" dirty="0">
              <a:ea typeface="Arial" panose="020B0604020202020204" pitchFamily="34" charset="0"/>
            </a:endParaRPr>
          </a:p>
        </p:txBody>
      </p:sp>
      <p:sp>
        <p:nvSpPr>
          <p:cNvPr id="8195" name="Text Box 2"/>
          <p:cNvSpPr txBox="1"/>
          <p:nvPr/>
        </p:nvSpPr>
        <p:spPr>
          <a:xfrm>
            <a:off x="68179"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514350" lvl="0" indent="-285750" algn="l" rtl="0">
              <a:lnSpc>
                <a:spcPct val="125000"/>
              </a:lnSpc>
              <a:spcBef>
                <a:spcPts val="0"/>
              </a:spcBef>
              <a:spcAft>
                <a:spcPts val="0"/>
              </a:spcAft>
              <a:buSzPts val="1800"/>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objective for your "Hotel Reservation System" project in Java could be to create an efficient and user-friendly tool that simplifies the process of booking and managing hotel rooms.</a:t>
            </a:r>
          </a:p>
          <a:p>
            <a:pPr marL="514350" lvl="0" indent="-285750" algn="l" rtl="0">
              <a:lnSpc>
                <a:spcPct val="125000"/>
              </a:lnSpc>
              <a:spcBef>
                <a:spcPts val="0"/>
              </a:spcBef>
              <a:spcAft>
                <a:spcPts val="0"/>
              </a:spcAft>
              <a:buSzPts val="1800"/>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This project aims to enhance the hotel management experience by providing a dynamic and interactive system to handle reservations, track room availability, and calculate costs, ensuring convenience for both customers and staff.</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8196"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8197"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cs typeface="Arial" panose="020B0604020202020204" pitchFamily="34" charset="0"/>
              </a:rPr>
              <a:t>PROJECT INTRODUCTION</a:t>
            </a:r>
            <a:endParaRPr lang="en-US" altLang="en-US" sz="3200" b="1" dirty="0">
              <a:ea typeface="Arial" panose="020B0604020202020204" pitchFamily="34" charset="0"/>
            </a:endParaRPr>
          </a:p>
        </p:txBody>
      </p:sp>
      <p:sp>
        <p:nvSpPr>
          <p:cNvPr id="10243"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This project implements a basic </a:t>
            </a:r>
            <a:r>
              <a:rPr lang="en-US" sz="2400" b="1" dirty="0">
                <a:latin typeface="Times New Roman" panose="02020603050405020304" pitchFamily="18" charset="0"/>
                <a:cs typeface="Times New Roman" panose="02020603050405020304" pitchFamily="18" charset="0"/>
              </a:rPr>
              <a:t>Hotel Reservation System</a:t>
            </a:r>
            <a:r>
              <a:rPr lang="en-US" sz="2400" dirty="0">
                <a:latin typeface="Times New Roman" panose="02020603050405020304" pitchFamily="18" charset="0"/>
                <a:cs typeface="Times New Roman" panose="02020603050405020304" pitchFamily="18" charset="0"/>
              </a:rPr>
              <a:t> using Java's AWT (Abstract Window Toolkit). </a:t>
            </a:r>
            <a:endParaRPr lang="en-US" alt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system allows users to book rooms, check availability, and calculate the cost of their stay. </a:t>
            </a:r>
            <a:endParaRPr lang="en-US" alt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It</a:t>
            </a:r>
            <a:r>
              <a:rPr lang="en-US" sz="2400" dirty="0">
                <a:latin typeface="Times New Roman" panose="02020603050405020304" pitchFamily="18" charset="0"/>
                <a:cs typeface="Times New Roman" panose="02020603050405020304" pitchFamily="18" charset="0"/>
              </a:rPr>
              <a:t> dynamically updates room availability and provides essential functionalities like clearing fields and displaying the current room status.</a:t>
            </a:r>
          </a:p>
          <a:p>
            <a:pPr>
              <a:lnSpc>
                <a:spcPct val="150000"/>
              </a:lnSpc>
              <a:buFont typeface="Wingdings" panose="05000000000000000000" charset="0"/>
              <a:buChar char="Ø"/>
            </a:pPr>
            <a:endParaRPr lang="en-US" altLang="en-US" sz="2800" b="1" dirty="0">
              <a:solidFill>
                <a:schemeClr val="tx1"/>
              </a:solidFill>
              <a:latin typeface="Arial" panose="020B0604020202020204" pitchFamily="34" charset="0"/>
            </a:endParaRPr>
          </a:p>
        </p:txBody>
      </p:sp>
      <p:pic>
        <p:nvPicPr>
          <p:cNvPr id="10244"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10245"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cs typeface="Arial" panose="020B0604020202020204" pitchFamily="34" charset="0"/>
              </a:rPr>
              <a:t>PROBLEM STATEMENT</a:t>
            </a:r>
            <a:endParaRPr lang="en-US" altLang="en-US" sz="3200" b="1" dirty="0">
              <a:ea typeface="Arial" panose="020B0604020202020204" pitchFamily="34" charset="0"/>
            </a:endParaRPr>
          </a:p>
        </p:txBody>
      </p:sp>
      <p:sp>
        <p:nvSpPr>
          <p:cNvPr id="12291" name="Text Box 2"/>
          <p:cNvSpPr txBox="1"/>
          <p:nvPr/>
        </p:nvSpPr>
        <p:spPr>
          <a:xfrm>
            <a:off x="-24765"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lvl="0" algn="just"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task is to create a Java-based GUI application for managing hotel room reservations. Users can input their name, select a room type, specify the number of days for their stay.</a:t>
            </a:r>
          </a:p>
          <a:p>
            <a:pPr lvl="0" algn="just"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400" dirty="0">
                <a:latin typeface="Times New Roman" panose="02020603050405020304" pitchFamily="18" charset="0"/>
                <a:cs typeface="Times New Roman" panose="02020603050405020304" pitchFamily="18" charset="0"/>
              </a:rPr>
              <a:t>The application dynamically tracks room availability, calculates the total cost based on room type and duration, and displays reservation details. It validates user input to ensure all fields are correctly filled and provides error messages for invalid entries.</a:t>
            </a:r>
          </a:p>
          <a:p>
            <a:pPr lvl="0" algn="just" eaLnBrk="1" hangingPunct="1">
              <a:lnSpc>
                <a:spcPct val="150000"/>
              </a:lnSpc>
              <a:spcBef>
                <a:spcPct val="0"/>
              </a:spcBef>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400" dirty="0">
                <a:latin typeface="Times New Roman" panose="02020603050405020304" pitchFamily="18" charset="0"/>
                <a:cs typeface="Times New Roman" panose="02020603050405020304" pitchFamily="18" charset="0"/>
              </a:rPr>
              <a:t>The application features a user-friendly design with labels, text fields, dropdown menus, buttons, and a text area, offering a seamless way to book rooms and view updated room availability in real-time.</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2292"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12293"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cs typeface="Arial" panose="020B0604020202020204" pitchFamily="34" charset="0"/>
              </a:rPr>
              <a:t>METHODOLOGIES</a:t>
            </a:r>
            <a:endParaRPr lang="en-US" altLang="en-US" sz="3200" b="1" dirty="0">
              <a:ea typeface="Arial" panose="020B0604020202020204" pitchFamily="34" charset="0"/>
            </a:endParaRPr>
          </a:p>
        </p:txBody>
      </p:sp>
      <p:sp>
        <p:nvSpPr>
          <p:cNvPr id="14339"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l"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p:txBody>
      </p:sp>
      <p:pic>
        <p:nvPicPr>
          <p:cNvPr id="14340"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14341"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sp>
        <p:nvSpPr>
          <p:cNvPr id="2" name="Rectangle 1">
            <a:extLst>
              <a:ext uri="{FF2B5EF4-FFF2-40B4-BE49-F238E27FC236}">
                <a16:creationId xmlns:a16="http://schemas.microsoft.com/office/drawing/2014/main" id="{7B78B7F7-9129-CC30-008D-32B328583713}"/>
              </a:ext>
            </a:extLst>
          </p:cNvPr>
          <p:cNvSpPr>
            <a:spLocks noChangeArrowheads="1"/>
          </p:cNvSpPr>
          <p:nvPr/>
        </p:nvSpPr>
        <p:spPr bwMode="auto">
          <a:xfrm>
            <a:off x="168275" y="-1025768"/>
            <a:ext cx="13121333" cy="8032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1.Graphical User Interface (GUI)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using Java AWT for a simple and interactive experience.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2.Event Handling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Action listeners for button interactions like room booking, clearing fields, and check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availabilitiy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3.Dynamic Updates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Updates room availability in real-time after successful bookings.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4.Validation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user inputs are complete and valid before processing bookings.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t>ARCHITECTURE OF THE PROPOSED SYSTEM </a:t>
            </a:r>
          </a:p>
        </p:txBody>
      </p:sp>
      <p:pic>
        <p:nvPicPr>
          <p:cNvPr id="16388"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16389"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pic>
        <p:nvPicPr>
          <p:cNvPr id="5" name="Picture 4">
            <a:extLst>
              <a:ext uri="{FF2B5EF4-FFF2-40B4-BE49-F238E27FC236}">
                <a16:creationId xmlns:a16="http://schemas.microsoft.com/office/drawing/2014/main" id="{C7AFA011-0589-696E-E842-8E12BA4C64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4087" y="1200150"/>
            <a:ext cx="7743825" cy="4457700"/>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cs typeface="Arial" panose="020B0604020202020204" pitchFamily="34" charset="0"/>
              </a:rPr>
              <a:t>LIST OF MODULES</a:t>
            </a:r>
            <a:endParaRPr lang="en-US" altLang="en-US" sz="3200" b="1" dirty="0">
              <a:ea typeface="Arial" panose="020B0604020202020204" pitchFamily="34" charset="0"/>
            </a:endParaRPr>
          </a:p>
        </p:txBody>
      </p:sp>
      <p:sp>
        <p:nvSpPr>
          <p:cNvPr id="18435" name="Text Box 2"/>
          <p:cNvSpPr txBox="1"/>
          <p:nvPr/>
        </p:nvSpPr>
        <p:spPr>
          <a:xfrm>
            <a:off x="407368" y="1220788"/>
            <a:ext cx="11779870"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indent="0">
              <a:buNone/>
            </a:pPr>
            <a:r>
              <a:rPr lang="en-US" sz="2400" b="1" dirty="0">
                <a:latin typeface="Times New Roman" panose="02020603050405020304" pitchFamily="18" charset="0"/>
                <a:cs typeface="Times New Roman" panose="02020603050405020304" pitchFamily="18" charset="0"/>
              </a:rPr>
              <a:t>1.User Input Module</a:t>
            </a:r>
            <a:r>
              <a:rPr lang="en-US" sz="2400"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Fields for name, room type, and duration of stay.</a:t>
            </a:r>
          </a:p>
          <a:p>
            <a:pPr marL="0" indent="0">
              <a:buNone/>
            </a:pPr>
            <a:r>
              <a:rPr lang="en-US" sz="2400" b="1" dirty="0">
                <a:latin typeface="Times New Roman" panose="02020603050405020304" pitchFamily="18" charset="0"/>
                <a:cs typeface="Times New Roman" panose="02020603050405020304" pitchFamily="18" charset="0"/>
              </a:rPr>
              <a:t>2.Room Availability Module</a:t>
            </a:r>
            <a:r>
              <a:rPr lang="en-US" sz="2400"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Tracks and displays available room counts for Single, Double, and Suite rooms.</a:t>
            </a:r>
          </a:p>
          <a:p>
            <a:pPr marL="0" indent="0">
              <a:buNone/>
            </a:pPr>
            <a:r>
              <a:rPr lang="en-US" sz="2400" b="1" dirty="0">
                <a:latin typeface="Times New Roman" panose="02020603050405020304" pitchFamily="18" charset="0"/>
                <a:cs typeface="Times New Roman" panose="02020603050405020304" pitchFamily="18" charset="0"/>
              </a:rPr>
              <a:t>3.Cost Calculation Module</a:t>
            </a:r>
            <a:r>
              <a:rPr lang="en-US" sz="2400"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Automatically computes the total cost based on the room type and duration.</a:t>
            </a:r>
          </a:p>
          <a:p>
            <a:pPr marL="0" indent="0">
              <a:buNone/>
            </a:pPr>
            <a:r>
              <a:rPr lang="en-US" sz="2400" b="1" dirty="0">
                <a:latin typeface="Times New Roman" panose="02020603050405020304" pitchFamily="18" charset="0"/>
                <a:cs typeface="Times New Roman" panose="02020603050405020304" pitchFamily="18" charset="0"/>
              </a:rPr>
              <a:t>4.Booking Confirmation Module</a:t>
            </a:r>
            <a:r>
              <a:rPr lang="en-US" sz="2400"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Confirms reservations and updates room availability dynamically.</a:t>
            </a:r>
          </a:p>
          <a:p>
            <a:pPr marL="0" indent="0">
              <a:buNone/>
            </a:pPr>
            <a:r>
              <a:rPr lang="en-US" sz="2400" b="1" dirty="0">
                <a:latin typeface="Times New Roman" panose="02020603050405020304" pitchFamily="18" charset="0"/>
                <a:cs typeface="Times New Roman" panose="02020603050405020304" pitchFamily="18" charset="0"/>
              </a:rPr>
              <a:t>5.Reset Module</a:t>
            </a:r>
            <a:r>
              <a:rPr lang="en-US" sz="2400"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Clears all fields and resets selections for new entries.</a:t>
            </a:r>
          </a:p>
          <a:p>
            <a:pPr marL="0" indent="0">
              <a:buNone/>
            </a:pPr>
            <a:endParaRPr lang="en-US" dirty="0"/>
          </a:p>
          <a:p>
            <a:pPr marL="457200" lvl="1" indent="0">
              <a:buNone/>
            </a:pPr>
            <a:endParaRPr lang="en-US" dirty="0"/>
          </a:p>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dirty="0">
              <a:latin typeface="Times New Roman" panose="02020603050405020304" pitchFamily="18" charset="0"/>
              <a:cs typeface="Times New Roman" panose="02020603050405020304" pitchFamily="18" charset="0"/>
            </a:endParaRPr>
          </a:p>
        </p:txBody>
      </p:sp>
      <p:pic>
        <p:nvPicPr>
          <p:cNvPr id="18436"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18437"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p:cNvSpPr>
          <p:nvPr>
            <p:ph type="title"/>
          </p:nvPr>
        </p:nvSpPr>
        <p:spPr>
          <a:xfrm>
            <a:off x="1981200" y="190500"/>
            <a:ext cx="8229600" cy="758825"/>
          </a:xfrm>
          <a:ln/>
        </p:spPr>
        <p:txBody>
          <a:bodyPr vert="horz" wrap="square" lIns="91440" tIns="45720" rIns="91440" bIns="45720" anchor="ctr" anchorCtr="0"/>
          <a:lstStyle/>
          <a:p>
            <a:pPr algn="ctr" eaLnBrk="1" hangingPunct="1">
              <a:lnSpc>
                <a:spcPct val="150000"/>
              </a:lnSpc>
            </a:pPr>
            <a:r>
              <a:rPr lang="en-US" altLang="en-US" sz="3200" b="1" dirty="0"/>
              <a:t>MERITS</a:t>
            </a:r>
            <a:endParaRPr lang="en-US" altLang="en-US" sz="3200" b="1" dirty="0">
              <a:ea typeface="Arial" panose="020B0604020202020204" pitchFamily="34" charset="0"/>
            </a:endParaRPr>
          </a:p>
        </p:txBody>
      </p:sp>
      <p:sp>
        <p:nvSpPr>
          <p:cNvPr id="20483" name="Text Box 2"/>
          <p:cNvSpPr txBox="1"/>
          <p:nvPr/>
        </p:nvSpPr>
        <p:spPr>
          <a:xfrm>
            <a:off x="1487488" y="1114425"/>
            <a:ext cx="9793089" cy="5373310"/>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just"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p:txBody>
      </p:sp>
      <p:pic>
        <p:nvPicPr>
          <p:cNvPr id="20484" name="Picture 3"/>
          <p:cNvPicPr>
            <a:picLocks noChangeAspect="1"/>
          </p:cNvPicPr>
          <p:nvPr/>
        </p:nvPicPr>
        <p:blipFill>
          <a:blip r:embed="rId3"/>
          <a:stretch>
            <a:fillRect/>
          </a:stretch>
        </p:blipFill>
        <p:spPr>
          <a:xfrm>
            <a:off x="168275" y="57150"/>
            <a:ext cx="1066800" cy="1057275"/>
          </a:xfrm>
          <a:prstGeom prst="rect">
            <a:avLst/>
          </a:prstGeom>
          <a:noFill/>
          <a:ln w="9525">
            <a:noFill/>
          </a:ln>
        </p:spPr>
      </p:pic>
      <p:pic>
        <p:nvPicPr>
          <p:cNvPr id="20485" name="Picture 5"/>
          <p:cNvPicPr>
            <a:picLocks noChangeAspect="1"/>
          </p:cNvPicPr>
          <p:nvPr/>
        </p:nvPicPr>
        <p:blipFill>
          <a:blip r:embed="rId4"/>
          <a:stretch>
            <a:fillRect/>
          </a:stretch>
        </p:blipFill>
        <p:spPr>
          <a:xfrm>
            <a:off x="11033125" y="117475"/>
            <a:ext cx="1154113" cy="1103313"/>
          </a:xfrm>
          <a:prstGeom prst="rect">
            <a:avLst/>
          </a:prstGeom>
          <a:noFill/>
          <a:ln w="9525">
            <a:noFill/>
          </a:ln>
        </p:spPr>
      </p:pic>
      <p:sp>
        <p:nvSpPr>
          <p:cNvPr id="2" name="Rectangle 1">
            <a:extLst>
              <a:ext uri="{FF2B5EF4-FFF2-40B4-BE49-F238E27FC236}">
                <a16:creationId xmlns:a16="http://schemas.microsoft.com/office/drawing/2014/main" id="{0417BAA5-A55B-97D6-7BF1-69D6FB70A8C6}"/>
              </a:ext>
            </a:extLst>
          </p:cNvPr>
          <p:cNvSpPr>
            <a:spLocks noChangeArrowheads="1"/>
          </p:cNvSpPr>
          <p:nvPr/>
        </p:nvSpPr>
        <p:spPr bwMode="auto">
          <a:xfrm>
            <a:off x="407368" y="1119359"/>
            <a:ext cx="1094521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1.</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Simple and intuitive GUI for all users.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2.Dynamic Room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updates to room availability after every booking.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3.Error Handling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Validates input to avoid incomplete or invalid reservations.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4.Automation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calculates total cost and updates room counts, reducing manual errors.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5.Efficient Booking Process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Simplifies reservations with minimal user interaction.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563</Words>
  <Application>Microsoft Office PowerPoint</Application>
  <PresentationFormat>Widescreen</PresentationFormat>
  <Paragraphs>92</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Times New Roman</vt:lpstr>
      <vt:lpstr>Wingdings</vt:lpstr>
      <vt:lpstr>Office Theme</vt:lpstr>
      <vt:lpstr>1_Office Theme</vt:lpstr>
      <vt:lpstr>PowerPoint Presentation</vt:lpstr>
      <vt:lpstr>PRESENTATION OVERVIEW</vt:lpstr>
      <vt:lpstr>OBJECTIVE</vt:lpstr>
      <vt:lpstr>PROJECT INTRODUCTION</vt:lpstr>
      <vt:lpstr>PROBLEM STATEMENT</vt:lpstr>
      <vt:lpstr>METHODOLOGIES</vt:lpstr>
      <vt:lpstr>ARCHITECTURE OF THE PROPOSED SYSTEM </vt:lpstr>
      <vt:lpstr>LIST OF MODULES</vt:lpstr>
      <vt:lpstr>MERITS</vt:lpstr>
      <vt:lpstr>RESULTS AND DISCUSSION</vt:lpstr>
      <vt:lpstr>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diksha7726@gmail.com</cp:lastModifiedBy>
  <cp:revision>170</cp:revision>
  <dcterms:created xsi:type="dcterms:W3CDTF">2018-05-03T08:24:28Z</dcterms:created>
  <dcterms:modified xsi:type="dcterms:W3CDTF">2024-12-01T10:37:43Z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y fmtid="{D5CDD505-2E9C-101B-9397-08002B2CF9AE}" pid="12" name="ICV">
    <vt:lpwstr>5B6F256D5B8C46B5986C34A442BF8146_13</vt:lpwstr>
  </property>
  <property fmtid="{D5CDD505-2E9C-101B-9397-08002B2CF9AE}" pid="13" name="KSOProductBuildVer">
    <vt:lpwstr>1033-12.2.0.18911</vt:lpwstr>
  </property>
</Properties>
</file>