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5" r:id="rId3"/>
    <p:sldId id="264" r:id="rId4"/>
    <p:sldId id="276" r:id="rId5"/>
    <p:sldId id="258" r:id="rId6"/>
    <p:sldId id="259" r:id="rId7"/>
    <p:sldId id="260" r:id="rId8"/>
    <p:sldId id="277" r:id="rId9"/>
    <p:sldId id="262" r:id="rId10"/>
    <p:sldId id="273" r:id="rId11"/>
    <p:sldId id="270" r:id="rId12"/>
    <p:sldId id="272" r:id="rId13"/>
    <p:sldId id="269" r:id="rId14"/>
    <p:sldId id="274" r:id="rId15"/>
    <p:sldId id="263" r:id="rId16"/>
    <p:sldId id="275" r:id="rId17"/>
    <p:sldId id="267" r:id="rId18"/>
    <p:sldId id="268"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469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615043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4172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553624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998367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678482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672567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24359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95506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69864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40731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94730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stamp/stamp.jsp?tp=&amp;arnumber=8257738&amp;tag=1"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irjet.net/archives/V4/i7/IRJET-V4I7609.pdf" TargetMode="External"/><Relationship Id="rId4" Type="http://schemas.openxmlformats.org/officeDocument/2006/relationships/hyperlink" Target="https://ictactjournals.in/paper/IJSC_Vol_11_Iss_2_Paper_9_2301_2305.pdf"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470785"/>
            <a:ext cx="7477601" cy="1388745"/>
          </a:xfrm>
          <a:prstGeom prst="rect">
            <a:avLst/>
          </a:prstGeom>
          <a:noFill/>
          <a:ln/>
        </p:spPr>
        <p:txBody>
          <a:bodyPr wrap="square" rtlCol="0" anchor="t"/>
          <a:lstStyle/>
          <a:p>
            <a:pPr>
              <a:lnSpc>
                <a:spcPts val="5468"/>
              </a:lnSpc>
            </a:pPr>
            <a:r>
              <a:rPr lang="en-US" sz="4400" b="1" dirty="0">
                <a:latin typeface="Lato"/>
                <a:ea typeface="Lato"/>
              </a:rPr>
              <a:t>Diagnosis of Skin Cancer using Machine learning techniques </a:t>
            </a:r>
            <a:endParaRPr lang="en-US" sz="4374" b="1" dirty="0">
              <a:latin typeface="Lato"/>
              <a:ea typeface="Lato"/>
            </a:endParaRPr>
          </a:p>
        </p:txBody>
      </p:sp>
      <p:sp>
        <p:nvSpPr>
          <p:cNvPr id="7" name="Text 4"/>
          <p:cNvSpPr/>
          <p:nvPr/>
        </p:nvSpPr>
        <p:spPr>
          <a:xfrm>
            <a:off x="6319599" y="4798100"/>
            <a:ext cx="747760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a:t>
            </a:r>
            <a:endParaRPr lang="en-US" sz="1750" dirty="0"/>
          </a:p>
        </p:txBody>
      </p:sp>
      <p:sp>
        <p:nvSpPr>
          <p:cNvPr id="8" name="Text 5"/>
          <p:cNvSpPr/>
          <p:nvPr/>
        </p:nvSpPr>
        <p:spPr>
          <a:xfrm>
            <a:off x="6319599" y="5403413"/>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4647" y="-525780"/>
            <a:ext cx="14630400" cy="8229600"/>
          </a:xfrm>
          <a:prstGeom prst="rect">
            <a:avLst/>
          </a:prstGeom>
          <a:solidFill>
            <a:srgbClr val="EFECE6"/>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2"/>
          <p:cNvSpPr/>
          <p:nvPr/>
        </p:nvSpPr>
        <p:spPr>
          <a:xfrm>
            <a:off x="6015616" y="76301"/>
            <a:ext cx="7482483" cy="694373"/>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1" i="0" u="none" strike="noStrike" kern="1200" cap="none" spc="0" normalizeH="0" baseline="0" noProof="0" dirty="0">
                <a:ln>
                  <a:noFill/>
                </a:ln>
                <a:solidFill>
                  <a:prstClr val="black"/>
                </a:solidFill>
                <a:effectLst/>
                <a:uLnTx/>
                <a:uFillTx/>
                <a:latin typeface="Calibri" panose="020F0502020204030204"/>
                <a:ea typeface="+mn-ea"/>
                <a:cs typeface="+mn-cs"/>
              </a:rPr>
              <a:t>Machine Learning Technique</a:t>
            </a:r>
          </a:p>
          <a:p>
            <a:pPr marL="0" marR="0" lvl="0" indent="0" algn="l" defTabSz="914400" rtl="0" eaLnBrk="1" fontAlgn="auto" latinLnBrk="0" hangingPunct="1">
              <a:lnSpc>
                <a:spcPts val="5468"/>
              </a:lnSpc>
              <a:spcBef>
                <a:spcPts val="0"/>
              </a:spcBef>
              <a:spcAft>
                <a:spcPts val="0"/>
              </a:spcAft>
              <a:buClrTx/>
              <a:buSzTx/>
              <a:buFontTx/>
              <a:buNone/>
              <a:tabLst/>
              <a:defRPr/>
            </a:pPr>
            <a:endParaRPr kumimoji="0" lang="en-US" sz="4374"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ts val="5468"/>
              </a:lnSpc>
              <a:spcBef>
                <a:spcPts val="0"/>
              </a:spcBef>
              <a:spcAft>
                <a:spcPts val="0"/>
              </a:spcAft>
              <a:buClrTx/>
              <a:buSzTx/>
              <a:buFontTx/>
              <a:buNone/>
              <a:tabLst/>
              <a:defRPr/>
            </a:pPr>
            <a:endParaRPr kumimoji="0" lang="en-US" sz="4374"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hape 3"/>
          <p:cNvSpPr/>
          <p:nvPr/>
        </p:nvSpPr>
        <p:spPr>
          <a:xfrm>
            <a:off x="8122758" y="1403209"/>
            <a:ext cx="499943" cy="499943"/>
          </a:xfrm>
          <a:prstGeom prst="roundRect">
            <a:avLst>
              <a:gd name="adj" fmla="val 26667"/>
            </a:avLst>
          </a:prstGeom>
          <a:solidFill>
            <a:srgbClr val="E1DBD0"/>
          </a:solidFill>
          <a:ln/>
        </p:spPr>
      </p:sp>
      <p:sp>
        <p:nvSpPr>
          <p:cNvPr id="7" name="Text 4"/>
          <p:cNvSpPr/>
          <p:nvPr/>
        </p:nvSpPr>
        <p:spPr>
          <a:xfrm>
            <a:off x="8276050" y="1419746"/>
            <a:ext cx="193358"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r>
              <a:rPr kumimoji="0" lang="en-US" sz="2624" b="1" i="0" u="none" strike="noStrike" kern="1200" cap="none" spc="0" normalizeH="0" baseline="0" noProof="0" dirty="0">
                <a:ln>
                  <a:noFill/>
                </a:ln>
                <a:solidFill>
                  <a:srgbClr val="282824"/>
                </a:solidFill>
                <a:effectLst/>
                <a:uLnTx/>
                <a:uFillTx/>
                <a:latin typeface="Lato" pitchFamily="34" charset="0"/>
                <a:ea typeface="Lato" pitchFamily="34" charset="-122"/>
                <a:cs typeface="Lato" pitchFamily="34" charset="-120"/>
              </a:rPr>
              <a:t>1</a:t>
            </a: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5"/>
          <p:cNvSpPr/>
          <p:nvPr/>
        </p:nvSpPr>
        <p:spPr>
          <a:xfrm>
            <a:off x="8653109" y="1408963"/>
            <a:ext cx="2777490"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prstClr val="black"/>
              </a:solidFill>
              <a:effectLst/>
              <a:uLnTx/>
              <a:uFillTx/>
              <a:latin typeface="Lato"/>
              <a:ea typeface="Lato"/>
              <a:cs typeface="+mn-cs"/>
            </a:endParaRPr>
          </a:p>
        </p:txBody>
      </p:sp>
      <p:sp>
        <p:nvSpPr>
          <p:cNvPr id="10" name="Shape 7"/>
          <p:cNvSpPr/>
          <p:nvPr/>
        </p:nvSpPr>
        <p:spPr>
          <a:xfrm>
            <a:off x="8122757" y="2211782"/>
            <a:ext cx="499943" cy="499943"/>
          </a:xfrm>
          <a:prstGeom prst="roundRect">
            <a:avLst>
              <a:gd name="adj" fmla="val 26667"/>
            </a:avLst>
          </a:prstGeom>
          <a:solidFill>
            <a:srgbClr val="E1DBD0"/>
          </a:solidFill>
          <a:ln/>
        </p:spPr>
      </p:sp>
      <p:sp>
        <p:nvSpPr>
          <p:cNvPr id="11" name="Text 8"/>
          <p:cNvSpPr/>
          <p:nvPr/>
        </p:nvSpPr>
        <p:spPr>
          <a:xfrm>
            <a:off x="8276050" y="2253514"/>
            <a:ext cx="193358"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r>
              <a:rPr kumimoji="0" lang="en-US" sz="2624" b="1" i="0" u="none" strike="noStrike" kern="1200" cap="none" spc="0" normalizeH="0" baseline="0" noProof="0" dirty="0">
                <a:ln>
                  <a:noFill/>
                </a:ln>
                <a:solidFill>
                  <a:srgbClr val="282824"/>
                </a:solidFill>
                <a:effectLst/>
                <a:uLnTx/>
                <a:uFillTx/>
                <a:latin typeface="Lato" pitchFamily="34" charset="0"/>
                <a:ea typeface="Lato" pitchFamily="34" charset="-122"/>
                <a:cs typeface="Lato" pitchFamily="34" charset="-120"/>
              </a:rPr>
              <a:t>2</a:t>
            </a: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 9"/>
          <p:cNvSpPr/>
          <p:nvPr/>
        </p:nvSpPr>
        <p:spPr>
          <a:xfrm>
            <a:off x="8634872" y="2247452"/>
            <a:ext cx="2919532"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282824"/>
                </a:solidFill>
                <a:effectLst/>
                <a:uLnTx/>
                <a:uFillTx/>
                <a:latin typeface="Lato" pitchFamily="34" charset="0"/>
                <a:ea typeface="Lato" pitchFamily="34" charset="-122"/>
                <a:cs typeface="+mn-cs"/>
              </a:rPr>
              <a:t>Decision Tree</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Shape 11"/>
          <p:cNvSpPr/>
          <p:nvPr/>
        </p:nvSpPr>
        <p:spPr>
          <a:xfrm>
            <a:off x="8122758" y="3138597"/>
            <a:ext cx="499943" cy="499943"/>
          </a:xfrm>
          <a:prstGeom prst="roundRect">
            <a:avLst>
              <a:gd name="adj" fmla="val 26667"/>
            </a:avLst>
          </a:prstGeom>
          <a:solidFill>
            <a:srgbClr val="E1DBD0"/>
          </a:solidFill>
          <a:ln/>
        </p:spPr>
      </p:sp>
      <p:sp>
        <p:nvSpPr>
          <p:cNvPr id="15" name="Text 12"/>
          <p:cNvSpPr/>
          <p:nvPr/>
        </p:nvSpPr>
        <p:spPr>
          <a:xfrm>
            <a:off x="8276049" y="3138597"/>
            <a:ext cx="193358" cy="416481"/>
          </a:xfrm>
          <a:prstGeom prst="rect">
            <a:avLst/>
          </a:prstGeom>
          <a:noFill/>
          <a:ln/>
        </p:spPr>
        <p:txBody>
          <a:bodyPr wrap="none" rtlCol="0" anchor="t"/>
          <a:lstStyle/>
          <a:p>
            <a:pPr marL="0" marR="0" lvl="0" indent="0" algn="ctr" defTabSz="914400" rtl="0" eaLnBrk="1" fontAlgn="auto" latinLnBrk="0" hangingPunct="1">
              <a:lnSpc>
                <a:spcPts val="3281"/>
              </a:lnSpc>
              <a:spcBef>
                <a:spcPts val="0"/>
              </a:spcBef>
              <a:spcAft>
                <a:spcPts val="0"/>
              </a:spcAft>
              <a:buClrTx/>
              <a:buSzTx/>
              <a:buFontTx/>
              <a:buNone/>
              <a:tabLst/>
              <a:defRPr/>
            </a:pPr>
            <a:r>
              <a:rPr kumimoji="0" lang="en-US" sz="2624" b="1" i="0" u="none" strike="noStrike" kern="1200" cap="none" spc="0" normalizeH="0" baseline="0" noProof="0" dirty="0">
                <a:ln>
                  <a:noFill/>
                </a:ln>
                <a:solidFill>
                  <a:srgbClr val="282824"/>
                </a:solidFill>
                <a:effectLst/>
                <a:uLnTx/>
                <a:uFillTx/>
                <a:latin typeface="Lato" pitchFamily="34" charset="0"/>
                <a:ea typeface="Lato" pitchFamily="34" charset="-122"/>
                <a:cs typeface="Lato" pitchFamily="34" charset="-120"/>
              </a:rPr>
              <a:t>3</a:t>
            </a:r>
            <a:endParaRPr kumimoji="0" lang="en-US" sz="262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13"/>
          <p:cNvSpPr/>
          <p:nvPr/>
        </p:nvSpPr>
        <p:spPr>
          <a:xfrm>
            <a:off x="8622700" y="1419746"/>
            <a:ext cx="3153847"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282824"/>
                </a:solidFill>
                <a:effectLst/>
                <a:uLnTx/>
                <a:uFillTx/>
                <a:latin typeface="Lato" pitchFamily="34" charset="0"/>
                <a:ea typeface="Lato" pitchFamily="34" charset="-122"/>
                <a:cs typeface="+mn-cs"/>
              </a:rPr>
              <a:t>Logistic Regression </a:t>
            </a:r>
          </a:p>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srgbClr val="282824"/>
              </a:solidFill>
              <a:effectLst/>
              <a:uLnTx/>
              <a:uFillTx/>
              <a:latin typeface="Lato" pitchFamily="34" charset="0"/>
              <a:ea typeface="Lato" pitchFamily="34" charset="-122"/>
              <a:cs typeface="+mn-cs"/>
            </a:endParaRPr>
          </a:p>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srgbClr val="282824"/>
              </a:solidFill>
              <a:effectLst/>
              <a:uLnTx/>
              <a:uFillTx/>
              <a:latin typeface="Lato" pitchFamily="34" charset="0"/>
              <a:ea typeface="Lato" pitchFamily="34" charset="-122"/>
              <a:cs typeface="+mn-cs"/>
            </a:endParaRPr>
          </a:p>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srgbClr val="282824"/>
              </a:solidFill>
              <a:effectLst/>
              <a:uLnTx/>
              <a:uFillTx/>
              <a:latin typeface="Lato" pitchFamily="34" charset="0"/>
              <a:ea typeface="Lato" pitchFamily="34" charset="-122"/>
              <a:cs typeface="+mn-cs"/>
            </a:endParaRPr>
          </a:p>
          <a:p>
            <a:pPr marL="0" marR="0" lvl="0" indent="0" algn="l" defTabSz="914400" rtl="0" eaLnBrk="1" fontAlgn="auto" latinLnBrk="0" hangingPunct="1">
              <a:lnSpc>
                <a:spcPts val="2734"/>
              </a:lnSpc>
              <a:spcBef>
                <a:spcPts val="0"/>
              </a:spcBef>
              <a:spcAft>
                <a:spcPts val="0"/>
              </a:spcAft>
              <a:buClrTx/>
              <a:buSzTx/>
              <a:buFontTx/>
              <a:buNone/>
              <a:tabLst/>
              <a:defRPr/>
            </a:pPr>
            <a:endParaRPr kumimoji="0" lang="en-US" sz="2187" b="1" i="0" u="none" strike="noStrike" kern="1200" cap="none" spc="0" normalizeH="0" baseline="0" noProof="0" dirty="0">
              <a:ln>
                <a:noFill/>
              </a:ln>
              <a:solidFill>
                <a:srgbClr val="282824"/>
              </a:solidFill>
              <a:effectLst/>
              <a:uLnTx/>
              <a:uFillTx/>
              <a:latin typeface="Lato" pitchFamily="34" charset="0"/>
              <a:ea typeface="Lato" pitchFamily="34" charset="-122"/>
              <a:cs typeface="+mn-cs"/>
            </a:endParaRPr>
          </a:p>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1" i="0" u="none" strike="noStrike" kern="1200" cap="none" spc="0" normalizeH="0" baseline="0" noProof="0" dirty="0">
                <a:ln>
                  <a:noFill/>
                </a:ln>
                <a:solidFill>
                  <a:srgbClr val="282824"/>
                </a:solidFill>
                <a:effectLst/>
                <a:uLnTx/>
                <a:uFillTx/>
                <a:latin typeface="Lato" pitchFamily="34" charset="0"/>
                <a:ea typeface="Lato" pitchFamily="34" charset="-122"/>
                <a:cs typeface="+mn-cs"/>
              </a:rPr>
              <a:t>Random Forest Classifier</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0155F54F-D922-4437-B77F-D0E827C8F766}"/>
              </a:ext>
            </a:extLst>
          </p:cNvPr>
          <p:cNvPicPr>
            <a:picLocks noChangeAspect="1"/>
          </p:cNvPicPr>
          <p:nvPr/>
        </p:nvPicPr>
        <p:blipFill>
          <a:blip r:embed="rId3"/>
          <a:stretch>
            <a:fillRect/>
          </a:stretch>
        </p:blipFill>
        <p:spPr>
          <a:xfrm>
            <a:off x="157280" y="300512"/>
            <a:ext cx="7610519" cy="66760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4647" y="0"/>
            <a:ext cx="14630400" cy="8229600"/>
          </a:xfrm>
          <a:prstGeom prst="rect">
            <a:avLst/>
          </a:prstGeom>
          <a:solidFill>
            <a:srgbClr val="EFECE6"/>
          </a:solidFill>
          <a:ln/>
        </p:spPr>
        <p:txBody>
          <a:bodyPr/>
          <a:lstStyle/>
          <a:p>
            <a:endParaRPr lang="en-US" dirty="0"/>
          </a:p>
          <a:p>
            <a:endParaRPr lang="en-US" dirty="0"/>
          </a:p>
          <a:p>
            <a:endParaRPr lang="en-US" dirty="0"/>
          </a:p>
          <a:p>
            <a:endParaRPr lang="en-US" dirty="0"/>
          </a:p>
          <a:p>
            <a:r>
              <a:rPr lang="en-US" dirty="0"/>
              <a:t>                                                                                                           </a:t>
            </a:r>
          </a:p>
          <a:p>
            <a:endParaRPr lang="en-US" dirty="0"/>
          </a:p>
          <a:p>
            <a:endParaRPr lang="en-US" sz="2400" dirty="0"/>
          </a:p>
          <a:p>
            <a:r>
              <a:rPr lang="en-US" sz="2400" dirty="0"/>
              <a:t>Logistic regression is one of the most popular Machine Learning algorithms, which comes under the Supervised Learning technique. It is used for predicting the categorical dependent variable using a given set of independent variables.</a:t>
            </a:r>
          </a:p>
          <a:p>
            <a:r>
              <a:rPr lang="en-US" sz="2400" dirty="0"/>
              <a:t>Logistic regression predicts the output of a categorical dependent variable. Therefore the outcome must be a categorical or discrete value. It can be either Yes or No, 0 or 1, true or False, etc. but instead of giving the exact value as 0 and 1, </a:t>
            </a:r>
            <a:r>
              <a:rPr lang="en-US" sz="2400" b="1" dirty="0"/>
              <a:t>it gives the probabilistic values which lie between 0 and 1</a:t>
            </a:r>
            <a:r>
              <a:rPr lang="en-US" sz="2400" dirty="0"/>
              <a:t>.</a:t>
            </a:r>
          </a:p>
          <a:p>
            <a:endParaRPr lang="en-US" dirty="0"/>
          </a:p>
        </p:txBody>
      </p:sp>
      <p:sp>
        <p:nvSpPr>
          <p:cNvPr id="5" name="Text 2"/>
          <p:cNvSpPr/>
          <p:nvPr/>
        </p:nvSpPr>
        <p:spPr>
          <a:xfrm>
            <a:off x="5724671" y="119799"/>
            <a:ext cx="7482483" cy="694373"/>
          </a:xfrm>
          <a:prstGeom prst="rect">
            <a:avLst/>
          </a:prstGeom>
          <a:noFill/>
          <a:ln/>
        </p:spPr>
        <p:txBody>
          <a:bodyPr wrap="none" rtlCol="0" anchor="t"/>
          <a:lstStyle/>
          <a:p>
            <a:pPr marL="0" indent="0">
              <a:lnSpc>
                <a:spcPts val="5468"/>
              </a:lnSpc>
              <a:buNone/>
            </a:pPr>
            <a:r>
              <a:rPr lang="en-US" sz="4374" b="1" dirty="0"/>
              <a:t>Algorithms</a:t>
            </a:r>
          </a:p>
          <a:p>
            <a:pPr marL="0" indent="0">
              <a:lnSpc>
                <a:spcPts val="5468"/>
              </a:lnSpc>
              <a:buNone/>
            </a:pPr>
            <a:endParaRPr lang="en-US" sz="4374" b="1" dirty="0"/>
          </a:p>
        </p:txBody>
      </p:sp>
      <p:sp>
        <p:nvSpPr>
          <p:cNvPr id="6" name="Shape 3"/>
          <p:cNvSpPr/>
          <p:nvPr/>
        </p:nvSpPr>
        <p:spPr>
          <a:xfrm>
            <a:off x="180652" y="1143313"/>
            <a:ext cx="499943" cy="499943"/>
          </a:xfrm>
          <a:prstGeom prst="roundRect">
            <a:avLst>
              <a:gd name="adj" fmla="val 26667"/>
            </a:avLst>
          </a:prstGeom>
          <a:solidFill>
            <a:srgbClr val="E1DBD0"/>
          </a:solidFill>
          <a:ln/>
        </p:spPr>
      </p:sp>
      <p:sp>
        <p:nvSpPr>
          <p:cNvPr id="7" name="Text 4"/>
          <p:cNvSpPr/>
          <p:nvPr/>
        </p:nvSpPr>
        <p:spPr>
          <a:xfrm>
            <a:off x="333945" y="1185044"/>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rPr>
              <a:t>1</a:t>
            </a:r>
            <a:endParaRPr lang="en-US" sz="2624" dirty="0"/>
          </a:p>
        </p:txBody>
      </p:sp>
      <p:sp>
        <p:nvSpPr>
          <p:cNvPr id="8" name="Text 5"/>
          <p:cNvSpPr/>
          <p:nvPr/>
        </p:nvSpPr>
        <p:spPr>
          <a:xfrm>
            <a:off x="680595" y="1178608"/>
            <a:ext cx="2271390" cy="347186"/>
          </a:xfrm>
          <a:prstGeom prst="rect">
            <a:avLst/>
          </a:prstGeom>
          <a:noFill/>
          <a:ln/>
        </p:spPr>
        <p:txBody>
          <a:bodyPr wrap="none" rtlCol="0" anchor="t"/>
          <a:lstStyle/>
          <a:p>
            <a:r>
              <a:rPr lang="en-US" sz="2187" b="1" dirty="0">
                <a:latin typeface="Lato"/>
                <a:ea typeface="Lato"/>
              </a:rPr>
              <a:t>Logistic Regression:</a:t>
            </a:r>
          </a:p>
        </p:txBody>
      </p:sp>
      <p:sp>
        <p:nvSpPr>
          <p:cNvPr id="15" name="Text 12"/>
          <p:cNvSpPr/>
          <p:nvPr/>
        </p:nvSpPr>
        <p:spPr>
          <a:xfrm>
            <a:off x="6929586" y="3249426"/>
            <a:ext cx="193358" cy="416481"/>
          </a:xfrm>
          <a:prstGeom prst="rect">
            <a:avLst/>
          </a:prstGeom>
          <a:noFill/>
          <a:ln/>
        </p:spPr>
        <p:txBody>
          <a:bodyPr wrap="none" rtlCol="0" anchor="t"/>
          <a:lstStyle/>
          <a:p>
            <a:pPr marL="0" indent="0" algn="ctr">
              <a:lnSpc>
                <a:spcPts val="3281"/>
              </a:lnSpc>
              <a:buNone/>
            </a:pPr>
            <a:endParaRPr lang="en-US" sz="2624" dirty="0"/>
          </a:p>
        </p:txBody>
      </p:sp>
      <p:sp>
        <p:nvSpPr>
          <p:cNvPr id="16" name="Text 13"/>
          <p:cNvSpPr/>
          <p:nvPr/>
        </p:nvSpPr>
        <p:spPr>
          <a:xfrm>
            <a:off x="7302586" y="3317345"/>
            <a:ext cx="3153847" cy="347186"/>
          </a:xfrm>
          <a:prstGeom prst="rect">
            <a:avLst/>
          </a:prstGeom>
          <a:noFill/>
          <a:ln/>
        </p:spPr>
        <p:txBody>
          <a:bodyPr wrap="none" rtlCol="0" anchor="t"/>
          <a:lstStyle/>
          <a:p>
            <a:pPr marL="0" indent="0">
              <a:lnSpc>
                <a:spcPts val="2734"/>
              </a:lnSpc>
              <a:buNone/>
            </a:pPr>
            <a:endParaRPr lang="en-US" sz="2187" dirty="0"/>
          </a:p>
        </p:txBody>
      </p:sp>
      <p:pic>
        <p:nvPicPr>
          <p:cNvPr id="10" name="Picture 9">
            <a:extLst>
              <a:ext uri="{FF2B5EF4-FFF2-40B4-BE49-F238E27FC236}">
                <a16:creationId xmlns:a16="http://schemas.microsoft.com/office/drawing/2014/main" id="{7A3BEDC7-37F1-4812-90A2-32DCDFF8F59D}"/>
              </a:ext>
            </a:extLst>
          </p:cNvPr>
          <p:cNvPicPr>
            <a:picLocks noChangeAspect="1"/>
          </p:cNvPicPr>
          <p:nvPr/>
        </p:nvPicPr>
        <p:blipFill>
          <a:blip r:embed="rId3"/>
          <a:stretch>
            <a:fillRect/>
          </a:stretch>
        </p:blipFill>
        <p:spPr>
          <a:xfrm>
            <a:off x="4191871" y="4726133"/>
            <a:ext cx="5475430" cy="3285258"/>
          </a:xfrm>
          <a:prstGeom prst="rect">
            <a:avLst/>
          </a:prstGeom>
        </p:spPr>
      </p:pic>
    </p:spTree>
    <p:extLst>
      <p:ext uri="{BB962C8B-B14F-4D97-AF65-F5344CB8AC3E}">
        <p14:creationId xmlns:p14="http://schemas.microsoft.com/office/powerpoint/2010/main" val="117943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4647" y="0"/>
            <a:ext cx="14630400" cy="8229600"/>
          </a:xfrm>
          <a:prstGeom prst="rect">
            <a:avLst/>
          </a:prstGeom>
          <a:solidFill>
            <a:srgbClr val="EFECE6"/>
          </a:solidFill>
          <a:ln/>
        </p:spPr>
        <p:txBody>
          <a:bodyPr/>
          <a:lstStyle/>
          <a:p>
            <a:endParaRPr lang="en-US" dirty="0"/>
          </a:p>
          <a:p>
            <a:endParaRPr lang="en-US" dirty="0"/>
          </a:p>
          <a:p>
            <a:endParaRPr lang="en-US" dirty="0"/>
          </a:p>
          <a:p>
            <a:endParaRPr lang="en-US" dirty="0"/>
          </a:p>
          <a:p>
            <a:r>
              <a:rPr lang="en-US" dirty="0"/>
              <a:t>                                                                                                           </a:t>
            </a:r>
          </a:p>
          <a:p>
            <a:endParaRPr lang="en-US" dirty="0"/>
          </a:p>
          <a:p>
            <a:r>
              <a:rPr lang="en-US" sz="2400" dirty="0"/>
              <a:t>Decision Tree is a </a:t>
            </a:r>
            <a:r>
              <a:rPr lang="en-US" sz="2400" u="sng" dirty="0"/>
              <a:t>Supervised learning technique</a:t>
            </a:r>
            <a:r>
              <a:rPr lang="en-US" sz="2400" b="1" dirty="0"/>
              <a:t> </a:t>
            </a:r>
            <a:r>
              <a:rPr lang="en-US" sz="2400" dirty="0"/>
              <a:t>that can be used for both classification and Regression problems, but mostly it is preferred for solving Classification problems. It is a tree-structured classifier, where</a:t>
            </a:r>
            <a:r>
              <a:rPr lang="en-US" sz="2400" u="sng" dirty="0"/>
              <a:t> internal nodes represent the features of a dataset, branches represent the decision rules and each leaf node represents the outcome</a:t>
            </a:r>
            <a:r>
              <a:rPr lang="en-US" sz="2400" b="1" dirty="0"/>
              <a:t>.</a:t>
            </a:r>
            <a:endParaRPr lang="en-US" sz="2400" dirty="0"/>
          </a:p>
          <a:p>
            <a:r>
              <a:rPr lang="en-US" sz="2400" dirty="0"/>
              <a:t>In a Decision tree, there are two nodes, which are the </a:t>
            </a:r>
            <a:r>
              <a:rPr lang="en-US" sz="2400" b="1" dirty="0"/>
              <a:t>Decision Node</a:t>
            </a:r>
            <a:r>
              <a:rPr lang="en-US" sz="2400" dirty="0"/>
              <a:t> and</a:t>
            </a:r>
            <a:r>
              <a:rPr lang="en-US" sz="2400" b="1" dirty="0"/>
              <a:t> Leaf Node.</a:t>
            </a:r>
            <a:r>
              <a:rPr lang="en-US" sz="2400" dirty="0"/>
              <a:t> Decision nodes are used to make any decision and have multiple branches, whereas Leaf nodes are the output of those decisions and do not contain any further branches.</a:t>
            </a:r>
          </a:p>
          <a:p>
            <a:r>
              <a:rPr lang="en-US" sz="2400" dirty="0"/>
              <a:t>The decisions or the test are performed on the basis of features of the given dataset.</a:t>
            </a:r>
          </a:p>
          <a:p>
            <a:endParaRPr lang="en-US" dirty="0"/>
          </a:p>
        </p:txBody>
      </p:sp>
      <p:sp>
        <p:nvSpPr>
          <p:cNvPr id="5" name="Text 2"/>
          <p:cNvSpPr/>
          <p:nvPr/>
        </p:nvSpPr>
        <p:spPr>
          <a:xfrm>
            <a:off x="5724671" y="119799"/>
            <a:ext cx="7482483" cy="694373"/>
          </a:xfrm>
          <a:prstGeom prst="rect">
            <a:avLst/>
          </a:prstGeom>
          <a:noFill/>
          <a:ln/>
        </p:spPr>
        <p:txBody>
          <a:bodyPr wrap="none" rtlCol="0" anchor="t"/>
          <a:lstStyle/>
          <a:p>
            <a:pPr marL="0" indent="0">
              <a:lnSpc>
                <a:spcPts val="5468"/>
              </a:lnSpc>
              <a:buNone/>
            </a:pPr>
            <a:r>
              <a:rPr lang="en-US" sz="4374" b="1" dirty="0"/>
              <a:t>Algorithms</a:t>
            </a:r>
          </a:p>
          <a:p>
            <a:pPr marL="0" indent="0">
              <a:lnSpc>
                <a:spcPts val="5468"/>
              </a:lnSpc>
              <a:buNone/>
            </a:pPr>
            <a:endParaRPr lang="en-US" sz="4374" b="1" dirty="0"/>
          </a:p>
        </p:txBody>
      </p:sp>
      <p:sp>
        <p:nvSpPr>
          <p:cNvPr id="6" name="Shape 3"/>
          <p:cNvSpPr/>
          <p:nvPr/>
        </p:nvSpPr>
        <p:spPr>
          <a:xfrm>
            <a:off x="180652" y="1143313"/>
            <a:ext cx="499943" cy="499943"/>
          </a:xfrm>
          <a:prstGeom prst="roundRect">
            <a:avLst>
              <a:gd name="adj" fmla="val 26667"/>
            </a:avLst>
          </a:prstGeom>
          <a:solidFill>
            <a:srgbClr val="E1DBD0"/>
          </a:solidFill>
          <a:ln/>
        </p:spPr>
        <p:txBody>
          <a:bodyPr/>
          <a:lstStyle/>
          <a:p>
            <a:endParaRPr lang="en-IN" dirty="0"/>
          </a:p>
        </p:txBody>
      </p:sp>
      <p:sp>
        <p:nvSpPr>
          <p:cNvPr id="7" name="Text 4"/>
          <p:cNvSpPr/>
          <p:nvPr/>
        </p:nvSpPr>
        <p:spPr>
          <a:xfrm>
            <a:off x="333945" y="1185044"/>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rPr>
              <a:t>2</a:t>
            </a:r>
            <a:endParaRPr lang="en-US" sz="2624" dirty="0"/>
          </a:p>
        </p:txBody>
      </p:sp>
      <p:sp>
        <p:nvSpPr>
          <p:cNvPr id="8" name="Text 5"/>
          <p:cNvSpPr/>
          <p:nvPr/>
        </p:nvSpPr>
        <p:spPr>
          <a:xfrm>
            <a:off x="680595" y="1209780"/>
            <a:ext cx="2271390" cy="347186"/>
          </a:xfrm>
          <a:prstGeom prst="rect">
            <a:avLst/>
          </a:prstGeom>
          <a:noFill/>
          <a:ln/>
        </p:spPr>
        <p:txBody>
          <a:bodyPr wrap="none" rtlCol="0" anchor="t"/>
          <a:lstStyle/>
          <a:p>
            <a:r>
              <a:rPr lang="en-US" sz="2187" b="1" dirty="0">
                <a:latin typeface="Lato"/>
                <a:ea typeface="Lato"/>
              </a:rPr>
              <a:t>Decision Tree:</a:t>
            </a:r>
          </a:p>
        </p:txBody>
      </p:sp>
      <p:sp>
        <p:nvSpPr>
          <p:cNvPr id="15" name="Text 12"/>
          <p:cNvSpPr/>
          <p:nvPr/>
        </p:nvSpPr>
        <p:spPr>
          <a:xfrm>
            <a:off x="6929586" y="3249426"/>
            <a:ext cx="193358" cy="416481"/>
          </a:xfrm>
          <a:prstGeom prst="rect">
            <a:avLst/>
          </a:prstGeom>
          <a:noFill/>
          <a:ln/>
        </p:spPr>
        <p:txBody>
          <a:bodyPr wrap="none" rtlCol="0" anchor="t"/>
          <a:lstStyle/>
          <a:p>
            <a:pPr marL="0" indent="0" algn="ctr">
              <a:lnSpc>
                <a:spcPts val="3281"/>
              </a:lnSpc>
              <a:buNone/>
            </a:pPr>
            <a:endParaRPr lang="en-US" sz="2624" dirty="0"/>
          </a:p>
        </p:txBody>
      </p:sp>
      <p:sp>
        <p:nvSpPr>
          <p:cNvPr id="16" name="Text 13"/>
          <p:cNvSpPr/>
          <p:nvPr/>
        </p:nvSpPr>
        <p:spPr>
          <a:xfrm>
            <a:off x="7302586" y="3317345"/>
            <a:ext cx="3153847" cy="347186"/>
          </a:xfrm>
          <a:prstGeom prst="rect">
            <a:avLst/>
          </a:prstGeom>
          <a:noFill/>
          <a:ln/>
        </p:spPr>
        <p:txBody>
          <a:bodyPr wrap="none" rtlCol="0" anchor="t"/>
          <a:lstStyle/>
          <a:p>
            <a:pPr marL="0" indent="0">
              <a:lnSpc>
                <a:spcPts val="2734"/>
              </a:lnSpc>
              <a:buNone/>
            </a:pPr>
            <a:endParaRPr lang="en-US" sz="2187" dirty="0"/>
          </a:p>
        </p:txBody>
      </p:sp>
      <p:pic>
        <p:nvPicPr>
          <p:cNvPr id="10" name="Picture 9">
            <a:extLst>
              <a:ext uri="{FF2B5EF4-FFF2-40B4-BE49-F238E27FC236}">
                <a16:creationId xmlns:a16="http://schemas.microsoft.com/office/drawing/2014/main" id="{B165E5D7-33F9-4A9B-9E15-52FD4F591164}"/>
              </a:ext>
            </a:extLst>
          </p:cNvPr>
          <p:cNvPicPr>
            <a:picLocks noChangeAspect="1"/>
          </p:cNvPicPr>
          <p:nvPr/>
        </p:nvPicPr>
        <p:blipFill>
          <a:blip r:embed="rId3"/>
          <a:stretch>
            <a:fillRect/>
          </a:stretch>
        </p:blipFill>
        <p:spPr>
          <a:xfrm>
            <a:off x="4326663" y="4639238"/>
            <a:ext cx="5205845" cy="3470563"/>
          </a:xfrm>
          <a:prstGeom prst="rect">
            <a:avLst/>
          </a:prstGeom>
        </p:spPr>
      </p:pic>
    </p:spTree>
    <p:extLst>
      <p:ext uri="{BB962C8B-B14F-4D97-AF65-F5344CB8AC3E}">
        <p14:creationId xmlns:p14="http://schemas.microsoft.com/office/powerpoint/2010/main" val="396561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4647" y="0"/>
            <a:ext cx="14630400" cy="8229600"/>
          </a:xfrm>
          <a:prstGeom prst="rect">
            <a:avLst/>
          </a:prstGeom>
          <a:solidFill>
            <a:srgbClr val="EFECE6"/>
          </a:solidFill>
          <a:ln/>
        </p:spPr>
        <p:txBody>
          <a:bodyPr/>
          <a:lstStyle/>
          <a:p>
            <a:endParaRPr lang="en-US" dirty="0"/>
          </a:p>
          <a:p>
            <a:endParaRPr lang="en-US" dirty="0"/>
          </a:p>
          <a:p>
            <a:endParaRPr lang="en-US" dirty="0"/>
          </a:p>
          <a:p>
            <a:endParaRPr lang="en-US" dirty="0"/>
          </a:p>
          <a:p>
            <a:r>
              <a:rPr lang="en-US" dirty="0"/>
              <a:t>                                                                                                           </a:t>
            </a:r>
          </a:p>
          <a:p>
            <a:endParaRPr lang="en-US" sz="2400" dirty="0"/>
          </a:p>
          <a:p>
            <a:r>
              <a:rPr lang="en-US" sz="2400" dirty="0"/>
              <a:t>Random Forest algorithm is a powerful tree learning technique in Machine Learning. It works by creating a number of Decision Trees during the training phase. Each tree is constructed using a random subset of the data set to measure a random subset of features in each partition. This randomness introduces variability among individual trees, reducing the risk of overfitting and improving overall prediction performance. In prediction, the algorithm aggregates the results of all trees, either by voting (for classification tasks) or by averaging (for regression tasks) This collaborative decision-making process, supported by multiple trees with their insights, provides an example stable and precise results. Random forests are widely used for classification and regression functions.</a:t>
            </a:r>
            <a:endParaRPr lang="en-US" dirty="0"/>
          </a:p>
        </p:txBody>
      </p:sp>
      <p:sp>
        <p:nvSpPr>
          <p:cNvPr id="5" name="Text 2"/>
          <p:cNvSpPr/>
          <p:nvPr/>
        </p:nvSpPr>
        <p:spPr>
          <a:xfrm>
            <a:off x="5724671" y="119799"/>
            <a:ext cx="7482483" cy="694373"/>
          </a:xfrm>
          <a:prstGeom prst="rect">
            <a:avLst/>
          </a:prstGeom>
          <a:noFill/>
          <a:ln/>
        </p:spPr>
        <p:txBody>
          <a:bodyPr wrap="none" rtlCol="0" anchor="t"/>
          <a:lstStyle/>
          <a:p>
            <a:pPr marL="0" indent="0">
              <a:lnSpc>
                <a:spcPts val="5468"/>
              </a:lnSpc>
              <a:buNone/>
            </a:pPr>
            <a:r>
              <a:rPr lang="en-US" sz="4374" b="1" dirty="0"/>
              <a:t>Algorithms</a:t>
            </a:r>
          </a:p>
          <a:p>
            <a:pPr marL="0" indent="0">
              <a:lnSpc>
                <a:spcPts val="5468"/>
              </a:lnSpc>
              <a:buNone/>
            </a:pPr>
            <a:endParaRPr lang="en-US" sz="4374" b="1" dirty="0"/>
          </a:p>
        </p:txBody>
      </p:sp>
      <p:sp>
        <p:nvSpPr>
          <p:cNvPr id="6" name="Shape 3"/>
          <p:cNvSpPr/>
          <p:nvPr/>
        </p:nvSpPr>
        <p:spPr>
          <a:xfrm>
            <a:off x="180652" y="1143313"/>
            <a:ext cx="499943" cy="499943"/>
          </a:xfrm>
          <a:prstGeom prst="roundRect">
            <a:avLst>
              <a:gd name="adj" fmla="val 26667"/>
            </a:avLst>
          </a:prstGeom>
          <a:solidFill>
            <a:srgbClr val="E1DBD0"/>
          </a:solidFill>
          <a:ln/>
        </p:spPr>
      </p:sp>
      <p:sp>
        <p:nvSpPr>
          <p:cNvPr id="7" name="Text 4"/>
          <p:cNvSpPr/>
          <p:nvPr/>
        </p:nvSpPr>
        <p:spPr>
          <a:xfrm>
            <a:off x="333945" y="1185044"/>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rPr>
              <a:t>3</a:t>
            </a:r>
            <a:endParaRPr lang="en-US" sz="2624" dirty="0"/>
          </a:p>
        </p:txBody>
      </p:sp>
      <p:sp>
        <p:nvSpPr>
          <p:cNvPr id="8" name="Text 5"/>
          <p:cNvSpPr/>
          <p:nvPr/>
        </p:nvSpPr>
        <p:spPr>
          <a:xfrm>
            <a:off x="680595" y="1175133"/>
            <a:ext cx="2271390" cy="347186"/>
          </a:xfrm>
          <a:prstGeom prst="rect">
            <a:avLst/>
          </a:prstGeom>
          <a:noFill/>
          <a:ln/>
        </p:spPr>
        <p:txBody>
          <a:bodyPr wrap="none" rtlCol="0" anchor="t"/>
          <a:lstStyle/>
          <a:p>
            <a:r>
              <a:rPr lang="en-US" sz="2187" b="1" dirty="0">
                <a:latin typeface="Lato"/>
                <a:ea typeface="Lato"/>
              </a:rPr>
              <a:t>Random </a:t>
            </a:r>
            <a:r>
              <a:rPr lang="en-US" sz="2187" b="1">
                <a:latin typeface="Lato"/>
                <a:ea typeface="Lato"/>
              </a:rPr>
              <a:t>Forest Classifier:</a:t>
            </a:r>
            <a:endParaRPr lang="en-US" sz="2187" b="1" dirty="0">
              <a:latin typeface="Lato"/>
              <a:ea typeface="Lato"/>
            </a:endParaRPr>
          </a:p>
        </p:txBody>
      </p:sp>
      <p:sp>
        <p:nvSpPr>
          <p:cNvPr id="15" name="Text 12"/>
          <p:cNvSpPr/>
          <p:nvPr/>
        </p:nvSpPr>
        <p:spPr>
          <a:xfrm>
            <a:off x="6929586" y="3249426"/>
            <a:ext cx="193358" cy="416481"/>
          </a:xfrm>
          <a:prstGeom prst="rect">
            <a:avLst/>
          </a:prstGeom>
          <a:noFill/>
          <a:ln/>
        </p:spPr>
        <p:txBody>
          <a:bodyPr wrap="none" rtlCol="0" anchor="t"/>
          <a:lstStyle/>
          <a:p>
            <a:pPr marL="0" indent="0" algn="ctr">
              <a:lnSpc>
                <a:spcPts val="3281"/>
              </a:lnSpc>
              <a:buNone/>
            </a:pPr>
            <a:endParaRPr lang="en-US" sz="2624" dirty="0"/>
          </a:p>
        </p:txBody>
      </p:sp>
      <p:sp>
        <p:nvSpPr>
          <p:cNvPr id="16" name="Text 13"/>
          <p:cNvSpPr/>
          <p:nvPr/>
        </p:nvSpPr>
        <p:spPr>
          <a:xfrm>
            <a:off x="7302586" y="3317345"/>
            <a:ext cx="3153847" cy="347186"/>
          </a:xfrm>
          <a:prstGeom prst="rect">
            <a:avLst/>
          </a:prstGeom>
          <a:noFill/>
          <a:ln/>
        </p:spPr>
        <p:txBody>
          <a:bodyPr wrap="none" rtlCol="0" anchor="t"/>
          <a:lstStyle/>
          <a:p>
            <a:pPr marL="0" indent="0">
              <a:lnSpc>
                <a:spcPts val="2734"/>
              </a:lnSpc>
              <a:buNone/>
            </a:pPr>
            <a:endParaRPr lang="en-US" sz="2187" dirty="0"/>
          </a:p>
        </p:txBody>
      </p:sp>
      <p:pic>
        <p:nvPicPr>
          <p:cNvPr id="4" name="Picture 3">
            <a:extLst>
              <a:ext uri="{FF2B5EF4-FFF2-40B4-BE49-F238E27FC236}">
                <a16:creationId xmlns:a16="http://schemas.microsoft.com/office/drawing/2014/main" id="{DDD994A3-EB55-4F9E-BB7C-84F87D743FF9}"/>
              </a:ext>
            </a:extLst>
          </p:cNvPr>
          <p:cNvPicPr>
            <a:picLocks noChangeAspect="1"/>
          </p:cNvPicPr>
          <p:nvPr/>
        </p:nvPicPr>
        <p:blipFill>
          <a:blip r:embed="rId3"/>
          <a:stretch>
            <a:fillRect/>
          </a:stretch>
        </p:blipFill>
        <p:spPr>
          <a:xfrm>
            <a:off x="4471354" y="4391631"/>
            <a:ext cx="5662464" cy="3721891"/>
          </a:xfrm>
          <a:prstGeom prst="rect">
            <a:avLst/>
          </a:prstGeom>
        </p:spPr>
      </p:pic>
    </p:spTree>
    <p:extLst>
      <p:ext uri="{BB962C8B-B14F-4D97-AF65-F5344CB8AC3E}">
        <p14:creationId xmlns:p14="http://schemas.microsoft.com/office/powerpoint/2010/main" val="5264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222706" y="233302"/>
            <a:ext cx="5275183" cy="613529"/>
          </a:xfrm>
          <a:prstGeom prst="rect">
            <a:avLst/>
          </a:prstGeom>
          <a:noFill/>
          <a:ln/>
        </p:spPr>
        <p:txBody>
          <a:bodyPr wrap="none" rtlCol="0" anchor="t"/>
          <a:lstStyle/>
          <a:p>
            <a:pPr marL="0" indent="0">
              <a:lnSpc>
                <a:spcPts val="4832"/>
              </a:lnSpc>
              <a:buNone/>
            </a:pPr>
            <a:r>
              <a:rPr lang="en-US" sz="4200" b="1" dirty="0">
                <a:latin typeface="Lato"/>
                <a:ea typeface="Lato"/>
              </a:rPr>
              <a:t>Performance comparison between Different Algorithms</a:t>
            </a:r>
          </a:p>
          <a:p>
            <a:pPr marL="0" indent="0">
              <a:lnSpc>
                <a:spcPts val="4832"/>
              </a:lnSpc>
              <a:buNone/>
            </a:pPr>
            <a:endParaRPr lang="en-US" sz="4200" b="1" dirty="0">
              <a:latin typeface="Lato"/>
              <a:ea typeface="Lato"/>
            </a:endParaRPr>
          </a:p>
        </p:txBody>
      </p:sp>
      <p:sp>
        <p:nvSpPr>
          <p:cNvPr id="9" name="Text 6"/>
          <p:cNvSpPr/>
          <p:nvPr/>
        </p:nvSpPr>
        <p:spPr>
          <a:xfrm>
            <a:off x="2860298" y="4093012"/>
            <a:ext cx="170855" cy="368141"/>
          </a:xfrm>
          <a:prstGeom prst="rect">
            <a:avLst/>
          </a:prstGeom>
          <a:noFill/>
          <a:ln/>
        </p:spPr>
        <p:txBody>
          <a:bodyPr wrap="none" rtlCol="0" anchor="t"/>
          <a:lstStyle/>
          <a:p>
            <a:pPr marL="0" indent="0" algn="ctr">
              <a:lnSpc>
                <a:spcPts val="2899"/>
              </a:lnSpc>
              <a:buNone/>
            </a:pPr>
            <a:endParaRPr lang="en-US" sz="2319" dirty="0"/>
          </a:p>
        </p:txBody>
      </p:sp>
      <p:sp>
        <p:nvSpPr>
          <p:cNvPr id="20" name="Text 17"/>
          <p:cNvSpPr/>
          <p:nvPr/>
        </p:nvSpPr>
        <p:spPr>
          <a:xfrm>
            <a:off x="4025741" y="6754535"/>
            <a:ext cx="2454712" cy="306824"/>
          </a:xfrm>
          <a:prstGeom prst="rect">
            <a:avLst/>
          </a:prstGeom>
          <a:noFill/>
          <a:ln/>
        </p:spPr>
        <p:txBody>
          <a:bodyPr wrap="none" rtlCol="0" anchor="t"/>
          <a:lstStyle/>
          <a:p>
            <a:pPr marL="0" indent="0" algn="l">
              <a:lnSpc>
                <a:spcPts val="2416"/>
              </a:lnSpc>
              <a:buNone/>
            </a:pPr>
            <a:endParaRPr lang="en-US" sz="1933" dirty="0"/>
          </a:p>
        </p:txBody>
      </p:sp>
      <p:sp>
        <p:nvSpPr>
          <p:cNvPr id="21" name="Text 18"/>
          <p:cNvSpPr/>
          <p:nvPr/>
        </p:nvSpPr>
        <p:spPr>
          <a:xfrm>
            <a:off x="4025741" y="7179112"/>
            <a:ext cx="7953375" cy="314087"/>
          </a:xfrm>
          <a:prstGeom prst="rect">
            <a:avLst/>
          </a:prstGeom>
          <a:noFill/>
          <a:ln/>
        </p:spPr>
        <p:txBody>
          <a:bodyPr wrap="none" rtlCol="0" anchor="t"/>
          <a:lstStyle/>
          <a:p>
            <a:pPr marL="0" indent="0" algn="l">
              <a:lnSpc>
                <a:spcPts val="2474"/>
              </a:lnSpc>
              <a:buNone/>
            </a:pPr>
            <a:endParaRPr lang="en-US" sz="1546" dirty="0"/>
          </a:p>
        </p:txBody>
      </p:sp>
      <p:graphicFrame>
        <p:nvGraphicFramePr>
          <p:cNvPr id="7" name="Table 7">
            <a:extLst>
              <a:ext uri="{FF2B5EF4-FFF2-40B4-BE49-F238E27FC236}">
                <a16:creationId xmlns:a16="http://schemas.microsoft.com/office/drawing/2014/main" id="{BE11119E-7154-463D-918B-540B90A44A4F}"/>
              </a:ext>
            </a:extLst>
          </p:cNvPr>
          <p:cNvGraphicFramePr>
            <a:graphicFrameLocks noGrp="1"/>
          </p:cNvGraphicFramePr>
          <p:nvPr>
            <p:extLst>
              <p:ext uri="{D42A27DB-BD31-4B8C-83A1-F6EECF244321}">
                <p14:modId xmlns:p14="http://schemas.microsoft.com/office/powerpoint/2010/main" val="4189733527"/>
              </p:ext>
            </p:extLst>
          </p:nvPr>
        </p:nvGraphicFramePr>
        <p:xfrm>
          <a:off x="311973" y="863603"/>
          <a:ext cx="14049486" cy="6752812"/>
        </p:xfrm>
        <a:graphic>
          <a:graphicData uri="http://schemas.openxmlformats.org/drawingml/2006/table">
            <a:tbl>
              <a:tblPr firstRow="1" bandRow="1">
                <a:tableStyleId>{5C22544A-7EE6-4342-B048-85BDC9FD1C3A}</a:tableStyleId>
              </a:tblPr>
              <a:tblGrid>
                <a:gridCol w="4640411">
                  <a:extLst>
                    <a:ext uri="{9D8B030D-6E8A-4147-A177-3AD203B41FA5}">
                      <a16:colId xmlns:a16="http://schemas.microsoft.com/office/drawing/2014/main" val="1402247745"/>
                    </a:ext>
                  </a:extLst>
                </a:gridCol>
                <a:gridCol w="4652070">
                  <a:extLst>
                    <a:ext uri="{9D8B030D-6E8A-4147-A177-3AD203B41FA5}">
                      <a16:colId xmlns:a16="http://schemas.microsoft.com/office/drawing/2014/main" val="726793823"/>
                    </a:ext>
                  </a:extLst>
                </a:gridCol>
                <a:gridCol w="4757005">
                  <a:extLst>
                    <a:ext uri="{9D8B030D-6E8A-4147-A177-3AD203B41FA5}">
                      <a16:colId xmlns:a16="http://schemas.microsoft.com/office/drawing/2014/main" val="4290511893"/>
                    </a:ext>
                  </a:extLst>
                </a:gridCol>
              </a:tblGrid>
              <a:tr h="494935">
                <a:tc>
                  <a:txBody>
                    <a:bodyPr/>
                    <a:lstStyle/>
                    <a:p>
                      <a:r>
                        <a:rPr lang="en-IN" dirty="0"/>
                        <a:t>Logistic Regression</a:t>
                      </a:r>
                    </a:p>
                  </a:txBody>
                  <a:tcPr/>
                </a:tc>
                <a:tc>
                  <a:txBody>
                    <a:bodyPr/>
                    <a:lstStyle/>
                    <a:p>
                      <a:r>
                        <a:rPr lang="en-IN" dirty="0"/>
                        <a:t>Decision Tree</a:t>
                      </a:r>
                    </a:p>
                  </a:txBody>
                  <a:tcPr/>
                </a:tc>
                <a:tc>
                  <a:txBody>
                    <a:bodyPr/>
                    <a:lstStyle/>
                    <a:p>
                      <a:r>
                        <a:rPr lang="en-IN" dirty="0"/>
                        <a:t>Random Forest </a:t>
                      </a:r>
                    </a:p>
                  </a:txBody>
                  <a:tcPr/>
                </a:tc>
                <a:extLst>
                  <a:ext uri="{0D108BD9-81ED-4DB2-BD59-A6C34878D82A}">
                    <a16:rowId xmlns:a16="http://schemas.microsoft.com/office/drawing/2014/main" val="3869125982"/>
                  </a:ext>
                </a:extLst>
              </a:tr>
              <a:tr h="3783202">
                <a:tc>
                  <a:txBody>
                    <a:bodyPr/>
                    <a:lstStyle/>
                    <a:p>
                      <a:r>
                        <a:rPr lang="en-IN" dirty="0"/>
                        <a:t>Confusion Matrix:</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tc>
                <a:tc>
                  <a:txBody>
                    <a:bodyPr/>
                    <a:lstStyle/>
                    <a:p>
                      <a:r>
                        <a:rPr lang="en-IN" dirty="0"/>
                        <a:t>Confusion Matrix:</a:t>
                      </a:r>
                    </a:p>
                    <a:p>
                      <a:endParaRPr lang="en-IN" dirty="0"/>
                    </a:p>
                  </a:txBody>
                  <a:tcPr/>
                </a:tc>
                <a:tc>
                  <a:txBody>
                    <a:bodyPr/>
                    <a:lstStyle/>
                    <a:p>
                      <a:r>
                        <a:rPr lang="en-IN" dirty="0"/>
                        <a:t>Confusion Matrix:</a:t>
                      </a:r>
                    </a:p>
                    <a:p>
                      <a:endParaRPr lang="en-IN" dirty="0"/>
                    </a:p>
                  </a:txBody>
                  <a:tcPr/>
                </a:tc>
                <a:extLst>
                  <a:ext uri="{0D108BD9-81ED-4DB2-BD59-A6C34878D82A}">
                    <a16:rowId xmlns:a16="http://schemas.microsoft.com/office/drawing/2014/main" val="2193948755"/>
                  </a:ext>
                </a:extLst>
              </a:tr>
              <a:tr h="494935">
                <a:tc>
                  <a:txBody>
                    <a:bodyPr/>
                    <a:lstStyle/>
                    <a:p>
                      <a:r>
                        <a:rPr lang="en-IN" dirty="0"/>
                        <a:t>Accuracy: 14.35%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Accuracy: 72.2%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Accuracy:83%</a:t>
                      </a:r>
                    </a:p>
                  </a:txBody>
                  <a:tcPr/>
                </a:tc>
                <a:extLst>
                  <a:ext uri="{0D108BD9-81ED-4DB2-BD59-A6C34878D82A}">
                    <a16:rowId xmlns:a16="http://schemas.microsoft.com/office/drawing/2014/main" val="486587965"/>
                  </a:ext>
                </a:extLst>
              </a:tr>
              <a:tr h="494935">
                <a:tc>
                  <a:txBody>
                    <a:bodyPr/>
                    <a:lstStyle/>
                    <a:p>
                      <a:r>
                        <a:rPr lang="en-IN" dirty="0"/>
                        <a:t>Precision: 45%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Precision: 73.9%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Precision:88.5%</a:t>
                      </a:r>
                    </a:p>
                  </a:txBody>
                  <a:tcPr/>
                </a:tc>
                <a:extLst>
                  <a:ext uri="{0D108BD9-81ED-4DB2-BD59-A6C34878D82A}">
                    <a16:rowId xmlns:a16="http://schemas.microsoft.com/office/drawing/2014/main" val="3003145933"/>
                  </a:ext>
                </a:extLst>
              </a:tr>
              <a:tr h="494935">
                <a:tc>
                  <a:txBody>
                    <a:bodyPr/>
                    <a:lstStyle/>
                    <a:p>
                      <a:r>
                        <a:rPr lang="en-IN" dirty="0"/>
                        <a:t>Recall: 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Recall: 75.8%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Recall: 79.7%</a:t>
                      </a:r>
                    </a:p>
                  </a:txBody>
                  <a:tcPr/>
                </a:tc>
                <a:extLst>
                  <a:ext uri="{0D108BD9-81ED-4DB2-BD59-A6C34878D82A}">
                    <a16:rowId xmlns:a16="http://schemas.microsoft.com/office/drawing/2014/main" val="221732726"/>
                  </a:ext>
                </a:extLst>
              </a:tr>
              <a:tr h="494935">
                <a:tc>
                  <a:txBody>
                    <a:bodyPr/>
                    <a:lstStyle/>
                    <a:p>
                      <a:r>
                        <a:rPr lang="en-IN" dirty="0"/>
                        <a:t>Specificity: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Specificity: 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Specificity: 78.6%</a:t>
                      </a:r>
                    </a:p>
                  </a:txBody>
                  <a:tcPr/>
                </a:tc>
                <a:extLst>
                  <a:ext uri="{0D108BD9-81ED-4DB2-BD59-A6C34878D82A}">
                    <a16:rowId xmlns:a16="http://schemas.microsoft.com/office/drawing/2014/main" val="95774401"/>
                  </a:ext>
                </a:extLst>
              </a:tr>
              <a:tr h="494935">
                <a:tc>
                  <a:txBody>
                    <a:bodyPr/>
                    <a:lstStyle/>
                    <a:p>
                      <a:r>
                        <a:rPr lang="en-IN" dirty="0"/>
                        <a:t>F1 score: 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 score: 75.3%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 score: 83.9%</a:t>
                      </a:r>
                    </a:p>
                  </a:txBody>
                  <a:tcPr/>
                </a:tc>
                <a:extLst>
                  <a:ext uri="{0D108BD9-81ED-4DB2-BD59-A6C34878D82A}">
                    <a16:rowId xmlns:a16="http://schemas.microsoft.com/office/drawing/2014/main" val="494506325"/>
                  </a:ext>
                </a:extLst>
              </a:tr>
            </a:tbl>
          </a:graphicData>
        </a:graphic>
      </p:graphicFrame>
      <p:pic>
        <p:nvPicPr>
          <p:cNvPr id="15" name="Picture 14">
            <a:extLst>
              <a:ext uri="{FF2B5EF4-FFF2-40B4-BE49-F238E27FC236}">
                <a16:creationId xmlns:a16="http://schemas.microsoft.com/office/drawing/2014/main" id="{D299EC3F-23EB-4554-AFB7-CB620F1ACBC4}"/>
              </a:ext>
            </a:extLst>
          </p:cNvPr>
          <p:cNvPicPr>
            <a:picLocks noChangeAspect="1"/>
          </p:cNvPicPr>
          <p:nvPr/>
        </p:nvPicPr>
        <p:blipFill>
          <a:blip r:embed="rId3"/>
          <a:stretch>
            <a:fillRect/>
          </a:stretch>
        </p:blipFill>
        <p:spPr>
          <a:xfrm>
            <a:off x="311972" y="1611854"/>
            <a:ext cx="4444699" cy="3250601"/>
          </a:xfrm>
          <a:prstGeom prst="rect">
            <a:avLst/>
          </a:prstGeom>
        </p:spPr>
      </p:pic>
      <p:pic>
        <p:nvPicPr>
          <p:cNvPr id="13" name="Picture 12">
            <a:extLst>
              <a:ext uri="{FF2B5EF4-FFF2-40B4-BE49-F238E27FC236}">
                <a16:creationId xmlns:a16="http://schemas.microsoft.com/office/drawing/2014/main" id="{2F49B4B3-BF15-451A-B28A-C00C1B380015}"/>
              </a:ext>
            </a:extLst>
          </p:cNvPr>
          <p:cNvPicPr>
            <a:picLocks noChangeAspect="1"/>
          </p:cNvPicPr>
          <p:nvPr/>
        </p:nvPicPr>
        <p:blipFill>
          <a:blip r:embed="rId4"/>
          <a:stretch>
            <a:fillRect/>
          </a:stretch>
        </p:blipFill>
        <p:spPr>
          <a:xfrm>
            <a:off x="4912329" y="1558561"/>
            <a:ext cx="4517570" cy="3303894"/>
          </a:xfrm>
          <a:prstGeom prst="rect">
            <a:avLst/>
          </a:prstGeom>
        </p:spPr>
      </p:pic>
      <p:pic>
        <p:nvPicPr>
          <p:cNvPr id="16" name="Picture 15">
            <a:extLst>
              <a:ext uri="{FF2B5EF4-FFF2-40B4-BE49-F238E27FC236}">
                <a16:creationId xmlns:a16="http://schemas.microsoft.com/office/drawing/2014/main" id="{B86AA057-543B-422A-9FAB-EDD946408F39}"/>
              </a:ext>
            </a:extLst>
          </p:cNvPr>
          <p:cNvPicPr>
            <a:picLocks noChangeAspect="1"/>
          </p:cNvPicPr>
          <p:nvPr/>
        </p:nvPicPr>
        <p:blipFill>
          <a:blip r:embed="rId5"/>
          <a:stretch>
            <a:fillRect/>
          </a:stretch>
        </p:blipFill>
        <p:spPr>
          <a:xfrm>
            <a:off x="9532929" y="1611854"/>
            <a:ext cx="4497325" cy="3289088"/>
          </a:xfrm>
          <a:prstGeom prst="rect">
            <a:avLst/>
          </a:prstGeom>
        </p:spPr>
      </p:pic>
    </p:spTree>
    <p:extLst>
      <p:ext uri="{BB962C8B-B14F-4D97-AF65-F5344CB8AC3E}">
        <p14:creationId xmlns:p14="http://schemas.microsoft.com/office/powerpoint/2010/main" val="241058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16041" y="0"/>
            <a:ext cx="3905877" cy="8229600"/>
          </a:xfrm>
          <a:prstGeom prst="rect">
            <a:avLst/>
          </a:prstGeom>
        </p:spPr>
      </p:pic>
      <p:sp>
        <p:nvSpPr>
          <p:cNvPr id="5" name="Text 2"/>
          <p:cNvSpPr/>
          <p:nvPr/>
        </p:nvSpPr>
        <p:spPr>
          <a:xfrm>
            <a:off x="4490799" y="1697474"/>
            <a:ext cx="8264247" cy="694373"/>
          </a:xfrm>
          <a:prstGeom prst="rect">
            <a:avLst/>
          </a:prstGeom>
          <a:noFill/>
          <a:ln/>
        </p:spPr>
        <p:txBody>
          <a:bodyPr wrap="none" rtlCol="0" anchor="t"/>
          <a:lstStyle/>
          <a:p>
            <a:pPr marL="0" indent="0">
              <a:lnSpc>
                <a:spcPts val="5468"/>
              </a:lnSpc>
              <a:buNone/>
            </a:pPr>
            <a:r>
              <a:rPr lang="en-US" sz="4374" b="1" dirty="0"/>
              <a:t>Conclusion</a:t>
            </a:r>
          </a:p>
        </p:txBody>
      </p:sp>
      <p:sp>
        <p:nvSpPr>
          <p:cNvPr id="6" name="Shape 3"/>
          <p:cNvSpPr/>
          <p:nvPr/>
        </p:nvSpPr>
        <p:spPr>
          <a:xfrm>
            <a:off x="4490799" y="2898696"/>
            <a:ext cx="499943" cy="499943"/>
          </a:xfrm>
          <a:prstGeom prst="roundRect">
            <a:avLst>
              <a:gd name="adj" fmla="val 26667"/>
            </a:avLst>
          </a:prstGeom>
          <a:solidFill>
            <a:srgbClr val="E1DBD0"/>
          </a:solidFill>
          <a:ln/>
        </p:spPr>
      </p:sp>
      <p:sp>
        <p:nvSpPr>
          <p:cNvPr id="7" name="Text 4"/>
          <p:cNvSpPr/>
          <p:nvPr/>
        </p:nvSpPr>
        <p:spPr>
          <a:xfrm>
            <a:off x="4644033" y="294036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8" name="Text 5"/>
          <p:cNvSpPr/>
          <p:nvPr/>
        </p:nvSpPr>
        <p:spPr>
          <a:xfrm>
            <a:off x="5212913" y="2975015"/>
            <a:ext cx="3820001"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Impact and Continual Improvement</a:t>
            </a:r>
            <a:endParaRPr lang="en-US" sz="2187" dirty="0"/>
          </a:p>
        </p:txBody>
      </p:sp>
      <p:sp>
        <p:nvSpPr>
          <p:cNvPr id="9" name="Text 6"/>
          <p:cNvSpPr/>
          <p:nvPr/>
        </p:nvSpPr>
        <p:spPr>
          <a:xfrm>
            <a:off x="5212913" y="3802618"/>
            <a:ext cx="4042172" cy="1461969"/>
          </a:xfrm>
          <a:prstGeom prst="rect">
            <a:avLst/>
          </a:prstGeom>
          <a:noFill/>
          <a:ln/>
        </p:spPr>
        <p:txBody>
          <a:bodyPr wrap="square" rtlCol="0" anchor="t"/>
          <a:lstStyle/>
          <a:p>
            <a:pPr marL="0" indent="0">
              <a:lnSpc>
                <a:spcPts val="2799"/>
              </a:lnSpc>
              <a:buNone/>
            </a:pPr>
            <a:r>
              <a:rPr lang="en-US" sz="1750" dirty="0">
                <a:latin typeface="Lato" pitchFamily="34" charset="0"/>
                <a:ea typeface="Lato" pitchFamily="34" charset="-122"/>
                <a:cs typeface="Lato" pitchFamily="34" charset="-120"/>
              </a:rPr>
              <a:t>Highlight the potential impact of Machine learning algorithm in skin cancer detection and suggest avenues for improvement.</a:t>
            </a:r>
            <a:endParaRPr lang="en-US" sz="1750" dirty="0"/>
          </a:p>
        </p:txBody>
      </p:sp>
      <p:sp>
        <p:nvSpPr>
          <p:cNvPr id="10" name="Shape 7"/>
          <p:cNvSpPr/>
          <p:nvPr/>
        </p:nvSpPr>
        <p:spPr>
          <a:xfrm>
            <a:off x="9255085" y="2898696"/>
            <a:ext cx="499943" cy="499943"/>
          </a:xfrm>
          <a:prstGeom prst="roundRect">
            <a:avLst>
              <a:gd name="adj" fmla="val 26667"/>
            </a:avLst>
          </a:prstGeom>
          <a:solidFill>
            <a:srgbClr val="E1DBD0"/>
          </a:solidFill>
          <a:ln/>
        </p:spPr>
      </p:sp>
      <p:sp>
        <p:nvSpPr>
          <p:cNvPr id="11" name="Text 8"/>
          <p:cNvSpPr/>
          <p:nvPr/>
        </p:nvSpPr>
        <p:spPr>
          <a:xfrm>
            <a:off x="9408319" y="294036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2" name="Text 9"/>
          <p:cNvSpPr/>
          <p:nvPr/>
        </p:nvSpPr>
        <p:spPr>
          <a:xfrm>
            <a:off x="9977199" y="2975015"/>
            <a:ext cx="2860119" cy="347186"/>
          </a:xfrm>
          <a:prstGeom prst="rect">
            <a:avLst/>
          </a:prstGeom>
          <a:noFill/>
          <a:ln/>
        </p:spPr>
        <p:txBody>
          <a:bodyPr wrap="none" rtlCol="0" anchor="t"/>
          <a:lstStyle/>
          <a:p>
            <a:pPr>
              <a:lnSpc>
                <a:spcPts val="2734"/>
              </a:lnSpc>
            </a:pPr>
            <a:r>
              <a:rPr lang="en-IN" sz="2400" b="1" dirty="0"/>
              <a:t>Accessibility and Scalability</a:t>
            </a:r>
            <a:endParaRPr lang="en-US" sz="2400" dirty="0"/>
          </a:p>
        </p:txBody>
      </p:sp>
      <p:sp>
        <p:nvSpPr>
          <p:cNvPr id="13" name="Text 10"/>
          <p:cNvSpPr/>
          <p:nvPr/>
        </p:nvSpPr>
        <p:spPr>
          <a:xfrm>
            <a:off x="9977199" y="3455432"/>
            <a:ext cx="4405551" cy="1066205"/>
          </a:xfrm>
          <a:prstGeom prst="rect">
            <a:avLst/>
          </a:prstGeom>
          <a:noFill/>
          <a:ln/>
        </p:spPr>
        <p:txBody>
          <a:bodyPr wrap="square" rtlCol="0" anchor="t"/>
          <a:lstStyle/>
          <a:p>
            <a:r>
              <a:rPr lang="en-US" dirty="0"/>
              <a:t>Machine learning-based tools can be deployed on various platforms, including mobile devices and cloud services, making skin cancer screening accessible to a wider population, including those in remote or underserved areas.</a:t>
            </a:r>
          </a:p>
        </p:txBody>
      </p:sp>
      <p:sp>
        <p:nvSpPr>
          <p:cNvPr id="14" name="Shape 11"/>
          <p:cNvSpPr/>
          <p:nvPr/>
        </p:nvSpPr>
        <p:spPr>
          <a:xfrm>
            <a:off x="4490799" y="5264587"/>
            <a:ext cx="499943" cy="499943"/>
          </a:xfrm>
          <a:prstGeom prst="roundRect">
            <a:avLst>
              <a:gd name="adj" fmla="val 26667"/>
            </a:avLst>
          </a:prstGeom>
          <a:solidFill>
            <a:srgbClr val="E1DBD0"/>
          </a:solidFill>
          <a:ln/>
        </p:spPr>
      </p:sp>
      <p:sp>
        <p:nvSpPr>
          <p:cNvPr id="15" name="Text 12"/>
          <p:cNvSpPr/>
          <p:nvPr/>
        </p:nvSpPr>
        <p:spPr>
          <a:xfrm>
            <a:off x="4644033" y="5306258"/>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6" name="Text 13"/>
          <p:cNvSpPr/>
          <p:nvPr/>
        </p:nvSpPr>
        <p:spPr>
          <a:xfrm>
            <a:off x="5212913" y="5340906"/>
            <a:ext cx="2814518" cy="347186"/>
          </a:xfrm>
          <a:prstGeom prst="rect">
            <a:avLst/>
          </a:prstGeom>
          <a:noFill/>
          <a:ln/>
        </p:spPr>
        <p:txBody>
          <a:bodyPr wrap="none" rtlCol="0" anchor="t"/>
          <a:lstStyle/>
          <a:p>
            <a:pPr>
              <a:lnSpc>
                <a:spcPts val="2734"/>
              </a:lnSpc>
            </a:pPr>
            <a:r>
              <a:rPr lang="en-IN" sz="2400" b="1" dirty="0"/>
              <a:t>Improved Diagnostic Accuracy</a:t>
            </a:r>
            <a:r>
              <a:rPr lang="en-IN" sz="2400" dirty="0"/>
              <a:t>:</a:t>
            </a:r>
            <a:endParaRPr lang="en-US" sz="2400" dirty="0"/>
          </a:p>
        </p:txBody>
      </p:sp>
      <p:sp>
        <p:nvSpPr>
          <p:cNvPr id="17" name="Text 14"/>
          <p:cNvSpPr/>
          <p:nvPr/>
        </p:nvSpPr>
        <p:spPr>
          <a:xfrm>
            <a:off x="5212913" y="5821323"/>
            <a:ext cx="8584287" cy="710803"/>
          </a:xfrm>
          <a:prstGeom prst="rect">
            <a:avLst/>
          </a:prstGeom>
          <a:noFill/>
          <a:ln/>
        </p:spPr>
        <p:txBody>
          <a:bodyPr wrap="square" rtlCol="0" anchor="t"/>
          <a:lstStyle/>
          <a:p>
            <a:r>
              <a:rPr lang="en-US" dirty="0"/>
              <a:t>Machine learning algorithms, especially deep learning models like CNNs, have demonstrated high accuracy in detecting and classifying skin cancer, often matching or surpassing human dermatologists.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3699748" cy="8229600"/>
          </a:xfrm>
          <a:prstGeom prst="rect">
            <a:avLst/>
          </a:prstGeom>
        </p:spPr>
      </p:pic>
      <p:sp>
        <p:nvSpPr>
          <p:cNvPr id="5" name="Text 2"/>
          <p:cNvSpPr/>
          <p:nvPr/>
        </p:nvSpPr>
        <p:spPr>
          <a:xfrm>
            <a:off x="4490799" y="1697474"/>
            <a:ext cx="8264247"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Future Directions</a:t>
            </a:r>
            <a:endParaRPr lang="en-US" sz="4374" dirty="0"/>
          </a:p>
        </p:txBody>
      </p:sp>
      <p:sp>
        <p:nvSpPr>
          <p:cNvPr id="6" name="Shape 3"/>
          <p:cNvSpPr/>
          <p:nvPr/>
        </p:nvSpPr>
        <p:spPr>
          <a:xfrm>
            <a:off x="4490799" y="2898696"/>
            <a:ext cx="499943" cy="499943"/>
          </a:xfrm>
          <a:prstGeom prst="roundRect">
            <a:avLst>
              <a:gd name="adj" fmla="val 26667"/>
            </a:avLst>
          </a:prstGeom>
          <a:solidFill>
            <a:srgbClr val="E1DBD0"/>
          </a:solidFill>
          <a:ln/>
        </p:spPr>
      </p:sp>
      <p:sp>
        <p:nvSpPr>
          <p:cNvPr id="7" name="Text 4"/>
          <p:cNvSpPr/>
          <p:nvPr/>
        </p:nvSpPr>
        <p:spPr>
          <a:xfrm>
            <a:off x="4644033" y="294036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8" name="Text 5"/>
          <p:cNvSpPr/>
          <p:nvPr/>
        </p:nvSpPr>
        <p:spPr>
          <a:xfrm>
            <a:off x="5212913" y="2898696"/>
            <a:ext cx="3820001" cy="694373"/>
          </a:xfrm>
          <a:prstGeom prst="rect">
            <a:avLst/>
          </a:prstGeom>
          <a:noFill/>
          <a:ln/>
        </p:spPr>
        <p:txBody>
          <a:bodyPr wrap="square" rtlCol="0" anchor="t"/>
          <a:lstStyle/>
          <a:p>
            <a:r>
              <a:rPr lang="en-IN" sz="2000" b="1" dirty="0"/>
              <a:t>Enhanced Accuracy and Robustness</a:t>
            </a:r>
          </a:p>
        </p:txBody>
      </p:sp>
      <p:sp>
        <p:nvSpPr>
          <p:cNvPr id="9" name="Text 6"/>
          <p:cNvSpPr/>
          <p:nvPr/>
        </p:nvSpPr>
        <p:spPr>
          <a:xfrm>
            <a:off x="5212913" y="3643432"/>
            <a:ext cx="4042172" cy="1461969"/>
          </a:xfrm>
          <a:prstGeom prst="rect">
            <a:avLst/>
          </a:prstGeom>
          <a:noFill/>
          <a:ln/>
        </p:spPr>
        <p:txBody>
          <a:bodyPr wrap="square" rtlCol="0" anchor="t"/>
          <a:lstStyle/>
          <a:p>
            <a:pPr>
              <a:lnSpc>
                <a:spcPts val="2799"/>
              </a:lnSpc>
            </a:pPr>
            <a:r>
              <a:rPr lang="en-US" dirty="0"/>
              <a:t>Continued research and development in machine learning algorithms can lead to even more accurate and robust models for skin cancer detection.</a:t>
            </a:r>
            <a:endParaRPr lang="en-US" sz="1750" dirty="0"/>
          </a:p>
        </p:txBody>
      </p:sp>
      <p:sp>
        <p:nvSpPr>
          <p:cNvPr id="10" name="Shape 7"/>
          <p:cNvSpPr/>
          <p:nvPr/>
        </p:nvSpPr>
        <p:spPr>
          <a:xfrm>
            <a:off x="9255085" y="2898696"/>
            <a:ext cx="499943" cy="499943"/>
          </a:xfrm>
          <a:prstGeom prst="roundRect">
            <a:avLst>
              <a:gd name="adj" fmla="val 26667"/>
            </a:avLst>
          </a:prstGeom>
          <a:solidFill>
            <a:srgbClr val="E1DBD0"/>
          </a:solidFill>
          <a:ln/>
        </p:spPr>
      </p:sp>
      <p:sp>
        <p:nvSpPr>
          <p:cNvPr id="11" name="Text 8"/>
          <p:cNvSpPr/>
          <p:nvPr/>
        </p:nvSpPr>
        <p:spPr>
          <a:xfrm>
            <a:off x="9408319" y="294036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2" name="Text 9"/>
          <p:cNvSpPr/>
          <p:nvPr/>
        </p:nvSpPr>
        <p:spPr>
          <a:xfrm>
            <a:off x="9977199" y="2975015"/>
            <a:ext cx="2860119" cy="347186"/>
          </a:xfrm>
          <a:prstGeom prst="rect">
            <a:avLst/>
          </a:prstGeom>
          <a:noFill/>
          <a:ln/>
        </p:spPr>
        <p:txBody>
          <a:bodyPr wrap="none" rtlCol="0" anchor="t"/>
          <a:lstStyle/>
          <a:p>
            <a:r>
              <a:rPr lang="en-IN" sz="2000" b="1" dirty="0"/>
              <a:t>Integration with Wearable Technology</a:t>
            </a:r>
          </a:p>
        </p:txBody>
      </p:sp>
      <p:sp>
        <p:nvSpPr>
          <p:cNvPr id="13" name="Text 10"/>
          <p:cNvSpPr/>
          <p:nvPr/>
        </p:nvSpPr>
        <p:spPr>
          <a:xfrm>
            <a:off x="9977199" y="3455432"/>
            <a:ext cx="4653201" cy="1066205"/>
          </a:xfrm>
          <a:prstGeom prst="rect">
            <a:avLst/>
          </a:prstGeom>
          <a:noFill/>
          <a:ln/>
        </p:spPr>
        <p:txBody>
          <a:bodyPr wrap="square" rtlCol="0" anchor="t"/>
          <a:lstStyle/>
          <a:p>
            <a:pPr>
              <a:lnSpc>
                <a:spcPts val="2799"/>
              </a:lnSpc>
            </a:pPr>
            <a:r>
              <a:rPr lang="en-US" dirty="0"/>
              <a:t>The integration of skin cancer detection algorithms with wearable technology, such as smartwatches or portable scanners, could facilitate continuous monitoring and early detection of skin abnormalities</a:t>
            </a:r>
            <a:endParaRPr lang="en-US" sz="1750" dirty="0"/>
          </a:p>
        </p:txBody>
      </p:sp>
      <p:sp>
        <p:nvSpPr>
          <p:cNvPr id="14" name="Shape 11"/>
          <p:cNvSpPr/>
          <p:nvPr/>
        </p:nvSpPr>
        <p:spPr>
          <a:xfrm>
            <a:off x="4490799" y="5264587"/>
            <a:ext cx="499943" cy="499943"/>
          </a:xfrm>
          <a:prstGeom prst="roundRect">
            <a:avLst>
              <a:gd name="adj" fmla="val 26667"/>
            </a:avLst>
          </a:prstGeom>
          <a:solidFill>
            <a:srgbClr val="E1DBD0"/>
          </a:solidFill>
          <a:ln/>
        </p:spPr>
      </p:sp>
      <p:sp>
        <p:nvSpPr>
          <p:cNvPr id="15" name="Text 12"/>
          <p:cNvSpPr/>
          <p:nvPr/>
        </p:nvSpPr>
        <p:spPr>
          <a:xfrm>
            <a:off x="4644033" y="5306258"/>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6" name="Text 13"/>
          <p:cNvSpPr/>
          <p:nvPr/>
        </p:nvSpPr>
        <p:spPr>
          <a:xfrm>
            <a:off x="5212913" y="5340906"/>
            <a:ext cx="2814518" cy="347186"/>
          </a:xfrm>
          <a:prstGeom prst="rect">
            <a:avLst/>
          </a:prstGeom>
          <a:noFill/>
          <a:ln/>
        </p:spPr>
        <p:txBody>
          <a:bodyPr wrap="none" rtlCol="0" anchor="t"/>
          <a:lstStyle/>
          <a:p>
            <a:r>
              <a:rPr lang="en-IN" sz="2000" b="1" dirty="0"/>
              <a:t>Real-Time Detection and Diagnosis</a:t>
            </a:r>
          </a:p>
        </p:txBody>
      </p:sp>
      <p:sp>
        <p:nvSpPr>
          <p:cNvPr id="17" name="Text 14"/>
          <p:cNvSpPr/>
          <p:nvPr/>
        </p:nvSpPr>
        <p:spPr>
          <a:xfrm>
            <a:off x="5212913" y="5821323"/>
            <a:ext cx="8584287" cy="710803"/>
          </a:xfrm>
          <a:prstGeom prst="rect">
            <a:avLst/>
          </a:prstGeom>
          <a:noFill/>
          <a:ln/>
        </p:spPr>
        <p:txBody>
          <a:bodyPr wrap="square" rtlCol="0" anchor="t"/>
          <a:lstStyle/>
          <a:p>
            <a:pPr>
              <a:lnSpc>
                <a:spcPts val="2799"/>
              </a:lnSpc>
            </a:pPr>
            <a:r>
              <a:rPr lang="en-US" dirty="0"/>
              <a:t>Developing real-time detection systems can provide instant feedback during medical examinations, aiding dermatologists in making quicker and more informed decisions.</a:t>
            </a:r>
            <a:endParaRPr lang="en-US" sz="1750" dirty="0"/>
          </a:p>
        </p:txBody>
      </p:sp>
    </p:spTree>
    <p:extLst>
      <p:ext uri="{BB962C8B-B14F-4D97-AF65-F5344CB8AC3E}">
        <p14:creationId xmlns:p14="http://schemas.microsoft.com/office/powerpoint/2010/main" val="199978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85153" y="443930"/>
            <a:ext cx="8264247" cy="694373"/>
          </a:xfrm>
          <a:prstGeom prst="rect">
            <a:avLst/>
          </a:prstGeom>
          <a:noFill/>
          <a:ln/>
        </p:spPr>
        <p:txBody>
          <a:bodyPr wrap="none" rtlCol="0" anchor="t"/>
          <a:lstStyle/>
          <a:p>
            <a:pPr marL="0" indent="0">
              <a:lnSpc>
                <a:spcPts val="5468"/>
              </a:lnSpc>
              <a:buNone/>
            </a:pPr>
            <a:r>
              <a:rPr lang="en-US" sz="4374" b="1" dirty="0">
                <a:latin typeface="Lato"/>
                <a:ea typeface="Lato"/>
              </a:rPr>
              <a:t>References</a:t>
            </a:r>
          </a:p>
          <a:p>
            <a:pPr marL="0" indent="0">
              <a:lnSpc>
                <a:spcPts val="5468"/>
              </a:lnSpc>
              <a:buNone/>
            </a:pPr>
            <a:endParaRPr lang="en-US" sz="4374" b="1" dirty="0">
              <a:latin typeface="Lato"/>
              <a:ea typeface="Lato"/>
            </a:endParaRPr>
          </a:p>
          <a:p>
            <a:pPr marL="514350" indent="-514350">
              <a:lnSpc>
                <a:spcPts val="5468"/>
              </a:lnSpc>
              <a:buFont typeface="+mj-lt"/>
              <a:buAutoNum type="arabicPeriod"/>
            </a:pPr>
            <a:r>
              <a:rPr lang="en-US" sz="2400" b="1" dirty="0">
                <a:latin typeface="Lato"/>
                <a:ea typeface="Lato"/>
                <a:hlinkClick r:id="rId3"/>
              </a:rPr>
              <a:t>https://www.sciencedirect.com/science/article/pii/S0141933120308723</a:t>
            </a:r>
          </a:p>
          <a:p>
            <a:pPr marL="514350" indent="-514350">
              <a:lnSpc>
                <a:spcPts val="5468"/>
              </a:lnSpc>
              <a:buFont typeface="+mj-lt"/>
              <a:buAutoNum type="arabicPeriod"/>
            </a:pPr>
            <a:r>
              <a:rPr lang="en-US" sz="2400" b="1" dirty="0">
                <a:latin typeface="Lato"/>
                <a:ea typeface="Lato"/>
                <a:hlinkClick r:id="rId3"/>
              </a:rPr>
              <a:t>https://ieeexplore.ieee.org/stamp/stamp.jsp?tp=&amp;arnumber=8257738&amp;tag=1</a:t>
            </a:r>
            <a:endParaRPr lang="en-US" sz="2400" b="1" dirty="0">
              <a:latin typeface="Lato"/>
              <a:ea typeface="Lato"/>
            </a:endParaRPr>
          </a:p>
          <a:p>
            <a:pPr marL="514350" indent="-514350">
              <a:lnSpc>
                <a:spcPts val="5468"/>
              </a:lnSpc>
              <a:buFont typeface="+mj-lt"/>
              <a:buAutoNum type="arabicPeriod"/>
            </a:pPr>
            <a:r>
              <a:rPr lang="en-US" sz="2400" b="1" dirty="0">
                <a:latin typeface="Lato"/>
                <a:ea typeface="Lato"/>
                <a:hlinkClick r:id="rId4"/>
              </a:rPr>
              <a:t>https://ictactjournals.in/paper/IJSC_Vol_11_Iss_2_Paper_9_2301_2305.pdf</a:t>
            </a:r>
            <a:endParaRPr lang="en-US" sz="2400" b="1" dirty="0">
              <a:latin typeface="Lato"/>
              <a:ea typeface="Lato"/>
            </a:endParaRPr>
          </a:p>
          <a:p>
            <a:pPr marL="514350" indent="-514350">
              <a:lnSpc>
                <a:spcPts val="5468"/>
              </a:lnSpc>
              <a:buFont typeface="+mj-lt"/>
              <a:buAutoNum type="arabicPeriod"/>
            </a:pPr>
            <a:r>
              <a:rPr lang="en-US" sz="2400" b="1" dirty="0">
                <a:latin typeface="Lato"/>
                <a:ea typeface="Lato"/>
                <a:hlinkClick r:id="rId5"/>
              </a:rPr>
              <a:t>https://www.irjet.net/archives/V4/i7/IRJET-V4I7609.pdf</a:t>
            </a:r>
            <a:endParaRPr lang="en-US" sz="2400" b="1" dirty="0">
              <a:latin typeface="Lato"/>
              <a:ea typeface="Lato"/>
            </a:endParaRPr>
          </a:p>
          <a:p>
            <a:pPr marL="514350" indent="-514350">
              <a:lnSpc>
                <a:spcPts val="5468"/>
              </a:lnSpc>
              <a:buFont typeface="+mj-lt"/>
              <a:buAutoNum type="arabicPeriod"/>
            </a:pPr>
            <a:endParaRPr lang="en-US" sz="2400" b="1" dirty="0">
              <a:latin typeface="Lato"/>
              <a:ea typeface="Lato"/>
            </a:endParaRPr>
          </a:p>
        </p:txBody>
      </p:sp>
      <p:sp>
        <p:nvSpPr>
          <p:cNvPr id="11" name="Text 8"/>
          <p:cNvSpPr/>
          <p:nvPr/>
        </p:nvSpPr>
        <p:spPr>
          <a:xfrm>
            <a:off x="9408319" y="2940367"/>
            <a:ext cx="193358" cy="416481"/>
          </a:xfrm>
          <a:prstGeom prst="rect">
            <a:avLst/>
          </a:prstGeom>
          <a:noFill/>
          <a:ln/>
        </p:spPr>
        <p:txBody>
          <a:bodyPr wrap="none" rtlCol="0" anchor="t"/>
          <a:lstStyle/>
          <a:p>
            <a:pPr marL="0" indent="0" algn="ctr">
              <a:lnSpc>
                <a:spcPts val="3281"/>
              </a:lnSpc>
              <a:buNone/>
            </a:pPr>
            <a:endParaRPr lang="en-US" sz="2624" dirty="0"/>
          </a:p>
        </p:txBody>
      </p:sp>
    </p:spTree>
    <p:extLst>
      <p:ext uri="{BB962C8B-B14F-4D97-AF65-F5344CB8AC3E}">
        <p14:creationId xmlns:p14="http://schemas.microsoft.com/office/powerpoint/2010/main" val="3796342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4501365" y="3420427"/>
            <a:ext cx="8264247" cy="694373"/>
          </a:xfrm>
          <a:prstGeom prst="rect">
            <a:avLst/>
          </a:prstGeom>
          <a:noFill/>
          <a:ln/>
        </p:spPr>
        <p:txBody>
          <a:bodyPr wrap="none" rtlCol="0" anchor="t"/>
          <a:lstStyle/>
          <a:p>
            <a:pPr>
              <a:lnSpc>
                <a:spcPts val="5468"/>
              </a:lnSpc>
            </a:pPr>
            <a:r>
              <a:rPr lang="en-US" sz="6600" b="1" dirty="0">
                <a:latin typeface="Lato"/>
                <a:ea typeface="Lato"/>
              </a:rPr>
              <a:t>Thank You!!</a:t>
            </a:r>
          </a:p>
        </p:txBody>
      </p:sp>
      <p:sp>
        <p:nvSpPr>
          <p:cNvPr id="11" name="Text 8"/>
          <p:cNvSpPr/>
          <p:nvPr/>
        </p:nvSpPr>
        <p:spPr>
          <a:xfrm>
            <a:off x="9408319" y="2940367"/>
            <a:ext cx="193358" cy="416481"/>
          </a:xfrm>
          <a:prstGeom prst="rect">
            <a:avLst/>
          </a:prstGeom>
          <a:noFill/>
          <a:ln/>
        </p:spPr>
        <p:txBody>
          <a:bodyPr wrap="none" rtlCol="0" anchor="t"/>
          <a:lstStyle/>
          <a:p>
            <a:pPr marL="0" indent="0" algn="ctr">
              <a:lnSpc>
                <a:spcPts val="3281"/>
              </a:lnSpc>
              <a:buNone/>
            </a:pPr>
            <a:endParaRPr lang="en-US" sz="2624" dirty="0"/>
          </a:p>
        </p:txBody>
      </p:sp>
    </p:spTree>
    <p:extLst>
      <p:ext uri="{BB962C8B-B14F-4D97-AF65-F5344CB8AC3E}">
        <p14:creationId xmlns:p14="http://schemas.microsoft.com/office/powerpoint/2010/main" val="95981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902791" y="541780"/>
            <a:ext cx="7482483" cy="694373"/>
          </a:xfrm>
          <a:prstGeom prst="rect">
            <a:avLst/>
          </a:prstGeom>
          <a:noFill/>
          <a:ln/>
        </p:spPr>
        <p:txBody>
          <a:bodyPr wrap="none" rtlCol="0" anchor="t"/>
          <a:lstStyle/>
          <a:p>
            <a:pPr marL="0" indent="0">
              <a:lnSpc>
                <a:spcPts val="5468"/>
              </a:lnSpc>
              <a:buNone/>
            </a:pPr>
            <a:r>
              <a:rPr lang="en-US" sz="4374" b="1" dirty="0">
                <a:latin typeface="Lato"/>
                <a:ea typeface="Lato"/>
              </a:rPr>
              <a:t>Content</a:t>
            </a:r>
            <a:endParaRPr lang="en-US" sz="4374" b="1" dirty="0">
              <a:ea typeface="Lato"/>
            </a:endParaRPr>
          </a:p>
        </p:txBody>
      </p:sp>
      <p:sp>
        <p:nvSpPr>
          <p:cNvPr id="7" name="Text 4"/>
          <p:cNvSpPr/>
          <p:nvPr/>
        </p:nvSpPr>
        <p:spPr>
          <a:xfrm>
            <a:off x="4644033" y="3113961"/>
            <a:ext cx="193358"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5212913" y="3148608"/>
            <a:ext cx="2777490" cy="347186"/>
          </a:xfrm>
          <a:prstGeom prst="rect">
            <a:avLst/>
          </a:prstGeom>
          <a:noFill/>
          <a:ln/>
        </p:spPr>
        <p:txBody>
          <a:bodyPr wrap="none" rtlCol="0" anchor="t"/>
          <a:lstStyle/>
          <a:p>
            <a:pPr marL="0" indent="0">
              <a:lnSpc>
                <a:spcPts val="2734"/>
              </a:lnSpc>
              <a:buNone/>
            </a:pPr>
            <a:endParaRPr lang="en-US" sz="2187" dirty="0"/>
          </a:p>
        </p:txBody>
      </p:sp>
      <p:sp>
        <p:nvSpPr>
          <p:cNvPr id="9" name="Text 6"/>
          <p:cNvSpPr/>
          <p:nvPr/>
        </p:nvSpPr>
        <p:spPr>
          <a:xfrm>
            <a:off x="5212913" y="3629025"/>
            <a:ext cx="3820001" cy="1066205"/>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9977199" y="3148608"/>
            <a:ext cx="2919532"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977199" y="3629025"/>
            <a:ext cx="3820001" cy="710803"/>
          </a:xfrm>
          <a:prstGeom prst="rect">
            <a:avLst/>
          </a:prstGeom>
          <a:noFill/>
          <a:ln/>
        </p:spPr>
        <p:txBody>
          <a:bodyPr wrap="square" rtlCol="0" anchor="t"/>
          <a:lstStyle/>
          <a:p>
            <a:pPr marL="0" indent="0">
              <a:lnSpc>
                <a:spcPts val="2799"/>
              </a:lnSpc>
              <a:buNone/>
            </a:pPr>
            <a:endParaRPr lang="en-US" sz="1750" dirty="0"/>
          </a:p>
        </p:txBody>
      </p:sp>
      <p:sp>
        <p:nvSpPr>
          <p:cNvPr id="15" name="Text 12"/>
          <p:cNvSpPr/>
          <p:nvPr/>
        </p:nvSpPr>
        <p:spPr>
          <a:xfrm>
            <a:off x="4644033" y="5132665"/>
            <a:ext cx="193358" cy="416481"/>
          </a:xfrm>
          <a:prstGeom prst="rect">
            <a:avLst/>
          </a:prstGeom>
          <a:noFill/>
          <a:ln/>
        </p:spPr>
        <p:txBody>
          <a:bodyPr wrap="none" rtlCol="0" anchor="t"/>
          <a:lstStyle/>
          <a:p>
            <a:pPr marL="0" indent="0" algn="ctr">
              <a:lnSpc>
                <a:spcPts val="3281"/>
              </a:lnSpc>
              <a:buNone/>
            </a:pPr>
            <a:endParaRPr lang="en-US" sz="2624" dirty="0"/>
          </a:p>
        </p:txBody>
      </p:sp>
      <p:sp>
        <p:nvSpPr>
          <p:cNvPr id="19" name="TextBox 18">
            <a:extLst>
              <a:ext uri="{FF2B5EF4-FFF2-40B4-BE49-F238E27FC236}">
                <a16:creationId xmlns:a16="http://schemas.microsoft.com/office/drawing/2014/main" id="{F7925721-E837-4465-A0C7-207BE6BB0F09}"/>
              </a:ext>
            </a:extLst>
          </p:cNvPr>
          <p:cNvSpPr txBox="1"/>
          <p:nvPr/>
        </p:nvSpPr>
        <p:spPr>
          <a:xfrm>
            <a:off x="579316" y="1974878"/>
            <a:ext cx="9267194" cy="7848302"/>
          </a:xfrm>
          <a:prstGeom prst="rect">
            <a:avLst/>
          </a:prstGeom>
          <a:noFill/>
        </p:spPr>
        <p:txBody>
          <a:bodyPr wrap="square" rtlCol="0">
            <a:spAutoFit/>
          </a:bodyPr>
          <a:lstStyle/>
          <a:p>
            <a:pPr marL="342900" indent="-342900">
              <a:buAutoNum type="arabicPeriod"/>
            </a:pPr>
            <a:r>
              <a:rPr lang="en-IN" sz="3600" dirty="0">
                <a:solidFill>
                  <a:schemeClr val="tx1">
                    <a:lumMod val="95000"/>
                    <a:lumOff val="5000"/>
                  </a:schemeClr>
                </a:solidFill>
              </a:rPr>
              <a:t>Introduction</a:t>
            </a:r>
          </a:p>
          <a:p>
            <a:pPr marL="342900" indent="-342900">
              <a:buAutoNum type="arabicPeriod"/>
            </a:pPr>
            <a:r>
              <a:rPr lang="en-IN" sz="3600" dirty="0">
                <a:solidFill>
                  <a:schemeClr val="tx1">
                    <a:lumMod val="95000"/>
                    <a:lumOff val="5000"/>
                  </a:schemeClr>
                </a:solidFill>
              </a:rPr>
              <a:t>Skin Cancer Detection</a:t>
            </a:r>
          </a:p>
          <a:p>
            <a:pPr marL="342900" indent="-342900">
              <a:buFontTx/>
              <a:buAutoNum type="arabicPeriod"/>
            </a:pPr>
            <a:r>
              <a:rPr lang="en-US" sz="3600" kern="0" spc="-131" dirty="0">
                <a:solidFill>
                  <a:schemeClr val="tx1">
                    <a:lumMod val="95000"/>
                    <a:lumOff val="5000"/>
                  </a:schemeClr>
                </a:solidFill>
                <a:ea typeface="Overpass" pitchFamily="34" charset="-122"/>
                <a:cs typeface="Overpass" pitchFamily="34" charset="-120"/>
              </a:rPr>
              <a:t>Datasets (Malignant and Benign Skin Lesions)</a:t>
            </a:r>
          </a:p>
          <a:p>
            <a:pPr marL="342900" indent="-342900">
              <a:buFontTx/>
              <a:buAutoNum type="arabicPeriod"/>
            </a:pPr>
            <a:r>
              <a:rPr lang="en-US" sz="3600" dirty="0">
                <a:solidFill>
                  <a:schemeClr val="tx1">
                    <a:lumMod val="95000"/>
                    <a:lumOff val="5000"/>
                  </a:schemeClr>
                </a:solidFill>
              </a:rPr>
              <a:t>Overview of Machine Learning Techniques</a:t>
            </a:r>
          </a:p>
          <a:p>
            <a:pPr marL="342900" indent="-342900">
              <a:buFontTx/>
              <a:buAutoNum type="arabicPeriod"/>
            </a:pPr>
            <a:r>
              <a:rPr lang="en-US" sz="3600" dirty="0">
                <a:solidFill>
                  <a:schemeClr val="tx1">
                    <a:lumMod val="95000"/>
                    <a:lumOff val="5000"/>
                  </a:schemeClr>
                </a:solidFill>
              </a:rPr>
              <a:t>Algorithm</a:t>
            </a:r>
          </a:p>
          <a:p>
            <a:pPr marL="342900" indent="-342900">
              <a:buFontTx/>
              <a:buAutoNum type="arabicPeriod"/>
            </a:pPr>
            <a:r>
              <a:rPr lang="en-US" sz="3600" dirty="0">
                <a:solidFill>
                  <a:schemeClr val="tx1">
                    <a:lumMod val="95000"/>
                    <a:lumOff val="5000"/>
                  </a:schemeClr>
                </a:solidFill>
              </a:rPr>
              <a:t>Block diagram</a:t>
            </a:r>
          </a:p>
          <a:p>
            <a:pPr marL="342900" indent="-342900">
              <a:buFontTx/>
              <a:buAutoNum type="arabicPeriod"/>
            </a:pPr>
            <a:r>
              <a:rPr lang="en-US" sz="3600" dirty="0">
                <a:solidFill>
                  <a:schemeClr val="tx1">
                    <a:lumMod val="95000"/>
                    <a:lumOff val="5000"/>
                  </a:schemeClr>
                </a:solidFill>
              </a:rPr>
              <a:t>Deployment and Result</a:t>
            </a:r>
          </a:p>
          <a:p>
            <a:pPr marL="342900" indent="-342900">
              <a:buFontTx/>
              <a:buAutoNum type="arabicPeriod"/>
            </a:pPr>
            <a:r>
              <a:rPr lang="en-US" sz="3600" dirty="0">
                <a:solidFill>
                  <a:schemeClr val="tx1">
                    <a:lumMod val="95000"/>
                    <a:lumOff val="5000"/>
                  </a:schemeClr>
                </a:solidFill>
              </a:rPr>
              <a:t>Code and Execution</a:t>
            </a:r>
          </a:p>
          <a:p>
            <a:pPr marL="342900" indent="-342900">
              <a:buFontTx/>
              <a:buAutoNum type="arabicPeriod"/>
            </a:pPr>
            <a:r>
              <a:rPr lang="en-US" sz="3600" dirty="0">
                <a:solidFill>
                  <a:schemeClr val="tx1">
                    <a:lumMod val="95000"/>
                    <a:lumOff val="5000"/>
                  </a:schemeClr>
                </a:solidFill>
              </a:rPr>
              <a:t>Conclusion and Future Direction</a:t>
            </a:r>
          </a:p>
          <a:p>
            <a:pPr marL="342900" indent="-342900">
              <a:buFontTx/>
              <a:buAutoNum type="arabicPeriod"/>
            </a:pPr>
            <a:r>
              <a:rPr lang="en-US" sz="3600" dirty="0">
                <a:solidFill>
                  <a:schemeClr val="tx1">
                    <a:lumMod val="95000"/>
                    <a:lumOff val="5000"/>
                  </a:schemeClr>
                </a:solidFill>
              </a:rPr>
              <a:t>References </a:t>
            </a:r>
          </a:p>
          <a:p>
            <a:pPr marL="342900" indent="-342900">
              <a:buFontTx/>
              <a:buAutoNum type="arabicPeriod"/>
            </a:pPr>
            <a:endParaRPr lang="en-US" sz="3600" dirty="0">
              <a:solidFill>
                <a:schemeClr val="tx1">
                  <a:lumMod val="95000"/>
                  <a:lumOff val="5000"/>
                </a:schemeClr>
              </a:solidFill>
            </a:endParaRPr>
          </a:p>
          <a:p>
            <a:pPr marL="342900" indent="-342900">
              <a:buFontTx/>
              <a:buAutoNum type="arabicPeriod"/>
            </a:pPr>
            <a:endParaRPr lang="en-US" sz="3600" dirty="0">
              <a:solidFill>
                <a:schemeClr val="tx1">
                  <a:lumMod val="95000"/>
                  <a:lumOff val="5000"/>
                </a:schemeClr>
              </a:solidFill>
            </a:endParaRPr>
          </a:p>
          <a:p>
            <a:pPr marL="342900" indent="-342900">
              <a:buAutoNum type="arabicPeriod"/>
            </a:pPr>
            <a:endParaRPr lang="en-IN" sz="3600" dirty="0">
              <a:solidFill>
                <a:schemeClr val="tx1">
                  <a:lumMod val="95000"/>
                  <a:lumOff val="5000"/>
                </a:schemeClr>
              </a:solidFill>
            </a:endParaRPr>
          </a:p>
          <a:p>
            <a:pPr marL="342900" indent="-342900">
              <a:buAutoNum type="arabicPeriod"/>
            </a:pPr>
            <a:endParaRPr lang="en-IN" sz="3600" dirty="0">
              <a:solidFill>
                <a:schemeClr val="tx1">
                  <a:lumMod val="95000"/>
                  <a:lumOff val="5000"/>
                </a:schemeClr>
              </a:solidFill>
            </a:endParaRPr>
          </a:p>
        </p:txBody>
      </p:sp>
    </p:spTree>
    <p:extLst>
      <p:ext uri="{BB962C8B-B14F-4D97-AF65-F5344CB8AC3E}">
        <p14:creationId xmlns:p14="http://schemas.microsoft.com/office/powerpoint/2010/main" val="196522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3200" dirty="0"/>
              <a:t>Cancer is a disease which involves the atypical cell growth with the imminent to spread or enter into other parts of the body. Among the other cancers, harmful and dangerous form of cancer is the skin cancer.</a:t>
            </a:r>
          </a:p>
          <a:p>
            <a:pPr marL="285750" indent="-285750">
              <a:buFont typeface="Arial" panose="020B0604020202020204" pitchFamily="34" charset="0"/>
              <a:buChar char="•"/>
            </a:pPr>
            <a:r>
              <a:rPr lang="en-US" sz="3200" dirty="0"/>
              <a:t>More than twelve million people are suffering from cancer and the treatment to cure skin cancer remains the foremost tasks of modern medicine.</a:t>
            </a:r>
          </a:p>
          <a:p>
            <a:pPr marL="285750" indent="-285750">
              <a:buFont typeface="Arial" panose="020B0604020202020204" pitchFamily="34" charset="0"/>
              <a:buChar char="•"/>
            </a:pPr>
            <a:r>
              <a:rPr lang="en-US" sz="3200" dirty="0"/>
              <a:t>There are many steps involved in diagnosing the skin cancer such as pre-processing, image segmentation, feature extraction, feature deduction and classification. Each step involved in detecting the skin cancer and associated methods are discussed. For the classification Decision Tree, Random Forest Classifier, Logistic Regression are used. </a:t>
            </a:r>
            <a:endParaRPr lang="en-IN" sz="3200" dirty="0"/>
          </a:p>
        </p:txBody>
      </p:sp>
      <p:sp>
        <p:nvSpPr>
          <p:cNvPr id="5" name="Text 2"/>
          <p:cNvSpPr/>
          <p:nvPr/>
        </p:nvSpPr>
        <p:spPr>
          <a:xfrm>
            <a:off x="5212914" y="502697"/>
            <a:ext cx="7482483"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Introduction</a:t>
            </a:r>
          </a:p>
          <a:p>
            <a:pPr marL="0" indent="0">
              <a:lnSpc>
                <a:spcPts val="5468"/>
              </a:lnSpc>
              <a:buNone/>
            </a:pPr>
            <a:endParaRPr lang="en-US" sz="4374" b="1" dirty="0">
              <a:solidFill>
                <a:srgbClr val="282824"/>
              </a:solidFill>
              <a:latin typeface="Lato" pitchFamily="34" charset="0"/>
              <a:ea typeface="Lato" pitchFamily="34" charset="-122"/>
            </a:endParaRPr>
          </a:p>
        </p:txBody>
      </p:sp>
      <p:sp>
        <p:nvSpPr>
          <p:cNvPr id="7" name="Text 4"/>
          <p:cNvSpPr/>
          <p:nvPr/>
        </p:nvSpPr>
        <p:spPr>
          <a:xfrm>
            <a:off x="4644033" y="3113961"/>
            <a:ext cx="193358"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5212913" y="3148608"/>
            <a:ext cx="2777490" cy="347186"/>
          </a:xfrm>
          <a:prstGeom prst="rect">
            <a:avLst/>
          </a:prstGeom>
          <a:noFill/>
          <a:ln/>
        </p:spPr>
        <p:txBody>
          <a:bodyPr wrap="none" rtlCol="0" anchor="t"/>
          <a:lstStyle/>
          <a:p>
            <a:pPr marL="0" indent="0">
              <a:lnSpc>
                <a:spcPts val="2734"/>
              </a:lnSpc>
              <a:buNone/>
            </a:pPr>
            <a:endParaRPr lang="en-US" sz="2187" dirty="0"/>
          </a:p>
        </p:txBody>
      </p:sp>
      <p:sp>
        <p:nvSpPr>
          <p:cNvPr id="9" name="Text 6"/>
          <p:cNvSpPr/>
          <p:nvPr/>
        </p:nvSpPr>
        <p:spPr>
          <a:xfrm>
            <a:off x="5212913" y="3629025"/>
            <a:ext cx="3820001" cy="1066205"/>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9977199" y="3148608"/>
            <a:ext cx="2919532"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977199" y="3629025"/>
            <a:ext cx="3820001" cy="710803"/>
          </a:xfrm>
          <a:prstGeom prst="rect">
            <a:avLst/>
          </a:prstGeom>
          <a:noFill/>
          <a:ln/>
        </p:spPr>
        <p:txBody>
          <a:bodyPr wrap="square" rtlCol="0" anchor="t"/>
          <a:lstStyle/>
          <a:p>
            <a:pPr marL="0" indent="0">
              <a:lnSpc>
                <a:spcPts val="2799"/>
              </a:lnSpc>
              <a:buNone/>
            </a:pPr>
            <a:endParaRPr lang="en-US" sz="1750" dirty="0"/>
          </a:p>
        </p:txBody>
      </p:sp>
      <p:sp>
        <p:nvSpPr>
          <p:cNvPr id="16" name="Text 13"/>
          <p:cNvSpPr/>
          <p:nvPr/>
        </p:nvSpPr>
        <p:spPr>
          <a:xfrm>
            <a:off x="5212914" y="5167313"/>
            <a:ext cx="1027466" cy="45719"/>
          </a:xfrm>
          <a:prstGeom prst="rect">
            <a:avLst/>
          </a:prstGeom>
          <a:noFill/>
          <a:ln/>
        </p:spPr>
        <p:txBody>
          <a:bodyPr wrap="none" rtlCol="0" anchor="t"/>
          <a:lstStyle/>
          <a:p>
            <a:pPr marL="0" indent="0">
              <a:lnSpc>
                <a:spcPts val="2734"/>
              </a:lnSpc>
              <a:buNone/>
            </a:pPr>
            <a:endParaRPr lang="en-US" sz="2187" dirty="0"/>
          </a:p>
        </p:txBody>
      </p:sp>
      <p:sp>
        <p:nvSpPr>
          <p:cNvPr id="17" name="Text 14"/>
          <p:cNvSpPr/>
          <p:nvPr/>
        </p:nvSpPr>
        <p:spPr>
          <a:xfrm>
            <a:off x="5212913" y="5647730"/>
            <a:ext cx="8584287" cy="710803"/>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224378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800" dirty="0"/>
          </a:p>
          <a:p>
            <a:pPr marL="342900" marR="368300" lvl="0" indent="-342900" algn="just">
              <a:lnSpc>
                <a:spcPct val="150000"/>
              </a:lnSpc>
              <a:spcBef>
                <a:spcPts val="400"/>
              </a:spcBef>
              <a:spcAft>
                <a:spcPts val="0"/>
              </a:spcAft>
              <a:buFont typeface="Symbol" panose="05050102010706020507" pitchFamily="18" charset="2"/>
              <a:buChar char=""/>
            </a:pPr>
            <a:r>
              <a:rPr lang="en-US" sz="3200" dirty="0">
                <a:effectLst/>
                <a:latin typeface="Times New Roman" panose="02020603050405020304" pitchFamily="18" charset="0"/>
                <a:ea typeface="Times New Roman" panose="02020603050405020304" pitchFamily="18" charset="0"/>
              </a:rPr>
              <a:t>Economic Burden: The treatment of skin cancer imposes a significant financial burden on healthcare systems, with billions spent annually in the U.S. alone.</a:t>
            </a:r>
            <a:endParaRPr lang="en-IN" sz="3200" dirty="0">
              <a:effectLst/>
              <a:latin typeface="Times New Roman" panose="02020603050405020304" pitchFamily="18" charset="0"/>
              <a:ea typeface="Times New Roman" panose="02020603050405020304" pitchFamily="18" charset="0"/>
            </a:endParaRPr>
          </a:p>
          <a:p>
            <a:pPr marL="342900" marR="368300" lvl="0" indent="-342900" algn="just">
              <a:lnSpc>
                <a:spcPct val="150000"/>
              </a:lnSpc>
              <a:spcBef>
                <a:spcPts val="400"/>
              </a:spcBef>
              <a:spcAft>
                <a:spcPts val="0"/>
              </a:spcAft>
              <a:buFont typeface="Symbol" panose="05050102010706020507" pitchFamily="18" charset="2"/>
              <a:buChar char=""/>
            </a:pPr>
            <a:r>
              <a:rPr lang="en-IN" sz="3200" dirty="0">
                <a:effectLst/>
                <a:latin typeface="Times New Roman" panose="02020603050405020304" pitchFamily="18" charset="0"/>
                <a:ea typeface="Times New Roman" panose="02020603050405020304" pitchFamily="18" charset="0"/>
              </a:rPr>
              <a:t>Shortage of Dermatologists: Many regions, especially rural and underserved areas, lack access to specialized dermatological care, leading to delays in diagnosis.</a:t>
            </a:r>
          </a:p>
          <a:p>
            <a:pPr marL="342900" marR="368300" lvl="0" indent="-342900" algn="just">
              <a:lnSpc>
                <a:spcPct val="150000"/>
              </a:lnSpc>
              <a:spcBef>
                <a:spcPts val="400"/>
              </a:spcBef>
              <a:spcAft>
                <a:spcPts val="0"/>
              </a:spcAft>
              <a:buFont typeface="Symbol" panose="05050102010706020507" pitchFamily="18" charset="2"/>
              <a:buChar char=""/>
            </a:pPr>
            <a:r>
              <a:rPr lang="en-US" sz="3200" dirty="0">
                <a:effectLst/>
                <a:latin typeface="Times New Roman" panose="02020603050405020304" pitchFamily="18" charset="0"/>
                <a:ea typeface="Times New Roman" panose="02020603050405020304" pitchFamily="18" charset="0"/>
              </a:rPr>
              <a:t>Time-Consuming Process: Traditional diagnostic procedures can be time-consuming, requiring multiple visits and</a:t>
            </a:r>
            <a:r>
              <a:rPr lang="en-US" sz="3200" b="1" dirty="0">
                <a:solidFill>
                  <a:srgbClr val="0D0D0D"/>
                </a:solidFill>
                <a:effectLst/>
                <a:latin typeface="Segoe UI" panose="020B0502040204020203" pitchFamily="34"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biopsies.</a:t>
            </a:r>
            <a:endParaRPr lang="en-IN" sz="3200" dirty="0">
              <a:effectLst/>
              <a:latin typeface="Times New Roman" panose="02020603050405020304" pitchFamily="18" charset="0"/>
              <a:ea typeface="Times New Roman" panose="02020603050405020304" pitchFamily="18" charset="0"/>
            </a:endParaRPr>
          </a:p>
        </p:txBody>
      </p:sp>
      <p:sp>
        <p:nvSpPr>
          <p:cNvPr id="5" name="Text 2"/>
          <p:cNvSpPr/>
          <p:nvPr/>
        </p:nvSpPr>
        <p:spPr>
          <a:xfrm>
            <a:off x="4404716" y="457974"/>
            <a:ext cx="7482483"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a:t>
            </a:r>
          </a:p>
          <a:p>
            <a:pPr marL="0" indent="0">
              <a:lnSpc>
                <a:spcPts val="5468"/>
              </a:lnSpc>
              <a:buNone/>
            </a:pPr>
            <a:endParaRPr lang="en-US" sz="4374" b="1" dirty="0">
              <a:solidFill>
                <a:srgbClr val="282824"/>
              </a:solidFill>
              <a:latin typeface="Lato" pitchFamily="34" charset="0"/>
              <a:ea typeface="Lato" pitchFamily="34" charset="-122"/>
            </a:endParaRPr>
          </a:p>
        </p:txBody>
      </p:sp>
      <p:sp>
        <p:nvSpPr>
          <p:cNvPr id="7" name="Text 4"/>
          <p:cNvSpPr/>
          <p:nvPr/>
        </p:nvSpPr>
        <p:spPr>
          <a:xfrm>
            <a:off x="4644033" y="3113961"/>
            <a:ext cx="193358"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5212913" y="3148608"/>
            <a:ext cx="2777490" cy="347186"/>
          </a:xfrm>
          <a:prstGeom prst="rect">
            <a:avLst/>
          </a:prstGeom>
          <a:noFill/>
          <a:ln/>
        </p:spPr>
        <p:txBody>
          <a:bodyPr wrap="none" rtlCol="0" anchor="t"/>
          <a:lstStyle/>
          <a:p>
            <a:pPr marL="0" indent="0">
              <a:lnSpc>
                <a:spcPts val="2734"/>
              </a:lnSpc>
              <a:buNone/>
            </a:pPr>
            <a:endParaRPr lang="en-US" sz="2187" dirty="0"/>
          </a:p>
        </p:txBody>
      </p:sp>
      <p:sp>
        <p:nvSpPr>
          <p:cNvPr id="9" name="Text 6"/>
          <p:cNvSpPr/>
          <p:nvPr/>
        </p:nvSpPr>
        <p:spPr>
          <a:xfrm>
            <a:off x="5212913" y="3629025"/>
            <a:ext cx="3820001" cy="1066205"/>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9977199" y="3148608"/>
            <a:ext cx="2919532"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977199" y="3629025"/>
            <a:ext cx="3820001" cy="710803"/>
          </a:xfrm>
          <a:prstGeom prst="rect">
            <a:avLst/>
          </a:prstGeom>
          <a:noFill/>
          <a:ln/>
        </p:spPr>
        <p:txBody>
          <a:bodyPr wrap="square" rtlCol="0" anchor="t"/>
          <a:lstStyle/>
          <a:p>
            <a:pPr marL="0" indent="0">
              <a:lnSpc>
                <a:spcPts val="2799"/>
              </a:lnSpc>
              <a:buNone/>
            </a:pPr>
            <a:endParaRPr lang="en-US" sz="1750" dirty="0"/>
          </a:p>
        </p:txBody>
      </p:sp>
      <p:sp>
        <p:nvSpPr>
          <p:cNvPr id="16" name="Text 13"/>
          <p:cNvSpPr/>
          <p:nvPr/>
        </p:nvSpPr>
        <p:spPr>
          <a:xfrm>
            <a:off x="5212914" y="5167313"/>
            <a:ext cx="1027466" cy="45719"/>
          </a:xfrm>
          <a:prstGeom prst="rect">
            <a:avLst/>
          </a:prstGeom>
          <a:noFill/>
          <a:ln/>
        </p:spPr>
        <p:txBody>
          <a:bodyPr wrap="none" rtlCol="0" anchor="t"/>
          <a:lstStyle/>
          <a:p>
            <a:pPr marL="0" indent="0">
              <a:lnSpc>
                <a:spcPts val="2734"/>
              </a:lnSpc>
              <a:buNone/>
            </a:pPr>
            <a:endParaRPr lang="en-US" sz="2187" dirty="0"/>
          </a:p>
        </p:txBody>
      </p:sp>
      <p:sp>
        <p:nvSpPr>
          <p:cNvPr id="17" name="Text 14"/>
          <p:cNvSpPr/>
          <p:nvPr/>
        </p:nvSpPr>
        <p:spPr>
          <a:xfrm>
            <a:off x="5212913" y="5647730"/>
            <a:ext cx="8584287" cy="710803"/>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408846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1715712" y="197287"/>
            <a:ext cx="11212786" cy="1388745"/>
          </a:xfrm>
          <a:prstGeom prst="rect">
            <a:avLst/>
          </a:prstGeom>
          <a:noFill/>
          <a:ln/>
        </p:spPr>
        <p:txBody>
          <a:bodyPr wrap="square" rtlCol="0" anchor="t"/>
          <a:lstStyle/>
          <a:p>
            <a:pPr>
              <a:lnSpc>
                <a:spcPts val="5468"/>
              </a:lnSpc>
            </a:pPr>
            <a:r>
              <a:rPr lang="en-US" sz="4400" b="1" kern="0" spc="-131" dirty="0">
                <a:solidFill>
                  <a:schemeClr val="tx1">
                    <a:lumMod val="95000"/>
                    <a:lumOff val="5000"/>
                  </a:schemeClr>
                </a:solidFill>
                <a:ea typeface="Lato"/>
                <a:cs typeface="Overpass" pitchFamily="34" charset="-120"/>
              </a:rPr>
              <a:t>Understanding Malignant and Benign Skin Lesions</a:t>
            </a:r>
          </a:p>
          <a:p>
            <a:pPr marL="0" indent="0">
              <a:lnSpc>
                <a:spcPts val="5468"/>
              </a:lnSpc>
              <a:buNone/>
            </a:pPr>
            <a:endParaRPr lang="en-US" sz="4374" dirty="0"/>
          </a:p>
        </p:txBody>
      </p:sp>
      <p:sp>
        <p:nvSpPr>
          <p:cNvPr id="5" name="Text 3"/>
          <p:cNvSpPr/>
          <p:nvPr/>
        </p:nvSpPr>
        <p:spPr>
          <a:xfrm>
            <a:off x="546076" y="1678331"/>
            <a:ext cx="3480491" cy="694372"/>
          </a:xfrm>
          <a:prstGeom prst="rect">
            <a:avLst/>
          </a:prstGeom>
          <a:noFill/>
          <a:ln/>
        </p:spPr>
        <p:txBody>
          <a:bodyPr wrap="none" rtlCol="0" anchor="t"/>
          <a:lstStyle/>
          <a:p>
            <a:pPr>
              <a:lnSpc>
                <a:spcPts val="2734"/>
              </a:lnSpc>
            </a:pPr>
            <a:r>
              <a:rPr lang="en-US" sz="3200" b="1" dirty="0"/>
              <a:t>What is a malignant skin lesion?</a:t>
            </a:r>
          </a:p>
          <a:p>
            <a:pPr marL="0" indent="0">
              <a:lnSpc>
                <a:spcPts val="2734"/>
              </a:lnSpc>
              <a:buNone/>
            </a:pPr>
            <a:endParaRPr lang="en-US" sz="2187" dirty="0"/>
          </a:p>
        </p:txBody>
      </p:sp>
      <p:sp>
        <p:nvSpPr>
          <p:cNvPr id="6" name="Text 4"/>
          <p:cNvSpPr/>
          <p:nvPr/>
        </p:nvSpPr>
        <p:spPr>
          <a:xfrm>
            <a:off x="682542" y="2061451"/>
            <a:ext cx="5846595" cy="1421606"/>
          </a:xfrm>
          <a:prstGeom prst="rect">
            <a:avLst/>
          </a:prstGeom>
          <a:noFill/>
          <a:ln/>
        </p:spPr>
        <p:txBody>
          <a:bodyPr wrap="square" rtlCol="0" anchor="t"/>
          <a:lstStyle/>
          <a:p>
            <a:r>
              <a:rPr lang="en-US" sz="2800" dirty="0"/>
              <a:t>Skin lesions that are malignant are Skin Cancer. Skin cancer is the most common type of cancer in the US.</a:t>
            </a:r>
          </a:p>
          <a:p>
            <a:endParaRPr lang="en-US" sz="2800" dirty="0"/>
          </a:p>
          <a:p>
            <a:r>
              <a:rPr lang="en-US" sz="2800" dirty="0"/>
              <a:t>Signs of skin cancer include:</a:t>
            </a:r>
          </a:p>
          <a:p>
            <a:pPr marL="457200" indent="-457200">
              <a:buFont typeface="Arial" panose="020B0604020202020204" pitchFamily="34" charset="0"/>
              <a:buChar char="•"/>
            </a:pPr>
            <a:r>
              <a:rPr lang="en-US" sz="2800" dirty="0"/>
              <a:t>A wound that won’t heal.</a:t>
            </a:r>
          </a:p>
          <a:p>
            <a:pPr marL="457200" indent="-457200">
              <a:buFont typeface="Arial" panose="020B0604020202020204" pitchFamily="34" charset="0"/>
              <a:buChar char="•"/>
            </a:pPr>
            <a:r>
              <a:rPr lang="en-US" sz="2800" dirty="0"/>
              <a:t>New growth on skin.</a:t>
            </a:r>
          </a:p>
          <a:p>
            <a:pPr marL="457200" indent="-457200">
              <a:buFont typeface="Arial" panose="020B0604020202020204" pitchFamily="34" charset="0"/>
              <a:buChar char="•"/>
            </a:pPr>
            <a:r>
              <a:rPr lang="en-US" sz="2800" dirty="0"/>
              <a:t>Change in existing growth or mole.</a:t>
            </a:r>
          </a:p>
          <a:p>
            <a:pPr marL="0" indent="0">
              <a:lnSpc>
                <a:spcPts val="2799"/>
              </a:lnSpc>
              <a:buNone/>
            </a:pPr>
            <a:endParaRPr lang="en-US" sz="1750" dirty="0"/>
          </a:p>
        </p:txBody>
      </p:sp>
      <p:sp>
        <p:nvSpPr>
          <p:cNvPr id="7" name="Text 5"/>
          <p:cNvSpPr/>
          <p:nvPr/>
        </p:nvSpPr>
        <p:spPr>
          <a:xfrm>
            <a:off x="8660930" y="1678330"/>
            <a:ext cx="5584457" cy="694373"/>
          </a:xfrm>
          <a:prstGeom prst="rect">
            <a:avLst/>
          </a:prstGeom>
          <a:noFill/>
          <a:ln/>
        </p:spPr>
        <p:txBody>
          <a:bodyPr wrap="square" rtlCol="0" anchor="t"/>
          <a:lstStyle/>
          <a:p>
            <a:pPr>
              <a:lnSpc>
                <a:spcPts val="2734"/>
              </a:lnSpc>
            </a:pPr>
            <a:r>
              <a:rPr lang="en-US" sz="3200" b="1" dirty="0"/>
              <a:t>What are benign skin lesions?</a:t>
            </a:r>
          </a:p>
          <a:p>
            <a:pPr marL="0" indent="0">
              <a:lnSpc>
                <a:spcPts val="2734"/>
              </a:lnSpc>
              <a:buNone/>
            </a:pPr>
            <a:endParaRPr lang="en-US" sz="2187" dirty="0"/>
          </a:p>
        </p:txBody>
      </p:sp>
      <p:sp>
        <p:nvSpPr>
          <p:cNvPr id="8" name="Text 6"/>
          <p:cNvSpPr/>
          <p:nvPr/>
        </p:nvSpPr>
        <p:spPr>
          <a:xfrm>
            <a:off x="8888182" y="2198157"/>
            <a:ext cx="5357205" cy="1066205"/>
          </a:xfrm>
          <a:prstGeom prst="rect">
            <a:avLst/>
          </a:prstGeom>
          <a:noFill/>
          <a:ln/>
        </p:spPr>
        <p:txBody>
          <a:bodyPr wrap="square" rtlCol="0" anchor="t"/>
          <a:lstStyle/>
          <a:p>
            <a:pPr>
              <a:lnSpc>
                <a:spcPts val="2799"/>
              </a:lnSpc>
            </a:pPr>
            <a:r>
              <a:rPr lang="en-US" sz="2800" dirty="0"/>
              <a:t>Skin lesions that are benign are noncancerous and often harmless. These lesions are abnormal growths on your skin.</a:t>
            </a:r>
          </a:p>
        </p:txBody>
      </p:sp>
      <p:sp>
        <p:nvSpPr>
          <p:cNvPr id="10" name="Text 8"/>
          <p:cNvSpPr/>
          <p:nvPr/>
        </p:nvSpPr>
        <p:spPr>
          <a:xfrm>
            <a:off x="8888182" y="3784189"/>
            <a:ext cx="4330296" cy="2262827"/>
          </a:xfrm>
          <a:prstGeom prst="rect">
            <a:avLst/>
          </a:prstGeom>
          <a:noFill/>
          <a:ln/>
        </p:spPr>
        <p:txBody>
          <a:bodyPr wrap="square" rtlCol="0" anchor="t"/>
          <a:lstStyle/>
          <a:p>
            <a:r>
              <a:rPr lang="en-US" sz="2800" dirty="0"/>
              <a:t>Examples of benign skin lesions include</a:t>
            </a:r>
          </a:p>
          <a:p>
            <a:pPr marL="457200" indent="-457200">
              <a:buFont typeface="Arial" panose="020B0604020202020204" pitchFamily="34" charset="0"/>
              <a:buChar char="•"/>
            </a:pPr>
            <a:r>
              <a:rPr lang="en-US" sz="2800" dirty="0"/>
              <a:t>Birthmarks</a:t>
            </a:r>
          </a:p>
          <a:p>
            <a:pPr marL="457200" indent="-457200">
              <a:buFont typeface="Arial" panose="020B0604020202020204" pitchFamily="34" charset="0"/>
              <a:buChar char="•"/>
            </a:pPr>
            <a:r>
              <a:rPr lang="en-US" sz="2800" dirty="0"/>
              <a:t>Moles</a:t>
            </a:r>
          </a:p>
          <a:p>
            <a:pPr marL="0" indent="0">
              <a:lnSpc>
                <a:spcPts val="2799"/>
              </a:lnSpc>
              <a:buNone/>
            </a:pPr>
            <a:endParaRPr lang="en-US" sz="1750" dirty="0"/>
          </a:p>
        </p:txBody>
      </p:sp>
      <p:pic>
        <p:nvPicPr>
          <p:cNvPr id="13" name="Picture 12">
            <a:extLst>
              <a:ext uri="{FF2B5EF4-FFF2-40B4-BE49-F238E27FC236}">
                <a16:creationId xmlns:a16="http://schemas.microsoft.com/office/drawing/2014/main" id="{DEBB2F9B-BC77-4E2E-A512-88965FFBAA4C}"/>
              </a:ext>
            </a:extLst>
          </p:cNvPr>
          <p:cNvPicPr>
            <a:picLocks noChangeAspect="1"/>
          </p:cNvPicPr>
          <p:nvPr/>
        </p:nvPicPr>
        <p:blipFill>
          <a:blip r:embed="rId3"/>
          <a:stretch>
            <a:fillRect/>
          </a:stretch>
        </p:blipFill>
        <p:spPr>
          <a:xfrm>
            <a:off x="2237591" y="5856898"/>
            <a:ext cx="10155217" cy="23514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64168"/>
            <a:ext cx="14630400" cy="2520672"/>
          </a:xfrm>
          <a:prstGeom prst="rect">
            <a:avLst/>
          </a:prstGeom>
        </p:spPr>
      </p:pic>
      <p:sp>
        <p:nvSpPr>
          <p:cNvPr id="5" name="Text 2"/>
          <p:cNvSpPr/>
          <p:nvPr/>
        </p:nvSpPr>
        <p:spPr>
          <a:xfrm>
            <a:off x="2525791" y="3075265"/>
            <a:ext cx="10078381" cy="1260158"/>
          </a:xfrm>
          <a:prstGeom prst="rect">
            <a:avLst/>
          </a:prstGeom>
          <a:noFill/>
          <a:ln/>
        </p:spPr>
        <p:txBody>
          <a:bodyPr wrap="square" rtlCol="0" anchor="t"/>
          <a:lstStyle/>
          <a:p>
            <a:pPr marL="0" indent="0">
              <a:lnSpc>
                <a:spcPts val="4962"/>
              </a:lnSpc>
              <a:buNone/>
            </a:pPr>
            <a:r>
              <a:rPr lang="en-US" sz="3970" b="1" dirty="0">
                <a:solidFill>
                  <a:srgbClr val="282824"/>
                </a:solidFill>
                <a:latin typeface="Lato" pitchFamily="34" charset="0"/>
                <a:ea typeface="Lato" pitchFamily="34" charset="-122"/>
                <a:cs typeface="Lato" pitchFamily="34" charset="-120"/>
              </a:rPr>
              <a:t>How Machine Learning Algorithms Can Be Used for Skin Cancer Detection</a:t>
            </a:r>
            <a:endParaRPr lang="en-US" sz="3970" dirty="0"/>
          </a:p>
        </p:txBody>
      </p:sp>
      <p:pic>
        <p:nvPicPr>
          <p:cNvPr id="6" name="Image 1" descr="preencoded.png"/>
          <p:cNvPicPr>
            <a:picLocks noChangeAspect="1"/>
          </p:cNvPicPr>
          <p:nvPr/>
        </p:nvPicPr>
        <p:blipFill>
          <a:blip r:embed="rId4"/>
          <a:stretch>
            <a:fillRect/>
          </a:stretch>
        </p:blipFill>
        <p:spPr>
          <a:xfrm>
            <a:off x="2525792" y="4637842"/>
            <a:ext cx="3192899" cy="806529"/>
          </a:xfrm>
          <a:prstGeom prst="rect">
            <a:avLst/>
          </a:prstGeom>
        </p:spPr>
      </p:pic>
      <p:sp>
        <p:nvSpPr>
          <p:cNvPr id="7" name="Text 3"/>
          <p:cNvSpPr/>
          <p:nvPr/>
        </p:nvSpPr>
        <p:spPr>
          <a:xfrm>
            <a:off x="2727365" y="5746790"/>
            <a:ext cx="2520672" cy="315039"/>
          </a:xfrm>
          <a:prstGeom prst="rect">
            <a:avLst/>
          </a:prstGeom>
          <a:noFill/>
          <a:ln/>
        </p:spPr>
        <p:txBody>
          <a:bodyPr wrap="none" rtlCol="0" anchor="t"/>
          <a:lstStyle/>
          <a:p>
            <a:pPr marL="0" indent="0" algn="l">
              <a:lnSpc>
                <a:spcPts val="2481"/>
              </a:lnSpc>
              <a:buNone/>
            </a:pPr>
            <a:r>
              <a:rPr lang="en-US" sz="1985" b="1" dirty="0">
                <a:solidFill>
                  <a:srgbClr val="282824"/>
                </a:solidFill>
                <a:latin typeface="Lato" pitchFamily="34" charset="0"/>
                <a:ea typeface="Lato" pitchFamily="34" charset="-122"/>
                <a:cs typeface="Lato" pitchFamily="34" charset="-120"/>
              </a:rPr>
              <a:t>Data Analysis</a:t>
            </a:r>
            <a:endParaRPr lang="en-US" sz="1985" dirty="0"/>
          </a:p>
        </p:txBody>
      </p:sp>
      <p:sp>
        <p:nvSpPr>
          <p:cNvPr id="8" name="Text 4"/>
          <p:cNvSpPr/>
          <p:nvPr/>
        </p:nvSpPr>
        <p:spPr>
          <a:xfrm>
            <a:off x="2727365" y="6182797"/>
            <a:ext cx="2789753" cy="1290638"/>
          </a:xfrm>
          <a:prstGeom prst="rect">
            <a:avLst/>
          </a:prstGeom>
          <a:noFill/>
          <a:ln/>
        </p:spPr>
        <p:txBody>
          <a:bodyPr wrap="square" rtlCol="0" anchor="t"/>
          <a:lstStyle/>
          <a:p>
            <a:pPr marL="0" indent="0" algn="l">
              <a:lnSpc>
                <a:spcPts val="2541"/>
              </a:lnSpc>
              <a:buNone/>
            </a:pPr>
            <a:r>
              <a:rPr lang="en-US" sz="1588" dirty="0">
                <a:solidFill>
                  <a:srgbClr val="4A4A45"/>
                </a:solidFill>
                <a:latin typeface="Lato" pitchFamily="34" charset="0"/>
                <a:ea typeface="Lato" pitchFamily="34" charset="-122"/>
                <a:cs typeface="Lato" pitchFamily="34" charset="-120"/>
              </a:rPr>
              <a:t>Analyze skin image data to extract features and classify into cancerous or non-cancerous.</a:t>
            </a:r>
            <a:endParaRPr lang="en-US" sz="1588" dirty="0"/>
          </a:p>
        </p:txBody>
      </p:sp>
      <p:pic>
        <p:nvPicPr>
          <p:cNvPr id="9" name="Image 2" descr="preencoded.png"/>
          <p:cNvPicPr>
            <a:picLocks noChangeAspect="1"/>
          </p:cNvPicPr>
          <p:nvPr/>
        </p:nvPicPr>
        <p:blipFill>
          <a:blip r:embed="rId5"/>
          <a:stretch>
            <a:fillRect/>
          </a:stretch>
        </p:blipFill>
        <p:spPr>
          <a:xfrm>
            <a:off x="5718691" y="4637842"/>
            <a:ext cx="3192899" cy="806529"/>
          </a:xfrm>
          <a:prstGeom prst="rect">
            <a:avLst/>
          </a:prstGeom>
        </p:spPr>
      </p:pic>
      <p:sp>
        <p:nvSpPr>
          <p:cNvPr id="10" name="Text 5"/>
          <p:cNvSpPr/>
          <p:nvPr/>
        </p:nvSpPr>
        <p:spPr>
          <a:xfrm>
            <a:off x="5920264" y="5746790"/>
            <a:ext cx="2520672" cy="315039"/>
          </a:xfrm>
          <a:prstGeom prst="rect">
            <a:avLst/>
          </a:prstGeom>
          <a:noFill/>
          <a:ln/>
        </p:spPr>
        <p:txBody>
          <a:bodyPr wrap="none" rtlCol="0" anchor="t"/>
          <a:lstStyle/>
          <a:p>
            <a:pPr marL="0" indent="0" algn="l">
              <a:lnSpc>
                <a:spcPts val="2481"/>
              </a:lnSpc>
              <a:buNone/>
            </a:pPr>
            <a:r>
              <a:rPr lang="en-US" sz="1985" b="1" dirty="0">
                <a:solidFill>
                  <a:srgbClr val="282824"/>
                </a:solidFill>
                <a:latin typeface="Lato" pitchFamily="34" charset="0"/>
                <a:ea typeface="Lato" pitchFamily="34" charset="-122"/>
                <a:cs typeface="Lato" pitchFamily="34" charset="-120"/>
              </a:rPr>
              <a:t>Model Training</a:t>
            </a:r>
            <a:endParaRPr lang="en-US" sz="1985" dirty="0"/>
          </a:p>
        </p:txBody>
      </p:sp>
      <p:sp>
        <p:nvSpPr>
          <p:cNvPr id="11" name="Text 6"/>
          <p:cNvSpPr/>
          <p:nvPr/>
        </p:nvSpPr>
        <p:spPr>
          <a:xfrm>
            <a:off x="5920264" y="6182797"/>
            <a:ext cx="2789753" cy="1290638"/>
          </a:xfrm>
          <a:prstGeom prst="rect">
            <a:avLst/>
          </a:prstGeom>
          <a:noFill/>
          <a:ln/>
        </p:spPr>
        <p:txBody>
          <a:bodyPr wrap="square" rtlCol="0" anchor="t"/>
          <a:lstStyle/>
          <a:p>
            <a:pPr marL="0" indent="0" algn="l">
              <a:lnSpc>
                <a:spcPts val="2541"/>
              </a:lnSpc>
              <a:buNone/>
            </a:pPr>
            <a:r>
              <a:rPr lang="en-US" sz="1588" dirty="0">
                <a:solidFill>
                  <a:srgbClr val="4A4A45"/>
                </a:solidFill>
                <a:latin typeface="Lato" pitchFamily="34" charset="0"/>
                <a:ea typeface="Lato" pitchFamily="34" charset="-122"/>
                <a:cs typeface="Lato" pitchFamily="34" charset="-120"/>
              </a:rPr>
              <a:t>Train the machine learning model using labeled skin image data to create an accurate classification system.</a:t>
            </a:r>
            <a:endParaRPr lang="en-US" sz="1588" dirty="0"/>
          </a:p>
        </p:txBody>
      </p:sp>
      <p:pic>
        <p:nvPicPr>
          <p:cNvPr id="12" name="Image 3" descr="preencoded.png"/>
          <p:cNvPicPr>
            <a:picLocks noChangeAspect="1"/>
          </p:cNvPicPr>
          <p:nvPr/>
        </p:nvPicPr>
        <p:blipFill>
          <a:blip r:embed="rId6"/>
          <a:stretch>
            <a:fillRect/>
          </a:stretch>
        </p:blipFill>
        <p:spPr>
          <a:xfrm>
            <a:off x="8911590" y="4637842"/>
            <a:ext cx="3193018" cy="806529"/>
          </a:xfrm>
          <a:prstGeom prst="rect">
            <a:avLst/>
          </a:prstGeom>
        </p:spPr>
      </p:pic>
      <p:sp>
        <p:nvSpPr>
          <p:cNvPr id="13" name="Text 7"/>
          <p:cNvSpPr/>
          <p:nvPr/>
        </p:nvSpPr>
        <p:spPr>
          <a:xfrm>
            <a:off x="9113163" y="5746790"/>
            <a:ext cx="2520672" cy="315039"/>
          </a:xfrm>
          <a:prstGeom prst="rect">
            <a:avLst/>
          </a:prstGeom>
          <a:noFill/>
          <a:ln/>
        </p:spPr>
        <p:txBody>
          <a:bodyPr wrap="none" rtlCol="0" anchor="t"/>
          <a:lstStyle/>
          <a:p>
            <a:pPr marL="0" indent="0" algn="l">
              <a:lnSpc>
                <a:spcPts val="2481"/>
              </a:lnSpc>
              <a:buNone/>
            </a:pPr>
            <a:r>
              <a:rPr lang="en-US" sz="1985" b="1" dirty="0">
                <a:solidFill>
                  <a:srgbClr val="282824"/>
                </a:solidFill>
                <a:latin typeface="Lato" pitchFamily="34" charset="0"/>
                <a:ea typeface="Lato" pitchFamily="34" charset="-122"/>
                <a:cs typeface="Lato" pitchFamily="34" charset="-120"/>
              </a:rPr>
              <a:t>Diagnostic Tool</a:t>
            </a:r>
            <a:endParaRPr lang="en-US" sz="1985" dirty="0"/>
          </a:p>
        </p:txBody>
      </p:sp>
      <p:sp>
        <p:nvSpPr>
          <p:cNvPr id="14" name="Text 8"/>
          <p:cNvSpPr/>
          <p:nvPr/>
        </p:nvSpPr>
        <p:spPr>
          <a:xfrm>
            <a:off x="9113163" y="6182797"/>
            <a:ext cx="2789873" cy="967978"/>
          </a:xfrm>
          <a:prstGeom prst="rect">
            <a:avLst/>
          </a:prstGeom>
          <a:noFill/>
          <a:ln/>
        </p:spPr>
        <p:txBody>
          <a:bodyPr wrap="square" rtlCol="0" anchor="t"/>
          <a:lstStyle/>
          <a:p>
            <a:pPr marL="0" indent="0" algn="l">
              <a:lnSpc>
                <a:spcPts val="2541"/>
              </a:lnSpc>
              <a:buNone/>
            </a:pPr>
            <a:r>
              <a:rPr lang="en-US" sz="1588" dirty="0">
                <a:solidFill>
                  <a:srgbClr val="4A4A45"/>
                </a:solidFill>
                <a:latin typeface="Lato" pitchFamily="34" charset="0"/>
                <a:ea typeface="Lato" pitchFamily="34" charset="-122"/>
                <a:cs typeface="Lato" pitchFamily="34" charset="-120"/>
              </a:rPr>
              <a:t>Implement the machine learning model as a diagnostic tool for early detection of skin cancer.</a:t>
            </a:r>
            <a:endParaRPr lang="en-US" sz="158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48126" y="16042"/>
            <a:ext cx="3609473" cy="8229600"/>
          </a:xfrm>
          <a:prstGeom prst="rect">
            <a:avLst/>
          </a:prstGeom>
        </p:spPr>
      </p:pic>
      <p:sp>
        <p:nvSpPr>
          <p:cNvPr id="5" name="Text 2"/>
          <p:cNvSpPr/>
          <p:nvPr/>
        </p:nvSpPr>
        <p:spPr>
          <a:xfrm>
            <a:off x="4490799" y="1871067"/>
            <a:ext cx="853309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Data Collection and Preprocessing</a:t>
            </a:r>
            <a:endParaRPr lang="en-US" sz="4374" dirty="0"/>
          </a:p>
        </p:txBody>
      </p:sp>
      <p:sp>
        <p:nvSpPr>
          <p:cNvPr id="6" name="Shape 3"/>
          <p:cNvSpPr/>
          <p:nvPr/>
        </p:nvSpPr>
        <p:spPr>
          <a:xfrm>
            <a:off x="4490799" y="3072289"/>
            <a:ext cx="499943" cy="499943"/>
          </a:xfrm>
          <a:prstGeom prst="roundRect">
            <a:avLst>
              <a:gd name="adj" fmla="val 26667"/>
            </a:avLst>
          </a:prstGeom>
          <a:solidFill>
            <a:srgbClr val="E1DBD0"/>
          </a:solidFill>
          <a:ln/>
        </p:spPr>
      </p:sp>
      <p:sp>
        <p:nvSpPr>
          <p:cNvPr id="7" name="Text 4"/>
          <p:cNvSpPr/>
          <p:nvPr/>
        </p:nvSpPr>
        <p:spPr>
          <a:xfrm>
            <a:off x="4644033" y="3113961"/>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8" name="Text 5"/>
          <p:cNvSpPr/>
          <p:nvPr/>
        </p:nvSpPr>
        <p:spPr>
          <a:xfrm>
            <a:off x="5212913" y="3148608"/>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Image Dataset</a:t>
            </a:r>
            <a:endParaRPr lang="en-US" sz="2187" dirty="0"/>
          </a:p>
        </p:txBody>
      </p:sp>
      <p:sp>
        <p:nvSpPr>
          <p:cNvPr id="9" name="Text 6"/>
          <p:cNvSpPr/>
          <p:nvPr/>
        </p:nvSpPr>
        <p:spPr>
          <a:xfrm>
            <a:off x="5212913" y="3629025"/>
            <a:ext cx="382000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Gather a diverse and comprehensive dataset of skin images, including both cancerous and non-cancerous cases.</a:t>
            </a:r>
            <a:endParaRPr lang="en-US" sz="1750" dirty="0"/>
          </a:p>
        </p:txBody>
      </p:sp>
      <p:sp>
        <p:nvSpPr>
          <p:cNvPr id="10" name="Shape 7"/>
          <p:cNvSpPr/>
          <p:nvPr/>
        </p:nvSpPr>
        <p:spPr>
          <a:xfrm>
            <a:off x="9255085" y="3072289"/>
            <a:ext cx="499943" cy="499943"/>
          </a:xfrm>
          <a:prstGeom prst="roundRect">
            <a:avLst>
              <a:gd name="adj" fmla="val 26667"/>
            </a:avLst>
          </a:prstGeom>
          <a:solidFill>
            <a:srgbClr val="E1DBD0"/>
          </a:solidFill>
          <a:ln/>
        </p:spPr>
      </p:sp>
      <p:sp>
        <p:nvSpPr>
          <p:cNvPr id="11" name="Text 8"/>
          <p:cNvSpPr/>
          <p:nvPr/>
        </p:nvSpPr>
        <p:spPr>
          <a:xfrm>
            <a:off x="9408319" y="3113961"/>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2" name="Text 9"/>
          <p:cNvSpPr/>
          <p:nvPr/>
        </p:nvSpPr>
        <p:spPr>
          <a:xfrm>
            <a:off x="9977199" y="3148608"/>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Quality Assurance</a:t>
            </a:r>
            <a:endParaRPr lang="en-US" sz="2187" dirty="0"/>
          </a:p>
        </p:txBody>
      </p:sp>
      <p:sp>
        <p:nvSpPr>
          <p:cNvPr id="13" name="Text 10"/>
          <p:cNvSpPr/>
          <p:nvPr/>
        </p:nvSpPr>
        <p:spPr>
          <a:xfrm>
            <a:off x="9977199" y="3629025"/>
            <a:ext cx="382000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Ensure the accuracy and quality of data, including resolution, angle, and lighting conditions.</a:t>
            </a:r>
            <a:endParaRPr lang="en-US" sz="1750" dirty="0"/>
          </a:p>
        </p:txBody>
      </p:sp>
      <p:sp>
        <p:nvSpPr>
          <p:cNvPr id="14" name="Shape 11"/>
          <p:cNvSpPr/>
          <p:nvPr/>
        </p:nvSpPr>
        <p:spPr>
          <a:xfrm>
            <a:off x="4490799" y="5090993"/>
            <a:ext cx="499943" cy="499943"/>
          </a:xfrm>
          <a:prstGeom prst="roundRect">
            <a:avLst>
              <a:gd name="adj" fmla="val 26667"/>
            </a:avLst>
          </a:prstGeom>
          <a:solidFill>
            <a:srgbClr val="E1DBD0"/>
          </a:solidFill>
          <a:ln/>
        </p:spPr>
      </p:sp>
      <p:sp>
        <p:nvSpPr>
          <p:cNvPr id="15" name="Text 12"/>
          <p:cNvSpPr/>
          <p:nvPr/>
        </p:nvSpPr>
        <p:spPr>
          <a:xfrm>
            <a:off x="4644033" y="5132665"/>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6" name="Text 13"/>
          <p:cNvSpPr/>
          <p:nvPr/>
        </p:nvSpPr>
        <p:spPr>
          <a:xfrm>
            <a:off x="5212913" y="5167313"/>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Preprocessing Steps</a:t>
            </a:r>
            <a:endParaRPr lang="en-US" sz="2187" dirty="0"/>
          </a:p>
        </p:txBody>
      </p:sp>
      <p:sp>
        <p:nvSpPr>
          <p:cNvPr id="17" name="Text 14"/>
          <p:cNvSpPr/>
          <p:nvPr/>
        </p:nvSpPr>
        <p:spPr>
          <a:xfrm>
            <a:off x="5212913" y="5647730"/>
            <a:ext cx="8584287"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Clean, normalize, and prepare the dataset for model input, ensuring consistency and reliability.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321530"/>
            <a:ext cx="9306401" cy="1388745"/>
          </a:xfrm>
          <a:prstGeom prst="rect">
            <a:avLst/>
          </a:prstGeom>
          <a:noFill/>
          <a:ln/>
        </p:spPr>
        <p:txBody>
          <a:bodyPr wrap="square" rtlCol="0" anchor="t"/>
          <a:lstStyle/>
          <a:p>
            <a:pPr marL="0" indent="0">
              <a:lnSpc>
                <a:spcPts val="5468"/>
              </a:lnSpc>
              <a:buNone/>
            </a:pPr>
            <a:r>
              <a:rPr lang="en-US" sz="4374" b="1" dirty="0">
                <a:ea typeface="Lato"/>
              </a:rPr>
              <a:t>Architecture</a:t>
            </a:r>
          </a:p>
        </p:txBody>
      </p:sp>
      <p:sp>
        <p:nvSpPr>
          <p:cNvPr id="7" name="Text 4"/>
          <p:cNvSpPr/>
          <p:nvPr/>
        </p:nvSpPr>
        <p:spPr>
          <a:xfrm>
            <a:off x="1055370" y="4202430"/>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4682847"/>
            <a:ext cx="4097774" cy="710803"/>
          </a:xfrm>
          <a:prstGeom prst="rect">
            <a:avLst/>
          </a:prstGeom>
          <a:noFill/>
          <a:ln/>
        </p:spPr>
        <p:txBody>
          <a:bodyPr wrap="square" rtlCol="0" anchor="t"/>
          <a:lstStyle/>
          <a:p>
            <a:pPr marL="0" indent="0">
              <a:lnSpc>
                <a:spcPts val="2799"/>
              </a:lnSpc>
              <a:buNone/>
            </a:pPr>
            <a:endParaRPr lang="en-US" sz="1750" dirty="0"/>
          </a:p>
        </p:txBody>
      </p:sp>
      <p:sp>
        <p:nvSpPr>
          <p:cNvPr id="9" name="Shape 6"/>
          <p:cNvSpPr/>
          <p:nvPr/>
        </p:nvSpPr>
        <p:spPr>
          <a:xfrm>
            <a:off x="680721" y="1391477"/>
            <a:ext cx="10453443" cy="5644024"/>
          </a:xfrm>
          <a:prstGeom prst="roundRect">
            <a:avLst>
              <a:gd name="adj" fmla="val 6696"/>
            </a:avLst>
          </a:prstGeom>
          <a:solidFill>
            <a:srgbClr val="E1DBD0"/>
          </a:solidFill>
          <a:ln/>
        </p:spPr>
        <p:txBody>
          <a:bodyPr/>
          <a:lstStyle/>
          <a:p>
            <a:endParaRPr lang="en-IN" dirty="0"/>
          </a:p>
        </p:txBody>
      </p:sp>
      <p:sp>
        <p:nvSpPr>
          <p:cNvPr id="10" name="Text 7"/>
          <p:cNvSpPr/>
          <p:nvPr/>
        </p:nvSpPr>
        <p:spPr>
          <a:xfrm>
            <a:off x="5819656" y="4202430"/>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4682847"/>
            <a:ext cx="4097774" cy="1066205"/>
          </a:xfrm>
          <a:prstGeom prst="rect">
            <a:avLst/>
          </a:prstGeom>
          <a:noFill/>
          <a:ln/>
        </p:spPr>
        <p:txBody>
          <a:bodyPr wrap="square" rtlCol="0" anchor="t"/>
          <a:lstStyle/>
          <a:p>
            <a:pPr marL="0" indent="0">
              <a:lnSpc>
                <a:spcPts val="2799"/>
              </a:lnSpc>
              <a:buNone/>
            </a:pPr>
            <a:endParaRPr lang="en-US" sz="1750" dirty="0"/>
          </a:p>
        </p:txBody>
      </p:sp>
      <p:pic>
        <p:nvPicPr>
          <p:cNvPr id="4" name="Picture 3">
            <a:extLst>
              <a:ext uri="{FF2B5EF4-FFF2-40B4-BE49-F238E27FC236}">
                <a16:creationId xmlns:a16="http://schemas.microsoft.com/office/drawing/2014/main" id="{4A9F7D4C-4B62-4A00-B81E-3B01E79ABFC9}"/>
              </a:ext>
            </a:extLst>
          </p:cNvPr>
          <p:cNvPicPr>
            <a:picLocks noChangeAspect="1"/>
          </p:cNvPicPr>
          <p:nvPr/>
        </p:nvPicPr>
        <p:blipFill>
          <a:blip r:embed="rId3"/>
          <a:stretch>
            <a:fillRect/>
          </a:stretch>
        </p:blipFill>
        <p:spPr>
          <a:xfrm>
            <a:off x="1055370" y="1710275"/>
            <a:ext cx="9696148" cy="5038017"/>
          </a:xfrm>
          <a:prstGeom prst="rect">
            <a:avLst/>
          </a:prstGeom>
        </p:spPr>
      </p:pic>
    </p:spTree>
    <p:extLst>
      <p:ext uri="{BB962C8B-B14F-4D97-AF65-F5344CB8AC3E}">
        <p14:creationId xmlns:p14="http://schemas.microsoft.com/office/powerpoint/2010/main" val="40865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321530"/>
            <a:ext cx="9306401" cy="1388745"/>
          </a:xfrm>
          <a:prstGeom prst="rect">
            <a:avLst/>
          </a:prstGeom>
          <a:noFill/>
          <a:ln/>
        </p:spPr>
        <p:txBody>
          <a:bodyPr wrap="square" rtlCol="0" anchor="t"/>
          <a:lstStyle/>
          <a:p>
            <a:pPr marL="0" indent="0">
              <a:lnSpc>
                <a:spcPts val="5468"/>
              </a:lnSpc>
              <a:buNone/>
            </a:pPr>
            <a:r>
              <a:rPr lang="en-US" sz="4374" b="1" dirty="0">
                <a:ea typeface="Lato"/>
              </a:rPr>
              <a:t>Block Diagram</a:t>
            </a:r>
          </a:p>
        </p:txBody>
      </p:sp>
      <p:sp>
        <p:nvSpPr>
          <p:cNvPr id="7" name="Text 4"/>
          <p:cNvSpPr/>
          <p:nvPr/>
        </p:nvSpPr>
        <p:spPr>
          <a:xfrm>
            <a:off x="1055370" y="4202430"/>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4682847"/>
            <a:ext cx="4097774" cy="710803"/>
          </a:xfrm>
          <a:prstGeom prst="rect">
            <a:avLst/>
          </a:prstGeom>
          <a:noFill/>
          <a:ln/>
        </p:spPr>
        <p:txBody>
          <a:bodyPr wrap="square" rtlCol="0" anchor="t"/>
          <a:lstStyle/>
          <a:p>
            <a:pPr marL="0" indent="0">
              <a:lnSpc>
                <a:spcPts val="2799"/>
              </a:lnSpc>
              <a:buNone/>
            </a:pPr>
            <a:endParaRPr lang="en-US" sz="1750" dirty="0"/>
          </a:p>
        </p:txBody>
      </p:sp>
      <p:sp>
        <p:nvSpPr>
          <p:cNvPr id="9" name="Shape 6"/>
          <p:cNvSpPr/>
          <p:nvPr/>
        </p:nvSpPr>
        <p:spPr>
          <a:xfrm>
            <a:off x="680722" y="1391477"/>
            <a:ext cx="5784624" cy="6332514"/>
          </a:xfrm>
          <a:prstGeom prst="roundRect">
            <a:avLst>
              <a:gd name="adj" fmla="val 6696"/>
            </a:avLst>
          </a:prstGeom>
          <a:solidFill>
            <a:srgbClr val="E1DBD0"/>
          </a:solidFill>
          <a:ln/>
        </p:spPr>
        <p:txBody>
          <a:bodyPr/>
          <a:lstStyle/>
          <a:p>
            <a:endParaRPr lang="en-IN" dirty="0"/>
          </a:p>
        </p:txBody>
      </p:sp>
      <p:sp>
        <p:nvSpPr>
          <p:cNvPr id="10" name="Text 7"/>
          <p:cNvSpPr/>
          <p:nvPr/>
        </p:nvSpPr>
        <p:spPr>
          <a:xfrm>
            <a:off x="5819656" y="4202430"/>
            <a:ext cx="2777490"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4682847"/>
            <a:ext cx="4097774" cy="1066205"/>
          </a:xfrm>
          <a:prstGeom prst="rect">
            <a:avLst/>
          </a:prstGeom>
          <a:noFill/>
          <a:ln/>
        </p:spPr>
        <p:txBody>
          <a:bodyPr wrap="square" rtlCol="0" anchor="t"/>
          <a:lstStyle/>
          <a:p>
            <a:pPr marL="0" indent="0">
              <a:lnSpc>
                <a:spcPts val="2799"/>
              </a:lnSpc>
              <a:buNone/>
            </a:pPr>
            <a:endParaRPr lang="en-US" sz="1750" dirty="0"/>
          </a:p>
        </p:txBody>
      </p:sp>
      <p:pic>
        <p:nvPicPr>
          <p:cNvPr id="12" name="Picture 11">
            <a:extLst>
              <a:ext uri="{FF2B5EF4-FFF2-40B4-BE49-F238E27FC236}">
                <a16:creationId xmlns:a16="http://schemas.microsoft.com/office/drawing/2014/main" id="{38B64B04-AA82-4F0C-81F2-8DD6B7F5B4D7}"/>
              </a:ext>
            </a:extLst>
          </p:cNvPr>
          <p:cNvPicPr>
            <a:picLocks noChangeAspect="1"/>
          </p:cNvPicPr>
          <p:nvPr/>
        </p:nvPicPr>
        <p:blipFill>
          <a:blip r:embed="rId3"/>
          <a:stretch>
            <a:fillRect/>
          </a:stretch>
        </p:blipFill>
        <p:spPr>
          <a:xfrm>
            <a:off x="1132240" y="1372596"/>
            <a:ext cx="5198149" cy="60068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1210</Words>
  <Application>Microsoft Office PowerPoint</Application>
  <PresentationFormat>Custom</PresentationFormat>
  <Paragraphs>186</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Lato</vt:lpstr>
      <vt:lpstr>Overpass</vt:lpstr>
      <vt:lpstr>Segoe UI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Diksha Athawale</cp:lastModifiedBy>
  <cp:revision>40</cp:revision>
  <dcterms:created xsi:type="dcterms:W3CDTF">2024-03-02T08:19:34Z</dcterms:created>
  <dcterms:modified xsi:type="dcterms:W3CDTF">2025-03-03T18:12:39Z</dcterms:modified>
</cp:coreProperties>
</file>