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401" y="1849361"/>
            <a:ext cx="9098340" cy="1065287"/>
          </a:xfrm>
        </p:spPr>
        <p:txBody>
          <a:bodyPr/>
          <a:lstStyle/>
          <a:p>
            <a:pPr algn="l"/>
            <a:r>
              <a:rPr lang="en-US"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INSTAGRAM</a:t>
            </a:r>
            <a:r>
              <a:rPr lang="en-US" b="1" u="sng" dirty="0" smtClean="0">
                <a:latin typeface="Calibri" panose="020F0502020204030204" pitchFamily="34" charset="0"/>
                <a:cs typeface="Calibri" panose="020F0502020204030204" pitchFamily="34" charset="0"/>
              </a:rPr>
              <a:t> </a:t>
            </a:r>
            <a:r>
              <a:rPr lang="en-US"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 ANALYTICS </a:t>
            </a:r>
            <a:endParaRPr lang="en-IN"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68324" y="3667111"/>
            <a:ext cx="7766936" cy="1096899"/>
          </a:xfrm>
        </p:spPr>
        <p:txBody>
          <a:bodyPr/>
          <a:lstStyle/>
          <a:p>
            <a:r>
              <a:rPr lang="en-US" dirty="0" smtClean="0"/>
              <a:t>By </a:t>
            </a:r>
            <a:r>
              <a:rPr lang="en-US" b="1" dirty="0" smtClean="0">
                <a:effectLst>
                  <a:outerShdw blurRad="38100" dist="38100" dir="2700000" algn="tl">
                    <a:srgbClr val="000000">
                      <a:alpha val="43137"/>
                    </a:srgbClr>
                  </a:outerShdw>
                </a:effectLst>
              </a:rPr>
              <a:t>DIKSHA SANTOSH AUSEKAR</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258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86" y="440871"/>
            <a:ext cx="11225893" cy="5940088"/>
          </a:xfrm>
          <a:prstGeom prst="rect">
            <a:avLst/>
          </a:prstGeom>
          <a:noFill/>
        </p:spPr>
        <p:txBody>
          <a:bodyPr wrap="square" rtlCol="0">
            <a:spAutoFit/>
          </a:bodyPr>
          <a:lstStyle/>
          <a:p>
            <a:r>
              <a:rPr lang="en-US" sz="2000" b="1" dirty="0" smtClean="0">
                <a:latin typeface="Calibri" panose="020F0502020204030204" pitchFamily="34" charset="0"/>
                <a:cs typeface="Calibri" panose="020F0502020204030204" pitchFamily="34" charset="0"/>
              </a:rPr>
              <a:t>5) </a:t>
            </a:r>
            <a:r>
              <a:rPr lang="en-US"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Campaign Launch </a:t>
            </a:r>
            <a:r>
              <a:rPr lang="en-US" sz="2000" dirty="0">
                <a:latin typeface="Calibri" panose="020F0502020204030204" pitchFamily="34" charset="0"/>
                <a:cs typeface="Calibri" panose="020F0502020204030204" pitchFamily="34" charset="0"/>
              </a:rPr>
              <a:t>: Determine the day of the week when most users register on </a:t>
            </a:r>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Instagram</a:t>
            </a:r>
            <a:r>
              <a:rPr lang="en-US" sz="2000" dirty="0">
                <a:latin typeface="Calibri" panose="020F0502020204030204" pitchFamily="34" charset="0"/>
                <a:cs typeface="Calibri" panose="020F0502020204030204" pitchFamily="34" charset="0"/>
              </a:rPr>
              <a:t>. Provide insights on when to schedule an ad campaign</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Query                                                              Output</a:t>
            </a: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There are two days of week as highlighted in the output ,they are Thursday and Sunday.</a:t>
            </a:r>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11" y="1910991"/>
            <a:ext cx="4906017" cy="18766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408" y="1910991"/>
            <a:ext cx="3150935" cy="2089509"/>
          </a:xfrm>
          <a:prstGeom prst="rect">
            <a:avLst/>
          </a:prstGeom>
        </p:spPr>
      </p:pic>
    </p:spTree>
    <p:extLst>
      <p:ext uri="{BB962C8B-B14F-4D97-AF65-F5344CB8AC3E}">
        <p14:creationId xmlns:p14="http://schemas.microsoft.com/office/powerpoint/2010/main" val="1245726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020" y="481693"/>
            <a:ext cx="10066565" cy="6309420"/>
          </a:xfrm>
          <a:prstGeom prst="rect">
            <a:avLst/>
          </a:prstGeom>
          <a:noFill/>
        </p:spPr>
        <p:txBody>
          <a:bodyPr wrap="square" rtlCol="0">
            <a:spAutoFit/>
          </a:bodyPr>
          <a:lstStyle/>
          <a:p>
            <a:r>
              <a:rPr lang="en-IN"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   </a:t>
            </a:r>
            <a:r>
              <a:rPr lang="en-IN" sz="2400"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INVESTOR METRICS </a:t>
            </a:r>
            <a:r>
              <a:rPr lang="en-IN" sz="2000" b="1" dirty="0" smtClean="0">
                <a:latin typeface="Calibri" panose="020F0502020204030204" pitchFamily="34" charset="0"/>
                <a:cs typeface="Calibri" panose="020F0502020204030204" pitchFamily="34" charset="0"/>
              </a:rPr>
              <a:t>:</a:t>
            </a:r>
            <a:endParaRPr lang="en-IN" sz="2000" b="1" dirty="0">
              <a:latin typeface="Calibri" panose="020F0502020204030204" pitchFamily="34" charset="0"/>
              <a:cs typeface="Calibri" panose="020F0502020204030204" pitchFamily="34" charset="0"/>
            </a:endParaRPr>
          </a:p>
          <a:p>
            <a:endParaRPr lang="en-US"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lang="en-US" sz="2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6</a:t>
            </a:r>
            <a:r>
              <a:rPr lang="en-US"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User Engagement </a:t>
            </a:r>
            <a:r>
              <a:rPr lang="en-US" sz="2000" dirty="0">
                <a:latin typeface="Calibri" panose="020F0502020204030204" pitchFamily="34" charset="0"/>
                <a:cs typeface="Calibri" panose="020F0502020204030204" pitchFamily="34" charset="0"/>
              </a:rPr>
              <a:t>: Calculate the average number of posts per user on Instagram. Also, provide the total number of photos on Instagram divided by the total number of users</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Query                               </a:t>
            </a:r>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a:t>
            </a: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Output</a:t>
            </a: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43" y="2045706"/>
            <a:ext cx="6564649" cy="18195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20" y="4263070"/>
            <a:ext cx="6441293" cy="847772"/>
          </a:xfrm>
          <a:prstGeom prst="rect">
            <a:avLst/>
          </a:prstGeom>
        </p:spPr>
      </p:pic>
    </p:spTree>
    <p:extLst>
      <p:ext uri="{BB962C8B-B14F-4D97-AF65-F5344CB8AC3E}">
        <p14:creationId xmlns:p14="http://schemas.microsoft.com/office/powerpoint/2010/main" val="1444792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515" y="457200"/>
            <a:ext cx="10572749" cy="5940088"/>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7) Bots &amp; Fake Accounts </a:t>
            </a:r>
            <a:r>
              <a:rPr lang="en-US" sz="2000" dirty="0">
                <a:latin typeface="Calibri" panose="020F0502020204030204" pitchFamily="34" charset="0"/>
                <a:cs typeface="Calibri" panose="020F0502020204030204" pitchFamily="34" charset="0"/>
              </a:rPr>
              <a:t>:  Identify users (potential bots) who have liked every </a:t>
            </a:r>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single </a:t>
            </a:r>
            <a:r>
              <a:rPr lang="en-US" sz="2000" dirty="0">
                <a:latin typeface="Calibri" panose="020F0502020204030204" pitchFamily="34" charset="0"/>
                <a:cs typeface="Calibri" panose="020F0502020204030204" pitchFamily="34" charset="0"/>
              </a:rPr>
              <a:t>photo on the site, as this is not typically possible for a normal user</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Query                                                                      Users who liked every single</a:t>
            </a:r>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photo on </a:t>
            </a:r>
            <a:r>
              <a:rPr lang="en-US" sz="2000" dirty="0" err="1" smtClean="0">
                <a:latin typeface="Calibri" panose="020F0502020204030204" pitchFamily="34" charset="0"/>
                <a:cs typeface="Calibri" panose="020F0502020204030204" pitchFamily="34" charset="0"/>
              </a:rPr>
              <a:t>instagram</a:t>
            </a:r>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The insights shows usernames who  have liked all photos </a:t>
            </a:r>
            <a:r>
              <a:rPr lang="en-US" sz="2000" dirty="0" err="1" smtClean="0">
                <a:latin typeface="Calibri" panose="020F0502020204030204" pitchFamily="34" charset="0"/>
                <a:cs typeface="Calibri" panose="020F0502020204030204" pitchFamily="34" charset="0"/>
              </a:rPr>
              <a:t>ie</a:t>
            </a:r>
            <a:r>
              <a:rPr lang="en-US" sz="2000" dirty="0" smtClean="0">
                <a:latin typeface="Calibri" panose="020F0502020204030204" pitchFamily="34" charset="0"/>
                <a:cs typeface="Calibri" panose="020F0502020204030204" pitchFamily="34" charset="0"/>
              </a:rPr>
              <a:t> 257 . It is not possible to like each of these </a:t>
            </a:r>
            <a:r>
              <a:rPr lang="en-US" sz="2000" dirty="0" err="1" smtClean="0">
                <a:latin typeface="Calibri" panose="020F0502020204030204" pitchFamily="34" charset="0"/>
                <a:cs typeface="Calibri" panose="020F0502020204030204" pitchFamily="34" charset="0"/>
              </a:rPr>
              <a:t>photos.Therefore</a:t>
            </a:r>
            <a:r>
              <a:rPr lang="en-US" sz="2000" dirty="0" smtClean="0">
                <a:latin typeface="Calibri" panose="020F0502020204030204" pitchFamily="34" charset="0"/>
                <a:cs typeface="Calibri" panose="020F0502020204030204" pitchFamily="34" charset="0"/>
              </a:rPr>
              <a:t> the above usernames are fake.</a:t>
            </a:r>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08" y="2073037"/>
            <a:ext cx="5258534" cy="24006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986" y="2073037"/>
            <a:ext cx="2362530" cy="2964327"/>
          </a:xfrm>
          <a:prstGeom prst="rect">
            <a:avLst/>
          </a:prstGeom>
        </p:spPr>
      </p:pic>
    </p:spTree>
    <p:extLst>
      <p:ext uri="{BB962C8B-B14F-4D97-AF65-F5344CB8AC3E}">
        <p14:creationId xmlns:p14="http://schemas.microsoft.com/office/powerpoint/2010/main" val="3327974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320" y="156936"/>
            <a:ext cx="8596668" cy="1320800"/>
          </a:xfrm>
        </p:spPr>
        <p:txBody>
          <a:bodyPr/>
          <a:lstStyle/>
          <a:p>
            <a:pPr marL="571500" indent="-571500" algn="ctr">
              <a:buFont typeface="Wingdings" panose="05000000000000000000" pitchFamily="2" charset="2"/>
              <a:buChar char="q"/>
            </a:pPr>
            <a:r>
              <a:rPr lang="en-US"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RESULTS</a:t>
            </a:r>
            <a:endParaRPr lang="en-IN" dirty="0"/>
          </a:p>
        </p:txBody>
      </p:sp>
      <p:sp>
        <p:nvSpPr>
          <p:cNvPr id="3" name="TextBox 2"/>
          <p:cNvSpPr txBox="1"/>
          <p:nvPr/>
        </p:nvSpPr>
        <p:spPr>
          <a:xfrm>
            <a:off x="493475" y="817336"/>
            <a:ext cx="9062357" cy="5940088"/>
          </a:xfrm>
          <a:prstGeom prst="rect">
            <a:avLst/>
          </a:prstGeom>
          <a:noFill/>
        </p:spPr>
        <p:txBody>
          <a:bodyPr wrap="square" rtlCol="0">
            <a:spAutoFit/>
          </a:bodyPr>
          <a:lstStyle/>
          <a:p>
            <a:r>
              <a:rPr lang="en-US" sz="2000"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result of above analysis using SQL Queries and derived insights</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Ø"/>
            </a:pP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marketing team can recognize and reward the most devoted customers who have used the platform for the most time. </a:t>
            </a: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marketing team can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send out promotional emails to inactive users to get them back on the platform. </a:t>
            </a: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marketing team can use popular hashtags to increase the visibility of the posts and reach a wider audience</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Ø"/>
            </a:pP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Analyzing the most popular day for brand promotions will help the marketing team plan campaigns for maximum effect.</a:t>
            </a:r>
          </a:p>
          <a:p>
            <a:pPr marL="342900" indent="-342900" algn="just">
              <a:buFont typeface="Wingdings" panose="05000000000000000000" pitchFamily="2" charset="2"/>
              <a:buChar char="Ø"/>
            </a:pP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 engagement is a key metric for measuring the effectiveness of marketing campaigns and business growth</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Ø"/>
            </a:pP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Removing bots and false accounts from the platform will improve the user experience and keep the platform honest</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algn="just"/>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just"/>
            <a:r>
              <a:rPr lang="en-US" sz="2000"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 Learned from this project</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just"/>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Learned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to use SQL queries to analyze data and extract insights from </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database</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algn="just"/>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Tracked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users interact and engage with </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digital product (whether it’s software or a mobile app) to get business insights </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marketing, product and development teams.</a:t>
            </a: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951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9429" y="2188029"/>
            <a:ext cx="7551964" cy="1569660"/>
          </a:xfrm>
          <a:prstGeom prst="rect">
            <a:avLst/>
          </a:prstGeom>
          <a:noFill/>
        </p:spPr>
        <p:txBody>
          <a:bodyPr wrap="square" rtlCol="0">
            <a:spAutoFit/>
          </a:bodyPr>
          <a:lstStyle/>
          <a:p>
            <a:r>
              <a:rPr lang="en-US" sz="9600" dirty="0" smtClean="0">
                <a:solidFill>
                  <a:schemeClr val="accent1"/>
                </a:solidFill>
                <a:latin typeface="Calibri" panose="020F0502020204030204" pitchFamily="34" charset="0"/>
                <a:cs typeface="Calibri" panose="020F0502020204030204" pitchFamily="34" charset="0"/>
              </a:rPr>
              <a:t>THANK YOU!!!</a:t>
            </a:r>
            <a:endParaRPr lang="en-IN" sz="96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1523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7686" y="669471"/>
            <a:ext cx="8384721" cy="5355312"/>
          </a:xfrm>
          <a:prstGeom prst="rect">
            <a:avLst/>
          </a:prstGeom>
          <a:noFill/>
        </p:spPr>
        <p:txBody>
          <a:bodyPr wrap="square" rtlCol="0">
            <a:spAutoFit/>
          </a:bodyPr>
          <a:lstStyle/>
          <a:p>
            <a:pPr marL="285750" indent="-285750" algn="ctr">
              <a:buFont typeface="Wingdings" panose="05000000000000000000" pitchFamily="2" charset="2"/>
              <a:buChar char="q"/>
            </a:pPr>
            <a:r>
              <a:rPr lang="en-US" sz="3600" b="1" dirty="0" smtClean="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600" b="1" u="sng" dirty="0" smtClean="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OUTLINE </a:t>
            </a: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smtClean="0">
                <a:latin typeface="Calibri" panose="020F0502020204030204" pitchFamily="34" charset="0"/>
                <a:cs typeface="Calibri" panose="020F0502020204030204" pitchFamily="34" charset="0"/>
              </a:rPr>
              <a:t> PROJECT DESCRIPTION</a:t>
            </a:r>
          </a:p>
          <a:p>
            <a:pPr marL="342900" indent="-342900">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smtClean="0">
                <a:latin typeface="Calibri" panose="020F0502020204030204" pitchFamily="34" charset="0"/>
                <a:cs typeface="Calibri" panose="020F0502020204030204" pitchFamily="34" charset="0"/>
              </a:rPr>
              <a:t> APPROACH</a:t>
            </a:r>
          </a:p>
          <a:p>
            <a:pPr marL="342900" indent="-342900">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smtClean="0">
                <a:latin typeface="Calibri" panose="020F0502020204030204" pitchFamily="34" charset="0"/>
                <a:cs typeface="Calibri" panose="020F0502020204030204" pitchFamily="34" charset="0"/>
              </a:rPr>
              <a:t> TECH-STACK USED</a:t>
            </a:r>
          </a:p>
          <a:p>
            <a:pPr marL="342900" indent="-342900">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smtClean="0">
                <a:latin typeface="Calibri" panose="020F0502020204030204" pitchFamily="34" charset="0"/>
                <a:cs typeface="Calibri" panose="020F0502020204030204" pitchFamily="34" charset="0"/>
              </a:rPr>
              <a:t> INSIGHTS </a:t>
            </a:r>
          </a:p>
          <a:p>
            <a:pPr marL="342900" indent="-342900">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smtClean="0">
                <a:latin typeface="Calibri" panose="020F0502020204030204" pitchFamily="34" charset="0"/>
                <a:cs typeface="Calibri" panose="020F0502020204030204" pitchFamily="34" charset="0"/>
              </a:rPr>
              <a:t> RESULTS </a:t>
            </a:r>
          </a:p>
          <a:p>
            <a:endParaRPr lang="en-US" dirty="0"/>
          </a:p>
          <a:p>
            <a:endParaRPr lang="en-IN" dirty="0"/>
          </a:p>
        </p:txBody>
      </p:sp>
    </p:spTree>
    <p:extLst>
      <p:ext uri="{BB962C8B-B14F-4D97-AF65-F5344CB8AC3E}">
        <p14:creationId xmlns:p14="http://schemas.microsoft.com/office/powerpoint/2010/main" val="1680087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q"/>
            </a:pPr>
            <a:r>
              <a:rPr lang="en-US"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PROJECT DESCRIPTION</a:t>
            </a:r>
            <a:endParaRPr lang="en-IN" dirty="0">
              <a:effectLst>
                <a:outerShdw blurRad="38100" dist="38100" dir="2700000" algn="tl">
                  <a:srgbClr val="000000">
                    <a:alpha val="43137"/>
                  </a:srgbClr>
                </a:outerShdw>
              </a:effectLst>
            </a:endParaRPr>
          </a:p>
        </p:txBody>
      </p:sp>
      <p:sp>
        <p:nvSpPr>
          <p:cNvPr id="3" name="TextBox 2"/>
          <p:cNvSpPr txBox="1"/>
          <p:nvPr/>
        </p:nvSpPr>
        <p:spPr>
          <a:xfrm>
            <a:off x="1321988" y="2147208"/>
            <a:ext cx="8009164" cy="2677656"/>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This project involves using SQL and MySQL Workbench to analyze user interactions and engagement with the Instagram app. The goal is to provide insights that can help the business grow, such as identifying loyal users, encouraging inactive users to post, and determining the best time to launch ad campaigns. The findings will be used by the product team to make informed decisions about the app's future development.</a:t>
            </a:r>
          </a:p>
        </p:txBody>
      </p:sp>
    </p:spTree>
    <p:extLst>
      <p:ext uri="{BB962C8B-B14F-4D97-AF65-F5344CB8AC3E}">
        <p14:creationId xmlns:p14="http://schemas.microsoft.com/office/powerpoint/2010/main" val="2033948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105" y="405493"/>
            <a:ext cx="8596668" cy="1320800"/>
          </a:xfrm>
        </p:spPr>
        <p:txBody>
          <a:bodyPr/>
          <a:lstStyle/>
          <a:p>
            <a:pPr marL="571500" indent="-571500" algn="ctr">
              <a:buFont typeface="Wingdings" panose="05000000000000000000" pitchFamily="2" charset="2"/>
              <a:buChar char="q"/>
            </a:pPr>
            <a:r>
              <a:rPr lang="en-US"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APPROACH</a:t>
            </a:r>
            <a:endParaRPr lang="en-IN" dirty="0">
              <a:effectLst>
                <a:outerShdw blurRad="38100" dist="38100" dir="2700000" algn="tl">
                  <a:srgbClr val="000000">
                    <a:alpha val="43137"/>
                  </a:srgbClr>
                </a:outerShdw>
              </a:effectLst>
            </a:endParaRPr>
          </a:p>
        </p:txBody>
      </p:sp>
      <p:sp>
        <p:nvSpPr>
          <p:cNvPr id="4" name="TextBox 3"/>
          <p:cNvSpPr txBox="1"/>
          <p:nvPr/>
        </p:nvSpPr>
        <p:spPr>
          <a:xfrm>
            <a:off x="537358" y="1644138"/>
            <a:ext cx="9561863" cy="3785652"/>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STEP 1</a:t>
            </a:r>
            <a:r>
              <a:rPr lang="en-US" sz="2400" dirty="0" smtClean="0">
                <a:latin typeface="Calibri" panose="020F0502020204030204" pitchFamily="34" charset="0"/>
                <a:cs typeface="Calibri" panose="020F0502020204030204" pitchFamily="34" charset="0"/>
              </a:rPr>
              <a:t>: Understanding the data.</a:t>
            </a:r>
          </a:p>
          <a:p>
            <a:pPr marL="342900" indent="-342900">
              <a:buFont typeface="Wingdings" panose="05000000000000000000" pitchFamily="2" charset="2"/>
              <a:buChar char="ü"/>
            </a:pPr>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STEP 2</a:t>
            </a:r>
            <a:r>
              <a:rPr lang="en-US" sz="2400" dirty="0" smtClean="0">
                <a:latin typeface="Calibri" panose="020F0502020204030204" pitchFamily="34" charset="0"/>
                <a:cs typeface="Calibri" panose="020F0502020204030204" pitchFamily="34" charset="0"/>
              </a:rPr>
              <a:t>: Grasping the Question.</a:t>
            </a:r>
          </a:p>
          <a:p>
            <a:pPr marL="342900" indent="-342900">
              <a:buFont typeface="Wingdings" panose="05000000000000000000" pitchFamily="2" charset="2"/>
              <a:buChar char="ü"/>
            </a:pPr>
            <a:endParaRPr lang="en-US" sz="24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STEP 3</a:t>
            </a:r>
            <a:r>
              <a:rPr lang="en-US" sz="2400" dirty="0" smtClean="0">
                <a:latin typeface="Calibri" panose="020F0502020204030204" pitchFamily="34" charset="0"/>
                <a:cs typeface="Calibri" panose="020F0502020204030204" pitchFamily="34" charset="0"/>
              </a:rPr>
              <a:t>: Writing SQL Queries for each Question and Executing in MySQL    Workbench.</a:t>
            </a:r>
          </a:p>
          <a:p>
            <a:pPr marL="342900" indent="-342900">
              <a:buFont typeface="Wingdings" panose="05000000000000000000" pitchFamily="2" charset="2"/>
              <a:buChar char="ü"/>
            </a:pPr>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Step 4</a:t>
            </a:r>
            <a:r>
              <a:rPr lang="en-US" sz="2400" dirty="0" smtClean="0">
                <a:latin typeface="Calibri" panose="020F0502020204030204" pitchFamily="34" charset="0"/>
                <a:cs typeface="Calibri" panose="020F0502020204030204" pitchFamily="34" charset="0"/>
              </a:rPr>
              <a:t>: Analyzing the Results for Insights.</a:t>
            </a:r>
          </a:p>
          <a:p>
            <a:pPr marL="342900" indent="-342900">
              <a:buFont typeface="Wingdings" panose="05000000000000000000" pitchFamily="2" charset="2"/>
              <a:buChar char="ü"/>
            </a:pPr>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400" b="1" dirty="0" smtClean="0">
                <a:latin typeface="Calibri" panose="020F0502020204030204" pitchFamily="34" charset="0"/>
                <a:cs typeface="Calibri" panose="020F0502020204030204" pitchFamily="34" charset="0"/>
              </a:rPr>
              <a:t>Step 5</a:t>
            </a:r>
            <a:r>
              <a:rPr lang="en-US" sz="2400" dirty="0" smtClean="0">
                <a:latin typeface="Calibri" panose="020F0502020204030204" pitchFamily="34" charset="0"/>
                <a:cs typeface="Calibri" panose="020F0502020204030204" pitchFamily="34" charset="0"/>
              </a:rPr>
              <a:t>: Providing recommendations based on insights.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534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TECH-STACK USED</a:t>
            </a:r>
            <a:endParaRPr lang="en-IN"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Box 2"/>
          <p:cNvSpPr txBox="1"/>
          <p:nvPr/>
        </p:nvSpPr>
        <p:spPr>
          <a:xfrm>
            <a:off x="1020536" y="1787979"/>
            <a:ext cx="8499021" cy="360098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MySQL </a:t>
            </a:r>
            <a:r>
              <a:rPr lang="en-US" sz="24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WorkBench</a:t>
            </a:r>
            <a:r>
              <a:rPr lang="en-US"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8.0 CE :</a:t>
            </a:r>
          </a:p>
          <a:p>
            <a:pPr marL="342900" indent="-342900">
              <a:buFont typeface="Wingdings" panose="05000000000000000000" pitchFamily="2" charset="2"/>
              <a:buChar char="Ø"/>
            </a:pPr>
            <a:endParaRPr lang="en-US"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342900" indent="-342900" algn="just">
              <a:buFont typeface="+mj-lt"/>
              <a:buAutoNum type="arabicPeriod"/>
            </a:pPr>
            <a:r>
              <a:rPr lang="en-US" sz="2000" dirty="0" smtClean="0">
                <a:latin typeface="Calibri" panose="020F0502020204030204" pitchFamily="34" charset="0"/>
                <a:cs typeface="Calibri" panose="020F0502020204030204" pitchFamily="34" charset="0"/>
              </a:rPr>
              <a:t>Used </a:t>
            </a:r>
            <a:r>
              <a:rPr lang="en-US" sz="2000" dirty="0">
                <a:latin typeface="Calibri" panose="020F0502020204030204" pitchFamily="34" charset="0"/>
                <a:cs typeface="Calibri" panose="020F0502020204030204" pitchFamily="34" charset="0"/>
              </a:rPr>
              <a:t>to manage the database and execute SQL queries. Best known for its easy-to-use interface and strong capabilities for data analysis</a:t>
            </a:r>
            <a:r>
              <a:rPr lang="en-US" sz="2000" dirty="0" smtClean="0">
                <a:latin typeface="Calibri" panose="020F0502020204030204" pitchFamily="34" charset="0"/>
                <a:cs typeface="Calibri" panose="020F0502020204030204" pitchFamily="34" charset="0"/>
              </a:rPr>
              <a:t>.</a:t>
            </a:r>
          </a:p>
          <a:p>
            <a:pPr marL="342900" indent="-342900" algn="just">
              <a:buFont typeface="+mj-lt"/>
              <a:buAutoNum type="arabicPeriod"/>
            </a:pPr>
            <a:endParaRPr lang="en-US" sz="2000"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2000" dirty="0" smtClean="0">
                <a:latin typeface="Calibri" panose="020F0502020204030204" pitchFamily="34" charset="0"/>
                <a:cs typeface="Calibri" panose="020F0502020204030204" pitchFamily="34" charset="0"/>
              </a:rPr>
              <a:t>This is a free version which to </a:t>
            </a:r>
            <a:r>
              <a:rPr lang="en-US" sz="2000" dirty="0">
                <a:latin typeface="Calibri" panose="020F0502020204030204" pitchFamily="34" charset="0"/>
                <a:cs typeface="Calibri" panose="020F0502020204030204" pitchFamily="34" charset="0"/>
              </a:rPr>
              <a:t>work with MySQL databases without additional cost</a:t>
            </a:r>
            <a:r>
              <a:rPr lang="en-US" sz="2000" dirty="0" smtClean="0">
                <a:latin typeface="Calibri" panose="020F0502020204030204" pitchFamily="34" charset="0"/>
                <a:cs typeface="Calibri" panose="020F0502020204030204" pitchFamily="34" charset="0"/>
              </a:rPr>
              <a:t>.</a:t>
            </a:r>
          </a:p>
          <a:p>
            <a:pPr marL="342900" indent="-342900" algn="just">
              <a:buFont typeface="+mj-lt"/>
              <a:buAutoNum type="arabicPeriod"/>
            </a:pPr>
            <a:endParaRPr lang="en-US" sz="2000"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2000" dirty="0">
                <a:latin typeface="Calibri" panose="020F0502020204030204" pitchFamily="34" charset="0"/>
                <a:cs typeface="Calibri" panose="020F0502020204030204" pitchFamily="34" charset="0"/>
              </a:rPr>
              <a:t>As far as the project is concerned, the free version (CE) of MySQL Workbench will work just as well as the paid version to run SQL queries, analyze Instagram user data and derive insights.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7188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66" y="119743"/>
            <a:ext cx="8596668" cy="1320800"/>
          </a:xfrm>
        </p:spPr>
        <p:txBody>
          <a:bodyPr/>
          <a:lstStyle/>
          <a:p>
            <a:pPr marL="571500" indent="-571500" algn="ctr">
              <a:buFont typeface="Wingdings" panose="05000000000000000000" pitchFamily="2" charset="2"/>
              <a:buChar char="q"/>
            </a:pPr>
            <a:r>
              <a:rPr lang="en-US" b="1"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INSIGHTS</a:t>
            </a:r>
            <a:endParaRPr lang="en-IN"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extBox 3"/>
          <p:cNvSpPr txBox="1"/>
          <p:nvPr/>
        </p:nvSpPr>
        <p:spPr>
          <a:xfrm>
            <a:off x="212270" y="722993"/>
            <a:ext cx="10205358" cy="5755422"/>
          </a:xfrm>
          <a:prstGeom prst="rect">
            <a:avLst/>
          </a:prstGeom>
          <a:noFill/>
        </p:spPr>
        <p:txBody>
          <a:bodyPr wrap="square" rtlCol="0">
            <a:spAutoFit/>
          </a:bodyPr>
          <a:lstStyle/>
          <a:p>
            <a:pPr marL="457200" indent="-457200">
              <a:buAutoNum type="alphaUcParenR"/>
            </a:pPr>
            <a:r>
              <a:rPr lang="en-IN" sz="2400" b="1" u="sng" dirty="0" smtClean="0">
                <a:latin typeface="Calibri" panose="020F0502020204030204" pitchFamily="34" charset="0"/>
                <a:cs typeface="Calibri" panose="020F0502020204030204" pitchFamily="34" charset="0"/>
              </a:rPr>
              <a:t>Marketing </a:t>
            </a:r>
            <a:r>
              <a:rPr lang="en-IN" sz="2400" b="1" u="sng" dirty="0">
                <a:latin typeface="Calibri" panose="020F0502020204030204" pitchFamily="34" charset="0"/>
                <a:cs typeface="Calibri" panose="020F0502020204030204" pitchFamily="34" charset="0"/>
              </a:rPr>
              <a:t>Analysis</a:t>
            </a:r>
            <a:r>
              <a:rPr lang="en-IN" sz="2400" b="1" dirty="0" smtClean="0">
                <a:latin typeface="Calibri" panose="020F0502020204030204" pitchFamily="34" charset="0"/>
                <a:cs typeface="Calibri" panose="020F0502020204030204" pitchFamily="34" charset="0"/>
              </a:rPr>
              <a:t>:</a:t>
            </a:r>
          </a:p>
          <a:p>
            <a:endParaRPr lang="en-IN" sz="2400" b="1" dirty="0">
              <a:latin typeface="Calibri" panose="020F0502020204030204" pitchFamily="34" charset="0"/>
              <a:cs typeface="Calibri" panose="020F0502020204030204" pitchFamily="34" charset="0"/>
            </a:endParaRPr>
          </a:p>
          <a:p>
            <a:pPr marL="457200" indent="-457200">
              <a:buAutoNum type="arabicParenR"/>
            </a:pPr>
            <a:r>
              <a:rPr lang="en-IN" sz="2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Loyal </a:t>
            </a:r>
            <a:r>
              <a:rPr lang="en-IN"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 </a:t>
            </a:r>
            <a:r>
              <a:rPr lang="en-IN" sz="2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Reward:</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Identify the five oldest users on Instagram from the provided database</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Query                                                                  The five oldest users on Instagram are:</a:t>
            </a: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From the above SQL Query we get the correct insights </a:t>
            </a:r>
            <a:r>
              <a:rPr lang="en-US" sz="2000"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ie</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the  username along with date and time </a:t>
            </a:r>
          </a:p>
          <a:p>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hen the users registered on Instagram of the 5 oldest users.</a:t>
            </a: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457200" indent="-457200">
              <a:buAutoNum type="arabicParenR"/>
            </a:pPr>
            <a:endPar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IN"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8" y="2686049"/>
            <a:ext cx="4313735" cy="19675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299" y="2686050"/>
            <a:ext cx="3976008" cy="1967593"/>
          </a:xfrm>
          <a:prstGeom prst="rect">
            <a:avLst/>
          </a:prstGeom>
        </p:spPr>
      </p:pic>
    </p:spTree>
    <p:extLst>
      <p:ext uri="{BB962C8B-B14F-4D97-AF65-F5344CB8AC3E}">
        <p14:creationId xmlns:p14="http://schemas.microsoft.com/office/powerpoint/2010/main" val="207404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613" y="604679"/>
            <a:ext cx="12205608" cy="661719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2) </a:t>
            </a:r>
            <a:r>
              <a:rPr lang="en-US"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Inactive User Engagement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Identify users who have never posted a single photo </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on </a:t>
            </a:r>
            <a:r>
              <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Instagram</a:t>
            </a:r>
            <a:r>
              <a:rPr lang="en-US" sz="2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Query                                                         The list of users who never </a:t>
            </a:r>
          </a:p>
          <a:p>
            <a:r>
              <a:rPr lang="en-US" sz="2000" dirty="0" smtClean="0">
                <a:latin typeface="Calibri" panose="020F0502020204030204" pitchFamily="34" charset="0"/>
                <a:cs typeface="Calibri" panose="020F0502020204030204" pitchFamily="34" charset="0"/>
              </a:rPr>
              <a:t>                                                                                                           posted a single photo</a:t>
            </a:r>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a:t>
            </a: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So from the output ,total 26 users have never posted a </a:t>
            </a:r>
          </a:p>
          <a:p>
            <a:r>
              <a:rPr lang="en-US" sz="2000" dirty="0" smtClean="0">
                <a:latin typeface="Calibri" panose="020F0502020204030204" pitchFamily="34" charset="0"/>
                <a:cs typeface="Calibri" panose="020F0502020204030204" pitchFamily="34" charset="0"/>
              </a:rPr>
              <a:t>Single photo.</a:t>
            </a:r>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2" y="1689227"/>
            <a:ext cx="5668713" cy="12989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184" y="1868841"/>
            <a:ext cx="2906486" cy="3878510"/>
          </a:xfrm>
          <a:prstGeom prst="rect">
            <a:avLst/>
          </a:prstGeom>
        </p:spPr>
      </p:pic>
    </p:spTree>
    <p:extLst>
      <p:ext uri="{BB962C8B-B14F-4D97-AF65-F5344CB8AC3E}">
        <p14:creationId xmlns:p14="http://schemas.microsoft.com/office/powerpoint/2010/main" val="2947220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547007"/>
            <a:ext cx="11283044" cy="5940088"/>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Contest Winner Declaration </a:t>
            </a:r>
            <a:r>
              <a:rPr lang="en-US" sz="2000" dirty="0"/>
              <a:t>: </a:t>
            </a:r>
            <a:r>
              <a:rPr lang="en-US" sz="2000" dirty="0">
                <a:latin typeface="Calibri" panose="020F0502020204030204" pitchFamily="34" charset="0"/>
                <a:cs typeface="Calibri" panose="020F0502020204030204" pitchFamily="34" charset="0"/>
              </a:rPr>
              <a:t>Determine the winner of the contest and provide their </a:t>
            </a:r>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details </a:t>
            </a:r>
            <a:r>
              <a:rPr lang="en-US" sz="2000" dirty="0">
                <a:latin typeface="Calibri" panose="020F0502020204030204" pitchFamily="34" charset="0"/>
                <a:cs typeface="Calibri" panose="020F0502020204030204" pitchFamily="34" charset="0"/>
              </a:rPr>
              <a:t>to the team</a:t>
            </a:r>
            <a:r>
              <a:rPr lang="en-US" sz="2000" dirty="0" smtClean="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Query                                                         The user with the most likes on a single photo </a:t>
            </a:r>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From the output ,the winner is Zack_Kemmer93 with total likes 48 which is the highest among</a:t>
            </a:r>
          </a:p>
          <a:p>
            <a:r>
              <a:rPr lang="en-US" sz="2000" dirty="0">
                <a:latin typeface="Calibri" panose="020F0502020204030204" pitchFamily="34" charset="0"/>
                <a:cs typeface="Calibri" panose="020F0502020204030204" pitchFamily="34" charset="0"/>
              </a:rPr>
              <a:t>a</a:t>
            </a:r>
            <a:r>
              <a:rPr lang="en-US" sz="2000" dirty="0" smtClean="0">
                <a:latin typeface="Calibri" panose="020F0502020204030204" pitchFamily="34" charset="0"/>
                <a:cs typeface="Calibri" panose="020F0502020204030204" pitchFamily="34" charset="0"/>
              </a:rPr>
              <a:t>ll users.</a:t>
            </a: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49" y="1917801"/>
            <a:ext cx="5698104" cy="26378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810" y="1946429"/>
            <a:ext cx="4804730" cy="1290306"/>
          </a:xfrm>
          <a:prstGeom prst="rect">
            <a:avLst/>
          </a:prstGeom>
        </p:spPr>
      </p:pic>
    </p:spTree>
    <p:extLst>
      <p:ext uri="{BB962C8B-B14F-4D97-AF65-F5344CB8AC3E}">
        <p14:creationId xmlns:p14="http://schemas.microsoft.com/office/powerpoint/2010/main" val="2956196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856" y="375557"/>
            <a:ext cx="10989129" cy="6247864"/>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4) </a:t>
            </a:r>
            <a:r>
              <a:rPr lang="en-US"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Hashtag Research </a:t>
            </a:r>
            <a:r>
              <a:rPr lang="en-US" sz="2000" dirty="0">
                <a:latin typeface="Calibri" panose="020F0502020204030204" pitchFamily="34" charset="0"/>
                <a:cs typeface="Calibri" panose="020F0502020204030204" pitchFamily="34" charset="0"/>
              </a:rPr>
              <a:t>: Identify and suggest the top five most commonly </a:t>
            </a:r>
            <a:r>
              <a:rPr lang="en-US" sz="2000" dirty="0" smtClean="0">
                <a:latin typeface="Calibri" panose="020F0502020204030204" pitchFamily="34" charset="0"/>
                <a:cs typeface="Calibri" panose="020F0502020204030204" pitchFamily="34" charset="0"/>
              </a:rPr>
              <a:t>used</a:t>
            </a:r>
          </a:p>
          <a:p>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hashtags on the platform</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Query                                                                    The 5 famous hashtags</a:t>
            </a: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From the output we can say that </a:t>
            </a:r>
            <a:r>
              <a:rPr lang="en-US" sz="2000" dirty="0" err="1" smtClean="0">
                <a:latin typeface="Calibri" panose="020F0502020204030204" pitchFamily="34" charset="0"/>
                <a:cs typeface="Calibri" panose="020F0502020204030204" pitchFamily="34" charset="0"/>
              </a:rPr>
              <a:t>smile,beach,party,fun,concert</a:t>
            </a:r>
            <a:r>
              <a:rPr lang="en-US" sz="2000" dirty="0" smtClean="0">
                <a:latin typeface="Calibri" panose="020F0502020204030204" pitchFamily="34" charset="0"/>
                <a:cs typeface="Calibri" panose="020F0502020204030204" pitchFamily="34" charset="0"/>
              </a:rPr>
              <a:t> are the 5 most popular</a:t>
            </a:r>
          </a:p>
          <a:p>
            <a:r>
              <a:rPr lang="en-US" sz="2000" dirty="0" smtClean="0">
                <a:latin typeface="Calibri" panose="020F0502020204030204" pitchFamily="34" charset="0"/>
                <a:cs typeface="Calibri" panose="020F0502020204030204" pitchFamily="34" charset="0"/>
              </a:rPr>
              <a:t> hashtags used on Instagram.</a:t>
            </a:r>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6" y="1681728"/>
            <a:ext cx="5496692" cy="187790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414" y="1681728"/>
            <a:ext cx="2800350" cy="1804422"/>
          </a:xfrm>
          <a:prstGeom prst="rect">
            <a:avLst/>
          </a:prstGeom>
        </p:spPr>
      </p:pic>
    </p:spTree>
    <p:extLst>
      <p:ext uri="{BB962C8B-B14F-4D97-AF65-F5344CB8AC3E}">
        <p14:creationId xmlns:p14="http://schemas.microsoft.com/office/powerpoint/2010/main" val="1451870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TM04033919[[fn=Circuit]]</Template>
  <TotalTime>153</TotalTime>
  <Words>784</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INSTAGRAM USER ANALYTICS </vt:lpstr>
      <vt:lpstr>PowerPoint Presentation</vt:lpstr>
      <vt:lpstr>PROJECT DESCRIPTION</vt:lpstr>
      <vt:lpstr>APPROACH</vt:lpstr>
      <vt:lpstr>TECH-STACK USED</vt:lpstr>
      <vt:lpstr>INSIGHTS</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Microsoft account</dc:creator>
  <cp:lastModifiedBy>Microsoft account</cp:lastModifiedBy>
  <cp:revision>16</cp:revision>
  <dcterms:created xsi:type="dcterms:W3CDTF">2024-03-16T10:19:12Z</dcterms:created>
  <dcterms:modified xsi:type="dcterms:W3CDTF">2024-03-16T12:52:56Z</dcterms:modified>
</cp:coreProperties>
</file>