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257" r:id="rId3"/>
    <p:sldId id="258" r:id="rId4"/>
    <p:sldId id="259" r:id="rId5"/>
    <p:sldId id="261" r:id="rId6"/>
    <p:sldId id="260" r:id="rId7"/>
    <p:sldId id="266" r:id="rId8"/>
    <p:sldId id="269" r:id="rId9"/>
    <p:sldId id="262" r:id="rId10"/>
    <p:sldId id="263" r:id="rId11"/>
    <p:sldId id="264" r:id="rId12"/>
    <p:sldId id="265" r:id="rId13"/>
    <p:sldId id="273" r:id="rId14"/>
    <p:sldId id="278" r:id="rId15"/>
    <p:sldId id="280" r:id="rId16"/>
    <p:sldId id="281" r:id="rId17"/>
    <p:sldId id="286" r:id="rId18"/>
    <p:sldId id="270" r:id="rId19"/>
    <p:sldId id="271"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53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89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355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149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090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96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76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1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30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4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61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46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32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19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01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99367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157" y="449120"/>
            <a:ext cx="6713696" cy="1938992"/>
          </a:xfrm>
          <a:prstGeom prst="rect">
            <a:avLst/>
          </a:prstGeom>
          <a:noFill/>
        </p:spPr>
        <p:txBody>
          <a:bodyPr wrap="none" rtlCol="0">
            <a:spAutoFit/>
          </a:bodyPr>
          <a:lstStyle/>
          <a:p>
            <a:pPr algn="ctr"/>
            <a:r>
              <a:rPr lang="en-US" sz="6000" dirty="0">
                <a:latin typeface="Cooper Std Black" panose="0208090304030B020404" pitchFamily="18" charset="0"/>
              </a:rPr>
              <a:t>Online Shopping</a:t>
            </a:r>
          </a:p>
          <a:p>
            <a:pPr algn="ctr"/>
            <a:r>
              <a:rPr lang="en-US" sz="6000" dirty="0">
                <a:latin typeface="Cooper Std Black" panose="0208090304030B020404" pitchFamily="18" charset="0"/>
              </a:rPr>
              <a:t>Application</a:t>
            </a:r>
            <a:endParaRPr lang="en-IN" sz="6000" dirty="0">
              <a:latin typeface="Cooper Std Black" panose="0208090304030B020404" pitchFamily="18" charset="0"/>
            </a:endParaRPr>
          </a:p>
        </p:txBody>
      </p:sp>
      <p:sp>
        <p:nvSpPr>
          <p:cNvPr id="6" name="TextBox 5"/>
          <p:cNvSpPr txBox="1"/>
          <p:nvPr/>
        </p:nvSpPr>
        <p:spPr>
          <a:xfrm>
            <a:off x="8404082" y="2690950"/>
            <a:ext cx="2619628" cy="707886"/>
          </a:xfrm>
          <a:prstGeom prst="rect">
            <a:avLst/>
          </a:prstGeom>
          <a:noFill/>
        </p:spPr>
        <p:txBody>
          <a:bodyPr wrap="none" rtlCol="0">
            <a:spAutoFit/>
          </a:bodyPr>
          <a:lstStyle/>
          <a:p>
            <a:r>
              <a:rPr lang="en-US" sz="2000" b="1" dirty="0"/>
              <a:t>Under Guidance of:</a:t>
            </a:r>
          </a:p>
          <a:p>
            <a:r>
              <a:rPr lang="en-US" sz="2000" b="1" dirty="0"/>
              <a:t> Yogesh Jangle</a:t>
            </a:r>
          </a:p>
        </p:txBody>
      </p:sp>
      <p:sp>
        <p:nvSpPr>
          <p:cNvPr id="7" name="TextBox 6"/>
          <p:cNvSpPr txBox="1"/>
          <p:nvPr/>
        </p:nvSpPr>
        <p:spPr>
          <a:xfrm>
            <a:off x="8404082" y="3523627"/>
            <a:ext cx="1872629" cy="707886"/>
          </a:xfrm>
          <a:prstGeom prst="rect">
            <a:avLst/>
          </a:prstGeom>
          <a:noFill/>
        </p:spPr>
        <p:txBody>
          <a:bodyPr wrap="none" rtlCol="0">
            <a:spAutoFit/>
          </a:bodyPr>
          <a:lstStyle/>
          <a:p>
            <a:r>
              <a:rPr lang="en-US" sz="2000" b="1" dirty="0"/>
              <a:t>Submitted By:</a:t>
            </a:r>
          </a:p>
          <a:p>
            <a:r>
              <a:rPr lang="en-US" sz="2000" dirty="0"/>
              <a:t>1. Diksha Bed</a:t>
            </a: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919" y="449120"/>
            <a:ext cx="1814065" cy="934705"/>
          </a:xfrm>
          <a:prstGeom prst="rect">
            <a:avLst/>
          </a:prstGeom>
        </p:spPr>
      </p:pic>
      <p:pic>
        <p:nvPicPr>
          <p:cNvPr id="8" name="Picture 7">
            <a:extLst>
              <a:ext uri="{FF2B5EF4-FFF2-40B4-BE49-F238E27FC236}">
                <a16:creationId xmlns:a16="http://schemas.microsoft.com/office/drawing/2014/main" id="{460EA9D1-2BB8-D1A7-8968-053E5E5DE828}"/>
              </a:ext>
            </a:extLst>
          </p:cNvPr>
          <p:cNvPicPr>
            <a:picLocks noChangeAspect="1"/>
          </p:cNvPicPr>
          <p:nvPr/>
        </p:nvPicPr>
        <p:blipFill>
          <a:blip r:embed="rId3"/>
          <a:stretch>
            <a:fillRect/>
          </a:stretch>
        </p:blipFill>
        <p:spPr>
          <a:xfrm>
            <a:off x="2797166" y="2690951"/>
            <a:ext cx="3590382" cy="3020736"/>
          </a:xfrm>
          <a:prstGeom prst="rect">
            <a:avLst/>
          </a:prstGeom>
        </p:spPr>
      </p:pic>
    </p:spTree>
    <p:extLst>
      <p:ext uri="{BB962C8B-B14F-4D97-AF65-F5344CB8AC3E}">
        <p14:creationId xmlns:p14="http://schemas.microsoft.com/office/powerpoint/2010/main" val="137293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304803"/>
            <a:ext cx="4623382" cy="584775"/>
          </a:xfrm>
          <a:prstGeom prst="rect">
            <a:avLst/>
          </a:prstGeom>
          <a:noFill/>
        </p:spPr>
        <p:txBody>
          <a:bodyPr wrap="none" rtlCol="0">
            <a:spAutoFit/>
          </a:bodyPr>
          <a:lstStyle/>
          <a:p>
            <a:r>
              <a:rPr lang="en-US" sz="3200" b="1" dirty="0"/>
              <a:t>SPRING ANNOTATIONS</a:t>
            </a:r>
            <a:endParaRPr lang="en-IN" sz="3200" b="1" dirty="0"/>
          </a:p>
        </p:txBody>
      </p:sp>
      <p:sp>
        <p:nvSpPr>
          <p:cNvPr id="3" name="TextBox 2"/>
          <p:cNvSpPr txBox="1"/>
          <p:nvPr/>
        </p:nvSpPr>
        <p:spPr>
          <a:xfrm>
            <a:off x="1134601" y="1034101"/>
            <a:ext cx="10426139" cy="5632311"/>
          </a:xfrm>
          <a:prstGeom prst="rect">
            <a:avLst/>
          </a:prstGeom>
          <a:noFill/>
        </p:spPr>
        <p:txBody>
          <a:bodyPr wrap="square" rtlCol="0">
            <a:spAutoFit/>
          </a:bodyPr>
          <a:lstStyle/>
          <a:p>
            <a:pPr fontAlgn="base"/>
            <a:r>
              <a:rPr lang="en-US" sz="2400" b="1" dirty="0"/>
              <a:t>@Table:</a:t>
            </a:r>
            <a:r>
              <a:rPr lang="en-US" sz="2400" dirty="0"/>
              <a:t> The @Table annotation is used to create a table in database.</a:t>
            </a:r>
            <a:endParaRPr lang="en-US" sz="2400" b="1" dirty="0"/>
          </a:p>
          <a:p>
            <a:pPr fontAlgn="base"/>
            <a:r>
              <a:rPr lang="en-US" sz="2400" b="1" dirty="0"/>
              <a:t>@</a:t>
            </a:r>
            <a:r>
              <a:rPr lang="en-US" sz="2400" b="1" dirty="0" err="1"/>
              <a:t>JoinColumn</a:t>
            </a:r>
            <a:r>
              <a:rPr lang="en-US" sz="2400" b="1" dirty="0"/>
              <a:t>:</a:t>
            </a:r>
            <a:r>
              <a:rPr lang="en-US" sz="2400" dirty="0"/>
              <a:t> The @</a:t>
            </a:r>
            <a:r>
              <a:rPr lang="en-US" sz="2400" dirty="0" err="1"/>
              <a:t>JoinColumn</a:t>
            </a:r>
            <a:r>
              <a:rPr lang="en-US" sz="2400" dirty="0"/>
              <a:t> is used to specify a column for joining an entity association or element collection.</a:t>
            </a:r>
            <a:endParaRPr lang="en-US" sz="2400" b="1" dirty="0"/>
          </a:p>
          <a:p>
            <a:pPr fontAlgn="base"/>
            <a:r>
              <a:rPr lang="en-US" sz="2400" b="1" dirty="0"/>
              <a:t>@</a:t>
            </a:r>
            <a:r>
              <a:rPr lang="en-US" sz="2400" b="1" dirty="0" err="1"/>
              <a:t>PutMapping</a:t>
            </a:r>
            <a:r>
              <a:rPr lang="en-US" sz="2400" b="1" dirty="0"/>
              <a:t> : </a:t>
            </a:r>
            <a:r>
              <a:rPr lang="en-US" sz="2400" dirty="0"/>
              <a:t>The @</a:t>
            </a:r>
            <a:r>
              <a:rPr lang="en-US" sz="2400" dirty="0" err="1"/>
              <a:t>PutMapping</a:t>
            </a:r>
            <a:r>
              <a:rPr lang="en-US" sz="2400" dirty="0"/>
              <a:t> is used for update the records.</a:t>
            </a:r>
            <a:endParaRPr lang="en-US" sz="2400" b="1" dirty="0"/>
          </a:p>
          <a:p>
            <a:pPr fontAlgn="base"/>
            <a:r>
              <a:rPr lang="en-US" sz="2400" b="1" dirty="0"/>
              <a:t>@</a:t>
            </a:r>
            <a:r>
              <a:rPr lang="en-US" sz="2400" b="1" dirty="0" err="1"/>
              <a:t>PostMapping</a:t>
            </a:r>
            <a:r>
              <a:rPr lang="en-US" sz="2400" b="1" dirty="0"/>
              <a:t>:</a:t>
            </a:r>
            <a:r>
              <a:rPr lang="en-US" sz="2400" dirty="0"/>
              <a:t> The @</a:t>
            </a:r>
            <a:r>
              <a:rPr lang="en-US" sz="2400" dirty="0" err="1"/>
              <a:t>PostMapping</a:t>
            </a:r>
            <a:r>
              <a:rPr lang="en-US" sz="2400" dirty="0"/>
              <a:t> is used to create a resource Mapping.</a:t>
            </a:r>
            <a:endParaRPr lang="en-US" sz="2400" b="1" dirty="0"/>
          </a:p>
          <a:p>
            <a:pPr fontAlgn="base"/>
            <a:r>
              <a:rPr lang="en-US" sz="2400" b="1" dirty="0"/>
              <a:t>@</a:t>
            </a:r>
            <a:r>
              <a:rPr lang="en-US" sz="2400" b="1" dirty="0" err="1"/>
              <a:t>GetMapping</a:t>
            </a:r>
            <a:r>
              <a:rPr lang="en-US" sz="2400" b="1" dirty="0"/>
              <a:t>:</a:t>
            </a:r>
            <a:r>
              <a:rPr lang="en-US" sz="2400" dirty="0"/>
              <a:t> The @</a:t>
            </a:r>
            <a:r>
              <a:rPr lang="en-US" sz="2400" dirty="0" err="1"/>
              <a:t>GetMapping</a:t>
            </a:r>
            <a:r>
              <a:rPr lang="en-US" sz="2400" dirty="0"/>
              <a:t> is used to read all the inserted records.</a:t>
            </a:r>
            <a:endParaRPr lang="en-US" sz="2400" b="1" dirty="0"/>
          </a:p>
          <a:p>
            <a:pPr fontAlgn="base"/>
            <a:r>
              <a:rPr lang="en-US" sz="2400" b="1" dirty="0"/>
              <a:t>@</a:t>
            </a:r>
            <a:r>
              <a:rPr lang="en-US" sz="2400" b="1" dirty="0" err="1"/>
              <a:t>DeleteMapping</a:t>
            </a:r>
            <a:r>
              <a:rPr lang="en-US" sz="2400" b="1" dirty="0"/>
              <a:t> :</a:t>
            </a:r>
            <a:r>
              <a:rPr lang="en-US" sz="2400" dirty="0"/>
              <a:t> The @</a:t>
            </a:r>
            <a:r>
              <a:rPr lang="en-US" sz="2400" dirty="0" err="1"/>
              <a:t>DeleteMapping</a:t>
            </a:r>
            <a:r>
              <a:rPr lang="en-US" sz="2400" dirty="0"/>
              <a:t> is used to delete the records.</a:t>
            </a:r>
            <a:endParaRPr lang="en-US" sz="2400" b="1" dirty="0"/>
          </a:p>
          <a:p>
            <a:pPr fontAlgn="base"/>
            <a:r>
              <a:rPr lang="en-US" sz="2400" b="1" dirty="0"/>
              <a:t>@</a:t>
            </a:r>
            <a:r>
              <a:rPr lang="en-US" sz="2400" b="1" dirty="0" err="1"/>
              <a:t>PathVariable</a:t>
            </a:r>
            <a:r>
              <a:rPr lang="en-US" sz="2400" b="1" dirty="0"/>
              <a:t>:</a:t>
            </a:r>
            <a:r>
              <a:rPr lang="en-US" sz="2400" dirty="0"/>
              <a:t> The @Path Variable annotation is used to extract the value from the URL.</a:t>
            </a:r>
            <a:endParaRPr lang="en-US" sz="2400" b="1" dirty="0"/>
          </a:p>
          <a:p>
            <a:pPr fontAlgn="base"/>
            <a:r>
              <a:rPr lang="en-US" sz="2400" b="1" dirty="0"/>
              <a:t>@</a:t>
            </a:r>
            <a:r>
              <a:rPr lang="en-US" sz="2400" b="1" dirty="0" err="1"/>
              <a:t>RequestParam</a:t>
            </a:r>
            <a:r>
              <a:rPr lang="en-US" sz="2400" b="1" dirty="0"/>
              <a:t>: </a:t>
            </a:r>
            <a:r>
              <a:rPr lang="en-US" sz="2400" dirty="0"/>
              <a:t>The @</a:t>
            </a:r>
            <a:r>
              <a:rPr lang="en-US" sz="2400" dirty="0" err="1"/>
              <a:t>RequestParam</a:t>
            </a:r>
            <a:r>
              <a:rPr lang="en-US" sz="2400" dirty="0"/>
              <a:t> annotation is used to read the form data and bind it automatically to the parameter present in the provided method.</a:t>
            </a:r>
            <a:endParaRPr lang="en-US" sz="2400" b="1" dirty="0"/>
          </a:p>
        </p:txBody>
      </p:sp>
    </p:spTree>
    <p:extLst>
      <p:ext uri="{BB962C8B-B14F-4D97-AF65-F5344CB8AC3E}">
        <p14:creationId xmlns:p14="http://schemas.microsoft.com/office/powerpoint/2010/main" val="336574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a:t>SPRING ANNOTATIONS</a:t>
            </a:r>
            <a:endParaRPr lang="en-IN" sz="3200" b="1" dirty="0"/>
          </a:p>
        </p:txBody>
      </p:sp>
      <p:sp>
        <p:nvSpPr>
          <p:cNvPr id="3" name="TextBox 2"/>
          <p:cNvSpPr txBox="1"/>
          <p:nvPr/>
        </p:nvSpPr>
        <p:spPr>
          <a:xfrm>
            <a:off x="1001486" y="1379121"/>
            <a:ext cx="10539350" cy="4893647"/>
          </a:xfrm>
          <a:prstGeom prst="rect">
            <a:avLst/>
          </a:prstGeom>
          <a:noFill/>
        </p:spPr>
        <p:txBody>
          <a:bodyPr wrap="square" rtlCol="0">
            <a:spAutoFit/>
          </a:bodyPr>
          <a:lstStyle/>
          <a:p>
            <a:pPr fontAlgn="base"/>
            <a:br>
              <a:rPr lang="en-US" sz="2400" dirty="0"/>
            </a:br>
            <a:r>
              <a:rPr lang="en-US" sz="2400" b="1" dirty="0"/>
              <a:t>@Request Body:</a:t>
            </a:r>
            <a:r>
              <a:rPr lang="en-US" sz="2400" dirty="0"/>
              <a:t> The @</a:t>
            </a:r>
            <a:r>
              <a:rPr lang="en-US" sz="2400" dirty="0" err="1"/>
              <a:t>RequestBody</a:t>
            </a:r>
            <a:r>
              <a:rPr lang="en-US" sz="2400" dirty="0"/>
              <a:t> annotation is applicable to handler methods of spring controller. spring should </a:t>
            </a:r>
            <a:r>
              <a:rPr lang="en-US" sz="2400" dirty="0" err="1"/>
              <a:t>deserialize</a:t>
            </a:r>
            <a:r>
              <a:rPr lang="en-US" sz="2400" dirty="0"/>
              <a:t> a request body into an object.</a:t>
            </a:r>
            <a:endParaRPr lang="en-US" sz="2400" b="1" dirty="0"/>
          </a:p>
          <a:p>
            <a:pPr fontAlgn="base"/>
            <a:r>
              <a:rPr lang="en-US" sz="2400" b="1" dirty="0"/>
              <a:t>@</a:t>
            </a:r>
            <a:r>
              <a:rPr lang="en-US" sz="2400" b="1" dirty="0" err="1"/>
              <a:t>OneToOne</a:t>
            </a:r>
            <a:r>
              <a:rPr lang="en-US" sz="2400" b="1" dirty="0"/>
              <a:t> Mapping:</a:t>
            </a:r>
            <a:r>
              <a:rPr lang="en-US" sz="2400" dirty="0"/>
              <a:t> The @</a:t>
            </a:r>
            <a:r>
              <a:rPr lang="en-US" sz="2400" dirty="0" err="1"/>
              <a:t>OneToOne</a:t>
            </a:r>
            <a:r>
              <a:rPr lang="en-US" sz="2400" dirty="0"/>
              <a:t> JPA annotation is used to map the source entity with the target entity, Hibernate maps the tables in your database to the Entity classes in your application.</a:t>
            </a:r>
            <a:endParaRPr lang="en-US" sz="2400" b="1" dirty="0"/>
          </a:p>
          <a:p>
            <a:pPr fontAlgn="base"/>
            <a:r>
              <a:rPr lang="en-US" sz="2400" b="1" dirty="0"/>
              <a:t>@</a:t>
            </a:r>
            <a:r>
              <a:rPr lang="en-US" sz="2400" b="1" dirty="0" err="1"/>
              <a:t>OneToMany</a:t>
            </a:r>
            <a:r>
              <a:rPr lang="en-US" sz="2400" b="1" dirty="0"/>
              <a:t> Mapping: </a:t>
            </a:r>
            <a:r>
              <a:rPr lang="en-US" sz="2400" dirty="0"/>
              <a:t>The @</a:t>
            </a:r>
            <a:r>
              <a:rPr lang="en-US" sz="2400" dirty="0" err="1"/>
              <a:t>OneTo</a:t>
            </a:r>
            <a:r>
              <a:rPr lang="en-US" sz="2400" dirty="0"/>
              <a:t>-Many relationship between table A and table B indicates that one row in</a:t>
            </a:r>
            <a:r>
              <a:rPr lang="en-US" sz="2400" baseline="-25000" dirty="0"/>
              <a:t> </a:t>
            </a:r>
            <a:r>
              <a:rPr lang="en-US" sz="2400" dirty="0"/>
              <a:t>a table A link to many rows in table </a:t>
            </a:r>
            <a:r>
              <a:rPr lang="en-US" sz="2400" dirty="0" err="1"/>
              <a:t>B.but</a:t>
            </a:r>
            <a:r>
              <a:rPr lang="en-US" sz="2400" dirty="0"/>
              <a:t> one row in table B links to only one row in table A.</a:t>
            </a:r>
            <a:endParaRPr lang="en-US" sz="2400" b="1" dirty="0"/>
          </a:p>
          <a:p>
            <a:pPr fontAlgn="base"/>
            <a:r>
              <a:rPr lang="en-US" sz="2400" b="1" dirty="0"/>
              <a:t>@</a:t>
            </a:r>
            <a:r>
              <a:rPr lang="en-US" sz="2400" b="1" dirty="0" err="1"/>
              <a:t>ManyToOne</a:t>
            </a:r>
            <a:r>
              <a:rPr lang="en-US" sz="2400" b="1" dirty="0"/>
              <a:t> Mapping:</a:t>
            </a:r>
            <a:r>
              <a:rPr lang="en-US" sz="2400" dirty="0"/>
              <a:t> The @Many-to-One mapping means that many instances of this entity are mapped to one instance of another entity.</a:t>
            </a:r>
            <a:endParaRPr lang="en-US" sz="2400" b="1" dirty="0"/>
          </a:p>
        </p:txBody>
      </p:sp>
    </p:spTree>
    <p:extLst>
      <p:ext uri="{BB962C8B-B14F-4D97-AF65-F5344CB8AC3E}">
        <p14:creationId xmlns:p14="http://schemas.microsoft.com/office/powerpoint/2010/main" val="211741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a:t>SPRING ANNOTATIONS</a:t>
            </a:r>
            <a:endParaRPr lang="en-IN" sz="3200" b="1" dirty="0"/>
          </a:p>
        </p:txBody>
      </p:sp>
      <p:sp>
        <p:nvSpPr>
          <p:cNvPr id="3" name="TextBox 2"/>
          <p:cNvSpPr txBox="1"/>
          <p:nvPr/>
        </p:nvSpPr>
        <p:spPr>
          <a:xfrm>
            <a:off x="651164" y="1379121"/>
            <a:ext cx="10889672" cy="3046988"/>
          </a:xfrm>
          <a:prstGeom prst="rect">
            <a:avLst/>
          </a:prstGeom>
          <a:noFill/>
        </p:spPr>
        <p:txBody>
          <a:bodyPr wrap="square" rtlCol="0">
            <a:spAutoFit/>
          </a:bodyPr>
          <a:lstStyle/>
          <a:p>
            <a:pPr fontAlgn="base"/>
            <a:r>
              <a:rPr lang="en-US" sz="2400" b="1" dirty="0"/>
              <a:t> @</a:t>
            </a:r>
            <a:r>
              <a:rPr lang="en-US" sz="2400" b="1" dirty="0" err="1"/>
              <a:t>ExceptionHandler:</a:t>
            </a:r>
            <a:r>
              <a:rPr lang="en-US" sz="2400" dirty="0" err="1"/>
              <a:t>The</a:t>
            </a:r>
            <a:r>
              <a:rPr lang="en-US" sz="2400" dirty="0"/>
              <a:t> @</a:t>
            </a:r>
            <a:r>
              <a:rPr lang="en-US" sz="2400" dirty="0" err="1"/>
              <a:t>ExceptionHandler</a:t>
            </a:r>
            <a:r>
              <a:rPr lang="en-US" sz="2400" dirty="0"/>
              <a:t> is an annotation used to handle the specific exceptions and sending the custom responses to the client. </a:t>
            </a:r>
            <a:endParaRPr lang="en-US" sz="2400" b="1" dirty="0"/>
          </a:p>
          <a:p>
            <a:pPr fontAlgn="base"/>
            <a:br>
              <a:rPr lang="en-US" sz="2400" dirty="0"/>
            </a:br>
            <a:r>
              <a:rPr lang="en-US" sz="2400" b="1" dirty="0"/>
              <a:t>@</a:t>
            </a:r>
            <a:r>
              <a:rPr lang="en-US" sz="2400" b="1" dirty="0" err="1"/>
              <a:t>ControllerAdvice</a:t>
            </a:r>
            <a:r>
              <a:rPr lang="en-US" sz="2400" b="1" dirty="0"/>
              <a:t>: </a:t>
            </a:r>
            <a:r>
              <a:rPr lang="en-US" sz="2400" dirty="0"/>
              <a:t>A controller advice allows you to use exactly the same exception handling techniques but apply them across the whole application, not just to an individual controller. You can think of them as an annotation driven interceptor.</a:t>
            </a:r>
            <a:endParaRPr lang="en-US" sz="2400" b="1" dirty="0"/>
          </a:p>
        </p:txBody>
      </p:sp>
    </p:spTree>
    <p:extLst>
      <p:ext uri="{BB962C8B-B14F-4D97-AF65-F5344CB8AC3E}">
        <p14:creationId xmlns:p14="http://schemas.microsoft.com/office/powerpoint/2010/main" val="422468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8240" y="417021"/>
            <a:ext cx="2135521" cy="461665"/>
          </a:xfrm>
          <a:prstGeom prst="rect">
            <a:avLst/>
          </a:prstGeom>
          <a:noFill/>
        </p:spPr>
        <p:txBody>
          <a:bodyPr wrap="none" rtlCol="0">
            <a:spAutoFit/>
          </a:bodyPr>
          <a:lstStyle/>
          <a:p>
            <a:r>
              <a:rPr lang="en-US" sz="2400" b="1" dirty="0"/>
              <a:t>ADMIN TABLE</a:t>
            </a:r>
            <a:endParaRPr lang="en-IN" sz="2400" b="1" dirty="0"/>
          </a:p>
        </p:txBody>
      </p:sp>
      <p:pic>
        <p:nvPicPr>
          <p:cNvPr id="5" name="Picture 4">
            <a:extLst>
              <a:ext uri="{FF2B5EF4-FFF2-40B4-BE49-F238E27FC236}">
                <a16:creationId xmlns:a16="http://schemas.microsoft.com/office/drawing/2014/main" id="{FDAF8EC9-89EB-7647-3A5A-FD3FF25D5F04}"/>
              </a:ext>
            </a:extLst>
          </p:cNvPr>
          <p:cNvPicPr>
            <a:picLocks noChangeAspect="1"/>
          </p:cNvPicPr>
          <p:nvPr/>
        </p:nvPicPr>
        <p:blipFill>
          <a:blip r:embed="rId2"/>
          <a:stretch>
            <a:fillRect/>
          </a:stretch>
        </p:blipFill>
        <p:spPr>
          <a:xfrm>
            <a:off x="3447680" y="1550504"/>
            <a:ext cx="6849259" cy="4306957"/>
          </a:xfrm>
          <a:prstGeom prst="rect">
            <a:avLst/>
          </a:prstGeom>
        </p:spPr>
      </p:pic>
    </p:spTree>
    <p:extLst>
      <p:ext uri="{BB962C8B-B14F-4D97-AF65-F5344CB8AC3E}">
        <p14:creationId xmlns:p14="http://schemas.microsoft.com/office/powerpoint/2010/main" val="45277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9337" y="417021"/>
            <a:ext cx="3953326" cy="461665"/>
          </a:xfrm>
          <a:prstGeom prst="rect">
            <a:avLst/>
          </a:prstGeom>
          <a:noFill/>
        </p:spPr>
        <p:txBody>
          <a:bodyPr wrap="none" rtlCol="0">
            <a:spAutoFit/>
          </a:bodyPr>
          <a:lstStyle/>
          <a:p>
            <a:r>
              <a:rPr lang="en-US" sz="2400" b="1" dirty="0"/>
              <a:t>CUSTOMER REGISTRATION</a:t>
            </a:r>
            <a:endParaRPr lang="en-IN" sz="2400" b="1" dirty="0"/>
          </a:p>
        </p:txBody>
      </p:sp>
      <p:pic>
        <p:nvPicPr>
          <p:cNvPr id="5" name="Picture 4">
            <a:extLst>
              <a:ext uri="{FF2B5EF4-FFF2-40B4-BE49-F238E27FC236}">
                <a16:creationId xmlns:a16="http://schemas.microsoft.com/office/drawing/2014/main" id="{FAE2CCE3-FE9D-EC8F-1D5E-EAD282B33CB8}"/>
              </a:ext>
            </a:extLst>
          </p:cNvPr>
          <p:cNvPicPr>
            <a:picLocks noChangeAspect="1"/>
          </p:cNvPicPr>
          <p:nvPr/>
        </p:nvPicPr>
        <p:blipFill>
          <a:blip r:embed="rId2"/>
          <a:stretch>
            <a:fillRect/>
          </a:stretch>
        </p:blipFill>
        <p:spPr>
          <a:xfrm>
            <a:off x="2173356" y="1184853"/>
            <a:ext cx="8613913" cy="5199804"/>
          </a:xfrm>
          <a:prstGeom prst="rect">
            <a:avLst/>
          </a:prstGeom>
        </p:spPr>
      </p:pic>
    </p:spTree>
    <p:extLst>
      <p:ext uri="{BB962C8B-B14F-4D97-AF65-F5344CB8AC3E}">
        <p14:creationId xmlns:p14="http://schemas.microsoft.com/office/powerpoint/2010/main" val="178255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4658" y="417021"/>
            <a:ext cx="2270173" cy="461665"/>
          </a:xfrm>
          <a:prstGeom prst="rect">
            <a:avLst/>
          </a:prstGeom>
          <a:noFill/>
        </p:spPr>
        <p:txBody>
          <a:bodyPr wrap="none" rtlCol="0">
            <a:spAutoFit/>
          </a:bodyPr>
          <a:lstStyle/>
          <a:p>
            <a:r>
              <a:rPr lang="en-US" sz="2400" b="1" dirty="0"/>
              <a:t>ADMIN LOGIN</a:t>
            </a:r>
            <a:endParaRPr lang="en-IN" sz="2400" b="1" dirty="0"/>
          </a:p>
        </p:txBody>
      </p:sp>
      <p:pic>
        <p:nvPicPr>
          <p:cNvPr id="3" name="Picture 2"/>
          <p:cNvPicPr>
            <a:picLocks noChangeAspect="1"/>
          </p:cNvPicPr>
          <p:nvPr/>
        </p:nvPicPr>
        <p:blipFill rotWithShape="1">
          <a:blip r:embed="rId2"/>
          <a:srcRect r="1851"/>
          <a:stretch/>
        </p:blipFill>
        <p:spPr>
          <a:xfrm>
            <a:off x="320587" y="1630908"/>
            <a:ext cx="11550826" cy="2958874"/>
          </a:xfrm>
          <a:prstGeom prst="rect">
            <a:avLst/>
          </a:prstGeom>
        </p:spPr>
      </p:pic>
    </p:spTree>
    <p:extLst>
      <p:ext uri="{BB962C8B-B14F-4D97-AF65-F5344CB8AC3E}">
        <p14:creationId xmlns:p14="http://schemas.microsoft.com/office/powerpoint/2010/main" val="46774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7182" y="417021"/>
            <a:ext cx="2837636" cy="461665"/>
          </a:xfrm>
          <a:prstGeom prst="rect">
            <a:avLst/>
          </a:prstGeom>
          <a:noFill/>
        </p:spPr>
        <p:txBody>
          <a:bodyPr wrap="none" rtlCol="0">
            <a:spAutoFit/>
          </a:bodyPr>
          <a:lstStyle/>
          <a:p>
            <a:r>
              <a:rPr lang="en-US" sz="2400" b="1" dirty="0"/>
              <a:t>CUSTOMER LOGIN</a:t>
            </a:r>
            <a:endParaRPr lang="en-IN" sz="2400" b="1" dirty="0"/>
          </a:p>
        </p:txBody>
      </p:sp>
      <p:pic>
        <p:nvPicPr>
          <p:cNvPr id="3" name="Picture 2"/>
          <p:cNvPicPr>
            <a:picLocks noChangeAspect="1"/>
          </p:cNvPicPr>
          <p:nvPr/>
        </p:nvPicPr>
        <p:blipFill>
          <a:blip r:embed="rId2"/>
          <a:stretch>
            <a:fillRect/>
          </a:stretch>
        </p:blipFill>
        <p:spPr>
          <a:xfrm>
            <a:off x="558314" y="1454728"/>
            <a:ext cx="11075372" cy="3643744"/>
          </a:xfrm>
          <a:prstGeom prst="rect">
            <a:avLst/>
          </a:prstGeom>
        </p:spPr>
      </p:pic>
    </p:spTree>
    <p:extLst>
      <p:ext uri="{BB962C8B-B14F-4D97-AF65-F5344CB8AC3E}">
        <p14:creationId xmlns:p14="http://schemas.microsoft.com/office/powerpoint/2010/main" val="319229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08D41-D8BF-AD61-5CB9-2642A8E319B8}"/>
              </a:ext>
            </a:extLst>
          </p:cNvPr>
          <p:cNvPicPr>
            <a:picLocks noChangeAspect="1"/>
          </p:cNvPicPr>
          <p:nvPr/>
        </p:nvPicPr>
        <p:blipFill>
          <a:blip r:embed="rId2"/>
          <a:stretch>
            <a:fillRect/>
          </a:stretch>
        </p:blipFill>
        <p:spPr>
          <a:xfrm>
            <a:off x="1736035" y="940905"/>
            <a:ext cx="9833113" cy="5546035"/>
          </a:xfrm>
          <a:prstGeom prst="rect">
            <a:avLst/>
          </a:prstGeom>
        </p:spPr>
      </p:pic>
    </p:spTree>
    <p:extLst>
      <p:ext uri="{BB962C8B-B14F-4D97-AF65-F5344CB8AC3E}">
        <p14:creationId xmlns:p14="http://schemas.microsoft.com/office/powerpoint/2010/main" val="283884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914580" cy="584775"/>
          </a:xfrm>
          <a:prstGeom prst="rect">
            <a:avLst/>
          </a:prstGeom>
          <a:noFill/>
        </p:spPr>
        <p:txBody>
          <a:bodyPr wrap="none" rtlCol="0">
            <a:spAutoFit/>
          </a:bodyPr>
          <a:lstStyle/>
          <a:p>
            <a:r>
              <a:rPr lang="en-US" sz="3200" b="1" dirty="0"/>
              <a:t>ADVANTAGES</a:t>
            </a:r>
            <a:endParaRPr lang="en-IN" sz="3200" b="1" dirty="0"/>
          </a:p>
        </p:txBody>
      </p:sp>
      <p:sp>
        <p:nvSpPr>
          <p:cNvPr id="3" name="TextBox 2"/>
          <p:cNvSpPr txBox="1"/>
          <p:nvPr/>
        </p:nvSpPr>
        <p:spPr>
          <a:xfrm>
            <a:off x="2674274" y="1653441"/>
            <a:ext cx="7772746" cy="2677656"/>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dirty="0"/>
              <a:t>Customer can order whenever they want..</a:t>
            </a:r>
          </a:p>
          <a:p>
            <a:pPr marL="342900" indent="-342900" fontAlgn="base">
              <a:buFont typeface="Wingdings" panose="05000000000000000000" pitchFamily="2" charset="2"/>
              <a:buChar char="v"/>
            </a:pPr>
            <a:r>
              <a:rPr lang="en-US" sz="2400" dirty="0"/>
              <a:t>Makes the ordering process easier.</a:t>
            </a:r>
          </a:p>
          <a:p>
            <a:pPr marL="342900" indent="-342900" fontAlgn="base">
              <a:buFont typeface="Wingdings" panose="05000000000000000000" pitchFamily="2" charset="2"/>
              <a:buChar char="v"/>
            </a:pPr>
            <a:r>
              <a:rPr lang="en-US" sz="2400" dirty="0"/>
              <a:t>Customer's satisfaction.</a:t>
            </a:r>
          </a:p>
          <a:p>
            <a:pPr marL="342900" indent="-342900" fontAlgn="base">
              <a:buFont typeface="Wingdings" panose="05000000000000000000" pitchFamily="2" charset="2"/>
              <a:buChar char="v"/>
            </a:pPr>
            <a:r>
              <a:rPr lang="en-US" sz="2400" dirty="0"/>
              <a:t>The convenience of mobile ordering</a:t>
            </a:r>
          </a:p>
          <a:p>
            <a:pPr marL="342900" indent="-342900" fontAlgn="base">
              <a:buFont typeface="Wingdings" panose="05000000000000000000" pitchFamily="2" charset="2"/>
              <a:buChar char="v"/>
            </a:pPr>
            <a:r>
              <a:rPr lang="en-US" sz="2400" dirty="0"/>
              <a:t>No more waiting in long queues to place an order.</a:t>
            </a:r>
          </a:p>
          <a:p>
            <a:pPr marL="342900" indent="-342900" fontAlgn="base">
              <a:buFont typeface="Wingdings" panose="05000000000000000000" pitchFamily="2" charset="2"/>
              <a:buChar char="v"/>
            </a:pPr>
            <a:r>
              <a:rPr lang="en-US" sz="2400" dirty="0"/>
              <a:t>Discover New Items.</a:t>
            </a:r>
          </a:p>
        </p:txBody>
      </p:sp>
    </p:spTree>
    <p:extLst>
      <p:ext uri="{BB962C8B-B14F-4D97-AF65-F5344CB8AC3E}">
        <p14:creationId xmlns:p14="http://schemas.microsoft.com/office/powerpoint/2010/main" val="405393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893741" cy="584775"/>
          </a:xfrm>
          <a:prstGeom prst="rect">
            <a:avLst/>
          </a:prstGeom>
          <a:noFill/>
        </p:spPr>
        <p:txBody>
          <a:bodyPr wrap="none" rtlCol="0">
            <a:spAutoFit/>
          </a:bodyPr>
          <a:lstStyle/>
          <a:p>
            <a:r>
              <a:rPr lang="en-US" sz="3200" b="1" dirty="0"/>
              <a:t>CONCLUSION</a:t>
            </a:r>
            <a:endParaRPr lang="en-IN" sz="3200" b="1" dirty="0"/>
          </a:p>
        </p:txBody>
      </p:sp>
      <p:sp>
        <p:nvSpPr>
          <p:cNvPr id="3" name="TextBox 2"/>
          <p:cNvSpPr txBox="1"/>
          <p:nvPr/>
        </p:nvSpPr>
        <p:spPr>
          <a:xfrm>
            <a:off x="651164" y="1379121"/>
            <a:ext cx="10889672" cy="2308324"/>
          </a:xfrm>
          <a:prstGeom prst="rect">
            <a:avLst/>
          </a:prstGeom>
          <a:noFill/>
        </p:spPr>
        <p:txBody>
          <a:bodyPr wrap="square" rtlCol="0">
            <a:spAutoFit/>
          </a:bodyPr>
          <a:lstStyle/>
          <a:p>
            <a:r>
              <a:rPr lang="en-US" sz="2400" dirty="0"/>
              <a:t>Online Shopping Ordering system is done to help and solve one of the important problems of customer. Because Large number of customer can use the internet and phone. Thus, implementation of Online  Shopping system is done to help and solve one of the important problems of customer. It helps customer in making order easily and gives information needed in making order to customer place.</a:t>
            </a:r>
          </a:p>
        </p:txBody>
      </p:sp>
    </p:spTree>
    <p:extLst>
      <p:ext uri="{BB962C8B-B14F-4D97-AF65-F5344CB8AC3E}">
        <p14:creationId xmlns:p14="http://schemas.microsoft.com/office/powerpoint/2010/main" val="167723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874" y="321825"/>
            <a:ext cx="3166251" cy="584775"/>
          </a:xfrm>
          <a:prstGeom prst="rect">
            <a:avLst/>
          </a:prstGeom>
          <a:noFill/>
        </p:spPr>
        <p:txBody>
          <a:bodyPr wrap="none" rtlCol="0">
            <a:spAutoFit/>
          </a:bodyPr>
          <a:lstStyle/>
          <a:p>
            <a:r>
              <a:rPr lang="en-US" sz="3200" b="1" dirty="0"/>
              <a:t>INTRODUCTION</a:t>
            </a:r>
            <a:endParaRPr lang="en-IN" sz="3200" b="1" dirty="0"/>
          </a:p>
        </p:txBody>
      </p:sp>
      <p:sp>
        <p:nvSpPr>
          <p:cNvPr id="3" name="TextBox 2"/>
          <p:cNvSpPr txBox="1"/>
          <p:nvPr/>
        </p:nvSpPr>
        <p:spPr>
          <a:xfrm>
            <a:off x="1105988" y="1025392"/>
            <a:ext cx="10509068" cy="5262979"/>
          </a:xfrm>
          <a:prstGeom prst="rect">
            <a:avLst/>
          </a:prstGeom>
          <a:noFill/>
        </p:spPr>
        <p:txBody>
          <a:bodyPr wrap="square" rtlCol="0">
            <a:spAutoFit/>
          </a:bodyPr>
          <a:lstStyle/>
          <a:p>
            <a:r>
              <a:rPr lang="en-US" sz="2400" dirty="0"/>
              <a:t>	The "Online Shopping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Online Shopping System, as described above, can lead to error free, secure, reliable and fast management system. It can assist the user to concentrate on their other activities rather to concentrate on the record keeping. Thus, it will help organization in better utilization of resources.</a:t>
            </a:r>
          </a:p>
        </p:txBody>
      </p:sp>
    </p:spTree>
    <p:extLst>
      <p:ext uri="{BB962C8B-B14F-4D97-AF65-F5344CB8AC3E}">
        <p14:creationId xmlns:p14="http://schemas.microsoft.com/office/powerpoint/2010/main" val="92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379" y="2644170"/>
            <a:ext cx="711124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868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294115"/>
            <a:ext cx="4120039" cy="584775"/>
          </a:xfrm>
          <a:prstGeom prst="rect">
            <a:avLst/>
          </a:prstGeom>
          <a:noFill/>
        </p:spPr>
        <p:txBody>
          <a:bodyPr wrap="none" rtlCol="0">
            <a:spAutoFit/>
          </a:bodyPr>
          <a:lstStyle/>
          <a:p>
            <a:r>
              <a:rPr lang="en-US" sz="3200" b="1" dirty="0"/>
              <a:t>PROJECT OBJECTIVE</a:t>
            </a:r>
            <a:endParaRPr lang="en-IN" sz="3200" b="1" dirty="0"/>
          </a:p>
        </p:txBody>
      </p:sp>
      <p:sp>
        <p:nvSpPr>
          <p:cNvPr id="3" name="TextBox 2"/>
          <p:cNvSpPr txBox="1"/>
          <p:nvPr/>
        </p:nvSpPr>
        <p:spPr>
          <a:xfrm>
            <a:off x="886690" y="1280672"/>
            <a:ext cx="10418617" cy="4154984"/>
          </a:xfrm>
          <a:prstGeom prst="rect">
            <a:avLst/>
          </a:prstGeom>
          <a:noFill/>
        </p:spPr>
        <p:txBody>
          <a:bodyPr wrap="square" rtlCol="0">
            <a:spAutoFit/>
          </a:bodyPr>
          <a:lstStyle/>
          <a:p>
            <a:r>
              <a:rPr lang="en-US" sz="2400" dirty="0"/>
              <a:t>The main objective of the Project on Online Shopping System is to manage the details of Electronic Item, Category, Customer, Order, Confirm Order. It manages all the information about Food Item, Payment, Confirm Order, Electronic Item. The project is totally built at administrative end and thus only the administrator is guaranteed the access. The purpose  of the project is to build an application program to reduce the manual work for managing the Electronic Item, Category, Payment, Customer. It tracks all the details about the Customer, Order, Confirm Order.</a:t>
            </a:r>
          </a:p>
          <a:p>
            <a:br>
              <a:rPr lang="en-US" sz="2400" dirty="0"/>
            </a:br>
            <a:endParaRPr lang="en-IN" sz="2400" dirty="0"/>
          </a:p>
        </p:txBody>
      </p:sp>
    </p:spTree>
    <p:extLst>
      <p:ext uri="{BB962C8B-B14F-4D97-AF65-F5344CB8AC3E}">
        <p14:creationId xmlns:p14="http://schemas.microsoft.com/office/powerpoint/2010/main" val="409661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6869" y="658953"/>
            <a:ext cx="4437433" cy="584775"/>
          </a:xfrm>
          <a:prstGeom prst="rect">
            <a:avLst/>
          </a:prstGeom>
          <a:noFill/>
        </p:spPr>
        <p:txBody>
          <a:bodyPr wrap="none" rtlCol="0">
            <a:spAutoFit/>
          </a:bodyPr>
          <a:lstStyle/>
          <a:p>
            <a:r>
              <a:rPr lang="en-US" sz="3200" b="1" dirty="0"/>
              <a:t>TECHNOLOGIES USED</a:t>
            </a:r>
            <a:endParaRPr lang="en-IN" sz="3200" b="1" dirty="0"/>
          </a:p>
        </p:txBody>
      </p:sp>
      <p:sp>
        <p:nvSpPr>
          <p:cNvPr id="15" name="Cloud 14"/>
          <p:cNvSpPr/>
          <p:nvPr/>
        </p:nvSpPr>
        <p:spPr>
          <a:xfrm>
            <a:off x="3037814"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Spring Boot</a:t>
            </a:r>
            <a:endParaRPr lang="en-IN" sz="2400" dirty="0"/>
          </a:p>
        </p:txBody>
      </p:sp>
      <p:sp>
        <p:nvSpPr>
          <p:cNvPr id="16" name="Cloud 15"/>
          <p:cNvSpPr/>
          <p:nvPr/>
        </p:nvSpPr>
        <p:spPr>
          <a:xfrm>
            <a:off x="6554303"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MySQL</a:t>
            </a:r>
            <a:endParaRPr lang="en-IN" dirty="0"/>
          </a:p>
        </p:txBody>
      </p:sp>
      <p:sp>
        <p:nvSpPr>
          <p:cNvPr id="18" name="Cloud 17"/>
          <p:cNvSpPr/>
          <p:nvPr/>
        </p:nvSpPr>
        <p:spPr>
          <a:xfrm>
            <a:off x="4889191"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Angular</a:t>
            </a:r>
            <a:endParaRPr lang="en-IN" dirty="0"/>
          </a:p>
        </p:txBody>
      </p:sp>
    </p:spTree>
    <p:extLst>
      <p:ext uri="{BB962C8B-B14F-4D97-AF65-F5344CB8AC3E}">
        <p14:creationId xmlns:p14="http://schemas.microsoft.com/office/powerpoint/2010/main" val="79484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3836307" cy="584775"/>
          </a:xfrm>
          <a:prstGeom prst="rect">
            <a:avLst/>
          </a:prstGeom>
          <a:noFill/>
        </p:spPr>
        <p:txBody>
          <a:bodyPr wrap="none" rtlCol="0">
            <a:spAutoFit/>
          </a:bodyPr>
          <a:lstStyle/>
          <a:p>
            <a:r>
              <a:rPr lang="en-US" sz="3200" b="1" dirty="0"/>
              <a:t>PROPOSED SYSTEM</a:t>
            </a:r>
            <a:endParaRPr lang="en-IN" sz="3200" b="1" dirty="0"/>
          </a:p>
        </p:txBody>
      </p:sp>
      <p:sp>
        <p:nvSpPr>
          <p:cNvPr id="3" name="TextBox 2"/>
          <p:cNvSpPr txBox="1"/>
          <p:nvPr/>
        </p:nvSpPr>
        <p:spPr>
          <a:xfrm>
            <a:off x="651164" y="1379121"/>
            <a:ext cx="10889672" cy="2308324"/>
          </a:xfrm>
          <a:prstGeom prst="rect">
            <a:avLst/>
          </a:prstGeom>
          <a:noFill/>
        </p:spPr>
        <p:txBody>
          <a:bodyPr wrap="square" rtlCol="0">
            <a:spAutoFit/>
          </a:bodyPr>
          <a:lstStyle/>
          <a:p>
            <a:r>
              <a:rPr lang="en-US" sz="2400" dirty="0"/>
              <a:t>System needs store information about new entry of Electronic Item. System needs to help the internal staff to keep information of Category and find them as per various queries. System need to maintain quantity record. System need to keep the record of Customer. System need to update and delete the record. It also needs a security system to prevent data. </a:t>
            </a:r>
          </a:p>
        </p:txBody>
      </p:sp>
    </p:spTree>
    <p:extLst>
      <p:ext uri="{BB962C8B-B14F-4D97-AF65-F5344CB8AC3E}">
        <p14:creationId xmlns:p14="http://schemas.microsoft.com/office/powerpoint/2010/main" val="4027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391" y="658953"/>
            <a:ext cx="5391219" cy="584775"/>
          </a:xfrm>
          <a:prstGeom prst="rect">
            <a:avLst/>
          </a:prstGeom>
          <a:noFill/>
        </p:spPr>
        <p:txBody>
          <a:bodyPr wrap="none" rtlCol="0">
            <a:spAutoFit/>
          </a:bodyPr>
          <a:lstStyle/>
          <a:p>
            <a:r>
              <a:rPr lang="en-US" sz="3200" b="1" dirty="0"/>
              <a:t>REQUIRED SPECIFICATIONS</a:t>
            </a:r>
            <a:endParaRPr lang="en-IN" sz="3200" b="1" dirty="0"/>
          </a:p>
        </p:txBody>
      </p:sp>
      <p:graphicFrame>
        <p:nvGraphicFramePr>
          <p:cNvPr id="3" name="Table 2"/>
          <p:cNvGraphicFramePr>
            <a:graphicFrameLocks noGrp="1"/>
          </p:cNvGraphicFramePr>
          <p:nvPr>
            <p:extLst>
              <p:ext uri="{D42A27DB-BD31-4B8C-83A1-F6EECF244321}">
                <p14:modId xmlns:p14="http://schemas.microsoft.com/office/powerpoint/2010/main" val="3485130403"/>
              </p:ext>
            </p:extLst>
          </p:nvPr>
        </p:nvGraphicFramePr>
        <p:xfrm>
          <a:off x="1854200" y="1453442"/>
          <a:ext cx="8483600" cy="4288884"/>
        </p:xfrm>
        <a:graphic>
          <a:graphicData uri="http://schemas.openxmlformats.org/drawingml/2006/table">
            <a:tbl>
              <a:tblPr firstRow="1" bandRow="1">
                <a:tableStyleId>{5C22544A-7EE6-4342-B048-85BDC9FD1C3A}</a:tableStyleId>
              </a:tblPr>
              <a:tblGrid>
                <a:gridCol w="4241800">
                  <a:extLst>
                    <a:ext uri="{9D8B030D-6E8A-4147-A177-3AD203B41FA5}">
                      <a16:colId xmlns:a16="http://schemas.microsoft.com/office/drawing/2014/main" val="20000"/>
                    </a:ext>
                  </a:extLst>
                </a:gridCol>
                <a:gridCol w="4241800">
                  <a:extLst>
                    <a:ext uri="{9D8B030D-6E8A-4147-A177-3AD203B41FA5}">
                      <a16:colId xmlns:a16="http://schemas.microsoft.com/office/drawing/2014/main" val="20001"/>
                    </a:ext>
                  </a:extLst>
                </a:gridCol>
              </a:tblGrid>
              <a:tr h="845808">
                <a:tc>
                  <a:txBody>
                    <a:bodyPr/>
                    <a:lstStyle/>
                    <a:p>
                      <a:pPr algn="ctr"/>
                      <a:r>
                        <a:rPr lang="en-US" sz="2400" dirty="0"/>
                        <a:t>Hard</a:t>
                      </a:r>
                      <a:r>
                        <a:rPr lang="en-US" sz="2400" baseline="0" dirty="0"/>
                        <a:t>ware Configuration</a:t>
                      </a:r>
                      <a:endParaRPr lang="en-IN" sz="2400" dirty="0"/>
                    </a:p>
                  </a:txBody>
                  <a:tcPr marL="82692" marR="82692" marT="41346" marB="41346" anchor="ctr"/>
                </a:tc>
                <a:tc>
                  <a:txBody>
                    <a:bodyPr/>
                    <a:lstStyle/>
                    <a:p>
                      <a:pPr algn="ctr"/>
                      <a:r>
                        <a:rPr lang="en-US" sz="2400" dirty="0"/>
                        <a:t>Software</a:t>
                      </a:r>
                      <a:r>
                        <a:rPr lang="en-US" sz="2400" baseline="0" dirty="0"/>
                        <a:t> Configuration</a:t>
                      </a:r>
                      <a:endParaRPr lang="en-IN" sz="2400" dirty="0"/>
                    </a:p>
                  </a:txBody>
                  <a:tcPr marL="82692" marR="82692" marT="41346" marB="41346" anchor="ctr"/>
                </a:tc>
                <a:extLst>
                  <a:ext uri="{0D108BD9-81ED-4DB2-BD59-A6C34878D82A}">
                    <a16:rowId xmlns:a16="http://schemas.microsoft.com/office/drawing/2014/main" val="10000"/>
                  </a:ext>
                </a:extLst>
              </a:tr>
              <a:tr h="845808">
                <a:tc>
                  <a:txBody>
                    <a:bodyPr/>
                    <a:lstStyle/>
                    <a:p>
                      <a:pPr marL="285750" indent="-285750">
                        <a:buFont typeface="Wingdings" panose="05000000000000000000" pitchFamily="2" charset="2"/>
                        <a:buChar char="Ø"/>
                      </a:pPr>
                      <a:r>
                        <a:rPr lang="en-US" sz="1800" b="0" dirty="0"/>
                        <a:t>Operating</a:t>
                      </a:r>
                      <a:r>
                        <a:rPr lang="en-US" sz="1800" b="0" baseline="0" dirty="0"/>
                        <a:t> System : Windows 10 and above</a:t>
                      </a:r>
                      <a:endParaRPr lang="en-IN" sz="1800" b="0" dirty="0"/>
                    </a:p>
                  </a:txBody>
                  <a:tcPr marL="82692" marR="82692" marT="41346" marB="41346" anchor="ctr"/>
                </a:tc>
                <a:tc>
                  <a:txBody>
                    <a:bodyPr/>
                    <a:lstStyle/>
                    <a:p>
                      <a:pPr marL="285750" indent="-285750" algn="l">
                        <a:buFont typeface="Wingdings" panose="05000000000000000000" pitchFamily="2" charset="2"/>
                        <a:buChar char="Ø"/>
                      </a:pPr>
                      <a:r>
                        <a:rPr lang="en-US" sz="1800" b="0" dirty="0"/>
                        <a:t>Software</a:t>
                      </a:r>
                      <a:r>
                        <a:rPr lang="en-US" sz="1800" b="0" baseline="0" dirty="0"/>
                        <a:t> IDE: Eclipse,  MySQL, VS Code.</a:t>
                      </a:r>
                      <a:endParaRPr lang="en-IN" sz="1800" b="0" dirty="0"/>
                    </a:p>
                  </a:txBody>
                  <a:tcPr marL="82692" marR="82692" marT="41346" marB="41346" anchor="ctr"/>
                </a:tc>
                <a:extLst>
                  <a:ext uri="{0D108BD9-81ED-4DB2-BD59-A6C34878D82A}">
                    <a16:rowId xmlns:a16="http://schemas.microsoft.com/office/drawing/2014/main" val="10001"/>
                  </a:ext>
                </a:extLst>
              </a:tr>
              <a:tr h="845808">
                <a:tc>
                  <a:txBody>
                    <a:bodyPr/>
                    <a:lstStyle/>
                    <a:p>
                      <a:pPr marL="285750" indent="-285750">
                        <a:buFont typeface="Wingdings" panose="05000000000000000000" pitchFamily="2" charset="2"/>
                        <a:buChar char="Ø"/>
                      </a:pPr>
                      <a:r>
                        <a:rPr lang="en-US" sz="1800" b="0" dirty="0"/>
                        <a:t>Hard Disk: 500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a:t>Language:</a:t>
                      </a:r>
                      <a:r>
                        <a:rPr lang="en-US" sz="1800" b="0" baseline="0" dirty="0"/>
                        <a:t> JAVA, Type Script, HTML, CSS</a:t>
                      </a:r>
                    </a:p>
                    <a:p>
                      <a:pPr marL="285750" indent="-285750">
                        <a:buFont typeface="Wingdings" panose="05000000000000000000" pitchFamily="2" charset="2"/>
                        <a:buChar char="Ø"/>
                      </a:pPr>
                      <a:endParaRPr lang="en-IN" sz="1800" b="0" dirty="0"/>
                    </a:p>
                  </a:txBody>
                  <a:tcPr marL="82692" marR="82692" marT="41346" marB="41346" anchor="ctr"/>
                </a:tc>
                <a:extLst>
                  <a:ext uri="{0D108BD9-81ED-4DB2-BD59-A6C34878D82A}">
                    <a16:rowId xmlns:a16="http://schemas.microsoft.com/office/drawing/2014/main" val="10002"/>
                  </a:ext>
                </a:extLst>
              </a:tr>
              <a:tr h="845808">
                <a:tc>
                  <a:txBody>
                    <a:bodyPr/>
                    <a:lstStyle/>
                    <a:p>
                      <a:pPr marL="285750" indent="-285750">
                        <a:buFont typeface="Wingdings" panose="05000000000000000000" pitchFamily="2" charset="2"/>
                        <a:buChar char="Ø"/>
                      </a:pPr>
                      <a:r>
                        <a:rPr lang="en-US" sz="1800" b="0" dirty="0"/>
                        <a:t>RAM: 8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a:t>Front</a:t>
                      </a:r>
                      <a:r>
                        <a:rPr lang="en-US" sz="1800" b="0" baseline="0" dirty="0"/>
                        <a:t> End: Angular, Boot Strap</a:t>
                      </a:r>
                      <a:endParaRPr lang="en-IN" sz="1800" b="0" dirty="0"/>
                    </a:p>
                  </a:txBody>
                  <a:tcPr marL="82692" marR="82692" marT="41346" marB="41346" anchor="ctr"/>
                </a:tc>
                <a:extLst>
                  <a:ext uri="{0D108BD9-81ED-4DB2-BD59-A6C34878D82A}">
                    <a16:rowId xmlns:a16="http://schemas.microsoft.com/office/drawing/2014/main" val="10003"/>
                  </a:ext>
                </a:extLst>
              </a:tr>
              <a:tr h="845808">
                <a:tc>
                  <a:txBody>
                    <a:bodyPr/>
                    <a:lstStyle/>
                    <a:p>
                      <a:endParaRPr lang="en-IN" sz="1800" b="0"/>
                    </a:p>
                  </a:txBody>
                  <a:tcPr marL="82692" marR="82692" marT="41346" marB="41346" anchor="ctr"/>
                </a:tc>
                <a:tc>
                  <a:txBody>
                    <a:bodyPr/>
                    <a:lstStyle/>
                    <a:p>
                      <a:pPr marL="285750" indent="-285750">
                        <a:buFont typeface="Wingdings" panose="05000000000000000000" pitchFamily="2" charset="2"/>
                        <a:buChar char="Ø"/>
                      </a:pPr>
                      <a:r>
                        <a:rPr lang="en-US" sz="1800" b="0" dirty="0"/>
                        <a:t>Back End:</a:t>
                      </a:r>
                      <a:r>
                        <a:rPr lang="en-US" sz="1800" b="0" baseline="0" dirty="0"/>
                        <a:t> Spring Boot, MySQL.</a:t>
                      </a:r>
                      <a:endParaRPr lang="en-IN" sz="1800" b="0" dirty="0"/>
                    </a:p>
                  </a:txBody>
                  <a:tcPr marL="82692" marR="82692" marT="41346" marB="41346"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584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3985" y="183280"/>
            <a:ext cx="5824030" cy="1077218"/>
          </a:xfrm>
          <a:prstGeom prst="rect">
            <a:avLst/>
          </a:prstGeom>
          <a:noFill/>
        </p:spPr>
        <p:txBody>
          <a:bodyPr wrap="none" rtlCol="0">
            <a:spAutoFit/>
          </a:bodyPr>
          <a:lstStyle/>
          <a:p>
            <a:pPr algn="ctr"/>
            <a:r>
              <a:rPr lang="en-US" sz="3200" b="1" dirty="0"/>
              <a:t>CONNECTION TO DATABASE </a:t>
            </a:r>
            <a:br>
              <a:rPr lang="en-US" sz="3200" b="1" dirty="0"/>
            </a:br>
            <a:r>
              <a:rPr lang="en-US" sz="3200" b="1" dirty="0"/>
              <a:t>FRONT END TO BACK END</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390650"/>
            <a:ext cx="7943850" cy="5010150"/>
          </a:xfrm>
          <a:prstGeom prst="rect">
            <a:avLst/>
          </a:prstGeom>
        </p:spPr>
      </p:pic>
    </p:spTree>
    <p:extLst>
      <p:ext uri="{BB962C8B-B14F-4D97-AF65-F5344CB8AC3E}">
        <p14:creationId xmlns:p14="http://schemas.microsoft.com/office/powerpoint/2010/main" val="227881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055371" cy="584775"/>
          </a:xfrm>
          <a:prstGeom prst="rect">
            <a:avLst/>
          </a:prstGeom>
          <a:noFill/>
        </p:spPr>
        <p:txBody>
          <a:bodyPr wrap="none" rtlCol="0">
            <a:spAutoFit/>
          </a:bodyPr>
          <a:lstStyle/>
          <a:p>
            <a:r>
              <a:rPr lang="en-US" sz="3200" b="1" dirty="0"/>
              <a:t>MODULES</a:t>
            </a:r>
            <a:endParaRPr lang="en-IN" sz="3200" b="1" dirty="0"/>
          </a:p>
        </p:txBody>
      </p:sp>
      <p:sp>
        <p:nvSpPr>
          <p:cNvPr id="3" name="TextBox 2"/>
          <p:cNvSpPr txBox="1"/>
          <p:nvPr/>
        </p:nvSpPr>
        <p:spPr>
          <a:xfrm>
            <a:off x="1180927" y="1379121"/>
            <a:ext cx="9830146" cy="3046988"/>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dirty="0"/>
              <a:t>The system contains 5 Modules</a:t>
            </a:r>
          </a:p>
          <a:p>
            <a:pPr fontAlgn="base"/>
            <a:endParaRPr lang="en-US" sz="2400" dirty="0"/>
          </a:p>
          <a:p>
            <a:pPr marL="457200" indent="-457200" fontAlgn="base">
              <a:buFont typeface="+mj-lt"/>
              <a:buAutoNum type="arabicPeriod"/>
            </a:pPr>
            <a:r>
              <a:rPr lang="en-US" sz="2400" b="1" dirty="0"/>
              <a:t>ADMIN</a:t>
            </a:r>
            <a:r>
              <a:rPr lang="en-US" sz="2400" dirty="0"/>
              <a:t> - Registration and Login.</a:t>
            </a:r>
            <a:endParaRPr lang="en-US" sz="2400" b="1" dirty="0"/>
          </a:p>
          <a:p>
            <a:pPr marL="457200" indent="-457200" fontAlgn="base">
              <a:buFont typeface="+mj-lt"/>
              <a:buAutoNum type="arabicPeriod"/>
            </a:pPr>
            <a:r>
              <a:rPr lang="en-US" sz="2400" b="1" dirty="0"/>
              <a:t>CUSTOMER</a:t>
            </a:r>
            <a:r>
              <a:rPr lang="en-US" sz="2400" dirty="0"/>
              <a:t>- Signup and Login.</a:t>
            </a:r>
            <a:endParaRPr lang="en-US" sz="2400" b="1" dirty="0"/>
          </a:p>
          <a:p>
            <a:pPr marL="457200" indent="-457200" fontAlgn="base">
              <a:buFont typeface="+mj-lt"/>
              <a:buAutoNum type="arabicPeriod"/>
            </a:pPr>
            <a:r>
              <a:rPr lang="en-US" sz="2400" b="1" dirty="0"/>
              <a:t>Electronic LIST</a:t>
            </a:r>
            <a:r>
              <a:rPr lang="en-US" sz="2400" dirty="0"/>
              <a:t>  - Add/Edit Food items by Admin.</a:t>
            </a:r>
            <a:endParaRPr lang="en-US" sz="2400" b="1" dirty="0"/>
          </a:p>
          <a:p>
            <a:pPr marL="457200" indent="-457200" fontAlgn="base">
              <a:buFont typeface="+mj-lt"/>
              <a:buAutoNum type="arabicPeriod"/>
            </a:pPr>
            <a:r>
              <a:rPr lang="en-US" sz="2400" b="1" dirty="0"/>
              <a:t>CART</a:t>
            </a:r>
            <a:r>
              <a:rPr lang="en-US" sz="2400" dirty="0"/>
              <a:t> - Customer can add food from list</a:t>
            </a:r>
            <a:endParaRPr lang="en-US" sz="2400" b="1" dirty="0"/>
          </a:p>
          <a:p>
            <a:pPr marL="457200" indent="-457200" fontAlgn="base">
              <a:buFont typeface="+mj-lt"/>
              <a:buAutoNum type="arabicPeriod"/>
            </a:pPr>
            <a:r>
              <a:rPr lang="en-US" sz="2400" b="1" dirty="0"/>
              <a:t>ORDER - </a:t>
            </a:r>
            <a:r>
              <a:rPr lang="en-US" sz="2400" dirty="0"/>
              <a:t>It shows items which present in cart and order status.</a:t>
            </a:r>
          </a:p>
          <a:p>
            <a:pPr marL="457200" indent="-457200" fontAlgn="base">
              <a:buFont typeface="+mj-lt"/>
              <a:buAutoNum type="arabicPeriod"/>
            </a:pPr>
            <a:r>
              <a:rPr lang="en-US" sz="2400" b="1" dirty="0"/>
              <a:t>PAYMENT – </a:t>
            </a:r>
            <a:r>
              <a:rPr lang="en-US" sz="2400" dirty="0"/>
              <a:t>Customer has to pay for completion of order.</a:t>
            </a:r>
            <a:r>
              <a:rPr lang="en-US" sz="2400" b="1" dirty="0"/>
              <a:t>  </a:t>
            </a:r>
            <a:r>
              <a:rPr lang="en-US" sz="2400" dirty="0"/>
              <a:t> </a:t>
            </a:r>
            <a:endParaRPr lang="en-US" sz="2400" b="1" dirty="0"/>
          </a:p>
        </p:txBody>
      </p:sp>
    </p:spTree>
    <p:extLst>
      <p:ext uri="{BB962C8B-B14F-4D97-AF65-F5344CB8AC3E}">
        <p14:creationId xmlns:p14="http://schemas.microsoft.com/office/powerpoint/2010/main" val="164586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a:t>SPRING ANNOTATIONS</a:t>
            </a:r>
            <a:endParaRPr lang="en-IN" sz="3200" b="1" dirty="0"/>
          </a:p>
        </p:txBody>
      </p:sp>
      <p:sp>
        <p:nvSpPr>
          <p:cNvPr id="3" name="TextBox 2"/>
          <p:cNvSpPr txBox="1"/>
          <p:nvPr/>
        </p:nvSpPr>
        <p:spPr>
          <a:xfrm>
            <a:off x="651164" y="1379121"/>
            <a:ext cx="10889672" cy="4154984"/>
          </a:xfrm>
          <a:prstGeom prst="rect">
            <a:avLst/>
          </a:prstGeom>
          <a:noFill/>
        </p:spPr>
        <p:txBody>
          <a:bodyPr wrap="square" rtlCol="0">
            <a:spAutoFit/>
          </a:bodyPr>
          <a:lstStyle/>
          <a:p>
            <a:pPr fontAlgn="base"/>
            <a:r>
              <a:rPr lang="en-US" sz="2400" b="1" dirty="0"/>
              <a:t>@Controller :</a:t>
            </a:r>
            <a:r>
              <a:rPr lang="en-US" sz="2400" dirty="0"/>
              <a:t>The @Controller annotation indicates that a particular class serves the role of a controller. Spring Controller annotation is typically used in combination with annotated handler methods based on the @</a:t>
            </a:r>
            <a:r>
              <a:rPr lang="en-US" sz="2400" dirty="0" err="1"/>
              <a:t>RequestMapping</a:t>
            </a:r>
            <a:r>
              <a:rPr lang="en-US" sz="2400" dirty="0"/>
              <a:t> annotation.</a:t>
            </a:r>
            <a:endParaRPr lang="en-US" sz="2400" b="1" dirty="0"/>
          </a:p>
          <a:p>
            <a:pPr fontAlgn="base"/>
            <a:r>
              <a:rPr lang="en-US" sz="2400" b="1" dirty="0"/>
              <a:t>@</a:t>
            </a:r>
            <a:r>
              <a:rPr lang="en-US" sz="2400" b="1" dirty="0" err="1"/>
              <a:t>Autowired</a:t>
            </a:r>
            <a:r>
              <a:rPr lang="en-US" sz="2400" b="1" dirty="0"/>
              <a:t>:</a:t>
            </a:r>
            <a:r>
              <a:rPr lang="en-US" sz="2400" dirty="0"/>
              <a:t> The @</a:t>
            </a:r>
            <a:r>
              <a:rPr lang="en-US" sz="2400" dirty="0" err="1"/>
              <a:t>Autowired</a:t>
            </a:r>
            <a:r>
              <a:rPr lang="en-US" sz="2400" dirty="0"/>
              <a:t> annotation provides more fine-grained control over where and how </a:t>
            </a:r>
            <a:r>
              <a:rPr lang="en-US" sz="2400" dirty="0" err="1"/>
              <a:t>autowiring</a:t>
            </a:r>
            <a:r>
              <a:rPr lang="en-US" sz="2400" dirty="0"/>
              <a:t> should be accomplished.</a:t>
            </a:r>
            <a:endParaRPr lang="en-US" sz="2400" b="1" dirty="0"/>
          </a:p>
          <a:p>
            <a:pPr fontAlgn="base"/>
            <a:r>
              <a:rPr lang="en-US" sz="2400" b="1" dirty="0"/>
              <a:t>@</a:t>
            </a:r>
            <a:r>
              <a:rPr lang="en-US" sz="2400" b="1" dirty="0" err="1"/>
              <a:t>RequestMapping</a:t>
            </a:r>
            <a:r>
              <a:rPr lang="en-US" sz="2400" b="1" dirty="0"/>
              <a:t> : </a:t>
            </a:r>
            <a:r>
              <a:rPr lang="en-US" sz="2400" dirty="0"/>
              <a:t>The @</a:t>
            </a:r>
            <a:r>
              <a:rPr lang="en-US" sz="2400" dirty="0" err="1"/>
              <a:t>RequestMapping</a:t>
            </a:r>
            <a:r>
              <a:rPr lang="en-US" sz="2400" dirty="0"/>
              <a:t> is one of the most common annotation used in Spring Web applications. This annotation maps HTTP requests to handler methods of MVC and REST controllers.</a:t>
            </a:r>
            <a:endParaRPr lang="en-US" sz="2400" b="1" dirty="0"/>
          </a:p>
          <a:p>
            <a:pPr fontAlgn="base"/>
            <a:r>
              <a:rPr lang="en-US" sz="2400" b="1" dirty="0"/>
              <a:t>@Entity: </a:t>
            </a:r>
            <a:r>
              <a:rPr lang="en-US" sz="2400" dirty="0"/>
              <a:t>The @Entity annotation specifies that the class is an entity and is mapped to a database table.</a:t>
            </a:r>
            <a:endParaRPr lang="en-US" sz="2400" b="1" dirty="0"/>
          </a:p>
        </p:txBody>
      </p:sp>
    </p:spTree>
    <p:extLst>
      <p:ext uri="{BB962C8B-B14F-4D97-AF65-F5344CB8AC3E}">
        <p14:creationId xmlns:p14="http://schemas.microsoft.com/office/powerpoint/2010/main" val="36080165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187</TotalTime>
  <Words>1071</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Cooper Std Black</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Bhalerao</dc:creator>
  <cp:lastModifiedBy>rajeev bed</cp:lastModifiedBy>
  <cp:revision>44</cp:revision>
  <dcterms:created xsi:type="dcterms:W3CDTF">2023-04-22T10:33:59Z</dcterms:created>
  <dcterms:modified xsi:type="dcterms:W3CDTF">2023-05-22T11:20:35Z</dcterms:modified>
</cp:coreProperties>
</file>