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89" r:id="rId5"/>
    <p:sldId id="270" r:id="rId6"/>
    <p:sldId id="292" r:id="rId7"/>
    <p:sldId id="301" r:id="rId8"/>
    <p:sldId id="273" r:id="rId9"/>
    <p:sldId id="268" r:id="rId10"/>
    <p:sldId id="287" r:id="rId11"/>
    <p:sldId id="295" r:id="rId12"/>
    <p:sldId id="296" r:id="rId13"/>
    <p:sldId id="297" r:id="rId14"/>
    <p:sldId id="304" r:id="rId15"/>
    <p:sldId id="299" r:id="rId16"/>
    <p:sldId id="300" r:id="rId17"/>
    <p:sldId id="302"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6836EDE-3106-4B71-8D9F-0302C70AD1FE}">
          <p14:sldIdLst>
            <p14:sldId id="289"/>
            <p14:sldId id="270"/>
            <p14:sldId id="292"/>
          </p14:sldIdLst>
        </p14:section>
        <p14:section name="Untitled Section" id="{B045F224-E243-4199-B102-BD6286E2CBF3}">
          <p14:sldIdLst>
            <p14:sldId id="301"/>
            <p14:sldId id="273"/>
            <p14:sldId id="268"/>
            <p14:sldId id="287"/>
            <p14:sldId id="295"/>
            <p14:sldId id="296"/>
            <p14:sldId id="297"/>
            <p14:sldId id="304"/>
            <p14:sldId id="299"/>
            <p14:sldId id="300"/>
            <p14:sldId id="302"/>
            <p14:sldId id="303"/>
          </p14:sldIdLst>
        </p14:section>
      </p14:sectionLst>
    </p:ext>
    <p:ext uri="{EFAFB233-063F-42B5-8137-9DF3F51BA10A}">
      <p15:sldGuideLst xmlns:p15="http://schemas.microsoft.com/office/powerpoint/2012/main" xmlns="">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0A2"/>
    <a:srgbClr val="40404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pPr/>
              <a:t>12/2/2021</a:t>
            </a:fld>
            <a:endParaRPr lang="en-US" dirty="0"/>
          </a:p>
        </p:txBody>
      </p:sp>
      <p:sp>
        <p:nvSpPr>
          <p:cNvPr id="4" name="Footer Placeholder 3">
            <a:extLst>
              <a:ext uri="{FF2B5EF4-FFF2-40B4-BE49-F238E27FC236}">
                <a16:creationId xmlns:a16="http://schemas.microsoft.com/office/drawing/2014/main" xmlns=""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pPr/>
              <a:t>‹#›</a:t>
            </a:fld>
            <a:endParaRPr lang="en-US" dirty="0"/>
          </a:p>
        </p:txBody>
      </p:sp>
    </p:spTree>
    <p:extLst>
      <p:ext uri="{BB962C8B-B14F-4D97-AF65-F5344CB8AC3E}">
        <p14:creationId xmlns:p14="http://schemas.microsoft.com/office/powerpoint/2010/main" xmlns=""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pPr/>
              <a:t>‹#›</a:t>
            </a:fld>
            <a:endParaRPr lang="en-US" dirty="0"/>
          </a:p>
        </p:txBody>
      </p:sp>
    </p:spTree>
    <p:extLst>
      <p:ext uri="{BB962C8B-B14F-4D97-AF65-F5344CB8AC3E}">
        <p14:creationId xmlns:p14="http://schemas.microsoft.com/office/powerpoint/2010/main" xmlns=""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a:t>
            </a:fld>
            <a:endParaRPr lang="en-US" dirty="0"/>
          </a:p>
        </p:txBody>
      </p:sp>
    </p:spTree>
    <p:extLst>
      <p:ext uri="{BB962C8B-B14F-4D97-AF65-F5344CB8AC3E}">
        <p14:creationId xmlns:p14="http://schemas.microsoft.com/office/powerpoint/2010/main" xmlns="" val="322885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10</a:t>
            </a:fld>
            <a:endParaRPr lang="en-US" dirty="0"/>
          </a:p>
        </p:txBody>
      </p:sp>
    </p:spTree>
    <p:extLst>
      <p:ext uri="{BB962C8B-B14F-4D97-AF65-F5344CB8AC3E}">
        <p14:creationId xmlns:p14="http://schemas.microsoft.com/office/powerpoint/2010/main" xmlns="" val="217051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11</a:t>
            </a:fld>
            <a:endParaRPr lang="en-US" dirty="0"/>
          </a:p>
        </p:txBody>
      </p:sp>
    </p:spTree>
    <p:extLst>
      <p:ext uri="{BB962C8B-B14F-4D97-AF65-F5344CB8AC3E}">
        <p14:creationId xmlns:p14="http://schemas.microsoft.com/office/powerpoint/2010/main" xmlns="" val="19087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12</a:t>
            </a:fld>
            <a:endParaRPr lang="en-US" dirty="0"/>
          </a:p>
        </p:txBody>
      </p:sp>
    </p:spTree>
    <p:extLst>
      <p:ext uri="{BB962C8B-B14F-4D97-AF65-F5344CB8AC3E}">
        <p14:creationId xmlns:p14="http://schemas.microsoft.com/office/powerpoint/2010/main" xmlns="" val="269971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13</a:t>
            </a:fld>
            <a:endParaRPr lang="en-US" dirty="0"/>
          </a:p>
        </p:txBody>
      </p:sp>
    </p:spTree>
    <p:extLst>
      <p:ext uri="{BB962C8B-B14F-4D97-AF65-F5344CB8AC3E}">
        <p14:creationId xmlns:p14="http://schemas.microsoft.com/office/powerpoint/2010/main" xmlns="" val="194934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14</a:t>
            </a:fld>
            <a:endParaRPr lang="en-US" dirty="0"/>
          </a:p>
        </p:txBody>
      </p:sp>
    </p:spTree>
    <p:extLst>
      <p:ext uri="{BB962C8B-B14F-4D97-AF65-F5344CB8AC3E}">
        <p14:creationId xmlns:p14="http://schemas.microsoft.com/office/powerpoint/2010/main" xmlns="" val="121190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15</a:t>
            </a:fld>
            <a:endParaRPr lang="en-US" dirty="0"/>
          </a:p>
        </p:txBody>
      </p:sp>
    </p:spTree>
    <p:extLst>
      <p:ext uri="{BB962C8B-B14F-4D97-AF65-F5344CB8AC3E}">
        <p14:creationId xmlns:p14="http://schemas.microsoft.com/office/powerpoint/2010/main" xmlns="" val="420285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2</a:t>
            </a:fld>
            <a:endParaRPr lang="en-US" dirty="0"/>
          </a:p>
        </p:txBody>
      </p:sp>
    </p:spTree>
    <p:extLst>
      <p:ext uri="{BB962C8B-B14F-4D97-AF65-F5344CB8AC3E}">
        <p14:creationId xmlns:p14="http://schemas.microsoft.com/office/powerpoint/2010/main" xmlns="" val="1912317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3</a:t>
            </a:fld>
            <a:endParaRPr lang="en-US" dirty="0"/>
          </a:p>
        </p:txBody>
      </p:sp>
    </p:spTree>
    <p:extLst>
      <p:ext uri="{BB962C8B-B14F-4D97-AF65-F5344CB8AC3E}">
        <p14:creationId xmlns:p14="http://schemas.microsoft.com/office/powerpoint/2010/main" xmlns="" val="89353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4</a:t>
            </a:fld>
            <a:endParaRPr lang="en-US" dirty="0"/>
          </a:p>
        </p:txBody>
      </p:sp>
    </p:spTree>
    <p:extLst>
      <p:ext uri="{BB962C8B-B14F-4D97-AF65-F5344CB8AC3E}">
        <p14:creationId xmlns:p14="http://schemas.microsoft.com/office/powerpoint/2010/main" xmlns="" val="13786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5</a:t>
            </a:fld>
            <a:endParaRPr lang="en-US" dirty="0"/>
          </a:p>
        </p:txBody>
      </p:sp>
    </p:spTree>
    <p:extLst>
      <p:ext uri="{BB962C8B-B14F-4D97-AF65-F5344CB8AC3E}">
        <p14:creationId xmlns:p14="http://schemas.microsoft.com/office/powerpoint/2010/main" xmlns="" val="33541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6</a:t>
            </a:fld>
            <a:endParaRPr lang="en-US" dirty="0"/>
          </a:p>
        </p:txBody>
      </p:sp>
    </p:spTree>
    <p:extLst>
      <p:ext uri="{BB962C8B-B14F-4D97-AF65-F5344CB8AC3E}">
        <p14:creationId xmlns:p14="http://schemas.microsoft.com/office/powerpoint/2010/main" xmlns="" val="132798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7</a:t>
            </a:fld>
            <a:endParaRPr lang="en-US" dirty="0"/>
          </a:p>
        </p:txBody>
      </p:sp>
    </p:spTree>
    <p:extLst>
      <p:ext uri="{BB962C8B-B14F-4D97-AF65-F5344CB8AC3E}">
        <p14:creationId xmlns:p14="http://schemas.microsoft.com/office/powerpoint/2010/main" xmlns="" val="314206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8</a:t>
            </a:fld>
            <a:endParaRPr lang="en-US" dirty="0"/>
          </a:p>
        </p:txBody>
      </p:sp>
    </p:spTree>
    <p:extLst>
      <p:ext uri="{BB962C8B-B14F-4D97-AF65-F5344CB8AC3E}">
        <p14:creationId xmlns:p14="http://schemas.microsoft.com/office/powerpoint/2010/main" xmlns="" val="2781608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pPr/>
              <a:t>9</a:t>
            </a:fld>
            <a:endParaRPr lang="en-US" dirty="0"/>
          </a:p>
        </p:txBody>
      </p:sp>
    </p:spTree>
    <p:extLst>
      <p:ext uri="{BB962C8B-B14F-4D97-AF65-F5344CB8AC3E}">
        <p14:creationId xmlns:p14="http://schemas.microsoft.com/office/powerpoint/2010/main" xmlns="" val="303282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noProof="0" smtClean="0"/>
              <a:pPr/>
              <a:t>12/2/2021</a:t>
            </a:fld>
            <a:endParaRPr lang="en-US" noProof="0" dirty="0"/>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dirty="0"/>
              <a:t>Click icon to add picture</a:t>
            </a:r>
          </a:p>
        </p:txBody>
      </p:sp>
      <p:sp>
        <p:nvSpPr>
          <p:cNvPr id="18" name="Content Placeholder 2">
            <a:extLst>
              <a:ext uri="{FF2B5EF4-FFF2-40B4-BE49-F238E27FC236}">
                <a16:creationId xmlns:a16="http://schemas.microsoft.com/office/drawing/2014/main" xmlns=""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noProof="0" smtClean="0"/>
              <a:pPr/>
              <a:t>12/2/2021</a:t>
            </a:fld>
            <a:endParaRPr lang="en-US" noProof="0"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xmlns=""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xmlns=""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xmlns=""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xmlns=""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dirty="0"/>
              <a:t>Click icon to add picture</a:t>
            </a:r>
          </a:p>
        </p:txBody>
      </p:sp>
      <p:sp>
        <p:nvSpPr>
          <p:cNvPr id="30" name="Picture Placeholder 28">
            <a:extLst>
              <a:ext uri="{FF2B5EF4-FFF2-40B4-BE49-F238E27FC236}">
                <a16:creationId xmlns:a16="http://schemas.microsoft.com/office/drawing/2014/main" xmlns=""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dirty="0"/>
              <a:t>Click icon to add picture</a:t>
            </a:r>
          </a:p>
        </p:txBody>
      </p:sp>
      <p:sp>
        <p:nvSpPr>
          <p:cNvPr id="31" name="Picture Placeholder 28">
            <a:extLst>
              <a:ext uri="{FF2B5EF4-FFF2-40B4-BE49-F238E27FC236}">
                <a16:creationId xmlns:a16="http://schemas.microsoft.com/office/drawing/2014/main" xmlns=""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dirty="0"/>
              <a:t>Click icon to add picture</a:t>
            </a:r>
          </a:p>
        </p:txBody>
      </p:sp>
      <p:sp>
        <p:nvSpPr>
          <p:cNvPr id="32" name="Picture Placeholder 28">
            <a:extLst>
              <a:ext uri="{FF2B5EF4-FFF2-40B4-BE49-F238E27FC236}">
                <a16:creationId xmlns:a16="http://schemas.microsoft.com/office/drawing/2014/main" xmlns=""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dirty="0"/>
              <a:t>Click icon to add picture</a:t>
            </a:r>
          </a:p>
        </p:txBody>
      </p:sp>
      <p:sp>
        <p:nvSpPr>
          <p:cNvPr id="33" name="Picture Placeholder 28">
            <a:extLst>
              <a:ext uri="{FF2B5EF4-FFF2-40B4-BE49-F238E27FC236}">
                <a16:creationId xmlns:a16="http://schemas.microsoft.com/office/drawing/2014/main" xmlns=""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dirty="0"/>
              <a:t>Click icon to add picture</a:t>
            </a:r>
          </a:p>
        </p:txBody>
      </p:sp>
      <p:sp>
        <p:nvSpPr>
          <p:cNvPr id="34" name="Picture Placeholder 28">
            <a:extLst>
              <a:ext uri="{FF2B5EF4-FFF2-40B4-BE49-F238E27FC236}">
                <a16:creationId xmlns:a16="http://schemas.microsoft.com/office/drawing/2014/main" xmlns=""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dirty="0"/>
              <a:t>Click icon to add picture</a:t>
            </a:r>
          </a:p>
        </p:txBody>
      </p:sp>
    </p:spTree>
    <p:extLst>
      <p:ext uri="{BB962C8B-B14F-4D97-AF65-F5344CB8AC3E}">
        <p14:creationId xmlns:p14="http://schemas.microsoft.com/office/powerpoint/2010/main" xmlns="" val="266710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xmlns=""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dirty="0"/>
              <a:t>Click icon to add picture</a:t>
            </a:r>
          </a:p>
        </p:txBody>
      </p:sp>
      <p:sp>
        <p:nvSpPr>
          <p:cNvPr id="10" name="object 3">
            <a:extLst>
              <a:ext uri="{FF2B5EF4-FFF2-40B4-BE49-F238E27FC236}">
                <a16:creationId xmlns:a16="http://schemas.microsoft.com/office/drawing/2014/main" xmlns=""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3434047"/>
            <a:ext cx="518318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noProof="0" smtClean="0"/>
              <a:pPr/>
              <a:t>12/2/2021</a:t>
            </a:fld>
            <a:endParaRPr lang="en-US" noProof="0"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277533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noProof="0"/>
              <a:t>Click to edit Master title style</a:t>
            </a:r>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noProof="0" smtClean="0"/>
              <a:pPr/>
              <a:t>12/2/2021</a:t>
            </a:fld>
            <a:endParaRPr lang="en-US" noProof="0"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noProof="0" dirty="0"/>
          </a:p>
        </p:txBody>
      </p:sp>
      <p:sp>
        <p:nvSpPr>
          <p:cNvPr id="12" name="Picture Placeholder 11">
            <a:extLst>
              <a:ext uri="{FF2B5EF4-FFF2-40B4-BE49-F238E27FC236}">
                <a16:creationId xmlns:a16="http://schemas.microsoft.com/office/drawing/2014/main" xmlns=""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noProof="0" dirty="0"/>
              <a:t>Click icon to add picture</a:t>
            </a:r>
          </a:p>
        </p:txBody>
      </p:sp>
      <p:sp>
        <p:nvSpPr>
          <p:cNvPr id="17" name="Picture Placeholder 11">
            <a:extLst>
              <a:ext uri="{FF2B5EF4-FFF2-40B4-BE49-F238E27FC236}">
                <a16:creationId xmlns:a16="http://schemas.microsoft.com/office/drawing/2014/main" xmlns=""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noProof="0" dirty="0"/>
              <a:t>Click icon to add picture</a:t>
            </a:r>
          </a:p>
        </p:txBody>
      </p:sp>
      <p:sp>
        <p:nvSpPr>
          <p:cNvPr id="14" name="Picture Placeholder 11">
            <a:extLst>
              <a:ext uri="{FF2B5EF4-FFF2-40B4-BE49-F238E27FC236}">
                <a16:creationId xmlns:a16="http://schemas.microsoft.com/office/drawing/2014/main" xmlns=""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noProof="0" dirty="0"/>
              <a:t>Click icon to add picture</a:t>
            </a:r>
          </a:p>
        </p:txBody>
      </p:sp>
      <p:sp>
        <p:nvSpPr>
          <p:cNvPr id="25" name="Text Placeholder 23">
            <a:extLst>
              <a:ext uri="{FF2B5EF4-FFF2-40B4-BE49-F238E27FC236}">
                <a16:creationId xmlns:a16="http://schemas.microsoft.com/office/drawing/2014/main" xmlns=""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6" name="Text Placeholder 23">
            <a:extLst>
              <a:ext uri="{FF2B5EF4-FFF2-40B4-BE49-F238E27FC236}">
                <a16:creationId xmlns:a16="http://schemas.microsoft.com/office/drawing/2014/main" xmlns=""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7" name="Text Placeholder 23">
            <a:extLst>
              <a:ext uri="{FF2B5EF4-FFF2-40B4-BE49-F238E27FC236}">
                <a16:creationId xmlns:a16="http://schemas.microsoft.com/office/drawing/2014/main" xmlns=""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9" name="Picture Placeholder 28">
            <a:extLst>
              <a:ext uri="{FF2B5EF4-FFF2-40B4-BE49-F238E27FC236}">
                <a16:creationId xmlns:a16="http://schemas.microsoft.com/office/drawing/2014/main" xmlns=""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xmlns="" val="4999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noProof="0" smtClean="0"/>
              <a:pPr/>
              <a:t>12/2/2021</a:t>
            </a:fld>
            <a:endParaRPr lang="en-US" noProof="0" dirty="0"/>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noProof="0" smtClean="0"/>
              <a:pPr/>
              <a:t>12/2/2021</a:t>
            </a:fld>
            <a:endParaRPr lang="en-US" noProof="0" dirty="0"/>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noProof="0" smtClean="0"/>
              <a:pPr/>
              <a:t>12/2/2021</a:t>
            </a:fld>
            <a:endParaRPr lang="en-US" noProof="0"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xmlns=""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noProof="0" smtClean="0"/>
              <a:pPr/>
              <a:t>12/2/2021</a:t>
            </a:fld>
            <a:endParaRPr lang="en-US" noProof="0"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noProof="0" smtClean="0"/>
              <a:pPr/>
              <a:t>12/2/2021</a:t>
            </a:fld>
            <a:endParaRPr lang="en-US" noProof="0" dirty="0"/>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noProof="0" smtClean="0"/>
              <a:pPr/>
              <a:t>12/2/2021</a:t>
            </a:fld>
            <a:endParaRPr lang="en-US" noProof="0" dirty="0"/>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noProof="0" smtClean="0"/>
              <a:pPr/>
              <a:t>12/2/2021</a:t>
            </a:fld>
            <a:endParaRPr lang="en-US" noProof="0" dirty="0"/>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noProof="0" smtClean="0"/>
              <a:pPr/>
              <a:t>12/2/2021</a:t>
            </a:fld>
            <a:endParaRPr lang="en-US" noProof="0"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pPr/>
              <a:t>12/2/2021</a:t>
            </a:fld>
            <a:endParaRPr lang="en-US" noProof="0" dirty="0"/>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xmlns=""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xmlns="" id="{1E745F20-F130-4708-BD5A-1A4FF4BE4D0B}"/>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bwMode="ltGray"/>
        <p:txBody>
          <a:bodyPr>
            <a:normAutofit/>
          </a:bodyPr>
          <a:lstStyle/>
          <a:p>
            <a:pPr>
              <a:lnSpc>
                <a:spcPct val="125000"/>
              </a:lnSpc>
            </a:pPr>
            <a:r>
              <a:rPr lang="en-US" sz="4000" dirty="0">
                <a:solidFill>
                  <a:schemeClr val="bg1"/>
                </a:solidFill>
                <a:latin typeface="Times New Roman" panose="02020603050405020304" pitchFamily="18" charset="0"/>
                <a:cs typeface="Times New Roman" panose="02020603050405020304" pitchFamily="18" charset="0"/>
              </a:rPr>
              <a:t>STUDENT ALCOHOL CONSUMPTION</a:t>
            </a:r>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bwMode="blackGray">
          <a:xfrm rot="10800000" flipV="1">
            <a:off x="7725927" y="6002046"/>
            <a:ext cx="4463533" cy="852254"/>
          </a:xfrm>
          <a:solidFill>
            <a:schemeClr val="accent2">
              <a:alpha val="90000"/>
            </a:schemeClr>
          </a:solidFill>
        </p:spPr>
        <p:txBody>
          <a:bodyPr anchor="ctr" anchorCtr="0">
            <a:normAutofit fontScale="92500"/>
          </a:bodyPr>
          <a:lstStyle/>
          <a:p>
            <a:r>
              <a:rPr lang="en-US" sz="2500" b="1" i="1" spc="65" dirty="0" smtClean="0">
                <a:solidFill>
                  <a:schemeClr val="accent1"/>
                </a:solidFill>
                <a:cs typeface="Arial"/>
              </a:rPr>
              <a:t>Presented by- </a:t>
            </a:r>
            <a:r>
              <a:rPr lang="en-US" sz="2500" b="1" i="1" spc="65" dirty="0" err="1" smtClean="0">
                <a:solidFill>
                  <a:schemeClr val="accent1"/>
                </a:solidFill>
                <a:cs typeface="Arial"/>
              </a:rPr>
              <a:t>Diksha</a:t>
            </a:r>
            <a:r>
              <a:rPr lang="en-US" sz="2500" b="1" i="1" spc="65" dirty="0" smtClean="0">
                <a:solidFill>
                  <a:schemeClr val="accent1"/>
                </a:solidFill>
                <a:cs typeface="Arial"/>
              </a:rPr>
              <a:t> Dalia</a:t>
            </a:r>
          </a:p>
          <a:p>
            <a:r>
              <a:rPr lang="en-US" dirty="0" smtClean="0"/>
              <a:t>Student No.- </a:t>
            </a:r>
            <a:r>
              <a:rPr lang="en-US" sz="2500" b="1" i="1" spc="65" dirty="0" smtClean="0">
                <a:solidFill>
                  <a:schemeClr val="accent1"/>
                </a:solidFill>
                <a:cs typeface="Arial"/>
              </a:rPr>
              <a:t>(0766406)</a:t>
            </a:r>
            <a:endParaRPr lang="en-US" sz="2500" b="1" i="1" spc="65" dirty="0">
              <a:solidFill>
                <a:schemeClr val="accent1"/>
              </a:solidFill>
              <a:cs typeface="Arial"/>
            </a:endParaRP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bwMode="white">
          <a:xfrm>
            <a:off x="4044000" y="3309768"/>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object 7" descr="Beige rectangle">
            <a:extLst>
              <a:ext uri="{FF2B5EF4-FFF2-40B4-BE49-F238E27FC236}">
                <a16:creationId xmlns:a16="http://schemas.microsoft.com/office/drawing/2014/main" xmlns="" id="{B50892C9-A37D-48F1-BBB8-5A6C4C16E44D}"/>
              </a:ext>
            </a:extLst>
          </p:cNvPr>
          <p:cNvSpPr/>
          <p:nvPr/>
        </p:nvSpPr>
        <p:spPr bwMode="white">
          <a:xfrm flipV="1">
            <a:off x="4474346" y="4083602"/>
            <a:ext cx="340014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8" name="Subtitle 2">
            <a:extLst>
              <a:ext uri="{FF2B5EF4-FFF2-40B4-BE49-F238E27FC236}">
                <a16:creationId xmlns:a16="http://schemas.microsoft.com/office/drawing/2014/main" xmlns="" id="{4EED8D2D-9184-4A5B-925E-8D644CBB7175}"/>
              </a:ext>
            </a:extLst>
          </p:cNvPr>
          <p:cNvSpPr txBox="1">
            <a:spLocks/>
          </p:cNvSpPr>
          <p:nvPr/>
        </p:nvSpPr>
        <p:spPr bwMode="blackGray">
          <a:xfrm rot="10800000" flipV="1">
            <a:off x="0" y="6073064"/>
            <a:ext cx="4357001" cy="781235"/>
          </a:xfrm>
          <a:prstGeom prst="rect">
            <a:avLst/>
          </a:prstGeom>
          <a:solidFill>
            <a:schemeClr val="accent2">
              <a:alpha val="90000"/>
            </a:schemeClr>
          </a:solidFill>
        </p:spPr>
        <p:txBody>
          <a:bodyPr vert="horz" lIns="91440" tIns="45720" rIns="91440" bIns="4572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Supervisor- Savita Seharawat</a:t>
            </a:r>
            <a:endParaRPr lang="en-IN" dirty="0"/>
          </a:p>
        </p:txBody>
      </p:sp>
    </p:spTree>
    <p:extLst>
      <p:ext uri="{BB962C8B-B14F-4D97-AF65-F5344CB8AC3E}">
        <p14:creationId xmlns:p14="http://schemas.microsoft.com/office/powerpoint/2010/main" xmlns=""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10</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0" y="8878"/>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indent="368300"/>
            <a:endParaRPr lang="en-IN" sz="1800" dirty="0">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xmlns="" id="{46257054-F6E9-4CFA-8038-CE310F8D3790}"/>
              </a:ext>
            </a:extLst>
          </p:cNvPr>
          <p:cNvSpPr txBox="1"/>
          <p:nvPr/>
        </p:nvSpPr>
        <p:spPr>
          <a:xfrm>
            <a:off x="89076" y="1121257"/>
            <a:ext cx="5480761" cy="4034438"/>
          </a:xfrm>
          <a:prstGeom prst="rect">
            <a:avLst/>
          </a:prstGeom>
          <a:noFill/>
        </p:spPr>
        <p:txBody>
          <a:bodyPr wrap="square" rtlCol="0">
            <a:spAutoFit/>
          </a:bodyPr>
          <a:lstStyle/>
          <a:p>
            <a:pPr marL="368300" marR="688975" algn="just">
              <a:spcBef>
                <a:spcPts val="450"/>
              </a:spcBef>
            </a:pP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statistics, it is a linear approach for modelling the relationship between a dependent and independent variables. It also explain the relationship between variables by drawing a line called as predicted line and it use a straight line.</a:t>
            </a: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G3 is considered as a target variable in this linear model which is the final grades among</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368300" marR="688975" algn="just">
              <a:spcBef>
                <a:spcPts val="450"/>
              </a:spcBef>
              <a:spcAft>
                <a:spcPts val="0"/>
              </a:spcAft>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 the grades whereas G1,G2 and Age are independents variables. After that,</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finding</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coefficients</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independents</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also</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check</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accuracy</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solidFill>
                <a:schemeClr val="bg1"/>
              </a:solidFill>
              <a:effectLst/>
              <a:latin typeface="Times New Roman" panose="02020603050405020304" pitchFamily="18" charset="0"/>
              <a:ea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object 5" descr="Beige rectangle">
            <a:extLst>
              <a:ext uri="{FF2B5EF4-FFF2-40B4-BE49-F238E27FC236}">
                <a16:creationId xmlns:a16="http://schemas.microsoft.com/office/drawing/2014/main" xmlns="" id="{2E835F86-0563-43B4-9653-3EF78F5C2BD6}"/>
              </a:ext>
            </a:extLst>
          </p:cNvPr>
          <p:cNvSpPr/>
          <p:nvPr/>
        </p:nvSpPr>
        <p:spPr bwMode="white">
          <a:xfrm flipV="1">
            <a:off x="154296" y="614105"/>
            <a:ext cx="2855234" cy="242901"/>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xmlns="" id="{88E9BBC2-2C16-45F8-BD90-50EE3ABA5BC5}"/>
              </a:ext>
            </a:extLst>
          </p:cNvPr>
          <p:cNvSpPr txBox="1"/>
          <p:nvPr/>
        </p:nvSpPr>
        <p:spPr>
          <a:xfrm>
            <a:off x="-16617" y="214361"/>
            <a:ext cx="7737953" cy="707886"/>
          </a:xfrm>
          <a:prstGeom prst="rect">
            <a:avLst/>
          </a:prstGeom>
          <a:noFill/>
        </p:spPr>
        <p:txBody>
          <a:bodyPr wrap="square" rtlCol="0">
            <a:spAutoFit/>
          </a:bodyPr>
          <a:lstStyle/>
          <a:p>
            <a:r>
              <a:rPr lang="en-GB" sz="4000" dirty="0">
                <a:solidFill>
                  <a:schemeClr val="bg1"/>
                </a:solidFill>
                <a:latin typeface="Times New Roman" panose="02020603050405020304" pitchFamily="18" charset="0"/>
                <a:cs typeface="Times New Roman" panose="02020603050405020304" pitchFamily="18" charset="0"/>
              </a:rPr>
              <a:t>Linear Model</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DE8FBB9-00F9-4257-9C1C-A15DE3B0DFEA}"/>
              </a:ext>
            </a:extLst>
          </p:cNvPr>
          <p:cNvPicPr>
            <a:picLocks noChangeAspect="1"/>
          </p:cNvPicPr>
          <p:nvPr/>
        </p:nvPicPr>
        <p:blipFill>
          <a:blip r:embed="rId6" cstate="print"/>
          <a:stretch>
            <a:fillRect/>
          </a:stretch>
        </p:blipFill>
        <p:spPr>
          <a:xfrm>
            <a:off x="6822867" y="1437717"/>
            <a:ext cx="3215919" cy="3018873"/>
          </a:xfrm>
          <a:prstGeom prst="rect">
            <a:avLst/>
          </a:prstGeom>
        </p:spPr>
      </p:pic>
      <p:sp>
        <p:nvSpPr>
          <p:cNvPr id="11" name="Rectangle 9">
            <a:extLst>
              <a:ext uri="{FF2B5EF4-FFF2-40B4-BE49-F238E27FC236}">
                <a16:creationId xmlns:a16="http://schemas.microsoft.com/office/drawing/2014/main" xmlns="" id="{43287735-790F-4C0D-87EC-C8C85303F897}"/>
              </a:ext>
            </a:extLst>
          </p:cNvPr>
          <p:cNvSpPr>
            <a:spLocks noChangeArrowheads="1"/>
          </p:cNvSpPr>
          <p:nvPr/>
        </p:nvSpPr>
        <p:spPr bwMode="auto">
          <a:xfrm>
            <a:off x="152400" y="104001"/>
            <a:ext cx="227948"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xmlns="" id="{97017313-F153-412C-8239-EB19491F1F9B}"/>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xmlns="" val="373630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11</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indent="368300"/>
            <a:endParaRPr lang="en-IN" sz="1800" dirty="0">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xmlns="" id="{46257054-F6E9-4CFA-8038-CE310F8D3790}"/>
              </a:ext>
            </a:extLst>
          </p:cNvPr>
          <p:cNvSpPr txBox="1"/>
          <p:nvPr/>
        </p:nvSpPr>
        <p:spPr>
          <a:xfrm>
            <a:off x="89076" y="1121257"/>
            <a:ext cx="5480761" cy="2926442"/>
          </a:xfrm>
          <a:prstGeom prst="rect">
            <a:avLst/>
          </a:prstGeom>
          <a:noFill/>
        </p:spPr>
        <p:txBody>
          <a:bodyPr wrap="square" rtlCol="0">
            <a:spAutoFit/>
          </a:bodyPr>
          <a:lstStyle/>
          <a:p>
            <a:pPr marL="368300" marR="688975" algn="just">
              <a:spcBef>
                <a:spcPts val="450"/>
              </a:spcBef>
            </a:pP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is a classification algorithm. It is used to predict a binary outcome . It works same like linear regression but when we have attributes with two outcomes only the we use logistic regression. Moreover, it is used to find likelihood of “yes” or “no” outcomes/”0” or “1”. By finding such results logistic regression helps data analyst to take decisions for their companies..</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object 5" descr="Beige rectangle">
            <a:extLst>
              <a:ext uri="{FF2B5EF4-FFF2-40B4-BE49-F238E27FC236}">
                <a16:creationId xmlns:a16="http://schemas.microsoft.com/office/drawing/2014/main" xmlns="" id="{2E835F86-0563-43B4-9653-3EF78F5C2BD6}"/>
              </a:ext>
            </a:extLst>
          </p:cNvPr>
          <p:cNvSpPr/>
          <p:nvPr/>
        </p:nvSpPr>
        <p:spPr bwMode="white">
          <a:xfrm>
            <a:off x="89076" y="4874970"/>
            <a:ext cx="3746377" cy="4780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xmlns="" id="{88E9BBC2-2C16-45F8-BD90-50EE3ABA5BC5}"/>
              </a:ext>
            </a:extLst>
          </p:cNvPr>
          <p:cNvSpPr txBox="1"/>
          <p:nvPr/>
        </p:nvSpPr>
        <p:spPr>
          <a:xfrm>
            <a:off x="89076" y="103247"/>
            <a:ext cx="7737953" cy="707886"/>
          </a:xfrm>
          <a:prstGeom prst="rect">
            <a:avLst/>
          </a:prstGeom>
          <a:noFill/>
        </p:spPr>
        <p:txBody>
          <a:bodyPr wrap="square" rtlCol="0">
            <a:spAutoFit/>
          </a:bodyPr>
          <a:lstStyle/>
          <a:p>
            <a:r>
              <a:rPr lang="en-GB" sz="4000" dirty="0">
                <a:solidFill>
                  <a:schemeClr val="bg1"/>
                </a:solidFill>
                <a:latin typeface="Times New Roman" panose="02020603050405020304" pitchFamily="18" charset="0"/>
                <a:cs typeface="Times New Roman" panose="02020603050405020304" pitchFamily="18" charset="0"/>
              </a:rPr>
              <a:t>Logistic Regression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11" name="Rectangle 9">
            <a:extLst>
              <a:ext uri="{FF2B5EF4-FFF2-40B4-BE49-F238E27FC236}">
                <a16:creationId xmlns:a16="http://schemas.microsoft.com/office/drawing/2014/main" xmlns="" id="{43287735-790F-4C0D-87EC-C8C85303F897}"/>
              </a:ext>
            </a:extLst>
          </p:cNvPr>
          <p:cNvSpPr>
            <a:spLocks noChangeArrowheads="1"/>
          </p:cNvSpPr>
          <p:nvPr/>
        </p:nvSpPr>
        <p:spPr bwMode="auto">
          <a:xfrm>
            <a:off x="152400" y="104001"/>
            <a:ext cx="227948"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xmlns="" id="{97017313-F153-412C-8239-EB19491F1F9B}"/>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3" name="TextBox 2">
            <a:extLst>
              <a:ext uri="{FF2B5EF4-FFF2-40B4-BE49-F238E27FC236}">
                <a16:creationId xmlns:a16="http://schemas.microsoft.com/office/drawing/2014/main" xmlns="" id="{9FBE61DB-B20E-41DE-8D9E-4CCD19FC1D84}"/>
              </a:ext>
            </a:extLst>
          </p:cNvPr>
          <p:cNvSpPr txBox="1"/>
          <p:nvPr/>
        </p:nvSpPr>
        <p:spPr>
          <a:xfrm>
            <a:off x="84428" y="4152515"/>
            <a:ext cx="5822272"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Confusion Matrix</a:t>
            </a:r>
          </a:p>
        </p:txBody>
      </p:sp>
      <p:sp>
        <p:nvSpPr>
          <p:cNvPr id="5" name="TextBox 4">
            <a:extLst>
              <a:ext uri="{FF2B5EF4-FFF2-40B4-BE49-F238E27FC236}">
                <a16:creationId xmlns:a16="http://schemas.microsoft.com/office/drawing/2014/main" xmlns="" id="{9BB62543-16B7-4251-BEAB-6FBD03E178E8}"/>
              </a:ext>
            </a:extLst>
          </p:cNvPr>
          <p:cNvSpPr txBox="1"/>
          <p:nvPr/>
        </p:nvSpPr>
        <p:spPr>
          <a:xfrm>
            <a:off x="84428" y="5024978"/>
            <a:ext cx="5680229" cy="1200329"/>
          </a:xfrm>
          <a:prstGeom prst="rect">
            <a:avLst/>
          </a:prstGeom>
          <a:noFill/>
        </p:spPr>
        <p:txBody>
          <a:bodyPr wrap="square" rtlCol="0">
            <a:spAutoFit/>
          </a:bodyPr>
          <a:lstStyle/>
          <a:p>
            <a:pPr algn="just"/>
            <a:r>
              <a:rPr lang="en-IN" sz="1800" dirty="0">
                <a:solidFill>
                  <a:schemeClr val="bg1"/>
                </a:solidFill>
                <a:effectLst/>
                <a:latin typeface="Times New Roman" panose="02020603050405020304" pitchFamily="18" charset="0"/>
                <a:ea typeface="Times New Roman" panose="02020603050405020304" pitchFamily="18" charset="0"/>
              </a:rPr>
              <a:t>This is the confusion matrix corresponding to logistic regression. In this it is clear that 4.11% it 1 but the actual value is 0 and 1.54% it predict 0 but actual value is 1.</a:t>
            </a:r>
          </a:p>
          <a:p>
            <a:pPr algn="just"/>
            <a:endParaRPr lang="en-IN" dirty="0"/>
          </a:p>
        </p:txBody>
      </p:sp>
      <p:pic>
        <p:nvPicPr>
          <p:cNvPr id="18" name="Picture 17" descr="Chart, treemap chart&#10;&#10;Description automatically generated">
            <a:extLst>
              <a:ext uri="{FF2B5EF4-FFF2-40B4-BE49-F238E27FC236}">
                <a16:creationId xmlns:a16="http://schemas.microsoft.com/office/drawing/2014/main" xmlns="" id="{BEA591EA-6130-4C06-8B53-B598D6B9057C}"/>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69488" y="3344650"/>
            <a:ext cx="4610100" cy="3482340"/>
          </a:xfrm>
          <a:prstGeom prst="rect">
            <a:avLst/>
          </a:prstGeom>
          <a:noFill/>
          <a:ln>
            <a:noFill/>
          </a:ln>
        </p:spPr>
      </p:pic>
      <p:sp>
        <p:nvSpPr>
          <p:cNvPr id="19" name="object 5" descr="Beige rectangle">
            <a:extLst>
              <a:ext uri="{FF2B5EF4-FFF2-40B4-BE49-F238E27FC236}">
                <a16:creationId xmlns:a16="http://schemas.microsoft.com/office/drawing/2014/main" xmlns="" id="{4FD1EE90-96CF-4F7D-87DA-E8E34CC04814}"/>
              </a:ext>
            </a:extLst>
          </p:cNvPr>
          <p:cNvSpPr/>
          <p:nvPr/>
        </p:nvSpPr>
        <p:spPr bwMode="white">
          <a:xfrm flipV="1">
            <a:off x="152400" y="580117"/>
            <a:ext cx="4215414" cy="19258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xmlns="" val="220683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People discuss something">
            <a:extLst>
              <a:ext uri="{FF2B5EF4-FFF2-40B4-BE49-F238E27FC236}">
                <a16:creationId xmlns:a16="http://schemas.microsoft.com/office/drawing/2014/main" xmlns="" id="{0FD54BB1-BA8F-46B1-AE35-C73B73A4821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xmlns="" val="0"/>
              </a:ext>
            </a:extLst>
          </a:blip>
          <a:stretch>
            <a:fillRect/>
          </a:stretch>
        </p:blipFill>
        <p:spPr>
          <a:xfrm>
            <a:off x="0" y="1350"/>
            <a:ext cx="12189599" cy="6856649"/>
          </a:xfrm>
        </p:spPr>
      </p:pic>
      <p:sp>
        <p:nvSpPr>
          <p:cNvPr id="35" name="object 3" descr="Blue rectangle">
            <a:extLst>
              <a:ext uri="{FF2B5EF4-FFF2-40B4-BE49-F238E27FC236}">
                <a16:creationId xmlns:a16="http://schemas.microsoft.com/office/drawing/2014/main" xmlns="" id="{9206F938-D64B-410D-BE2D-847D78F81E42}"/>
              </a:ext>
            </a:extLst>
          </p:cNvPr>
          <p:cNvSpPr/>
          <p:nvPr/>
        </p:nvSpPr>
        <p:spPr>
          <a:xfrm>
            <a:off x="-5998" y="-4052"/>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a:lnSpc>
                <a:spcPts val="1330"/>
              </a:lnSpc>
            </a:pPr>
            <a:endParaRPr lang="en-IN" sz="1800" dirty="0">
              <a:effectLst/>
              <a:latin typeface="Times New Roman" panose="02020603050405020304" pitchFamily="18" charset="0"/>
              <a:ea typeface="Times New Roman" panose="02020603050405020304" pitchFamily="18" charset="0"/>
            </a:endParaRPr>
          </a:p>
        </p:txBody>
      </p:sp>
      <p:sp>
        <p:nvSpPr>
          <p:cNvPr id="48" name="Oval 47" descr="Beige oval">
            <a:extLst>
              <a:ext uri="{FF2B5EF4-FFF2-40B4-BE49-F238E27FC236}">
                <a16:creationId xmlns:a16="http://schemas.microsoft.com/office/drawing/2014/main" xmlns=""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F1CE755E-A3DE-48FA-953D-4B2CFF013E30}"/>
              </a:ext>
            </a:extLst>
          </p:cNvPr>
          <p:cNvSpPr>
            <a:spLocks noGrp="1"/>
          </p:cNvSpPr>
          <p:nvPr>
            <p:ph type="sldNum" sz="quarter" idx="12"/>
          </p:nvPr>
        </p:nvSpPr>
        <p:spPr/>
        <p:txBody>
          <a:bodyPr/>
          <a:lstStyle/>
          <a:p>
            <a:fld id="{82EE24B5-652C-4DB5-B7C3-B5BBEC1280B1}" type="slidenum">
              <a:rPr lang="en-US" smtClean="0"/>
              <a:pPr/>
              <a:t>12</a:t>
            </a:fld>
            <a:endParaRPr lang="en-US" dirty="0"/>
          </a:p>
        </p:txBody>
      </p:sp>
      <p:sp>
        <p:nvSpPr>
          <p:cNvPr id="4" name="Title 3">
            <a:extLst>
              <a:ext uri="{FF2B5EF4-FFF2-40B4-BE49-F238E27FC236}">
                <a16:creationId xmlns:a16="http://schemas.microsoft.com/office/drawing/2014/main" xmlns="" id="{0558CBCC-46BE-4654-9B01-07B35CF17C32}"/>
              </a:ext>
            </a:extLst>
          </p:cNvPr>
          <p:cNvSpPr>
            <a:spLocks noGrp="1"/>
          </p:cNvSpPr>
          <p:nvPr>
            <p:ph type="title"/>
          </p:nvPr>
        </p:nvSpPr>
        <p:spPr bwMode="ltGray">
          <a:xfrm>
            <a:off x="9598" y="365125"/>
            <a:ext cx="11344202" cy="1325563"/>
          </a:xfrm>
        </p:spPr>
        <p:txBody>
          <a:bodyPr/>
          <a:lstStyle/>
          <a:p>
            <a:r>
              <a:rPr lang="en-US" sz="4000" dirty="0">
                <a:solidFill>
                  <a:schemeClr val="bg1"/>
                </a:solidFill>
                <a:latin typeface="Times New Roman" panose="02020603050405020304" pitchFamily="18" charset="0"/>
                <a:cs typeface="Times New Roman" panose="02020603050405020304" pitchFamily="18" charset="0"/>
              </a:rPr>
              <a:t>Decision</a:t>
            </a:r>
            <a:r>
              <a:rPr lang="en-US" dirty="0">
                <a:solidFill>
                  <a:schemeClr val="bg1"/>
                </a:solidFill>
              </a:rPr>
              <a:t> Tree</a:t>
            </a:r>
          </a:p>
        </p:txBody>
      </p:sp>
      <p:sp>
        <p:nvSpPr>
          <p:cNvPr id="49" name="object 6" descr="Beige rectangle">
            <a:extLst>
              <a:ext uri="{FF2B5EF4-FFF2-40B4-BE49-F238E27FC236}">
                <a16:creationId xmlns:a16="http://schemas.microsoft.com/office/drawing/2014/main" xmlns="" id="{E67B2D0F-2920-4165-BC82-05237362DABB}"/>
              </a:ext>
            </a:extLst>
          </p:cNvPr>
          <p:cNvSpPr/>
          <p:nvPr/>
        </p:nvSpPr>
        <p:spPr bwMode="ltGray">
          <a:xfrm flipV="1">
            <a:off x="78361" y="1071497"/>
            <a:ext cx="2780249" cy="213064"/>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xmlns="" id="{3DE63A73-DAA2-4AAE-B767-1AFD76854068}"/>
              </a:ext>
            </a:extLst>
          </p:cNvPr>
          <p:cNvSpPr txBox="1"/>
          <p:nvPr/>
        </p:nvSpPr>
        <p:spPr>
          <a:xfrm>
            <a:off x="78361" y="1393794"/>
            <a:ext cx="10636987" cy="1200329"/>
          </a:xfrm>
          <a:prstGeom prst="rect">
            <a:avLst/>
          </a:prstGeom>
          <a:noFill/>
        </p:spPr>
        <p:txBody>
          <a:bodyPr wrap="square" rtlCol="0">
            <a:spAutoFit/>
          </a:bodyPr>
          <a:lstStyle/>
          <a:p>
            <a:pPr algn="just"/>
            <a:r>
              <a:rPr lang="en-GB" sz="1800" dirty="0">
                <a:solidFill>
                  <a:schemeClr val="bg1"/>
                </a:solidFill>
                <a:effectLst/>
                <a:latin typeface="Times New Roman" panose="02020603050405020304" pitchFamily="18" charset="0"/>
                <a:ea typeface="Times New Roman" panose="02020603050405020304" pitchFamily="18" charset="0"/>
              </a:rPr>
              <a:t>A decision tree is a type of flow chart that depicts the decision-making process by laying out many options and their potential outcomes. (The top-level node displays the final goal or major decision you're attempting to make.) Node of the leaf The leaf nodes, which are attached at the ends of the branches, represent the likely outcomes of each action.</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19E0C906-3584-4689-B69E-6397BD264A91}"/>
              </a:ext>
            </a:extLst>
          </p:cNvPr>
          <p:cNvPicPr>
            <a:picLocks noChangeAspect="1"/>
          </p:cNvPicPr>
          <p:nvPr/>
        </p:nvPicPr>
        <p:blipFill>
          <a:blip r:embed="rId4" cstate="print"/>
          <a:stretch>
            <a:fillRect/>
          </a:stretch>
        </p:blipFill>
        <p:spPr>
          <a:xfrm>
            <a:off x="-1199" y="3258105"/>
            <a:ext cx="12193199" cy="3597193"/>
          </a:xfrm>
          <a:prstGeom prst="rect">
            <a:avLst/>
          </a:prstGeom>
        </p:spPr>
      </p:pic>
    </p:spTree>
    <p:extLst>
      <p:ext uri="{BB962C8B-B14F-4D97-AF65-F5344CB8AC3E}">
        <p14:creationId xmlns:p14="http://schemas.microsoft.com/office/powerpoint/2010/main" xmlns="" val="276710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s hands">
            <a:extLst>
              <a:ext uri="{FF2B5EF4-FFF2-40B4-BE49-F238E27FC236}">
                <a16:creationId xmlns:a16="http://schemas.microsoft.com/office/drawing/2014/main" xmlns="" id="{3473867A-FBFD-45C7-BD5B-FDE711A8EC8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00" y="0"/>
            <a:ext cx="12192000" cy="6858000"/>
          </a:xfrm>
          <a:prstGeom prst="rect">
            <a:avLst/>
          </a:prstGeom>
        </p:spPr>
      </p:pic>
      <p:sp>
        <p:nvSpPr>
          <p:cNvPr id="5" name="object 3" descr="Blue rectangle">
            <a:extLst>
              <a:ext uri="{FF2B5EF4-FFF2-40B4-BE49-F238E27FC236}">
                <a16:creationId xmlns:a16="http://schemas.microsoft.com/office/drawing/2014/main" xmlns="" id="{33BB357B-B238-4C43-8242-F33D9E1D490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xmlns=""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xmlns="" id="{592443CF-1BB0-4648-AEBA-9AFB75D72A99}"/>
              </a:ext>
            </a:extLst>
          </p:cNvPr>
          <p:cNvSpPr>
            <a:spLocks noGrp="1"/>
          </p:cNvSpPr>
          <p:nvPr>
            <p:ph type="title"/>
          </p:nvPr>
        </p:nvSpPr>
        <p:spPr bwMode="white">
          <a:xfrm>
            <a:off x="3600" y="365125"/>
            <a:ext cx="11350200" cy="1123599"/>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 Random Forest </a:t>
            </a:r>
          </a:p>
        </p:txBody>
      </p:sp>
      <p:sp>
        <p:nvSpPr>
          <p:cNvPr id="3" name="Slide Number Placeholder 2">
            <a:extLst>
              <a:ext uri="{FF2B5EF4-FFF2-40B4-BE49-F238E27FC236}">
                <a16:creationId xmlns:a16="http://schemas.microsoft.com/office/drawing/2014/main" xmlns="" id="{1F16D174-C1FB-4494-B78F-EFF7C645AE67}"/>
              </a:ext>
            </a:extLst>
          </p:cNvPr>
          <p:cNvSpPr>
            <a:spLocks noGrp="1"/>
          </p:cNvSpPr>
          <p:nvPr>
            <p:ph type="sldNum" sz="quarter" idx="12"/>
          </p:nvPr>
        </p:nvSpPr>
        <p:spPr>
          <a:xfrm>
            <a:off x="11482912" y="6174902"/>
            <a:ext cx="357116" cy="365125"/>
          </a:xfrm>
        </p:spPr>
        <p:txBody>
          <a:bodyPr/>
          <a:lstStyle/>
          <a:p>
            <a:fld id="{82EE24B5-652C-4DB5-B7C3-B5BBEC1280B1}" type="slidenum">
              <a:rPr lang="en-US" smtClean="0"/>
              <a:pPr/>
              <a:t>13</a:t>
            </a:fld>
            <a:endParaRPr lang="en-US" dirty="0"/>
          </a:p>
        </p:txBody>
      </p:sp>
      <p:sp>
        <p:nvSpPr>
          <p:cNvPr id="9" name="object 5" descr="Beige rectangle">
            <a:extLst>
              <a:ext uri="{FF2B5EF4-FFF2-40B4-BE49-F238E27FC236}">
                <a16:creationId xmlns:a16="http://schemas.microsoft.com/office/drawing/2014/main" xmlns="" id="{3C19A568-7E73-443A-A183-2C3EDA0087DF}"/>
              </a:ext>
            </a:extLst>
          </p:cNvPr>
          <p:cNvSpPr/>
          <p:nvPr/>
        </p:nvSpPr>
        <p:spPr bwMode="white">
          <a:xfrm flipV="1">
            <a:off x="101031" y="1074197"/>
            <a:ext cx="3228095" cy="7990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xmlns="" id="{F6E2B574-12EE-4F1A-BE3C-E35FABFE4E7D}"/>
              </a:ext>
            </a:extLst>
          </p:cNvPr>
          <p:cNvSpPr txBox="1"/>
          <p:nvPr/>
        </p:nvSpPr>
        <p:spPr>
          <a:xfrm>
            <a:off x="186431" y="1624614"/>
            <a:ext cx="6418555" cy="1754326"/>
          </a:xfrm>
          <a:prstGeom prst="rect">
            <a:avLst/>
          </a:prstGeom>
          <a:noFill/>
        </p:spPr>
        <p:txBody>
          <a:bodyPr wrap="square" rtlCol="0">
            <a:spAutoFit/>
          </a:bodyPr>
          <a:lstStyle/>
          <a:p>
            <a:pPr algn="just"/>
            <a:r>
              <a:rPr lang="en-GB" sz="1800" dirty="0">
                <a:solidFill>
                  <a:schemeClr val="bg1"/>
                </a:solidFill>
                <a:effectLst/>
                <a:latin typeface="Times New Roman" panose="02020603050405020304" pitchFamily="18" charset="0"/>
                <a:ea typeface="Times New Roman" panose="02020603050405020304" pitchFamily="18" charset="0"/>
              </a:rPr>
              <a:t>A random forest is a meta estimator that employs averaging to increase predicted accuracy and control over-fitting by fitting a number of decision tree classifiers on various sub-samples of the dataset. If bootstrap=True (default), the sub-sample size is regulated by the max samples argument; otherwise, the entire dataset is utilised to create each tree.</a:t>
            </a:r>
            <a:endParaRPr lang="en-IN" dirty="0"/>
          </a:p>
        </p:txBody>
      </p:sp>
      <p:graphicFrame>
        <p:nvGraphicFramePr>
          <p:cNvPr id="11" name="Table 10">
            <a:extLst>
              <a:ext uri="{FF2B5EF4-FFF2-40B4-BE49-F238E27FC236}">
                <a16:creationId xmlns:a16="http://schemas.microsoft.com/office/drawing/2014/main" xmlns="" id="{998B132B-5BEA-4E63-B5C9-BACF3E7F94E8}"/>
              </a:ext>
            </a:extLst>
          </p:cNvPr>
          <p:cNvGraphicFramePr>
            <a:graphicFrameLocks noGrp="1"/>
          </p:cNvGraphicFramePr>
          <p:nvPr>
            <p:extLst>
              <p:ext uri="{D42A27DB-BD31-4B8C-83A1-F6EECF244321}">
                <p14:modId xmlns:p14="http://schemas.microsoft.com/office/powerpoint/2010/main" xmlns="" val="3979558693"/>
              </p:ext>
            </p:extLst>
          </p:nvPr>
        </p:nvGraphicFramePr>
        <p:xfrm>
          <a:off x="276203" y="6263640"/>
          <a:ext cx="5727065" cy="458470"/>
        </p:xfrm>
        <a:graphic>
          <a:graphicData uri="http://schemas.openxmlformats.org/drawingml/2006/table">
            <a:tbl>
              <a:tblPr firstRow="1" firstCol="1" lastRow="1" lastCol="1" bandRow="1" bandCol="1">
                <a:tableStyleId>{5C22544A-7EE6-4342-B048-85BDC9FD1C3A}</a:tableStyleId>
              </a:tblPr>
              <a:tblGrid>
                <a:gridCol w="2862580">
                  <a:extLst>
                    <a:ext uri="{9D8B030D-6E8A-4147-A177-3AD203B41FA5}">
                      <a16:colId xmlns:a16="http://schemas.microsoft.com/office/drawing/2014/main" xmlns="" val="3812316083"/>
                    </a:ext>
                  </a:extLst>
                </a:gridCol>
                <a:gridCol w="2864485">
                  <a:extLst>
                    <a:ext uri="{9D8B030D-6E8A-4147-A177-3AD203B41FA5}">
                      <a16:colId xmlns:a16="http://schemas.microsoft.com/office/drawing/2014/main" xmlns="" val="2535219515"/>
                    </a:ext>
                  </a:extLst>
                </a:gridCol>
              </a:tblGrid>
              <a:tr h="458470">
                <a:tc>
                  <a:txBody>
                    <a:bodyPr/>
                    <a:lstStyle/>
                    <a:p>
                      <a:pPr marL="54610">
                        <a:spcBef>
                          <a:spcPts val="1110"/>
                        </a:spcBef>
                        <a:spcAft>
                          <a:spcPts val="0"/>
                        </a:spcAft>
                      </a:pPr>
                      <a:r>
                        <a:rPr lang="en-US" sz="1200" u="none" strike="noStrike" spc="-10" dirty="0">
                          <a:solidFill>
                            <a:schemeClr val="tx1"/>
                          </a:solidFill>
                          <a:effectLst/>
                          <a:uFill>
                            <a:solidFill>
                              <a:srgbClr val="000000"/>
                            </a:solidFill>
                          </a:uFill>
                        </a:rPr>
                        <a:t>Accuracy</a:t>
                      </a:r>
                      <a:endParaRPr lang="en-IN" sz="11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975">
                        <a:spcBef>
                          <a:spcPts val="415"/>
                        </a:spcBef>
                        <a:spcAft>
                          <a:spcPts val="0"/>
                        </a:spcAft>
                      </a:pPr>
                      <a:r>
                        <a:rPr lang="en-CA" sz="1200" u="sng" spc="-10" dirty="0">
                          <a:solidFill>
                            <a:schemeClr val="tx1"/>
                          </a:solidFill>
                          <a:effectLst/>
                          <a:uFill>
                            <a:solidFill>
                              <a:srgbClr val="000000"/>
                            </a:solidFill>
                          </a:uFill>
                        </a:rPr>
                        <a:t>0.8772058821089458</a:t>
                      </a:r>
                      <a:endParaRPr lang="en-IN" sz="1100" u="sng" dirty="0">
                        <a:solidFill>
                          <a:schemeClr val="tx1"/>
                        </a:solidFill>
                        <a:effectLst/>
                        <a:uFill>
                          <a:solidFill>
                            <a:srgbClr val="000000"/>
                          </a:solidFill>
                        </a:uFill>
                      </a:endParaRPr>
                    </a:p>
                    <a:p>
                      <a:pPr marL="53975">
                        <a:spcBef>
                          <a:spcPts val="415"/>
                        </a:spcBef>
                        <a:spcAft>
                          <a:spcPts val="0"/>
                        </a:spcAft>
                      </a:pPr>
                      <a:r>
                        <a:rPr lang="en-US" sz="1200" u="none" strike="noStrike" dirty="0">
                          <a:solidFill>
                            <a:schemeClr val="tx1"/>
                          </a:solidFill>
                          <a:effectLst/>
                          <a:uFill>
                            <a:solidFill>
                              <a:srgbClr val="000000"/>
                            </a:solidFill>
                          </a:uFill>
                        </a:rPr>
                        <a:t> </a:t>
                      </a:r>
                      <a:endParaRPr lang="en-IN" sz="11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4099329424"/>
                  </a:ext>
                </a:extLst>
              </a:tr>
            </a:tbl>
          </a:graphicData>
        </a:graphic>
      </p:graphicFrame>
    </p:spTree>
    <p:extLst>
      <p:ext uri="{BB962C8B-B14F-4D97-AF65-F5344CB8AC3E}">
        <p14:creationId xmlns:p14="http://schemas.microsoft.com/office/powerpoint/2010/main" xmlns="" val="249089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14</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indent="368300"/>
            <a:endParaRPr lang="en-IN" sz="1800" dirty="0">
              <a:effectLst/>
              <a:latin typeface="Times New Roman" panose="02020603050405020304" pitchFamily="18" charset="0"/>
              <a:ea typeface="Times New Roman" panose="02020603050405020304" pitchFamily="18" charset="0"/>
            </a:endParaRPr>
          </a:p>
        </p:txBody>
      </p:sp>
      <p:sp>
        <p:nvSpPr>
          <p:cNvPr id="14" name="object 5" descr="Beige rectangle">
            <a:extLst>
              <a:ext uri="{FF2B5EF4-FFF2-40B4-BE49-F238E27FC236}">
                <a16:creationId xmlns:a16="http://schemas.microsoft.com/office/drawing/2014/main" xmlns="" id="{2E835F86-0563-43B4-9653-3EF78F5C2BD6}"/>
              </a:ext>
            </a:extLst>
          </p:cNvPr>
          <p:cNvSpPr/>
          <p:nvPr/>
        </p:nvSpPr>
        <p:spPr bwMode="white">
          <a:xfrm flipV="1">
            <a:off x="154296" y="614106"/>
            <a:ext cx="7844484" cy="20950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xmlns="" id="{88E9BBC2-2C16-45F8-BD90-50EE3ABA5BC5}"/>
              </a:ext>
            </a:extLst>
          </p:cNvPr>
          <p:cNvSpPr txBox="1"/>
          <p:nvPr/>
        </p:nvSpPr>
        <p:spPr>
          <a:xfrm>
            <a:off x="80874" y="179593"/>
            <a:ext cx="7737953" cy="707886"/>
          </a:xfrm>
          <a:prstGeom prst="rect">
            <a:avLst/>
          </a:prstGeom>
          <a:noFill/>
        </p:spPr>
        <p:txBody>
          <a:bodyPr wrap="square" rtlCol="0">
            <a:spAutoFit/>
          </a:bodyPr>
          <a:lstStyle/>
          <a:p>
            <a:r>
              <a:rPr lang="en-GB" sz="4000" dirty="0">
                <a:solidFill>
                  <a:schemeClr val="bg1"/>
                </a:solidFill>
              </a:rPr>
              <a:t>Models Accuracy</a:t>
            </a:r>
            <a:endParaRPr lang="en-IN" sz="4000" dirty="0">
              <a:solidFill>
                <a:schemeClr val="bg1"/>
              </a:solidFill>
            </a:endParaRPr>
          </a:p>
        </p:txBody>
      </p:sp>
      <p:pic>
        <p:nvPicPr>
          <p:cNvPr id="15" name="Picture 14" descr="Table&#10;&#10;Description automatically generated with low confidence">
            <a:extLst>
              <a:ext uri="{FF2B5EF4-FFF2-40B4-BE49-F238E27FC236}">
                <a16:creationId xmlns:a16="http://schemas.microsoft.com/office/drawing/2014/main" xmlns="" id="{6929904D-E885-440C-92EC-B48BA4DB3D68}"/>
              </a:ext>
            </a:extLst>
          </p:cNvPr>
          <p:cNvPicPr>
            <a:picLocks noChangeAspect="1"/>
          </p:cNvPicPr>
          <p:nvPr/>
        </p:nvPicPr>
        <p:blipFill>
          <a:blip r:embed="rId6" cstate="print"/>
          <a:stretch>
            <a:fillRect/>
          </a:stretch>
        </p:blipFill>
        <p:spPr>
          <a:xfrm>
            <a:off x="6517574" y="1437717"/>
            <a:ext cx="3838575" cy="3665446"/>
          </a:xfrm>
          <a:prstGeom prst="rect">
            <a:avLst/>
          </a:prstGeom>
        </p:spPr>
      </p:pic>
      <p:sp>
        <p:nvSpPr>
          <p:cNvPr id="3" name="TextBox 2">
            <a:extLst>
              <a:ext uri="{FF2B5EF4-FFF2-40B4-BE49-F238E27FC236}">
                <a16:creationId xmlns:a16="http://schemas.microsoft.com/office/drawing/2014/main" xmlns="" id="{069E37E3-7B41-4886-BCA8-093872F707F2}"/>
              </a:ext>
            </a:extLst>
          </p:cNvPr>
          <p:cNvSpPr txBox="1"/>
          <p:nvPr/>
        </p:nvSpPr>
        <p:spPr>
          <a:xfrm>
            <a:off x="230819" y="1127464"/>
            <a:ext cx="5339018" cy="646331"/>
          </a:xfrm>
          <a:prstGeom prst="rect">
            <a:avLst/>
          </a:prstGeom>
          <a:noFill/>
        </p:spPr>
        <p:txBody>
          <a:bodyPr wrap="square" rtlCol="0">
            <a:spAutoFit/>
          </a:bodyPr>
          <a:lstStyle/>
          <a:p>
            <a:r>
              <a:rPr lang="en-GB" dirty="0">
                <a:solidFill>
                  <a:schemeClr val="bg1"/>
                </a:solidFill>
              </a:rPr>
              <a:t>This slide show the Accuracy of all the models contain in our capstone project</a:t>
            </a:r>
            <a:endParaRPr lang="en-IN" dirty="0">
              <a:solidFill>
                <a:schemeClr val="bg1"/>
              </a:solidFill>
            </a:endParaRPr>
          </a:p>
        </p:txBody>
      </p:sp>
    </p:spTree>
    <p:extLst>
      <p:ext uri="{BB962C8B-B14F-4D97-AF65-F5344CB8AC3E}">
        <p14:creationId xmlns:p14="http://schemas.microsoft.com/office/powerpoint/2010/main" xmlns="" val="365213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15</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indent="368300"/>
            <a:endParaRPr lang="en-IN" sz="1800" dirty="0">
              <a:effectLst/>
              <a:latin typeface="Times New Roman" panose="02020603050405020304" pitchFamily="18" charset="0"/>
              <a:ea typeface="Times New Roman" panose="02020603050405020304" pitchFamily="18" charset="0"/>
            </a:endParaRPr>
          </a:p>
        </p:txBody>
      </p:sp>
      <p:sp>
        <p:nvSpPr>
          <p:cNvPr id="14" name="object 5" descr="Beige rectangle">
            <a:extLst>
              <a:ext uri="{FF2B5EF4-FFF2-40B4-BE49-F238E27FC236}">
                <a16:creationId xmlns:a16="http://schemas.microsoft.com/office/drawing/2014/main" xmlns="" id="{2E835F86-0563-43B4-9653-3EF78F5C2BD6}"/>
              </a:ext>
            </a:extLst>
          </p:cNvPr>
          <p:cNvSpPr/>
          <p:nvPr/>
        </p:nvSpPr>
        <p:spPr bwMode="white">
          <a:xfrm flipV="1">
            <a:off x="154296" y="614106"/>
            <a:ext cx="2784213" cy="142608"/>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xmlns="" id="{88E9BBC2-2C16-45F8-BD90-50EE3ABA5BC5}"/>
              </a:ext>
            </a:extLst>
          </p:cNvPr>
          <p:cNvSpPr txBox="1"/>
          <p:nvPr/>
        </p:nvSpPr>
        <p:spPr>
          <a:xfrm>
            <a:off x="154296" y="146692"/>
            <a:ext cx="7737953" cy="707886"/>
          </a:xfrm>
          <a:prstGeom prst="rect">
            <a:avLst/>
          </a:prstGeom>
          <a:noFill/>
        </p:spPr>
        <p:txBody>
          <a:bodyPr wrap="square" rtlCol="0">
            <a:spAutoFit/>
          </a:bodyPr>
          <a:lstStyle/>
          <a:p>
            <a:r>
              <a:rPr lang="en-GB" sz="4000" dirty="0">
                <a:solidFill>
                  <a:schemeClr val="bg1"/>
                </a:solidFill>
              </a:rPr>
              <a:t>Conclusion</a:t>
            </a:r>
            <a:endParaRPr lang="en-IN" sz="4000" dirty="0">
              <a:solidFill>
                <a:schemeClr val="bg1"/>
              </a:solidFill>
            </a:endParaRPr>
          </a:p>
        </p:txBody>
      </p:sp>
      <p:sp>
        <p:nvSpPr>
          <p:cNvPr id="3" name="TextBox 2">
            <a:extLst>
              <a:ext uri="{FF2B5EF4-FFF2-40B4-BE49-F238E27FC236}">
                <a16:creationId xmlns:a16="http://schemas.microsoft.com/office/drawing/2014/main" xmlns="" id="{069E37E3-7B41-4886-BCA8-093872F707F2}"/>
              </a:ext>
            </a:extLst>
          </p:cNvPr>
          <p:cNvSpPr txBox="1"/>
          <p:nvPr/>
        </p:nvSpPr>
        <p:spPr>
          <a:xfrm>
            <a:off x="257452" y="1114552"/>
            <a:ext cx="11745158" cy="6101286"/>
          </a:xfrm>
          <a:prstGeom prst="rect">
            <a:avLst/>
          </a:prstGeom>
          <a:noFill/>
        </p:spPr>
        <p:txBody>
          <a:bodyPr wrap="square" rtlCol="0">
            <a:spAutoFit/>
          </a:bodyPr>
          <a:lstStyle/>
          <a:p>
            <a:pPr algn="just">
              <a:spcBef>
                <a:spcPts val="5"/>
              </a:spcBef>
            </a:pPr>
            <a:r>
              <a:rPr lang="en-US" sz="1800" dirty="0">
                <a:solidFill>
                  <a:schemeClr val="bg1"/>
                </a:solidFill>
                <a:effectLst/>
                <a:latin typeface="Times New Roman" panose="02020603050405020304" pitchFamily="18" charset="0"/>
                <a:ea typeface="Times New Roman" panose="02020603050405020304" pitchFamily="18" charset="0"/>
              </a:rPr>
              <a:t>All</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all,</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this</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project,</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found</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females</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drink</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more</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alcohol</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as</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compared</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male</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spc="-10" dirty="0">
                <a:solidFill>
                  <a:schemeClr val="bg1"/>
                </a:solidFill>
                <a:effectLst/>
                <a:latin typeface="Times New Roman" panose="02020603050405020304" pitchFamily="18" charset="0"/>
                <a:ea typeface="Times New Roman" panose="02020603050405020304" pitchFamily="18" charset="0"/>
              </a:rPr>
              <a:t>students.</a:t>
            </a:r>
            <a:r>
              <a:rPr lang="en-US" sz="1800" dirty="0">
                <a:solidFill>
                  <a:schemeClr val="bg1"/>
                </a:solidFill>
                <a:effectLst/>
                <a:latin typeface="Times New Roman" panose="02020603050405020304" pitchFamily="18" charset="0"/>
                <a:ea typeface="Times New Roman" panose="02020603050405020304" pitchFamily="18" charset="0"/>
              </a:rPr>
              <a:t> we</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have</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dataset</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about</a:t>
            </a:r>
            <a:r>
              <a:rPr lang="en-US" sz="1800" spc="7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two</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schools</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student’s</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after</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analysis</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it</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give</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us</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GP</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school</a:t>
            </a:r>
            <a:r>
              <a:rPr lang="en-US" sz="1800" spc="80" dirty="0">
                <a:solidFill>
                  <a:schemeClr val="bg1"/>
                </a:solidFill>
                <a:effectLst/>
                <a:latin typeface="Times New Roman" panose="02020603050405020304" pitchFamily="18" charset="0"/>
                <a:ea typeface="Times New Roman" panose="02020603050405020304" pitchFamily="18" charset="0"/>
              </a:rPr>
              <a:t> </a:t>
            </a:r>
            <a:r>
              <a:rPr lang="en-US" sz="1800" spc="-10" dirty="0">
                <a:solidFill>
                  <a:schemeClr val="bg1"/>
                </a:solidFill>
                <a:effectLst/>
                <a:latin typeface="Times New Roman" panose="02020603050405020304" pitchFamily="18" charset="0"/>
                <a:ea typeface="Times New Roman" panose="02020603050405020304" pitchFamily="18" charset="0"/>
              </a:rPr>
              <a:t>learners,</a:t>
            </a:r>
            <a:r>
              <a:rPr lang="en-US" sz="1800" dirty="0">
                <a:solidFill>
                  <a:schemeClr val="bg1"/>
                </a:solidFill>
                <a:effectLst/>
                <a:latin typeface="Times New Roman" panose="02020603050405020304" pitchFamily="18" charset="0"/>
                <a:ea typeface="Times New Roman" panose="02020603050405020304" pitchFamily="18" charset="0"/>
              </a:rPr>
              <a:t> consume</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large</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amount</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alcohol</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rather</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than</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other</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school.</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Additionally</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this</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dataset</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all</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spc="-10" dirty="0">
                <a:solidFill>
                  <a:schemeClr val="bg1"/>
                </a:solidFill>
                <a:effectLst/>
                <a:latin typeface="Times New Roman" panose="02020603050405020304" pitchFamily="18" charset="0"/>
                <a:ea typeface="Times New Roman" panose="02020603050405020304" pitchFamily="18" charset="0"/>
              </a:rPr>
              <a:t>about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consumption</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alcohol</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along</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with</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factors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effecting</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grades</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student’s.</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0" dirty="0">
                <a:solidFill>
                  <a:schemeClr val="bg1"/>
                </a:solidFill>
                <a:effectLst/>
                <a:latin typeface="Times New Roman" panose="02020603050405020304" pitchFamily="18" charset="0"/>
                <a:ea typeface="Times New Roman" panose="02020603050405020304" pitchFamily="18" charset="0"/>
              </a:rPr>
              <a:t> next </a:t>
            </a:r>
            <a:r>
              <a:rPr lang="en-US" sz="1800" dirty="0">
                <a:solidFill>
                  <a:schemeClr val="bg1"/>
                </a:solidFill>
                <a:effectLst/>
                <a:latin typeface="Times New Roman" panose="02020603050405020304" pitchFamily="18" charset="0"/>
                <a:ea typeface="Times New Roman" panose="02020603050405020304" pitchFamily="18" charset="0"/>
              </a:rPr>
              <a:t>step,</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found</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correlation</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after</a:t>
            </a:r>
            <a:r>
              <a:rPr lang="en-US" sz="1800" spc="4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finding</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correlation</a:t>
            </a:r>
            <a:r>
              <a:rPr lang="en-US" sz="1800" spc="4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found</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that</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G2</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G3</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spc="-25" dirty="0">
                <a:solidFill>
                  <a:schemeClr val="bg1"/>
                </a:solidFill>
                <a:effectLst/>
                <a:latin typeface="Times New Roman" panose="02020603050405020304" pitchFamily="18" charset="0"/>
                <a:ea typeface="Times New Roman" panose="02020603050405020304" pitchFamily="18" charset="0"/>
              </a:rPr>
              <a:t>are </a:t>
            </a:r>
            <a:r>
              <a:rPr lang="en-US" sz="1800" dirty="0">
                <a:solidFill>
                  <a:schemeClr val="bg1"/>
                </a:solidFill>
                <a:effectLst/>
                <a:latin typeface="Times New Roman" panose="02020603050405020304" pitchFamily="18" charset="0"/>
                <a:ea typeface="Times New Roman" panose="02020603050405020304" pitchFamily="18" charset="0"/>
              </a:rPr>
              <a:t>strongly</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positively</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correlated.</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Then,</a:t>
            </a:r>
            <a:r>
              <a:rPr lang="en-US" sz="1800" spc="1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we</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performed</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four</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models</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our</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project</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1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got</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spc="-25" dirty="0">
                <a:solidFill>
                  <a:schemeClr val="bg1"/>
                </a:solidFill>
                <a:effectLst/>
                <a:latin typeface="Times New Roman" panose="02020603050405020304" pitchFamily="18" charset="0"/>
                <a:ea typeface="Times New Roman" panose="02020603050405020304" pitchFamily="18" charset="0"/>
              </a:rPr>
              <a:t>the </a:t>
            </a:r>
            <a:r>
              <a:rPr lang="en-US" sz="1800" dirty="0">
                <a:solidFill>
                  <a:schemeClr val="bg1"/>
                </a:solidFill>
                <a:effectLst/>
                <a:latin typeface="Times New Roman" panose="02020603050405020304" pitchFamily="18" charset="0"/>
                <a:ea typeface="Times New Roman" panose="02020603050405020304" pitchFamily="18" charset="0"/>
              </a:rPr>
              <a:t>accuracy</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every</a:t>
            </a:r>
            <a:r>
              <a:rPr lang="en-US" sz="1800" spc="1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model.</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all</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models</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all</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1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target</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variable</a:t>
            </a:r>
            <a:r>
              <a:rPr lang="en-US" sz="1800" spc="1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same</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which</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G3</a:t>
            </a:r>
            <a:r>
              <a:rPr lang="en-US" sz="1800" spc="115" dirty="0">
                <a:solidFill>
                  <a:schemeClr val="bg1"/>
                </a:solidFill>
                <a:effectLst/>
                <a:latin typeface="Times New Roman" panose="02020603050405020304" pitchFamily="18" charset="0"/>
                <a:ea typeface="Times New Roman" panose="02020603050405020304" pitchFamily="18" charset="0"/>
              </a:rPr>
              <a:t> </a:t>
            </a:r>
            <a:r>
              <a:rPr lang="en-US" sz="1800" spc="-25" dirty="0">
                <a:solidFill>
                  <a:schemeClr val="bg1"/>
                </a:solidFill>
                <a:effectLst/>
                <a:latin typeface="Times New Roman" panose="02020603050405020304" pitchFamily="18" charset="0"/>
                <a:ea typeface="Times New Roman" panose="02020603050405020304" pitchFamily="18" charset="0"/>
              </a:rPr>
              <a:t>and </a:t>
            </a:r>
            <a:r>
              <a:rPr lang="en-US" sz="1800" dirty="0">
                <a:solidFill>
                  <a:schemeClr val="bg1"/>
                </a:solidFill>
                <a:effectLst/>
                <a:latin typeface="Times New Roman" panose="02020603050405020304" pitchFamily="18" charset="0"/>
                <a:ea typeface="Times New Roman" panose="02020603050405020304" pitchFamily="18" charset="0"/>
              </a:rPr>
              <a:t>independent</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variables</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are</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G1,</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G2</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and</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absences.</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According</a:t>
            </a:r>
            <a:r>
              <a:rPr lang="en-US" sz="1800" spc="7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our</a:t>
            </a:r>
            <a:r>
              <a:rPr lang="en-US" sz="1800" spc="6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dataset,</a:t>
            </a:r>
            <a:r>
              <a:rPr lang="en-US" sz="1800" spc="55" dirty="0">
                <a:solidFill>
                  <a:schemeClr val="bg1"/>
                </a:solidFill>
                <a:effectLst/>
                <a:latin typeface="Times New Roman" panose="02020603050405020304" pitchFamily="18" charset="0"/>
                <a:ea typeface="Times New Roman" panose="02020603050405020304" pitchFamily="18" charset="0"/>
              </a:rPr>
              <a:t> </a:t>
            </a:r>
            <a:r>
              <a:rPr lang="en-US" spc="55" dirty="0">
                <a:solidFill>
                  <a:schemeClr val="bg1"/>
                </a:solidFill>
                <a:latin typeface="Times New Roman" panose="02020603050405020304" pitchFamily="18" charset="0"/>
                <a:ea typeface="Times New Roman" panose="02020603050405020304" pitchFamily="18" charset="0"/>
              </a:rPr>
              <a:t>logistic regression</a:t>
            </a:r>
            <a:r>
              <a:rPr lang="en-US" sz="1800" spc="60" dirty="0">
                <a:solidFill>
                  <a:schemeClr val="bg1"/>
                </a:solidFill>
                <a:effectLst/>
                <a:latin typeface="Times New Roman" panose="02020603050405020304" pitchFamily="18" charset="0"/>
                <a:ea typeface="Times New Roman" panose="02020603050405020304" pitchFamily="18" charset="0"/>
              </a:rPr>
              <a:t> </a:t>
            </a:r>
            <a:r>
              <a:rPr lang="en-US" sz="1800" spc="-20" dirty="0">
                <a:solidFill>
                  <a:schemeClr val="bg1"/>
                </a:solidFill>
                <a:effectLst/>
                <a:latin typeface="Times New Roman" panose="02020603050405020304" pitchFamily="18" charset="0"/>
                <a:ea typeface="Times New Roman" panose="02020603050405020304" pitchFamily="18" charset="0"/>
              </a:rPr>
              <a:t>give </a:t>
            </a:r>
            <a:r>
              <a:rPr lang="en-US" sz="1800" dirty="0">
                <a:solidFill>
                  <a:schemeClr val="bg1"/>
                </a:solidFill>
                <a:effectLst/>
                <a:latin typeface="Times New Roman" panose="02020603050405020304" pitchFamily="18" charset="0"/>
                <a:ea typeface="Times New Roman" panose="02020603050405020304" pitchFamily="18" charset="0"/>
              </a:rPr>
              <a:t>more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accuracy.</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It</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means</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this</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model</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(Logistic regression)</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is</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suitable</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for</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our</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spc="-10" dirty="0">
                <a:solidFill>
                  <a:schemeClr val="bg1"/>
                </a:solidFill>
                <a:effectLst/>
                <a:latin typeface="Times New Roman" panose="02020603050405020304" pitchFamily="18" charset="0"/>
                <a:ea typeface="Times New Roman" panose="02020603050405020304" pitchFamily="18" charset="0"/>
              </a:rPr>
              <a:t>project.</a:t>
            </a:r>
            <a:endParaRPr lang="en-IN" sz="1800" dirty="0">
              <a:solidFill>
                <a:schemeClr val="bg1"/>
              </a:solidFill>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1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445">
              <a:lnSpc>
                <a:spcPts val="1330"/>
              </a:lnSpc>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83930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2</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5" name="TextBox 24">
            <a:extLst>
              <a:ext uri="{FF2B5EF4-FFF2-40B4-BE49-F238E27FC236}">
                <a16:creationId xmlns:a16="http://schemas.microsoft.com/office/drawing/2014/main" xmlns="" id="{86EB35AD-14B1-40EC-AFD7-D1EAB0158FA1}"/>
              </a:ext>
            </a:extLst>
          </p:cNvPr>
          <p:cNvSpPr txBox="1"/>
          <p:nvPr/>
        </p:nvSpPr>
        <p:spPr>
          <a:xfrm>
            <a:off x="65103" y="216364"/>
            <a:ext cx="6474780" cy="707886"/>
          </a:xfrm>
          <a:prstGeom prst="rect">
            <a:avLst/>
          </a:prstGeom>
          <a:noFill/>
        </p:spPr>
        <p:txBody>
          <a:bodyPr wrap="square" rtlCol="0">
            <a:spAutoFit/>
          </a:bodyPr>
          <a:lstStyle/>
          <a:p>
            <a:r>
              <a:rPr lang="en-GB" sz="4000" dirty="0">
                <a:solidFill>
                  <a:schemeClr val="bg1"/>
                </a:solidFill>
                <a:latin typeface="Times New Roman" panose="02020603050405020304" pitchFamily="18" charset="0"/>
                <a:cs typeface="Times New Roman" panose="02020603050405020304" pitchFamily="18" charset="0"/>
              </a:rPr>
              <a:t>INTRODUCTION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xmlns="" id="{A8DC2F82-D91C-4287-838F-78350A605CB0}"/>
              </a:ext>
            </a:extLst>
          </p:cNvPr>
          <p:cNvSpPr txBox="1"/>
          <p:nvPr/>
        </p:nvSpPr>
        <p:spPr>
          <a:xfrm>
            <a:off x="0" y="951049"/>
            <a:ext cx="12100264" cy="3139321"/>
          </a:xfrm>
          <a:prstGeom prst="rect">
            <a:avLst/>
          </a:prstGeom>
          <a:noFill/>
        </p:spPr>
        <p:txBody>
          <a:bodyPr wrap="square" rtlCol="0">
            <a:spAutoFit/>
          </a:bodyPr>
          <a:lstStyle/>
          <a:p>
            <a:pPr marL="285750" indent="-28575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Education is the key to success, and success is usually measured in terms of student academic performance. But today, many students are addicted to alcohol, which affects their grades. So, basically in this project we are finding the key factors that affect the grade of students.</a:t>
            </a:r>
          </a:p>
          <a:p>
            <a:pPr marL="285750" indent="-28575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Dataset contains 33 columns about students which explains data about their</a:t>
            </a:r>
          </a:p>
          <a:p>
            <a:pPr algn="just"/>
            <a:r>
              <a:rPr lang="en-GB" dirty="0">
                <a:solidFill>
                  <a:schemeClr val="bg1"/>
                </a:solidFill>
                <a:latin typeface="Times New Roman" panose="02020603050405020304" pitchFamily="18" charset="0"/>
                <a:cs typeface="Times New Roman" panose="02020603050405020304" pitchFamily="18" charset="0"/>
              </a:rPr>
              <a:t>      grades, performance, how often they are using internet, their attendance record and family </a:t>
            </a:r>
          </a:p>
          <a:p>
            <a:pPr algn="just"/>
            <a:r>
              <a:rPr lang="en-GB" dirty="0">
                <a:solidFill>
                  <a:schemeClr val="bg1"/>
                </a:solidFill>
                <a:latin typeface="Times New Roman" panose="02020603050405020304" pitchFamily="18" charset="0"/>
                <a:cs typeface="Times New Roman" panose="02020603050405020304" pitchFamily="18" charset="0"/>
              </a:rPr>
              <a:t>       background like their parents are living together or apart and other factors related to their  </a:t>
            </a:r>
          </a:p>
          <a:p>
            <a:pPr algn="just"/>
            <a:r>
              <a:rPr lang="en-GB" dirty="0">
                <a:solidFill>
                  <a:schemeClr val="bg1"/>
                </a:solidFill>
                <a:latin typeface="Times New Roman" panose="02020603050405020304" pitchFamily="18" charset="0"/>
                <a:cs typeface="Times New Roman" panose="02020603050405020304" pitchFamily="18" charset="0"/>
              </a:rPr>
              <a:t>        personal life   </a:t>
            </a:r>
          </a:p>
          <a:p>
            <a:pPr algn="just"/>
            <a:endParaRPr lang="en-GB"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numerical variables are – age, absences, G1, G2, G3</a:t>
            </a:r>
          </a:p>
          <a:p>
            <a:pPr marL="285750" indent="-28575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categorical variables are – school, sex, address, famsize, Pstatus, Medu, Fedu, Mjob, Fjob, reason, guardian, traveltime, studytime, failures, schoolsup, famsup, paid, activities, nursery, higher, internet, romantic, famrel, freetime, goout, health, alc.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60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cstate="print">
            <a:extLst>
              <a:ext uri="{28A0092B-C50C-407E-A947-70E740481C1C}">
                <a14:useLocalDpi xmlns:a14="http://schemas.microsoft.com/office/drawing/2010/main" xmlns=""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bwMode="white">
          <a:xfrm>
            <a:off x="838200" y="329956"/>
            <a:ext cx="10515600" cy="1325563"/>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 Objective</a:t>
            </a:r>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pPr/>
              <a:t>3</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6" name="TextBox 15">
            <a:extLst>
              <a:ext uri="{FF2B5EF4-FFF2-40B4-BE49-F238E27FC236}">
                <a16:creationId xmlns:a16="http://schemas.microsoft.com/office/drawing/2014/main" xmlns="" id="{CEFE3B25-8D60-4166-822B-1E523933F11C}"/>
              </a:ext>
            </a:extLst>
          </p:cNvPr>
          <p:cNvSpPr txBox="1"/>
          <p:nvPr/>
        </p:nvSpPr>
        <p:spPr>
          <a:xfrm>
            <a:off x="150920" y="1615736"/>
            <a:ext cx="11904956" cy="5270930"/>
          </a:xfrm>
          <a:prstGeom prst="rect">
            <a:avLst/>
          </a:prstGeom>
          <a:noFill/>
        </p:spPr>
        <p:txBody>
          <a:bodyPr wrap="square" rtlCol="0">
            <a:spAutoFit/>
          </a:bodyPr>
          <a:lstStyle/>
          <a:p>
            <a:pPr marL="368300" marR="709295" algn="just">
              <a:spcAft>
                <a:spcPts val="0"/>
              </a:spcAft>
            </a:pPr>
            <a:r>
              <a:rPr lang="en-US" dirty="0">
                <a:solidFill>
                  <a:schemeClr val="bg1"/>
                </a:solidFill>
                <a:effectLst/>
                <a:latin typeface="Times New Roman" panose="02020603050405020304" pitchFamily="18" charset="0"/>
                <a:ea typeface="Times New Roman" panose="02020603050405020304" pitchFamily="18" charset="0"/>
              </a:rPr>
              <a:t>The reason behind using this data set is finding the reason behind the consumption of alcohol among youth because in this present era students become addict of narcotic substance easily, because of the surrounding, modernization and the company of their friends. Our focus is to focus</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over</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effect</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on</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performance</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of</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students</a:t>
            </a:r>
            <a:r>
              <a:rPr lang="en-US" spc="-6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due</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alcohol</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in</a:t>
            </a:r>
            <a:r>
              <a:rPr lang="en-US" spc="-50" dirty="0">
                <a:solidFill>
                  <a:schemeClr val="bg1"/>
                </a:solidFill>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grades</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a:t>
            </a:r>
            <a:r>
              <a:rPr lang="en-US" spc="-6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course</a:t>
            </a:r>
            <a:r>
              <a:rPr lang="en-US" spc="-7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subject, </a:t>
            </a:r>
            <a:r>
              <a:rPr lang="en-US" spc="-10" dirty="0">
                <a:solidFill>
                  <a:schemeClr val="bg1"/>
                </a:solidFill>
                <a:effectLst/>
                <a:latin typeface="Times New Roman" panose="02020603050405020304" pitchFamily="18" charset="0"/>
                <a:ea typeface="Times New Roman" panose="02020603050405020304" pitchFamily="18" charset="0"/>
              </a:rPr>
              <a:t>Math. </a:t>
            </a:r>
            <a:r>
              <a:rPr lang="en-US" dirty="0">
                <a:solidFill>
                  <a:schemeClr val="bg1"/>
                </a:solidFill>
                <a:effectLst/>
                <a:latin typeface="Times New Roman" panose="02020603050405020304" pitchFamily="18" charset="0"/>
                <a:ea typeface="Times New Roman" panose="02020603050405020304" pitchFamily="18" charset="0"/>
              </a:rPr>
              <a:t>Using the attributes and performing the functions and other codes help us to find out the consumption of alcohol made by students. While performing on the datasets and finding the solutions to some questions.</a:t>
            </a:r>
          </a:p>
          <a:p>
            <a:pPr marL="654050" marR="709295" indent="-285750" algn="just">
              <a:spcAft>
                <a:spcPts val="0"/>
              </a:spcAft>
              <a:buFont typeface="Arial" panose="020B0604020202020204" pitchFamily="34" charset="0"/>
              <a:buChar char="•"/>
            </a:pPr>
            <a:r>
              <a:rPr lang="en-GB" dirty="0">
                <a:solidFill>
                  <a:schemeClr val="bg1"/>
                </a:solidFill>
                <a:effectLst/>
                <a:latin typeface="Times New Roman" panose="02020603050405020304" pitchFamily="18" charset="0"/>
                <a:ea typeface="Times New Roman" panose="02020603050405020304" pitchFamily="18" charset="0"/>
              </a:rPr>
              <a:t>Does alcohol effect success i.e., Grades and what factors contribute in that?</a:t>
            </a:r>
          </a:p>
          <a:p>
            <a:pPr marL="654050" marR="709295" indent="-285750" algn="just">
              <a:spcAft>
                <a:spcPts val="0"/>
              </a:spcAft>
              <a:buFont typeface="Arial" panose="020B0604020202020204" pitchFamily="34" charset="0"/>
              <a:buChar char="•"/>
            </a:pPr>
            <a:r>
              <a:rPr lang="en-GB" dirty="0">
                <a:solidFill>
                  <a:schemeClr val="bg1"/>
                </a:solidFill>
                <a:effectLst/>
                <a:latin typeface="Times New Roman" panose="02020603050405020304" pitchFamily="18" charset="0"/>
                <a:ea typeface="Times New Roman" panose="02020603050405020304" pitchFamily="18" charset="0"/>
              </a:rPr>
              <a:t>Which gender, age group consume more alcohol?</a:t>
            </a:r>
          </a:p>
          <a:p>
            <a:pPr marL="654050" marR="709295" indent="-285750" algn="jus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Which</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school</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has</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better</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at</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grade</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performance</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among</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both</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spc="-10" dirty="0">
                <a:solidFill>
                  <a:schemeClr val="bg1"/>
                </a:solidFill>
                <a:effectLst/>
                <a:latin typeface="Times New Roman" panose="02020603050405020304" pitchFamily="18" charset="0"/>
                <a:ea typeface="Times New Roman" panose="02020603050405020304" pitchFamily="18" charset="0"/>
              </a:rPr>
              <a:t>schools?</a:t>
            </a:r>
            <a:endParaRPr lang="en-IN" sz="1800" dirty="0">
              <a:solidFill>
                <a:schemeClr val="bg1"/>
              </a:solidFill>
              <a:effectLst/>
              <a:latin typeface="Times New Roman" panose="02020603050405020304" pitchFamily="18" charset="0"/>
              <a:ea typeface="Times New Roman" panose="02020603050405020304" pitchFamily="18" charset="0"/>
            </a:endParaRPr>
          </a:p>
          <a:p>
            <a:pPr marL="654050" marR="709295" indent="-285750" algn="just">
              <a:lnSpc>
                <a:spcPct val="200000"/>
              </a:lnSpc>
              <a:spcAft>
                <a:spcPts val="0"/>
              </a:spcAft>
              <a:buFont typeface="Arial" panose="020B0604020202020204" pitchFamily="34" charset="0"/>
              <a:buChar char="•"/>
            </a:pPr>
            <a:endParaRPr lang="en-GB" dirty="0">
              <a:solidFill>
                <a:schemeClr val="bg1"/>
              </a:solidFill>
              <a:effectLst/>
              <a:latin typeface="Times New Roman" panose="02020603050405020304" pitchFamily="18" charset="0"/>
              <a:ea typeface="Times New Roman" panose="02020603050405020304" pitchFamily="18" charset="0"/>
            </a:endParaRPr>
          </a:p>
          <a:p>
            <a:pPr marL="654050" marR="709295" indent="-285750" algn="just">
              <a:lnSpc>
                <a:spcPct val="200000"/>
              </a:lnSpc>
              <a:spcAft>
                <a:spcPts val="0"/>
              </a:spcAft>
              <a:buFont typeface="Arial" panose="020B0604020202020204" pitchFamily="34" charset="0"/>
              <a:buChar char="•"/>
            </a:pPr>
            <a:endParaRPr lang="en-US" dirty="0">
              <a:solidFill>
                <a:schemeClr val="bg1"/>
              </a:solidFill>
              <a:effectLst/>
              <a:latin typeface="Times New Roman" panose="02020603050405020304" pitchFamily="18" charset="0"/>
              <a:ea typeface="Times New Roman" panose="02020603050405020304" pitchFamily="18" charset="0"/>
            </a:endParaRPr>
          </a:p>
          <a:p>
            <a:pPr marL="368300" marR="709295" algn="just">
              <a:lnSpc>
                <a:spcPct val="200000"/>
              </a:lnSpc>
              <a:spcAft>
                <a:spcPts val="0"/>
              </a:spcAft>
            </a:pPr>
            <a:endParaRPr lang="en-US" dirty="0">
              <a:solidFill>
                <a:schemeClr val="bg1"/>
              </a:solidFill>
              <a:latin typeface="Times New Roman" panose="02020603050405020304" pitchFamily="18" charset="0"/>
              <a:ea typeface="Times New Roman" panose="02020603050405020304" pitchFamily="18" charset="0"/>
            </a:endParaRPr>
          </a:p>
          <a:p>
            <a:pPr marL="368300" marR="709295" algn="just">
              <a:lnSpc>
                <a:spcPct val="200000"/>
              </a:lnSpc>
              <a:spcAft>
                <a:spcPts val="0"/>
              </a:spcAft>
            </a:pPr>
            <a:endParaRPr lang="en-US" dirty="0">
              <a:solidFill>
                <a:schemeClr val="bg1"/>
              </a:solidFill>
              <a:effectLst/>
              <a:latin typeface="Times New Roman" panose="02020603050405020304" pitchFamily="18" charset="0"/>
              <a:ea typeface="Times New Roman" panose="02020603050405020304" pitchFamily="18" charset="0"/>
            </a:endParaRPr>
          </a:p>
          <a:p>
            <a:pPr marL="368300" marR="709295" algn="just">
              <a:lnSpc>
                <a:spcPct val="200000"/>
              </a:lnSpc>
              <a:spcAft>
                <a:spcPts val="0"/>
              </a:spcAft>
            </a:pPr>
            <a:endParaRPr lang="en-US"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1653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BDEDF39-62EC-40AF-98F4-06A79F1F80F1}"/>
              </a:ext>
            </a:extLst>
          </p:cNvPr>
          <p:cNvSpPr>
            <a:spLocks noGrp="1"/>
          </p:cNvSpPr>
          <p:nvPr>
            <p:ph type="ctrTitle"/>
          </p:nvPr>
        </p:nvSpPr>
        <p:spPr bwMode="ltGray"/>
        <p:txBody>
          <a:bodyPr/>
          <a:lstStyle/>
          <a:p>
            <a:r>
              <a:rPr lang="en-US" dirty="0"/>
              <a:t>Descriptive Analysis</a:t>
            </a:r>
          </a:p>
        </p:txBody>
      </p:sp>
      <p:sp>
        <p:nvSpPr>
          <p:cNvPr id="20" name="Subtitle 19">
            <a:extLst>
              <a:ext uri="{FF2B5EF4-FFF2-40B4-BE49-F238E27FC236}">
                <a16:creationId xmlns:a16="http://schemas.microsoft.com/office/drawing/2014/main" xmlns="" id="{604B0867-1109-4FF8-8CCF-B0EA3F7E7983}"/>
              </a:ext>
            </a:extLst>
          </p:cNvPr>
          <p:cNvSpPr>
            <a:spLocks noGrp="1"/>
          </p:cNvSpPr>
          <p:nvPr>
            <p:ph type="subTitle" idx="1"/>
          </p:nvPr>
        </p:nvSpPr>
        <p:spPr/>
        <p:txBody>
          <a:bodyPr/>
          <a:lstStyle/>
          <a:p>
            <a:endParaRPr lang="en-IN" dirty="0"/>
          </a:p>
        </p:txBody>
      </p:sp>
      <p:sp>
        <p:nvSpPr>
          <p:cNvPr id="2" name="Slide Number Placeholder 1">
            <a:extLst>
              <a:ext uri="{FF2B5EF4-FFF2-40B4-BE49-F238E27FC236}">
                <a16:creationId xmlns:a16="http://schemas.microsoft.com/office/drawing/2014/main" xmlns="" id="{3790A3AE-E658-426D-96CD-CB0614B7418A}"/>
              </a:ext>
            </a:extLst>
          </p:cNvPr>
          <p:cNvSpPr>
            <a:spLocks noGrp="1"/>
          </p:cNvSpPr>
          <p:nvPr>
            <p:ph type="sldNum" sz="quarter" idx="12"/>
          </p:nvPr>
        </p:nvSpPr>
        <p:spPr/>
        <p:txBody>
          <a:bodyPr/>
          <a:lstStyle/>
          <a:p>
            <a:fld id="{82EE24B5-652C-4DB5-B7C3-B5BBEC1280B1}" type="slidenum">
              <a:rPr lang="en-US" smtClean="0"/>
              <a:pPr/>
              <a:t>4</a:t>
            </a:fld>
            <a:endParaRPr lang="en-US" dirty="0"/>
          </a:p>
        </p:txBody>
      </p:sp>
      <p:pic>
        <p:nvPicPr>
          <p:cNvPr id="36" name="Picture Placeholder 35" descr="Check icon">
            <a:extLst>
              <a:ext uri="{FF2B5EF4-FFF2-40B4-BE49-F238E27FC236}">
                <a16:creationId xmlns:a16="http://schemas.microsoft.com/office/drawing/2014/main" xmlns="" id="{1A9D8BC9-CF04-4A6C-89E6-E6A18D7419F0}"/>
              </a:ext>
            </a:extLst>
          </p:cNvPr>
          <p:cNvPicPr>
            <a:picLocks noGrp="1" noChangeAspect="1"/>
          </p:cNvPicPr>
          <p:nvPr>
            <p:ph idx="4294967295"/>
          </p:nvPr>
        </p:nvPicPr>
        <p:blipFill>
          <a:blip r:embed="rId3" cstate="print">
            <a:extLst>
              <a:ext uri="{28A0092B-C50C-407E-A947-70E740481C1C}">
                <a14:useLocalDpi xmlns:a14="http://schemas.microsoft.com/office/drawing/2010/main" xmlns="" val="0"/>
              </a:ext>
            </a:extLst>
          </a:blip>
          <a:stretch>
            <a:fillRect/>
          </a:stretch>
        </p:blipFill>
        <p:spPr bwMode="white">
          <a:xfrm>
            <a:off x="0" y="2776538"/>
            <a:ext cx="2438400" cy="2447925"/>
          </a:xfrm>
        </p:spPr>
      </p:pic>
      <p:pic>
        <p:nvPicPr>
          <p:cNvPr id="34" name="Picture Placeholder 33" descr="Check icon">
            <a:extLst>
              <a:ext uri="{FF2B5EF4-FFF2-40B4-BE49-F238E27FC236}">
                <a16:creationId xmlns:a16="http://schemas.microsoft.com/office/drawing/2014/main" xmlns="" id="{EA6876F1-58FD-4237-BE75-C15655445FE1}"/>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32" name="Picture Placeholder 31" descr="Check icon">
            <a:extLst>
              <a:ext uri="{FF2B5EF4-FFF2-40B4-BE49-F238E27FC236}">
                <a16:creationId xmlns:a16="http://schemas.microsoft.com/office/drawing/2014/main" xmlns="" id="{6054A700-8461-40AD-8429-6C9F6EEEEC4C}"/>
              </a:ext>
            </a:extLst>
          </p:cNvPr>
          <p:cNvPicPr>
            <a:picLocks noGrp="1" noChangeAspect="1"/>
          </p:cNvPicPr>
          <p:nvPr>
            <p:ph type="pic" sz="quarter" idx="4294967295"/>
          </p:nvPr>
        </p:nvPicPr>
        <p:blipFill>
          <a:blip r:embed="rId4" cstate="print">
            <a:extLst>
              <a:ext uri="{28A0092B-C50C-407E-A947-70E740481C1C}">
                <a14:useLocalDpi xmlns:a14="http://schemas.microsoft.com/office/drawing/2010/main" xmlns="" val="0"/>
              </a:ext>
            </a:extLst>
          </a:blip>
          <a:srcRect/>
          <a:stretch>
            <a:fillRect/>
          </a:stretch>
        </p:blipFill>
        <p:spPr bwMode="white">
          <a:xfrm>
            <a:off x="0" y="3792538"/>
            <a:ext cx="576263" cy="576262"/>
          </a:xfrm>
        </p:spPr>
      </p:pic>
      <p:pic>
        <p:nvPicPr>
          <p:cNvPr id="21" name="Picture Placeholder 20" descr="Two person handshake">
            <a:extLst>
              <a:ext uri="{FF2B5EF4-FFF2-40B4-BE49-F238E27FC236}">
                <a16:creationId xmlns:a16="http://schemas.microsoft.com/office/drawing/2014/main" xmlns="" id="{42EF1974-141C-494C-A63E-216742273C6F}"/>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xmlns=""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xmlns="" id="{2D225086-68BE-4168-8F17-9443ADD89675}"/>
              </a:ext>
            </a:extLst>
          </p:cNvPr>
          <p:cNvSpPr/>
          <p:nvPr/>
        </p:nvSpPr>
        <p:spPr>
          <a:xfrm>
            <a:off x="2400" y="30569"/>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5" name="TextBox 24">
            <a:extLst>
              <a:ext uri="{FF2B5EF4-FFF2-40B4-BE49-F238E27FC236}">
                <a16:creationId xmlns:a16="http://schemas.microsoft.com/office/drawing/2014/main" xmlns="" id="{86EB35AD-14B1-40EC-AFD7-D1EAB0158FA1}"/>
              </a:ext>
            </a:extLst>
          </p:cNvPr>
          <p:cNvSpPr txBox="1"/>
          <p:nvPr/>
        </p:nvSpPr>
        <p:spPr>
          <a:xfrm>
            <a:off x="446843" y="221311"/>
            <a:ext cx="6474780" cy="707886"/>
          </a:xfrm>
          <a:prstGeom prst="rect">
            <a:avLst/>
          </a:prstGeom>
          <a:noFill/>
        </p:spPr>
        <p:txBody>
          <a:bodyPr wrap="square" rtlCol="0">
            <a:spAutoFit/>
          </a:bodyPr>
          <a:lstStyle/>
          <a:p>
            <a:r>
              <a:rPr lang="en-GB" sz="4000" dirty="0">
                <a:solidFill>
                  <a:schemeClr val="bg1"/>
                </a:solidFill>
                <a:latin typeface="Times New Roman" panose="02020603050405020304" pitchFamily="18" charset="0"/>
                <a:cs typeface="Times New Roman" panose="02020603050405020304" pitchFamily="18" charset="0"/>
              </a:rPr>
              <a:t>Descriptive Analysis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46257054-F6E9-4CFA-8038-CE310F8D3790}"/>
              </a:ext>
            </a:extLst>
          </p:cNvPr>
          <p:cNvSpPr txBox="1"/>
          <p:nvPr/>
        </p:nvSpPr>
        <p:spPr>
          <a:xfrm>
            <a:off x="458400" y="1207363"/>
            <a:ext cx="5480761" cy="1200329"/>
          </a:xfrm>
          <a:prstGeom prst="rect">
            <a:avLst/>
          </a:prstGeom>
          <a:noFill/>
        </p:spPr>
        <p:txBody>
          <a:bodyPr wrap="square" rtlCol="0">
            <a:spAutoFit/>
          </a:bodyPr>
          <a:lstStyle/>
          <a:p>
            <a:pPr algn="just"/>
            <a:r>
              <a:rPr lang="en-GB" dirty="0">
                <a:solidFill>
                  <a:schemeClr val="bg1"/>
                </a:solidFill>
                <a:latin typeface="Times New Roman" panose="02020603050405020304" pitchFamily="18" charset="0"/>
                <a:cs typeface="Times New Roman" panose="02020603050405020304" pitchFamily="18" charset="0"/>
              </a:rPr>
              <a:t>It describe the characteristics of a data set. The tables shows basics statistics of each feature such as count , average ,standard, deviation ,minimum value, maximum value and all three quartile for all necessary attribute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xmlns="" id="{790D2AA3-9393-49B4-85BC-F076BC80BA24}"/>
              </a:ext>
            </a:extLst>
          </p:cNvPr>
          <p:cNvPicPr>
            <a:picLocks noChangeAspect="1"/>
          </p:cNvPicPr>
          <p:nvPr/>
        </p:nvPicPr>
        <p:blipFill>
          <a:blip r:embed="rId6" cstate="print"/>
          <a:stretch>
            <a:fillRect/>
          </a:stretch>
        </p:blipFill>
        <p:spPr>
          <a:xfrm>
            <a:off x="6189292" y="1067072"/>
            <a:ext cx="5921253" cy="2568163"/>
          </a:xfrm>
          <a:prstGeom prst="rect">
            <a:avLst/>
          </a:prstGeom>
        </p:spPr>
      </p:pic>
      <p:pic>
        <p:nvPicPr>
          <p:cNvPr id="30" name="Picture 29">
            <a:extLst>
              <a:ext uri="{FF2B5EF4-FFF2-40B4-BE49-F238E27FC236}">
                <a16:creationId xmlns:a16="http://schemas.microsoft.com/office/drawing/2014/main" xmlns="" id="{3D5E49CF-3FB9-4086-B7B4-DB4D206F7AB4}"/>
              </a:ext>
            </a:extLst>
          </p:cNvPr>
          <p:cNvPicPr>
            <a:picLocks noChangeAspect="1"/>
          </p:cNvPicPr>
          <p:nvPr/>
        </p:nvPicPr>
        <p:blipFill>
          <a:blip r:embed="rId7" cstate="print"/>
          <a:stretch>
            <a:fillRect/>
          </a:stretch>
        </p:blipFill>
        <p:spPr>
          <a:xfrm>
            <a:off x="6189292" y="3874975"/>
            <a:ext cx="5913632" cy="2530059"/>
          </a:xfrm>
          <a:prstGeom prst="rect">
            <a:avLst/>
          </a:prstGeom>
        </p:spPr>
      </p:pic>
    </p:spTree>
    <p:extLst>
      <p:ext uri="{BB962C8B-B14F-4D97-AF65-F5344CB8AC3E}">
        <p14:creationId xmlns:p14="http://schemas.microsoft.com/office/powerpoint/2010/main" xmlns="" val="31896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xmlns="" id="{AA6A75DC-BE31-480B-B034-B1DF7AFA509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xmlns=""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0" y="1429308"/>
            <a:ext cx="12192000" cy="542869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pPr marL="285750" indent="-285750">
              <a:buFont typeface="Arial" panose="020B0604020202020204" pitchFamily="34" charset="0"/>
              <a:buChar char="•"/>
            </a:pP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endParaRPr>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0" y="1"/>
            <a:ext cx="11321768" cy="1455942"/>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Categorical Variables</a:t>
            </a:r>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pPr/>
              <a:t>5</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flipV="1">
            <a:off x="223178" y="861134"/>
            <a:ext cx="4455353" cy="236676"/>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8" name="TextBox 37">
            <a:extLst>
              <a:ext uri="{FF2B5EF4-FFF2-40B4-BE49-F238E27FC236}">
                <a16:creationId xmlns:a16="http://schemas.microsoft.com/office/drawing/2014/main" xmlns="" id="{0DC736A4-C62B-4A0C-8E9C-85672B560B9D}"/>
              </a:ext>
            </a:extLst>
          </p:cNvPr>
          <p:cNvSpPr txBox="1"/>
          <p:nvPr/>
        </p:nvSpPr>
        <p:spPr>
          <a:xfrm>
            <a:off x="0" y="1429309"/>
            <a:ext cx="6858000" cy="526297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The variable has two or more categories. For example ,a binary variable(0,1) is a categorical having two categories (1/0). But in my dataset, I have more than two categories for the categorical attribute.</a:t>
            </a: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For mother and father education it has 4 levels (0- none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4th grade), 2 – 5th to 9th grade, 3 – secondary education or 4 – higher education) </a:t>
            </a:r>
            <a:r>
              <a:rPr kumimoji="0" lang="en-US" altLang="en-US"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mother education histogram given above represent the axis, Where X axis shows the level of education, where Y axis shows the count, where majority of mothers lies within level 4 with the higher education.</a:t>
            </a:r>
          </a:p>
          <a:p>
            <a:pPr marL="285750" indent="-285750" algn="just">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correspond graph against the mother education represent the father education where axis represent basically the level of father’s education but in this graph majority of father edu lies between level 2- 2.5</a:t>
            </a:r>
            <a:r>
              <a:rPr lang="en-IN"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Graph</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Elucidates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home</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school</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travel</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&lt;15</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16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30</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30</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hour, or</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&gt;1 </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hour)</a:t>
            </a:r>
            <a:r>
              <a:rPr lang="en-GB"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Travel time histogram represent the time taken to travel to school i.e 15mint to 1 hours which is represented in levels of 1,2,3,4 in the data set , where more than 600 students travel 15 mints to come to school and not more than 50 students take 1 hour to reach school.</a:t>
            </a:r>
          </a:p>
          <a:p>
            <a:pPr marL="285750" indent="-285750" algn="just">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Weekly study time (1 - &lt;2 hours, 2 - 2 to 5 hours, 3 - 5 to 10 hours, or 4 - &gt;10 hours) According to study time histogram representation most of the student’s study for 2 to 5 hours and very less no. of student’s study for more than 10 hours.</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p>
        </p:txBody>
      </p:sp>
      <p:pic>
        <p:nvPicPr>
          <p:cNvPr id="45" name="Picture 44" descr="Chart, bar chart, box and whisker chart&#10;&#10;Description automatically generated">
            <a:extLst>
              <a:ext uri="{FF2B5EF4-FFF2-40B4-BE49-F238E27FC236}">
                <a16:creationId xmlns:a16="http://schemas.microsoft.com/office/drawing/2014/main" xmlns="" id="{987FD61D-4300-4BA6-9B48-96C0C80615E9}"/>
              </a:ext>
            </a:extLst>
          </p:cNvPr>
          <p:cNvPicPr>
            <a:picLocks noChangeAspect="1"/>
          </p:cNvPicPr>
          <p:nvPr/>
        </p:nvPicPr>
        <p:blipFill>
          <a:blip r:embed="rId4" cstate="print"/>
          <a:stretch>
            <a:fillRect/>
          </a:stretch>
        </p:blipFill>
        <p:spPr>
          <a:xfrm>
            <a:off x="6871444" y="1485542"/>
            <a:ext cx="5320556" cy="1861161"/>
          </a:xfrm>
          <a:prstGeom prst="rect">
            <a:avLst/>
          </a:prstGeom>
        </p:spPr>
      </p:pic>
      <p:pic>
        <p:nvPicPr>
          <p:cNvPr id="46" name="Picture 45" descr="Chart, box and whisker chart&#10;&#10;Description automatically generated">
            <a:extLst>
              <a:ext uri="{FF2B5EF4-FFF2-40B4-BE49-F238E27FC236}">
                <a16:creationId xmlns:a16="http://schemas.microsoft.com/office/drawing/2014/main" xmlns="" id="{E27B3081-D745-42E0-8878-CE4D1C0440BF}"/>
              </a:ext>
            </a:extLst>
          </p:cNvPr>
          <p:cNvPicPr>
            <a:picLocks noChangeAspect="1"/>
          </p:cNvPicPr>
          <p:nvPr/>
        </p:nvPicPr>
        <p:blipFill>
          <a:blip r:embed="rId5" cstate="print"/>
          <a:stretch>
            <a:fillRect/>
          </a:stretch>
        </p:blipFill>
        <p:spPr>
          <a:xfrm>
            <a:off x="6858000" y="3346702"/>
            <a:ext cx="5334000" cy="1792225"/>
          </a:xfrm>
          <a:prstGeom prst="rect">
            <a:avLst/>
          </a:prstGeom>
        </p:spPr>
      </p:pic>
      <p:pic>
        <p:nvPicPr>
          <p:cNvPr id="47" name="Picture 46" descr="Chart&#10;&#10;Description automatically generated">
            <a:extLst>
              <a:ext uri="{FF2B5EF4-FFF2-40B4-BE49-F238E27FC236}">
                <a16:creationId xmlns:a16="http://schemas.microsoft.com/office/drawing/2014/main" xmlns="" id="{DE95CF52-AE4F-4091-AAC0-9E124FC7B297}"/>
              </a:ext>
            </a:extLst>
          </p:cNvPr>
          <p:cNvPicPr>
            <a:picLocks noChangeAspect="1"/>
          </p:cNvPicPr>
          <p:nvPr/>
        </p:nvPicPr>
        <p:blipFill>
          <a:blip r:embed="rId6" cstate="print"/>
          <a:stretch>
            <a:fillRect/>
          </a:stretch>
        </p:blipFill>
        <p:spPr>
          <a:xfrm>
            <a:off x="8241068" y="5138927"/>
            <a:ext cx="2634847" cy="1719073"/>
          </a:xfrm>
          <a:prstGeom prst="rect">
            <a:avLst/>
          </a:prstGeom>
        </p:spPr>
      </p:pic>
    </p:spTree>
    <p:extLst>
      <p:ext uri="{BB962C8B-B14F-4D97-AF65-F5344CB8AC3E}">
        <p14:creationId xmlns:p14="http://schemas.microsoft.com/office/powerpoint/2010/main" xmlns="" val="33270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People discuss something">
            <a:extLst>
              <a:ext uri="{FF2B5EF4-FFF2-40B4-BE49-F238E27FC236}">
                <a16:creationId xmlns:a16="http://schemas.microsoft.com/office/drawing/2014/main" xmlns="" id="{0FD54BB1-BA8F-46B1-AE35-C73B73A4821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xmlns="" val="0"/>
              </a:ext>
            </a:extLst>
          </a:blip>
          <a:stretch>
            <a:fillRect/>
          </a:stretch>
        </p:blipFill>
        <p:spPr>
          <a:xfrm>
            <a:off x="0" y="1350"/>
            <a:ext cx="12189599" cy="6856649"/>
          </a:xfrm>
        </p:spPr>
      </p:pic>
      <p:sp>
        <p:nvSpPr>
          <p:cNvPr id="35" name="object 3" descr="Blue rectangle">
            <a:extLst>
              <a:ext uri="{FF2B5EF4-FFF2-40B4-BE49-F238E27FC236}">
                <a16:creationId xmlns:a16="http://schemas.microsoft.com/office/drawing/2014/main" xmlns="" id="{9206F938-D64B-410D-BE2D-847D78F81E42}"/>
              </a:ext>
            </a:extLst>
          </p:cNvPr>
          <p:cNvSpPr/>
          <p:nvPr/>
        </p:nvSpPr>
        <p:spPr>
          <a:xfrm>
            <a:off x="3600" y="0"/>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xmlns=""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F1CE755E-A3DE-48FA-953D-4B2CFF013E30}"/>
              </a:ext>
            </a:extLst>
          </p:cNvPr>
          <p:cNvSpPr>
            <a:spLocks noGrp="1"/>
          </p:cNvSpPr>
          <p:nvPr>
            <p:ph type="sldNum" sz="quarter" idx="12"/>
          </p:nvPr>
        </p:nvSpPr>
        <p:spPr/>
        <p:txBody>
          <a:bodyPr/>
          <a:lstStyle/>
          <a:p>
            <a:fld id="{82EE24B5-652C-4DB5-B7C3-B5BBEC1280B1}" type="slidenum">
              <a:rPr lang="en-US" smtClean="0"/>
              <a:pPr/>
              <a:t>6</a:t>
            </a:fld>
            <a:endParaRPr lang="en-US" dirty="0"/>
          </a:p>
        </p:txBody>
      </p:sp>
      <p:sp>
        <p:nvSpPr>
          <p:cNvPr id="4" name="Title 3">
            <a:extLst>
              <a:ext uri="{FF2B5EF4-FFF2-40B4-BE49-F238E27FC236}">
                <a16:creationId xmlns:a16="http://schemas.microsoft.com/office/drawing/2014/main" xmlns="" id="{0558CBCC-46BE-4654-9B01-07B35CF17C32}"/>
              </a:ext>
            </a:extLst>
          </p:cNvPr>
          <p:cNvSpPr>
            <a:spLocks noGrp="1"/>
          </p:cNvSpPr>
          <p:nvPr>
            <p:ph type="title"/>
          </p:nvPr>
        </p:nvSpPr>
        <p:spPr bwMode="ltGray">
          <a:xfrm>
            <a:off x="0" y="365125"/>
            <a:ext cx="11353800" cy="1325563"/>
          </a:xfrm>
        </p:spPr>
        <p:txBody>
          <a:bodyPr/>
          <a:lstStyle/>
          <a:p>
            <a:r>
              <a:rPr lang="en-US" dirty="0">
                <a:solidFill>
                  <a:schemeClr val="bg1"/>
                </a:solidFill>
              </a:rPr>
              <a:t>Correlation matrix</a:t>
            </a:r>
          </a:p>
        </p:txBody>
      </p:sp>
      <p:sp>
        <p:nvSpPr>
          <p:cNvPr id="49" name="object 6" descr="Beige rectangle">
            <a:extLst>
              <a:ext uri="{FF2B5EF4-FFF2-40B4-BE49-F238E27FC236}">
                <a16:creationId xmlns:a16="http://schemas.microsoft.com/office/drawing/2014/main" xmlns="" id="{E67B2D0F-2920-4165-BC82-05237362DABB}"/>
              </a:ext>
            </a:extLst>
          </p:cNvPr>
          <p:cNvSpPr/>
          <p:nvPr/>
        </p:nvSpPr>
        <p:spPr bwMode="ltGray">
          <a:xfrm flipV="1">
            <a:off x="213064" y="1203323"/>
            <a:ext cx="3533313" cy="66183"/>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30" name="Picture 29" descr="Timeline, treemap chart&#10;&#10;Description automatically generated">
            <a:extLst>
              <a:ext uri="{FF2B5EF4-FFF2-40B4-BE49-F238E27FC236}">
                <a16:creationId xmlns:a16="http://schemas.microsoft.com/office/drawing/2014/main" xmlns="" id="{6FECEFFE-1DC8-40FB-9697-79F47020B394}"/>
              </a:ext>
            </a:extLst>
          </p:cNvPr>
          <p:cNvPicPr>
            <a:picLocks noChangeAspect="1"/>
          </p:cNvPicPr>
          <p:nvPr/>
        </p:nvPicPr>
        <p:blipFill>
          <a:blip r:embed="rId4" cstate="print"/>
          <a:stretch>
            <a:fillRect/>
          </a:stretch>
        </p:blipFill>
        <p:spPr>
          <a:xfrm>
            <a:off x="5762200" y="1203324"/>
            <a:ext cx="6426200" cy="5653325"/>
          </a:xfrm>
          <a:prstGeom prst="rect">
            <a:avLst/>
          </a:prstGeom>
        </p:spPr>
      </p:pic>
      <p:sp>
        <p:nvSpPr>
          <p:cNvPr id="17" name="TextBox 16">
            <a:extLst>
              <a:ext uri="{FF2B5EF4-FFF2-40B4-BE49-F238E27FC236}">
                <a16:creationId xmlns:a16="http://schemas.microsoft.com/office/drawing/2014/main" xmlns="" id="{3DE63A73-DAA2-4AAE-B767-1AFD76854068}"/>
              </a:ext>
            </a:extLst>
          </p:cNvPr>
          <p:cNvSpPr txBox="1"/>
          <p:nvPr/>
        </p:nvSpPr>
        <p:spPr>
          <a:xfrm>
            <a:off x="0" y="1473693"/>
            <a:ext cx="5672831" cy="1754326"/>
          </a:xfrm>
          <a:prstGeom prst="rect">
            <a:avLst/>
          </a:prstGeom>
          <a:noFill/>
        </p:spPr>
        <p:txBody>
          <a:bodyPr wrap="square" rtlCol="0">
            <a:spAutoFit/>
          </a:bodyPr>
          <a:lstStyle/>
          <a:p>
            <a:pPr algn="just"/>
            <a:r>
              <a:rPr lang="en-GB" dirty="0">
                <a:solidFill>
                  <a:schemeClr val="bg1"/>
                </a:solidFill>
                <a:latin typeface="Times New Roman" panose="02020603050405020304" pitchFamily="18" charset="0"/>
                <a:cs typeface="Times New Roman" panose="02020603050405020304" pitchFamily="18" charset="0"/>
              </a:rPr>
              <a:t>It is a measure of the strength of a linear relationship between two quantitative variables. When two variables are highly correlated that means they have similarity in their nature . Its value lies between(-1 to 1) Two variable are said to highly correlated when its heatmap we can se G1 and G2 are highly correlated because their value is 0.9</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590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s hands">
            <a:extLst>
              <a:ext uri="{FF2B5EF4-FFF2-40B4-BE49-F238E27FC236}">
                <a16:creationId xmlns:a16="http://schemas.microsoft.com/office/drawing/2014/main" xmlns="" id="{3473867A-FBFD-45C7-BD5B-FDE711A8EC8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00" y="0"/>
            <a:ext cx="12192000" cy="6858000"/>
          </a:xfrm>
          <a:prstGeom prst="rect">
            <a:avLst/>
          </a:prstGeom>
        </p:spPr>
      </p:pic>
      <p:sp>
        <p:nvSpPr>
          <p:cNvPr id="5" name="object 3" descr="Blue rectangle">
            <a:extLst>
              <a:ext uri="{FF2B5EF4-FFF2-40B4-BE49-F238E27FC236}">
                <a16:creationId xmlns:a16="http://schemas.microsoft.com/office/drawing/2014/main" xmlns="" id="{33BB357B-B238-4C43-8242-F33D9E1D4905}"/>
              </a:ext>
            </a:extLst>
          </p:cNvPr>
          <p:cNvSpPr/>
          <p:nvPr/>
        </p:nvSpPr>
        <p:spPr>
          <a:xfrm>
            <a:off x="9296"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xmlns=""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xmlns="" id="{592443CF-1BB0-4648-AEBA-9AFB75D72A99}"/>
              </a:ext>
            </a:extLst>
          </p:cNvPr>
          <p:cNvSpPr>
            <a:spLocks noGrp="1"/>
          </p:cNvSpPr>
          <p:nvPr>
            <p:ph type="title"/>
          </p:nvPr>
        </p:nvSpPr>
        <p:spPr bwMode="white">
          <a:xfrm>
            <a:off x="9296" y="112619"/>
            <a:ext cx="11344504" cy="132556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Factor Affecting Final grades</a:t>
            </a:r>
          </a:p>
        </p:txBody>
      </p:sp>
      <p:sp>
        <p:nvSpPr>
          <p:cNvPr id="3" name="Slide Number Placeholder 2">
            <a:extLst>
              <a:ext uri="{FF2B5EF4-FFF2-40B4-BE49-F238E27FC236}">
                <a16:creationId xmlns:a16="http://schemas.microsoft.com/office/drawing/2014/main" xmlns="" id="{1F16D174-C1FB-4494-B78F-EFF7C645AE67}"/>
              </a:ext>
            </a:extLst>
          </p:cNvPr>
          <p:cNvSpPr>
            <a:spLocks noGrp="1"/>
          </p:cNvSpPr>
          <p:nvPr>
            <p:ph type="sldNum" sz="quarter" idx="12"/>
          </p:nvPr>
        </p:nvSpPr>
        <p:spPr>
          <a:xfrm>
            <a:off x="11482912" y="6174902"/>
            <a:ext cx="357116" cy="365125"/>
          </a:xfrm>
        </p:spPr>
        <p:txBody>
          <a:bodyPr/>
          <a:lstStyle/>
          <a:p>
            <a:fld id="{82EE24B5-652C-4DB5-B7C3-B5BBEC1280B1}" type="slidenum">
              <a:rPr lang="en-US" smtClean="0"/>
              <a:pPr/>
              <a:t>7</a:t>
            </a:fld>
            <a:endParaRPr lang="en-US" dirty="0"/>
          </a:p>
        </p:txBody>
      </p:sp>
      <p:sp>
        <p:nvSpPr>
          <p:cNvPr id="9" name="object 5" descr="Beige rectangle">
            <a:extLst>
              <a:ext uri="{FF2B5EF4-FFF2-40B4-BE49-F238E27FC236}">
                <a16:creationId xmlns:a16="http://schemas.microsoft.com/office/drawing/2014/main" xmlns="" id="{3C19A568-7E73-443A-A183-2C3EDA0087DF}"/>
              </a:ext>
            </a:extLst>
          </p:cNvPr>
          <p:cNvSpPr/>
          <p:nvPr/>
        </p:nvSpPr>
        <p:spPr bwMode="white">
          <a:xfrm>
            <a:off x="142043" y="1145218"/>
            <a:ext cx="6445187" cy="15490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8" name="Picture 7">
            <a:extLst>
              <a:ext uri="{FF2B5EF4-FFF2-40B4-BE49-F238E27FC236}">
                <a16:creationId xmlns:a16="http://schemas.microsoft.com/office/drawing/2014/main" xmlns="" id="{CA0E1AA8-55BB-4C19-8CAD-EB4B6E07D630}"/>
              </a:ext>
            </a:extLst>
          </p:cNvPr>
          <p:cNvPicPr>
            <a:picLocks noChangeAspect="1"/>
          </p:cNvPicPr>
          <p:nvPr/>
        </p:nvPicPr>
        <p:blipFill>
          <a:blip r:embed="rId4" cstate="print"/>
          <a:stretch>
            <a:fillRect/>
          </a:stretch>
        </p:blipFill>
        <p:spPr>
          <a:xfrm>
            <a:off x="8480738" y="1345846"/>
            <a:ext cx="3711262" cy="5512154"/>
          </a:xfrm>
          <a:prstGeom prst="rect">
            <a:avLst/>
          </a:prstGeom>
        </p:spPr>
      </p:pic>
      <p:pic>
        <p:nvPicPr>
          <p:cNvPr id="21" name="Picture 20">
            <a:extLst>
              <a:ext uri="{FF2B5EF4-FFF2-40B4-BE49-F238E27FC236}">
                <a16:creationId xmlns:a16="http://schemas.microsoft.com/office/drawing/2014/main" xmlns="" id="{544F42A5-A368-475C-9679-2500E752606E}"/>
              </a:ext>
            </a:extLst>
          </p:cNvPr>
          <p:cNvPicPr>
            <a:picLocks noChangeAspect="1"/>
          </p:cNvPicPr>
          <p:nvPr/>
        </p:nvPicPr>
        <p:blipFill>
          <a:blip r:embed="rId5" cstate="print"/>
          <a:stretch>
            <a:fillRect/>
          </a:stretch>
        </p:blipFill>
        <p:spPr>
          <a:xfrm>
            <a:off x="4784571" y="1345846"/>
            <a:ext cx="3711262" cy="5512153"/>
          </a:xfrm>
          <a:prstGeom prst="rect">
            <a:avLst/>
          </a:prstGeom>
        </p:spPr>
      </p:pic>
      <p:sp>
        <p:nvSpPr>
          <p:cNvPr id="22" name="TextBox 21">
            <a:extLst>
              <a:ext uri="{FF2B5EF4-FFF2-40B4-BE49-F238E27FC236}">
                <a16:creationId xmlns:a16="http://schemas.microsoft.com/office/drawing/2014/main" xmlns="" id="{56B3237A-FA71-4F40-B8B7-D214ECCE42C3}"/>
              </a:ext>
            </a:extLst>
          </p:cNvPr>
          <p:cNvSpPr txBox="1"/>
          <p:nvPr/>
        </p:nvSpPr>
        <p:spPr>
          <a:xfrm>
            <a:off x="0" y="1438183"/>
            <a:ext cx="4746694" cy="2862322"/>
          </a:xfrm>
          <a:prstGeom prst="rect">
            <a:avLst/>
          </a:prstGeom>
          <a:noFill/>
        </p:spPr>
        <p:txBody>
          <a:bodyPr wrap="square" rtlCol="0">
            <a:spAutoFit/>
          </a:bodyPr>
          <a:lstStyle/>
          <a:p>
            <a:pPr algn="just"/>
            <a:r>
              <a:rPr lang="en-GB" dirty="0">
                <a:solidFill>
                  <a:schemeClr val="bg1"/>
                </a:solidFill>
                <a:latin typeface="Times New Roman" panose="02020603050405020304" pitchFamily="18" charset="0"/>
                <a:cs typeface="Times New Roman" panose="02020603050405020304" pitchFamily="18" charset="0"/>
              </a:rPr>
              <a:t>G3 are the final grades of students. From all these line charts it is transparent that G3 is affected by the time given by  the students for study and traveling time.</a:t>
            </a:r>
          </a:p>
          <a:p>
            <a:pPr algn="just"/>
            <a:endParaRPr lang="en-GB" dirty="0">
              <a:solidFill>
                <a:schemeClr val="bg1"/>
              </a:solidFill>
              <a:latin typeface="Times New Roman" panose="02020603050405020304" pitchFamily="18" charset="0"/>
              <a:cs typeface="Times New Roman" panose="02020603050405020304" pitchFamily="18" charset="0"/>
            </a:endParaRPr>
          </a:p>
          <a:p>
            <a:pPr algn="just"/>
            <a:r>
              <a:rPr lang="en-GB" dirty="0">
                <a:solidFill>
                  <a:schemeClr val="bg1"/>
                </a:solidFill>
                <a:latin typeface="Times New Roman" panose="02020603050405020304" pitchFamily="18" charset="0"/>
                <a:cs typeface="Times New Roman" panose="02020603050405020304" pitchFamily="18" charset="0"/>
              </a:rPr>
              <a:t>In First plot it is clear that as the level of alcohol increase grade of the students goes down . Whereas in the second plot, as the student gave more time to their studies their grades increase automatically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6281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s hands">
            <a:extLst>
              <a:ext uri="{FF2B5EF4-FFF2-40B4-BE49-F238E27FC236}">
                <a16:creationId xmlns:a16="http://schemas.microsoft.com/office/drawing/2014/main" xmlns="" id="{3473867A-FBFD-45C7-BD5B-FDE711A8EC8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00" y="0"/>
            <a:ext cx="12192000" cy="6858000"/>
          </a:xfrm>
          <a:prstGeom prst="rect">
            <a:avLst/>
          </a:prstGeom>
        </p:spPr>
      </p:pic>
      <p:sp>
        <p:nvSpPr>
          <p:cNvPr id="5" name="object 3" descr="Blue rectangle">
            <a:extLst>
              <a:ext uri="{FF2B5EF4-FFF2-40B4-BE49-F238E27FC236}">
                <a16:creationId xmlns:a16="http://schemas.microsoft.com/office/drawing/2014/main" xmlns="" id="{33BB357B-B238-4C43-8242-F33D9E1D4905}"/>
              </a:ext>
            </a:extLst>
          </p:cNvPr>
          <p:cNvSpPr/>
          <p:nvPr/>
        </p:nvSpPr>
        <p:spPr>
          <a:xfrm>
            <a:off x="19792"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xmlns=""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xmlns="" id="{592443CF-1BB0-4648-AEBA-9AFB75D72A99}"/>
              </a:ext>
            </a:extLst>
          </p:cNvPr>
          <p:cNvSpPr>
            <a:spLocks noGrp="1"/>
          </p:cNvSpPr>
          <p:nvPr>
            <p:ph type="title"/>
          </p:nvPr>
        </p:nvSpPr>
        <p:spPr bwMode="white">
          <a:xfrm>
            <a:off x="19792" y="365125"/>
            <a:ext cx="11334008" cy="1046425"/>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 Which Gender Consume More Alcohol</a:t>
            </a:r>
          </a:p>
        </p:txBody>
      </p:sp>
      <p:sp>
        <p:nvSpPr>
          <p:cNvPr id="3" name="Slide Number Placeholder 2">
            <a:extLst>
              <a:ext uri="{FF2B5EF4-FFF2-40B4-BE49-F238E27FC236}">
                <a16:creationId xmlns:a16="http://schemas.microsoft.com/office/drawing/2014/main" xmlns="" id="{1F16D174-C1FB-4494-B78F-EFF7C645AE67}"/>
              </a:ext>
            </a:extLst>
          </p:cNvPr>
          <p:cNvSpPr>
            <a:spLocks noGrp="1"/>
          </p:cNvSpPr>
          <p:nvPr>
            <p:ph type="sldNum" sz="quarter" idx="12"/>
          </p:nvPr>
        </p:nvSpPr>
        <p:spPr>
          <a:xfrm>
            <a:off x="11482912" y="6174902"/>
            <a:ext cx="357116" cy="365125"/>
          </a:xfrm>
        </p:spPr>
        <p:txBody>
          <a:bodyPr/>
          <a:lstStyle/>
          <a:p>
            <a:fld id="{82EE24B5-652C-4DB5-B7C3-B5BBEC1280B1}" type="slidenum">
              <a:rPr lang="en-US" smtClean="0"/>
              <a:pPr/>
              <a:t>8</a:t>
            </a:fld>
            <a:endParaRPr lang="en-US" dirty="0"/>
          </a:p>
        </p:txBody>
      </p:sp>
      <p:sp>
        <p:nvSpPr>
          <p:cNvPr id="9" name="object 5" descr="Beige rectangle">
            <a:extLst>
              <a:ext uri="{FF2B5EF4-FFF2-40B4-BE49-F238E27FC236}">
                <a16:creationId xmlns:a16="http://schemas.microsoft.com/office/drawing/2014/main" xmlns="" id="{3C19A568-7E73-443A-A183-2C3EDA0087DF}"/>
              </a:ext>
            </a:extLst>
          </p:cNvPr>
          <p:cNvSpPr/>
          <p:nvPr/>
        </p:nvSpPr>
        <p:spPr bwMode="white">
          <a:xfrm flipV="1">
            <a:off x="186431" y="976543"/>
            <a:ext cx="7844484" cy="20950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xmlns="" id="{F6E2B574-12EE-4F1A-BE3C-E35FABFE4E7D}"/>
              </a:ext>
            </a:extLst>
          </p:cNvPr>
          <p:cNvSpPr txBox="1"/>
          <p:nvPr/>
        </p:nvSpPr>
        <p:spPr>
          <a:xfrm>
            <a:off x="186431" y="1624614"/>
            <a:ext cx="6418555" cy="1754326"/>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Times New Roman" panose="02020603050405020304" pitchFamily="18" charset="0"/>
              </a:rPr>
              <a:t>This</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graph</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represents</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the</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information</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about</a:t>
            </a:r>
            <a:r>
              <a:rPr lang="en-US" sz="1800" spc="1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consumption</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of</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alcohol</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by</a:t>
            </a:r>
            <a:r>
              <a:rPr lang="en-US" sz="1800" spc="1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male</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or</a:t>
            </a:r>
            <a:r>
              <a:rPr lang="en-US" sz="1800" spc="1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female.</a:t>
            </a:r>
            <a:r>
              <a:rPr lang="en-US" sz="1800" spc="1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In ordinary words who drink more alcohol on weekdays. Between the levels from(1 is low -5 is high ) . It can be seen that more number of female  are consuming low level of alcohol than male.</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pic>
        <p:nvPicPr>
          <p:cNvPr id="12" name="Picture 11" descr="Chart&#10;&#10;Description automatically generated">
            <a:extLst>
              <a:ext uri="{FF2B5EF4-FFF2-40B4-BE49-F238E27FC236}">
                <a16:creationId xmlns:a16="http://schemas.microsoft.com/office/drawing/2014/main" xmlns="" id="{DBD7A80C-C51B-4D83-B655-4EE5931DB9B1}"/>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20240" y="1624614"/>
            <a:ext cx="5052060" cy="3329940"/>
          </a:xfrm>
          <a:prstGeom prst="rect">
            <a:avLst/>
          </a:prstGeom>
          <a:noFill/>
          <a:ln>
            <a:noFill/>
          </a:ln>
        </p:spPr>
      </p:pic>
    </p:spTree>
    <p:extLst>
      <p:ext uri="{BB962C8B-B14F-4D97-AF65-F5344CB8AC3E}">
        <p14:creationId xmlns:p14="http://schemas.microsoft.com/office/powerpoint/2010/main" xmlns="" val="382962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People discuss something">
            <a:extLst>
              <a:ext uri="{FF2B5EF4-FFF2-40B4-BE49-F238E27FC236}">
                <a16:creationId xmlns:a16="http://schemas.microsoft.com/office/drawing/2014/main" xmlns="" id="{0FD54BB1-BA8F-46B1-AE35-C73B73A4821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xmlns="" val="0"/>
              </a:ext>
            </a:extLst>
          </a:blip>
          <a:stretch>
            <a:fillRect/>
          </a:stretch>
        </p:blipFill>
        <p:spPr>
          <a:xfrm>
            <a:off x="0" y="1350"/>
            <a:ext cx="12189599" cy="6856649"/>
          </a:xfrm>
        </p:spPr>
      </p:pic>
      <p:sp>
        <p:nvSpPr>
          <p:cNvPr id="35" name="object 3" descr="Blue rectangle">
            <a:extLst>
              <a:ext uri="{FF2B5EF4-FFF2-40B4-BE49-F238E27FC236}">
                <a16:creationId xmlns:a16="http://schemas.microsoft.com/office/drawing/2014/main" xmlns="" id="{9206F938-D64B-410D-BE2D-847D78F81E42}"/>
              </a:ext>
            </a:extLst>
          </p:cNvPr>
          <p:cNvSpPr/>
          <p:nvPr/>
        </p:nvSpPr>
        <p:spPr>
          <a:xfrm>
            <a:off x="1199" y="-1350"/>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xmlns=""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F1CE755E-A3DE-48FA-953D-4B2CFF013E30}"/>
              </a:ext>
            </a:extLst>
          </p:cNvPr>
          <p:cNvSpPr>
            <a:spLocks noGrp="1"/>
          </p:cNvSpPr>
          <p:nvPr>
            <p:ph type="sldNum" sz="quarter" idx="12"/>
          </p:nvPr>
        </p:nvSpPr>
        <p:spPr/>
        <p:txBody>
          <a:bodyPr/>
          <a:lstStyle/>
          <a:p>
            <a:fld id="{82EE24B5-652C-4DB5-B7C3-B5BBEC1280B1}" type="slidenum">
              <a:rPr lang="en-US" smtClean="0"/>
              <a:pPr/>
              <a:t>9</a:t>
            </a:fld>
            <a:endParaRPr lang="en-US" dirty="0"/>
          </a:p>
        </p:txBody>
      </p:sp>
      <p:sp>
        <p:nvSpPr>
          <p:cNvPr id="4" name="Title 3">
            <a:extLst>
              <a:ext uri="{FF2B5EF4-FFF2-40B4-BE49-F238E27FC236}">
                <a16:creationId xmlns:a16="http://schemas.microsoft.com/office/drawing/2014/main" xmlns="" id="{0558CBCC-46BE-4654-9B01-07B35CF17C32}"/>
              </a:ext>
            </a:extLst>
          </p:cNvPr>
          <p:cNvSpPr>
            <a:spLocks noGrp="1"/>
          </p:cNvSpPr>
          <p:nvPr>
            <p:ph type="title"/>
          </p:nvPr>
        </p:nvSpPr>
        <p:spPr bwMode="ltGray">
          <a:xfrm>
            <a:off x="-2401" y="0"/>
            <a:ext cx="10515600" cy="132556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Which School Has Better At Grade Performance</a:t>
            </a:r>
          </a:p>
        </p:txBody>
      </p:sp>
      <p:sp>
        <p:nvSpPr>
          <p:cNvPr id="49" name="object 6" descr="Beige rectangle">
            <a:extLst>
              <a:ext uri="{FF2B5EF4-FFF2-40B4-BE49-F238E27FC236}">
                <a16:creationId xmlns:a16="http://schemas.microsoft.com/office/drawing/2014/main" xmlns="" id="{E67B2D0F-2920-4165-BC82-05237362DABB}"/>
              </a:ext>
            </a:extLst>
          </p:cNvPr>
          <p:cNvSpPr/>
          <p:nvPr/>
        </p:nvSpPr>
        <p:spPr bwMode="ltGray">
          <a:xfrm>
            <a:off x="122749" y="1015520"/>
            <a:ext cx="9225437" cy="53266"/>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xmlns="" id="{3DE63A73-DAA2-4AAE-B767-1AFD76854068}"/>
              </a:ext>
            </a:extLst>
          </p:cNvPr>
          <p:cNvSpPr txBox="1"/>
          <p:nvPr/>
        </p:nvSpPr>
        <p:spPr>
          <a:xfrm>
            <a:off x="0" y="1473693"/>
            <a:ext cx="5672831" cy="1477328"/>
          </a:xfrm>
          <a:prstGeom prst="rect">
            <a:avLst/>
          </a:prstGeom>
          <a:noFill/>
        </p:spPr>
        <p:txBody>
          <a:bodyPr wrap="square" rtlCol="0">
            <a:spAutoFit/>
          </a:bodyPr>
          <a:lstStyle/>
          <a:p>
            <a:pPr algn="just">
              <a:spcBef>
                <a:spcPts val="10"/>
              </a:spcBef>
            </a:pPr>
            <a:r>
              <a:rPr lang="en-US" sz="1800" b="1" dirty="0">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The below graph represents the information about which school students have more grade 3. In</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our</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dataset</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we</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have</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two</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schools-</a:t>
            </a:r>
            <a:r>
              <a:rPr lang="en-US" spc="-4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GP</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and</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MS.</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We</a:t>
            </a:r>
            <a:r>
              <a:rPr lang="en-US" spc="-3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can</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clearly</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see</a:t>
            </a:r>
            <a:r>
              <a:rPr lang="en-US" spc="-4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that</a:t>
            </a:r>
            <a:r>
              <a:rPr lang="en-US" spc="-2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GP</a:t>
            </a:r>
            <a:r>
              <a:rPr lang="en-US" spc="-35"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students</a:t>
            </a:r>
            <a:r>
              <a:rPr lang="en-US" spc="-20"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achieved </a:t>
            </a:r>
            <a:r>
              <a:rPr lang="en-GB" dirty="0">
                <a:solidFill>
                  <a:schemeClr val="bg1"/>
                </a:solidFill>
                <a:effectLst/>
                <a:latin typeface="Times New Roman" panose="02020603050405020304" pitchFamily="18" charset="0"/>
                <a:ea typeface="Times New Roman" panose="02020603050405020304" pitchFamily="18" charset="0"/>
              </a:rPr>
              <a:t>more grade3 as compared to MS students.</a:t>
            </a:r>
            <a:endPar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descr="Chart, histogram&#10;&#10;Description automatically generated">
            <a:extLst>
              <a:ext uri="{FF2B5EF4-FFF2-40B4-BE49-F238E27FC236}">
                <a16:creationId xmlns:a16="http://schemas.microsoft.com/office/drawing/2014/main" xmlns="" id="{80E67FE8-2A30-40DF-9133-F78D6B94C691}"/>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70538" y="2343612"/>
            <a:ext cx="5421462" cy="4513038"/>
          </a:xfrm>
          <a:prstGeom prst="rect">
            <a:avLst/>
          </a:prstGeom>
          <a:noFill/>
          <a:ln>
            <a:noFill/>
          </a:ln>
        </p:spPr>
      </p:pic>
    </p:spTree>
    <p:extLst>
      <p:ext uri="{BB962C8B-B14F-4D97-AF65-F5344CB8AC3E}">
        <p14:creationId xmlns:p14="http://schemas.microsoft.com/office/powerpoint/2010/main" xmlns="" val="309926792"/>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196</TotalTime>
  <Words>1328</Words>
  <Application>Microsoft Office PowerPoint</Application>
  <PresentationFormat>Custom</PresentationFormat>
  <Paragraphs>108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STUDENT ALCOHOL CONSUMPTION</vt:lpstr>
      <vt:lpstr>Descriptive Analysis</vt:lpstr>
      <vt:lpstr> Objective</vt:lpstr>
      <vt:lpstr>Descriptive Analysis</vt:lpstr>
      <vt:lpstr>Categorical Variables</vt:lpstr>
      <vt:lpstr>Correlation matrix</vt:lpstr>
      <vt:lpstr>Factor Affecting Final grades</vt:lpstr>
      <vt:lpstr> Which Gender Consume More Alcohol</vt:lpstr>
      <vt:lpstr>Which School Has Better At Grade Performance</vt:lpstr>
      <vt:lpstr>Descriptive Analysis</vt:lpstr>
      <vt:lpstr>Descriptive Analysis</vt:lpstr>
      <vt:lpstr>Decision Tree</vt:lpstr>
      <vt:lpstr> Random Forest </vt:lpstr>
      <vt:lpstr>Descriptive Analysis</vt:lpstr>
      <vt:lpstr>Descriptive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dc:title>
  <dc:creator>Varun Gulati</dc:creator>
  <cp:lastModifiedBy>Navneet kaur</cp:lastModifiedBy>
  <cp:revision>20</cp:revision>
  <dcterms:created xsi:type="dcterms:W3CDTF">2021-12-02T20:25:28Z</dcterms:created>
  <dcterms:modified xsi:type="dcterms:W3CDTF">2021-12-03T02:24:36Z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