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80" r:id="rId3"/>
    <p:sldId id="272" r:id="rId4"/>
    <p:sldId id="273" r:id="rId5"/>
    <p:sldId id="281" r:id="rId6"/>
    <p:sldId id="275" r:id="rId7"/>
    <p:sldId id="274" r:id="rId8"/>
    <p:sldId id="283" r:id="rId9"/>
    <p:sldId id="262" r:id="rId10"/>
    <p:sldId id="263"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380" autoAdjust="0"/>
  </p:normalViewPr>
  <p:slideViewPr>
    <p:cSldViewPr snapToGrid="0">
      <p:cViewPr varScale="1">
        <p:scale>
          <a:sx n="86" d="100"/>
          <a:sy n="86" d="100"/>
        </p:scale>
        <p:origin x="60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E7CB27-E6BE-4AFF-9236-F2E292BFD4AF}" type="datetimeFigureOut">
              <a:rPr lang="fr-CA" smtClean="0"/>
              <a:t>2020-09-18</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0C8DC1-7CD4-40D8-9CB5-E337743A6D5E}" type="slidenum">
              <a:rPr lang="fr-CA" smtClean="0"/>
              <a:t>‹#›</a:t>
            </a:fld>
            <a:endParaRPr lang="fr-CA"/>
          </a:p>
        </p:txBody>
      </p:sp>
    </p:spTree>
    <p:extLst>
      <p:ext uri="{BB962C8B-B14F-4D97-AF65-F5344CB8AC3E}">
        <p14:creationId xmlns:p14="http://schemas.microsoft.com/office/powerpoint/2010/main" val="3202279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5B0C8DC1-7CD4-40D8-9CB5-E337743A6D5E}" type="slidenum">
              <a:rPr lang="fr-CA" smtClean="0"/>
              <a:t>5</a:t>
            </a:fld>
            <a:endParaRPr lang="fr-CA"/>
          </a:p>
        </p:txBody>
      </p:sp>
    </p:spTree>
    <p:extLst>
      <p:ext uri="{BB962C8B-B14F-4D97-AF65-F5344CB8AC3E}">
        <p14:creationId xmlns:p14="http://schemas.microsoft.com/office/powerpoint/2010/main" val="3741142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sz="1200" b="1" i="0" u="none" strike="noStrike" kern="1200" baseline="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5B0C8DC1-7CD4-40D8-9CB5-E337743A6D5E}" type="slidenum">
              <a:rPr lang="fr-CA" smtClean="0"/>
              <a:t>6</a:t>
            </a:fld>
            <a:endParaRPr lang="fr-CA"/>
          </a:p>
        </p:txBody>
      </p:sp>
    </p:spTree>
    <p:extLst>
      <p:ext uri="{BB962C8B-B14F-4D97-AF65-F5344CB8AC3E}">
        <p14:creationId xmlns:p14="http://schemas.microsoft.com/office/powerpoint/2010/main" val="704351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5B0C8DC1-7CD4-40D8-9CB5-E337743A6D5E}" type="slidenum">
              <a:rPr lang="fr-CA" smtClean="0"/>
              <a:t>7</a:t>
            </a:fld>
            <a:endParaRPr lang="fr-CA"/>
          </a:p>
        </p:txBody>
      </p:sp>
    </p:spTree>
    <p:extLst>
      <p:ext uri="{BB962C8B-B14F-4D97-AF65-F5344CB8AC3E}">
        <p14:creationId xmlns:p14="http://schemas.microsoft.com/office/powerpoint/2010/main" val="2347519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5B0C8DC1-7CD4-40D8-9CB5-E337743A6D5E}" type="slidenum">
              <a:rPr lang="fr-CA" smtClean="0"/>
              <a:t>8</a:t>
            </a:fld>
            <a:endParaRPr lang="fr-CA"/>
          </a:p>
        </p:txBody>
      </p:sp>
    </p:spTree>
    <p:extLst>
      <p:ext uri="{BB962C8B-B14F-4D97-AF65-F5344CB8AC3E}">
        <p14:creationId xmlns:p14="http://schemas.microsoft.com/office/powerpoint/2010/main" val="1127420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0C8DC1-7CD4-40D8-9CB5-E337743A6D5E}" type="slidenum">
              <a:rPr lang="fr-CA" smtClean="0"/>
              <a:t>10</a:t>
            </a:fld>
            <a:endParaRPr lang="fr-CA"/>
          </a:p>
        </p:txBody>
      </p:sp>
    </p:spTree>
    <p:extLst>
      <p:ext uri="{BB962C8B-B14F-4D97-AF65-F5344CB8AC3E}">
        <p14:creationId xmlns:p14="http://schemas.microsoft.com/office/powerpoint/2010/main" val="1253940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fr-CA"/>
          </a:p>
        </p:txBody>
      </p:sp>
      <p:sp>
        <p:nvSpPr>
          <p:cNvPr id="4" name="Espace réservé de la date 3"/>
          <p:cNvSpPr>
            <a:spLocks noGrp="1"/>
          </p:cNvSpPr>
          <p:nvPr>
            <p:ph type="dt" sz="half" idx="10"/>
          </p:nvPr>
        </p:nvSpPr>
        <p:spPr/>
        <p:txBody>
          <a:bodyPr/>
          <a:lstStyle/>
          <a:p>
            <a:fld id="{6F018465-06F7-4BA2-8315-DB3973B34741}" type="datetimeFigureOut">
              <a:rPr lang="fr-CA" smtClean="0"/>
              <a:t>2020-09-18</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A1FDF48-61A2-4F77-B93D-E134689F632B}" type="slidenum">
              <a:rPr lang="fr-CA" smtClean="0"/>
              <a:t>‹#›</a:t>
            </a:fld>
            <a:endParaRPr lang="fr-CA"/>
          </a:p>
        </p:txBody>
      </p:sp>
    </p:spTree>
    <p:extLst>
      <p:ext uri="{BB962C8B-B14F-4D97-AF65-F5344CB8AC3E}">
        <p14:creationId xmlns:p14="http://schemas.microsoft.com/office/powerpoint/2010/main" val="1967325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6F018465-06F7-4BA2-8315-DB3973B34741}" type="datetimeFigureOut">
              <a:rPr lang="fr-CA" smtClean="0"/>
              <a:t>2020-09-18</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A1FDF48-61A2-4F77-B93D-E134689F632B}" type="slidenum">
              <a:rPr lang="fr-CA" smtClean="0"/>
              <a:t>‹#›</a:t>
            </a:fld>
            <a:endParaRPr lang="fr-CA"/>
          </a:p>
        </p:txBody>
      </p:sp>
    </p:spTree>
    <p:extLst>
      <p:ext uri="{BB962C8B-B14F-4D97-AF65-F5344CB8AC3E}">
        <p14:creationId xmlns:p14="http://schemas.microsoft.com/office/powerpoint/2010/main" val="1901707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6F018465-06F7-4BA2-8315-DB3973B34741}" type="datetimeFigureOut">
              <a:rPr lang="fr-CA" smtClean="0"/>
              <a:t>2020-09-18</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A1FDF48-61A2-4F77-B93D-E134689F632B}" type="slidenum">
              <a:rPr lang="fr-CA" smtClean="0"/>
              <a:t>‹#›</a:t>
            </a:fld>
            <a:endParaRPr lang="fr-CA"/>
          </a:p>
        </p:txBody>
      </p:sp>
    </p:spTree>
    <p:extLst>
      <p:ext uri="{BB962C8B-B14F-4D97-AF65-F5344CB8AC3E}">
        <p14:creationId xmlns:p14="http://schemas.microsoft.com/office/powerpoint/2010/main" val="1305865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6F018465-06F7-4BA2-8315-DB3973B34741}" type="datetimeFigureOut">
              <a:rPr lang="fr-CA" smtClean="0"/>
              <a:t>2020-09-18</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A1FDF48-61A2-4F77-B93D-E134689F632B}" type="slidenum">
              <a:rPr lang="fr-CA" smtClean="0"/>
              <a:t>‹#›</a:t>
            </a:fld>
            <a:endParaRPr lang="fr-CA"/>
          </a:p>
        </p:txBody>
      </p:sp>
    </p:spTree>
    <p:extLst>
      <p:ext uri="{BB962C8B-B14F-4D97-AF65-F5344CB8AC3E}">
        <p14:creationId xmlns:p14="http://schemas.microsoft.com/office/powerpoint/2010/main" val="4266560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6F018465-06F7-4BA2-8315-DB3973B34741}" type="datetimeFigureOut">
              <a:rPr lang="fr-CA" smtClean="0"/>
              <a:t>2020-09-18</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A1FDF48-61A2-4F77-B93D-E134689F632B}" type="slidenum">
              <a:rPr lang="fr-CA" smtClean="0"/>
              <a:t>‹#›</a:t>
            </a:fld>
            <a:endParaRPr lang="fr-CA"/>
          </a:p>
        </p:txBody>
      </p:sp>
    </p:spTree>
    <p:extLst>
      <p:ext uri="{BB962C8B-B14F-4D97-AF65-F5344CB8AC3E}">
        <p14:creationId xmlns:p14="http://schemas.microsoft.com/office/powerpoint/2010/main" val="516546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p:cNvSpPr>
            <a:spLocks noGrp="1"/>
          </p:cNvSpPr>
          <p:nvPr>
            <p:ph type="dt" sz="half" idx="10"/>
          </p:nvPr>
        </p:nvSpPr>
        <p:spPr/>
        <p:txBody>
          <a:bodyPr/>
          <a:lstStyle/>
          <a:p>
            <a:fld id="{6F018465-06F7-4BA2-8315-DB3973B34741}" type="datetimeFigureOut">
              <a:rPr lang="fr-CA" smtClean="0"/>
              <a:t>2020-09-18</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FA1FDF48-61A2-4F77-B93D-E134689F632B}" type="slidenum">
              <a:rPr lang="fr-CA" smtClean="0"/>
              <a:t>‹#›</a:t>
            </a:fld>
            <a:endParaRPr lang="fr-CA"/>
          </a:p>
        </p:txBody>
      </p:sp>
    </p:spTree>
    <p:extLst>
      <p:ext uri="{BB962C8B-B14F-4D97-AF65-F5344CB8AC3E}">
        <p14:creationId xmlns:p14="http://schemas.microsoft.com/office/powerpoint/2010/main" val="75603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p:cNvSpPr>
            <a:spLocks noGrp="1"/>
          </p:cNvSpPr>
          <p:nvPr>
            <p:ph type="dt" sz="half" idx="10"/>
          </p:nvPr>
        </p:nvSpPr>
        <p:spPr/>
        <p:txBody>
          <a:bodyPr/>
          <a:lstStyle/>
          <a:p>
            <a:fld id="{6F018465-06F7-4BA2-8315-DB3973B34741}" type="datetimeFigureOut">
              <a:rPr lang="fr-CA" smtClean="0"/>
              <a:t>2020-09-18</a:t>
            </a:fld>
            <a:endParaRPr lang="fr-CA"/>
          </a:p>
        </p:txBody>
      </p:sp>
      <p:sp>
        <p:nvSpPr>
          <p:cNvPr id="8" name="Espace réservé du pied de page 7"/>
          <p:cNvSpPr>
            <a:spLocks noGrp="1"/>
          </p:cNvSpPr>
          <p:nvPr>
            <p:ph type="ftr" sz="quarter" idx="11"/>
          </p:nvPr>
        </p:nvSpPr>
        <p:spPr/>
        <p:txBody>
          <a:bodyPr/>
          <a:lstStyle/>
          <a:p>
            <a:endParaRPr lang="fr-CA"/>
          </a:p>
        </p:txBody>
      </p:sp>
      <p:sp>
        <p:nvSpPr>
          <p:cNvPr id="9" name="Espace réservé du numéro de diapositive 8"/>
          <p:cNvSpPr>
            <a:spLocks noGrp="1"/>
          </p:cNvSpPr>
          <p:nvPr>
            <p:ph type="sldNum" sz="quarter" idx="12"/>
          </p:nvPr>
        </p:nvSpPr>
        <p:spPr/>
        <p:txBody>
          <a:bodyPr/>
          <a:lstStyle/>
          <a:p>
            <a:fld id="{FA1FDF48-61A2-4F77-B93D-E134689F632B}" type="slidenum">
              <a:rPr lang="fr-CA" smtClean="0"/>
              <a:t>‹#›</a:t>
            </a:fld>
            <a:endParaRPr lang="fr-CA"/>
          </a:p>
        </p:txBody>
      </p:sp>
    </p:spTree>
    <p:extLst>
      <p:ext uri="{BB962C8B-B14F-4D97-AF65-F5344CB8AC3E}">
        <p14:creationId xmlns:p14="http://schemas.microsoft.com/office/powerpoint/2010/main" val="166339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e la date 2"/>
          <p:cNvSpPr>
            <a:spLocks noGrp="1"/>
          </p:cNvSpPr>
          <p:nvPr>
            <p:ph type="dt" sz="half" idx="10"/>
          </p:nvPr>
        </p:nvSpPr>
        <p:spPr/>
        <p:txBody>
          <a:bodyPr/>
          <a:lstStyle/>
          <a:p>
            <a:fld id="{6F018465-06F7-4BA2-8315-DB3973B34741}" type="datetimeFigureOut">
              <a:rPr lang="fr-CA" smtClean="0"/>
              <a:t>2020-09-18</a:t>
            </a:fld>
            <a:endParaRPr lang="fr-CA"/>
          </a:p>
        </p:txBody>
      </p:sp>
      <p:sp>
        <p:nvSpPr>
          <p:cNvPr id="4" name="Espace réservé du pied de page 3"/>
          <p:cNvSpPr>
            <a:spLocks noGrp="1"/>
          </p:cNvSpPr>
          <p:nvPr>
            <p:ph type="ftr" sz="quarter" idx="11"/>
          </p:nvPr>
        </p:nvSpPr>
        <p:spPr/>
        <p:txBody>
          <a:bodyPr/>
          <a:lstStyle/>
          <a:p>
            <a:endParaRPr lang="fr-CA"/>
          </a:p>
        </p:txBody>
      </p:sp>
      <p:sp>
        <p:nvSpPr>
          <p:cNvPr id="5" name="Espace réservé du numéro de diapositive 4"/>
          <p:cNvSpPr>
            <a:spLocks noGrp="1"/>
          </p:cNvSpPr>
          <p:nvPr>
            <p:ph type="sldNum" sz="quarter" idx="12"/>
          </p:nvPr>
        </p:nvSpPr>
        <p:spPr/>
        <p:txBody>
          <a:bodyPr/>
          <a:lstStyle/>
          <a:p>
            <a:fld id="{FA1FDF48-61A2-4F77-B93D-E134689F632B}" type="slidenum">
              <a:rPr lang="fr-CA" smtClean="0"/>
              <a:t>‹#›</a:t>
            </a:fld>
            <a:endParaRPr lang="fr-CA"/>
          </a:p>
        </p:txBody>
      </p:sp>
    </p:spTree>
    <p:extLst>
      <p:ext uri="{BB962C8B-B14F-4D97-AF65-F5344CB8AC3E}">
        <p14:creationId xmlns:p14="http://schemas.microsoft.com/office/powerpoint/2010/main" val="2516116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F018465-06F7-4BA2-8315-DB3973B34741}" type="datetimeFigureOut">
              <a:rPr lang="fr-CA" smtClean="0"/>
              <a:t>2020-09-18</a:t>
            </a:fld>
            <a:endParaRPr lang="fr-CA"/>
          </a:p>
        </p:txBody>
      </p:sp>
      <p:sp>
        <p:nvSpPr>
          <p:cNvPr id="3" name="Espace réservé du pied de page 2"/>
          <p:cNvSpPr>
            <a:spLocks noGrp="1"/>
          </p:cNvSpPr>
          <p:nvPr>
            <p:ph type="ftr" sz="quarter" idx="11"/>
          </p:nvPr>
        </p:nvSpPr>
        <p:spPr/>
        <p:txBody>
          <a:bodyPr/>
          <a:lstStyle/>
          <a:p>
            <a:endParaRPr lang="fr-CA"/>
          </a:p>
        </p:txBody>
      </p:sp>
      <p:sp>
        <p:nvSpPr>
          <p:cNvPr id="4" name="Espace réservé du numéro de diapositive 3"/>
          <p:cNvSpPr>
            <a:spLocks noGrp="1"/>
          </p:cNvSpPr>
          <p:nvPr>
            <p:ph type="sldNum" sz="quarter" idx="12"/>
          </p:nvPr>
        </p:nvSpPr>
        <p:spPr/>
        <p:txBody>
          <a:bodyPr/>
          <a:lstStyle/>
          <a:p>
            <a:fld id="{FA1FDF48-61A2-4F77-B93D-E134689F632B}" type="slidenum">
              <a:rPr lang="fr-CA" smtClean="0"/>
              <a:t>‹#›</a:t>
            </a:fld>
            <a:endParaRPr lang="fr-CA"/>
          </a:p>
        </p:txBody>
      </p:sp>
    </p:spTree>
    <p:extLst>
      <p:ext uri="{BB962C8B-B14F-4D97-AF65-F5344CB8AC3E}">
        <p14:creationId xmlns:p14="http://schemas.microsoft.com/office/powerpoint/2010/main" val="2413528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6F018465-06F7-4BA2-8315-DB3973B34741}" type="datetimeFigureOut">
              <a:rPr lang="fr-CA" smtClean="0"/>
              <a:t>2020-09-18</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FA1FDF48-61A2-4F77-B93D-E134689F632B}" type="slidenum">
              <a:rPr lang="fr-CA" smtClean="0"/>
              <a:t>‹#›</a:t>
            </a:fld>
            <a:endParaRPr lang="fr-CA"/>
          </a:p>
        </p:txBody>
      </p:sp>
    </p:spTree>
    <p:extLst>
      <p:ext uri="{BB962C8B-B14F-4D97-AF65-F5344CB8AC3E}">
        <p14:creationId xmlns:p14="http://schemas.microsoft.com/office/powerpoint/2010/main" val="1890709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6F018465-06F7-4BA2-8315-DB3973B34741}" type="datetimeFigureOut">
              <a:rPr lang="fr-CA" smtClean="0"/>
              <a:t>2020-09-18</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FA1FDF48-61A2-4F77-B93D-E134689F632B}" type="slidenum">
              <a:rPr lang="fr-CA" smtClean="0"/>
              <a:t>‹#›</a:t>
            </a:fld>
            <a:endParaRPr lang="fr-CA"/>
          </a:p>
        </p:txBody>
      </p:sp>
    </p:spTree>
    <p:extLst>
      <p:ext uri="{BB962C8B-B14F-4D97-AF65-F5344CB8AC3E}">
        <p14:creationId xmlns:p14="http://schemas.microsoft.com/office/powerpoint/2010/main" val="3162411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018465-06F7-4BA2-8315-DB3973B34741}" type="datetimeFigureOut">
              <a:rPr lang="fr-CA" smtClean="0"/>
              <a:t>2020-09-18</a:t>
            </a:fld>
            <a:endParaRPr lang="fr-CA"/>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FDF48-61A2-4F77-B93D-E134689F632B}" type="slidenum">
              <a:rPr lang="fr-CA" smtClean="0"/>
              <a:t>‹#›</a:t>
            </a:fld>
            <a:endParaRPr lang="fr-CA"/>
          </a:p>
        </p:txBody>
      </p:sp>
    </p:spTree>
    <p:extLst>
      <p:ext uri="{BB962C8B-B14F-4D97-AF65-F5344CB8AC3E}">
        <p14:creationId xmlns:p14="http://schemas.microsoft.com/office/powerpoint/2010/main" val="3515128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3662363"/>
            <a:ext cx="9144000" cy="2387600"/>
          </a:xfrm>
        </p:spPr>
        <p:txBody>
          <a:bodyPr>
            <a:normAutofit/>
          </a:bodyPr>
          <a:lstStyle/>
          <a:p>
            <a:r>
              <a:rPr lang="en-US" sz="3200" dirty="0"/>
              <a:t>																	Dara</a:t>
            </a:r>
            <a:endParaRPr lang="fr-CA" sz="3200" dirty="0"/>
          </a:p>
        </p:txBody>
      </p:sp>
      <p:sp>
        <p:nvSpPr>
          <p:cNvPr id="3" name="Titre 1">
            <a:extLst>
              <a:ext uri="{FF2B5EF4-FFF2-40B4-BE49-F238E27FC236}">
                <a16:creationId xmlns:a16="http://schemas.microsoft.com/office/drawing/2014/main" id="{B273684A-FD73-4ADD-ABA9-FE49C3CBB7F8}"/>
              </a:ext>
            </a:extLst>
          </p:cNvPr>
          <p:cNvSpPr txBox="1">
            <a:spLocks/>
          </p:cNvSpPr>
          <p:nvPr/>
        </p:nvSpPr>
        <p:spPr>
          <a:xfrm>
            <a:off x="1676400" y="1274763"/>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Creational Patterns</a:t>
            </a:r>
            <a:endParaRPr lang="fr-CA" dirty="0"/>
          </a:p>
        </p:txBody>
      </p:sp>
    </p:spTree>
    <p:extLst>
      <p:ext uri="{BB962C8B-B14F-4D97-AF65-F5344CB8AC3E}">
        <p14:creationId xmlns:p14="http://schemas.microsoft.com/office/powerpoint/2010/main" val="2744011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a:stretch>
            <a:fillRect/>
          </a:stretch>
        </p:blipFill>
        <p:spPr>
          <a:xfrm>
            <a:off x="3156131" y="1537853"/>
            <a:ext cx="5223098" cy="4862423"/>
          </a:xfrm>
          <a:prstGeom prst="rect">
            <a:avLst/>
          </a:prstGeom>
        </p:spPr>
      </p:pic>
      <p:sp>
        <p:nvSpPr>
          <p:cNvPr id="3" name="Sous-titre 2"/>
          <p:cNvSpPr>
            <a:spLocks noGrp="1"/>
          </p:cNvSpPr>
          <p:nvPr>
            <p:ph type="subTitle" idx="1"/>
          </p:nvPr>
        </p:nvSpPr>
        <p:spPr>
          <a:xfrm>
            <a:off x="1454727" y="856211"/>
            <a:ext cx="9213273" cy="5370022"/>
          </a:xfrm>
        </p:spPr>
        <p:txBody>
          <a:bodyPr/>
          <a:lstStyle/>
          <a:p>
            <a:r>
              <a:rPr lang="en-US" dirty="0"/>
              <a:t>Fast food</a:t>
            </a:r>
            <a:endParaRPr lang="fr-CA" dirty="0"/>
          </a:p>
        </p:txBody>
      </p:sp>
    </p:spTree>
    <p:extLst>
      <p:ext uri="{BB962C8B-B14F-4D97-AF65-F5344CB8AC3E}">
        <p14:creationId xmlns:p14="http://schemas.microsoft.com/office/powerpoint/2010/main" val="1195511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714895"/>
            <a:ext cx="10515600" cy="5462068"/>
          </a:xfrm>
        </p:spPr>
        <p:txBody>
          <a:bodyPr>
            <a:normAutofit/>
          </a:bodyPr>
          <a:lstStyle/>
          <a:p>
            <a:pPr marL="0" indent="0">
              <a:buNone/>
            </a:pPr>
            <a:r>
              <a:rPr lang="en-US" sz="4000" b="1" dirty="0"/>
              <a:t>Builder </a:t>
            </a:r>
          </a:p>
          <a:p>
            <a:pPr>
              <a:buFont typeface="Wingdings" panose="05000000000000000000" pitchFamily="2" charset="2"/>
              <a:buChar char="§"/>
            </a:pPr>
            <a:r>
              <a:rPr lang="en-US" sz="4000" dirty="0"/>
              <a:t>is a creational design pattern </a:t>
            </a:r>
          </a:p>
          <a:p>
            <a:pPr marL="0" indent="0">
              <a:buNone/>
            </a:pPr>
            <a:endParaRPr lang="en-US" sz="4000" dirty="0"/>
          </a:p>
          <a:p>
            <a:pPr>
              <a:buFont typeface="Wingdings" panose="05000000000000000000" pitchFamily="2" charset="2"/>
              <a:buChar char="§"/>
            </a:pPr>
            <a:r>
              <a:rPr lang="en-US" sz="4000" dirty="0"/>
              <a:t>lets you construct complex objects step by step. </a:t>
            </a:r>
          </a:p>
          <a:p>
            <a:pPr marL="0" indent="0">
              <a:buNone/>
            </a:pPr>
            <a:endParaRPr lang="en-US" sz="4000" dirty="0"/>
          </a:p>
          <a:p>
            <a:pPr>
              <a:buFont typeface="Wingdings" panose="05000000000000000000" pitchFamily="2" charset="2"/>
              <a:buChar char="§"/>
            </a:pPr>
            <a:r>
              <a:rPr lang="en-US" sz="4000" dirty="0"/>
              <a:t>allows you to produce different types and representations of an object using </a:t>
            </a:r>
            <a:r>
              <a:rPr lang="fr-CA" sz="4000" dirty="0"/>
              <a:t>the </a:t>
            </a:r>
            <a:r>
              <a:rPr lang="fr-CA" sz="4000" dirty="0" err="1"/>
              <a:t>same</a:t>
            </a:r>
            <a:r>
              <a:rPr lang="fr-CA" sz="4000" dirty="0"/>
              <a:t> construction code.</a:t>
            </a:r>
          </a:p>
        </p:txBody>
      </p:sp>
    </p:spTree>
    <p:extLst>
      <p:ext uri="{BB962C8B-B14F-4D97-AF65-F5344CB8AC3E}">
        <p14:creationId xmlns:p14="http://schemas.microsoft.com/office/powerpoint/2010/main" val="3217323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2959330" y="1346661"/>
            <a:ext cx="6019800" cy="3619500"/>
          </a:xfrm>
          <a:prstGeom prst="rect">
            <a:avLst/>
          </a:prstGeom>
        </p:spPr>
      </p:pic>
      <p:pic>
        <p:nvPicPr>
          <p:cNvPr id="4" name="Image 3"/>
          <p:cNvPicPr>
            <a:picLocks noChangeAspect="1"/>
          </p:cNvPicPr>
          <p:nvPr/>
        </p:nvPicPr>
        <p:blipFill>
          <a:blip r:embed="rId3"/>
          <a:stretch>
            <a:fillRect/>
          </a:stretch>
        </p:blipFill>
        <p:spPr>
          <a:xfrm>
            <a:off x="3038475" y="1257300"/>
            <a:ext cx="6115050" cy="4343400"/>
          </a:xfrm>
          <a:prstGeom prst="rect">
            <a:avLst/>
          </a:prstGeom>
        </p:spPr>
      </p:pic>
    </p:spTree>
    <p:extLst>
      <p:ext uri="{BB962C8B-B14F-4D97-AF65-F5344CB8AC3E}">
        <p14:creationId xmlns:p14="http://schemas.microsoft.com/office/powerpoint/2010/main" val="2155942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2759826" y="1064029"/>
            <a:ext cx="6076950" cy="4362450"/>
          </a:xfrm>
          <a:prstGeom prst="rect">
            <a:avLst/>
          </a:prstGeom>
        </p:spPr>
      </p:pic>
    </p:spTree>
    <p:extLst>
      <p:ext uri="{BB962C8B-B14F-4D97-AF65-F5344CB8AC3E}">
        <p14:creationId xmlns:p14="http://schemas.microsoft.com/office/powerpoint/2010/main" val="2357447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a:stretch>
            <a:fillRect/>
          </a:stretch>
        </p:blipFill>
        <p:spPr>
          <a:xfrm>
            <a:off x="2759826" y="1064029"/>
            <a:ext cx="6076950" cy="4362450"/>
          </a:xfrm>
          <a:prstGeom prst="rect">
            <a:avLst/>
          </a:prstGeom>
        </p:spPr>
      </p:pic>
      <p:pic>
        <p:nvPicPr>
          <p:cNvPr id="4" name="Image 3"/>
          <p:cNvPicPr>
            <a:picLocks noChangeAspect="1"/>
          </p:cNvPicPr>
          <p:nvPr/>
        </p:nvPicPr>
        <p:blipFill>
          <a:blip r:embed="rId4"/>
          <a:stretch>
            <a:fillRect/>
          </a:stretch>
        </p:blipFill>
        <p:spPr>
          <a:xfrm>
            <a:off x="2881312" y="295275"/>
            <a:ext cx="6429375" cy="6267450"/>
          </a:xfrm>
          <a:prstGeom prst="rect">
            <a:avLst/>
          </a:prstGeom>
        </p:spPr>
      </p:pic>
    </p:spTree>
    <p:extLst>
      <p:ext uri="{BB962C8B-B14F-4D97-AF65-F5344CB8AC3E}">
        <p14:creationId xmlns:p14="http://schemas.microsoft.com/office/powerpoint/2010/main" val="1662453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a:stretch>
            <a:fillRect/>
          </a:stretch>
        </p:blipFill>
        <p:spPr>
          <a:xfrm>
            <a:off x="2754086" y="0"/>
            <a:ext cx="6057900" cy="7181850"/>
          </a:xfrm>
          <a:prstGeom prst="rect">
            <a:avLst/>
          </a:prstGeom>
        </p:spPr>
      </p:pic>
    </p:spTree>
    <p:extLst>
      <p:ext uri="{BB962C8B-B14F-4D97-AF65-F5344CB8AC3E}">
        <p14:creationId xmlns:p14="http://schemas.microsoft.com/office/powerpoint/2010/main" val="2279976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395785"/>
            <a:ext cx="9144000" cy="6168788"/>
          </a:xfrm>
        </p:spPr>
        <p:txBody>
          <a:bodyPr>
            <a:normAutofit/>
          </a:bodyPr>
          <a:lstStyle/>
          <a:p>
            <a:pPr algn="l"/>
            <a:r>
              <a:rPr lang="en-US" dirty="0"/>
              <a:t>1.The </a:t>
            </a:r>
            <a:r>
              <a:rPr lang="en-US" b="1" dirty="0"/>
              <a:t>Builder </a:t>
            </a:r>
            <a:r>
              <a:rPr lang="en-US" dirty="0"/>
              <a:t>This abstract base class </a:t>
            </a:r>
            <a:r>
              <a:rPr lang="en-US" dirty="0">
                <a:highlight>
                  <a:srgbClr val="FFFF00"/>
                </a:highlight>
              </a:rPr>
              <a:t>defines all of the steps that must be taken in order to correctly create a product</a:t>
            </a:r>
            <a:r>
              <a:rPr lang="en-US" dirty="0"/>
              <a:t>. Each step is generally abstract as the actual functionality of the builder is carried out in the concrete subclasses. The </a:t>
            </a:r>
            <a:r>
              <a:rPr lang="en-US" dirty="0" err="1"/>
              <a:t>GetProduct</a:t>
            </a:r>
            <a:r>
              <a:rPr lang="en-US" dirty="0"/>
              <a:t> method is used to return the final product. The builder class is often replaced with a simple interface.</a:t>
            </a:r>
          </a:p>
          <a:p>
            <a:pPr algn="l"/>
            <a:endParaRPr lang="en-US" dirty="0"/>
          </a:p>
          <a:p>
            <a:pPr algn="l"/>
            <a:r>
              <a:rPr lang="en-US" dirty="0"/>
              <a:t>2. </a:t>
            </a:r>
            <a:r>
              <a:rPr lang="en-US" b="1" dirty="0"/>
              <a:t>Concrete Builders   </a:t>
            </a:r>
            <a:r>
              <a:rPr lang="en-US" dirty="0"/>
              <a:t>There may be any number of concrete builder classes inheriting from Builder. </a:t>
            </a:r>
            <a:r>
              <a:rPr lang="en-US" dirty="0">
                <a:highlight>
                  <a:srgbClr val="FFFF00"/>
                </a:highlight>
              </a:rPr>
              <a:t>These classes contain the functionality to create a particular complex product. </a:t>
            </a:r>
            <a:r>
              <a:rPr lang="en-US" dirty="0"/>
              <a:t>Provide different implementations of the construction steps. Concrete builders may produce products that don’t follow the common interface.</a:t>
            </a:r>
          </a:p>
          <a:p>
            <a:pPr algn="l"/>
            <a:endParaRPr lang="en-US" dirty="0"/>
          </a:p>
          <a:p>
            <a:pPr algn="l"/>
            <a:r>
              <a:rPr lang="en-US" dirty="0"/>
              <a:t>3. </a:t>
            </a:r>
            <a:r>
              <a:rPr lang="en-US" b="1" dirty="0"/>
              <a:t>Products </a:t>
            </a:r>
            <a:r>
              <a:rPr lang="en-US" dirty="0"/>
              <a:t>are resulting objects. The product class defines </a:t>
            </a:r>
            <a:r>
              <a:rPr lang="en-US" dirty="0">
                <a:highlight>
                  <a:srgbClr val="FFFF00"/>
                </a:highlight>
              </a:rPr>
              <a:t>the type of the complex object that is to be generated by the builder pattern</a:t>
            </a:r>
            <a:r>
              <a:rPr lang="en-US" dirty="0"/>
              <a:t>.</a:t>
            </a:r>
          </a:p>
          <a:p>
            <a:pPr algn="l"/>
            <a:r>
              <a:rPr lang="en-US" dirty="0"/>
              <a:t>Products constructed by different builders don’t have to belong to the same class hierarchy </a:t>
            </a:r>
            <a:r>
              <a:rPr lang="fr-CA" dirty="0"/>
              <a:t>or interface.</a:t>
            </a:r>
          </a:p>
          <a:p>
            <a:pPr algn="l"/>
            <a:endParaRPr lang="fr-CA" dirty="0"/>
          </a:p>
        </p:txBody>
      </p:sp>
    </p:spTree>
    <p:extLst>
      <p:ext uri="{BB962C8B-B14F-4D97-AF65-F5344CB8AC3E}">
        <p14:creationId xmlns:p14="http://schemas.microsoft.com/office/powerpoint/2010/main" val="580517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856211"/>
            <a:ext cx="9144000" cy="5831192"/>
          </a:xfrm>
        </p:spPr>
        <p:txBody>
          <a:bodyPr>
            <a:noAutofit/>
          </a:bodyPr>
          <a:lstStyle/>
          <a:p>
            <a:pPr algn="l"/>
            <a:r>
              <a:rPr lang="en-US" sz="2800" dirty="0"/>
              <a:t>4. The </a:t>
            </a:r>
            <a:r>
              <a:rPr lang="en-US" sz="2800" b="1" dirty="0"/>
              <a:t>Director</a:t>
            </a:r>
            <a:r>
              <a:rPr lang="en-US" sz="2800" dirty="0"/>
              <a:t> class controls the algorithm that generates the final product object. </a:t>
            </a:r>
            <a:r>
              <a:rPr lang="en-US" sz="2800" dirty="0">
                <a:highlight>
                  <a:srgbClr val="FFFF00"/>
                </a:highlight>
              </a:rPr>
              <a:t>A director object is instantiated, and its Construct method is called. </a:t>
            </a:r>
            <a:r>
              <a:rPr lang="en-US" sz="2800" dirty="0">
                <a:highlight>
                  <a:srgbClr val="00FFFF"/>
                </a:highlight>
              </a:rPr>
              <a:t>The method includes a parameter to capture the specific concrete builder object that is to be used to generate the product. </a:t>
            </a:r>
            <a:r>
              <a:rPr lang="en-US" sz="2800" dirty="0">
                <a:highlight>
                  <a:srgbClr val="FFFF00"/>
                </a:highlight>
              </a:rPr>
              <a:t>The director then calls methods of the concrete builder in the correct order to generate the product object.</a:t>
            </a:r>
            <a:r>
              <a:rPr lang="en-US" sz="2800" dirty="0"/>
              <a:t> On completion of the process, the </a:t>
            </a:r>
            <a:r>
              <a:rPr lang="en-US" sz="2800" dirty="0" err="1"/>
              <a:t>GetProduct</a:t>
            </a:r>
            <a:r>
              <a:rPr lang="en-US" sz="2800" dirty="0"/>
              <a:t> method of the builder object can be used to return the product.</a:t>
            </a:r>
            <a:endParaRPr lang="fr-CA" sz="2800" dirty="0"/>
          </a:p>
          <a:p>
            <a:pPr algn="l"/>
            <a:endParaRPr lang="fr-CA" sz="2800" dirty="0"/>
          </a:p>
          <a:p>
            <a:pPr algn="l"/>
            <a:r>
              <a:rPr lang="en-US" sz="2800" dirty="0"/>
              <a:t>5. The </a:t>
            </a:r>
            <a:r>
              <a:rPr lang="en-US" sz="2800" b="1" dirty="0"/>
              <a:t>Client </a:t>
            </a:r>
            <a:r>
              <a:rPr lang="en-US" sz="2800" dirty="0"/>
              <a:t>must associate one of the builder objects with the director. Usually, it’s done just once, via parameters of the director’s constructor. Then the director uses that builder object for all further construction. </a:t>
            </a:r>
            <a:endParaRPr lang="fr-CA" sz="2800" dirty="0"/>
          </a:p>
        </p:txBody>
      </p:sp>
    </p:spTree>
    <p:extLst>
      <p:ext uri="{BB962C8B-B14F-4D97-AF65-F5344CB8AC3E}">
        <p14:creationId xmlns:p14="http://schemas.microsoft.com/office/powerpoint/2010/main" val="1509610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856211"/>
            <a:ext cx="9144000" cy="5153891"/>
          </a:xfrm>
        </p:spPr>
        <p:txBody>
          <a:bodyPr>
            <a:normAutofit/>
          </a:bodyPr>
          <a:lstStyle/>
          <a:p>
            <a:r>
              <a:rPr lang="en-US" b="1" dirty="0"/>
              <a:t>Example</a:t>
            </a:r>
          </a:p>
          <a:p>
            <a:pPr algn="l"/>
            <a:r>
              <a:rPr lang="en-US" sz="3000" dirty="0"/>
              <a:t>This pattern is used by fast food restaurants to construct children's meals. Children's meals typically consist of a main item, a side item, a drink, and a toy (e.g., a hamburger, fries, Coke, and toy dinosaur). Note that there can be variation in the content of the children's meal, but the construction process is the same. Whether a customer orders a hamburger, cheeseburger, or chicken, the process is the same. </a:t>
            </a:r>
            <a:br>
              <a:rPr lang="en-US" dirty="0"/>
            </a:br>
            <a:endParaRPr lang="fr-CA" dirty="0"/>
          </a:p>
        </p:txBody>
      </p:sp>
    </p:spTree>
    <p:extLst>
      <p:ext uri="{BB962C8B-B14F-4D97-AF65-F5344CB8AC3E}">
        <p14:creationId xmlns:p14="http://schemas.microsoft.com/office/powerpoint/2010/main" val="321968118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3312</TotalTime>
  <Words>440</Words>
  <Application>Microsoft Office PowerPoint</Application>
  <PresentationFormat>Widescreen</PresentationFormat>
  <Paragraphs>25</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Thème Office</vt:lpstr>
      <vt:lpstr>                 Dara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Université du Québec à Montréal (UQAM)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Creational Patterns</dc:title>
  <dc:creator>Aghamirkarimi, Dara</dc:creator>
  <cp:lastModifiedBy>Dara Aghamirkarimi</cp:lastModifiedBy>
  <cp:revision>97</cp:revision>
  <dcterms:created xsi:type="dcterms:W3CDTF">2020-02-16T14:55:42Z</dcterms:created>
  <dcterms:modified xsi:type="dcterms:W3CDTF">2020-09-18T23:17:14Z</dcterms:modified>
</cp:coreProperties>
</file>