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0" r:id="rId19"/>
    <p:sldId id="277" r:id="rId20"/>
    <p:sldId id="278" r:id="rId21"/>
    <p:sldId id="279"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html-html-tag/" TargetMode="External"/><Relationship Id="rId2" Type="http://schemas.openxmlformats.org/officeDocument/2006/relationships/hyperlink" Target="https://www.geeksforgeeks.org/html-doctypes/" TargetMode="External"/><Relationship Id="rId1" Type="http://schemas.openxmlformats.org/officeDocument/2006/relationships/slideLayout" Target="../slideLayouts/slideLayout7.xml"/><Relationship Id="rId5" Type="http://schemas.openxmlformats.org/officeDocument/2006/relationships/hyperlink" Target="https://www.geeksforgeeks.org/html-body-tag/" TargetMode="External"/><Relationship Id="rId4" Type="http://schemas.openxmlformats.org/officeDocument/2006/relationships/hyperlink" Target="https://www.geeksforgeeks.org/html-head-ta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server-side-client-side-programm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8" y="302359"/>
            <a:ext cx="11547565" cy="6278642"/>
          </a:xfrm>
          <a:prstGeom prst="rect">
            <a:avLst/>
          </a:prstGeom>
        </p:spPr>
        <p:txBody>
          <a:bodyPr wrap="square">
            <a:spAutoFit/>
          </a:bodyPr>
          <a:lstStyle/>
          <a:p>
            <a:pPr algn="ctr"/>
            <a:endParaRPr lang="en-IN" b="1" dirty="0" smtClean="0">
              <a:latin typeface="Times New Roman" panose="02020603050405020304" pitchFamily="18" charset="0"/>
              <a:ea typeface="Times New Roman" panose="02020603050405020304" pitchFamily="18" charset="0"/>
            </a:endParaRPr>
          </a:p>
          <a:p>
            <a:pPr algn="ctr"/>
            <a:r>
              <a:rPr lang="en-IN" sz="2400" b="1" dirty="0" smtClean="0">
                <a:latin typeface="Times New Roman" panose="02020603050405020304" pitchFamily="18" charset="0"/>
                <a:ea typeface="Times New Roman" panose="02020603050405020304" pitchFamily="18" charset="0"/>
              </a:rPr>
              <a:t>Presentation</a:t>
            </a:r>
            <a:r>
              <a:rPr lang="en-IN" sz="2000" b="1" dirty="0" smtClean="0">
                <a:latin typeface="Times New Roman" panose="02020603050405020304" pitchFamily="18" charset="0"/>
                <a:ea typeface="Times New Roman" panose="02020603050405020304" pitchFamily="18" charset="0"/>
              </a:rPr>
              <a:t> </a:t>
            </a:r>
            <a:r>
              <a:rPr lang="en-IN" sz="2000" b="1" dirty="0" smtClean="0">
                <a:latin typeface="Times New Roman" panose="02020603050405020304" pitchFamily="18" charset="0"/>
                <a:ea typeface="Times New Roman" panose="02020603050405020304" pitchFamily="18" charset="0"/>
              </a:rPr>
              <a:t>On</a:t>
            </a:r>
          </a:p>
          <a:p>
            <a:pPr algn="ctr"/>
            <a:endParaRPr lang="en-IN" sz="2000" b="1" dirty="0" smtClean="0">
              <a:latin typeface="Times New Roman" panose="02020603050405020304" pitchFamily="18" charset="0"/>
              <a:ea typeface="Times New Roman" panose="02020603050405020304" pitchFamily="18" charset="0"/>
            </a:endParaRPr>
          </a:p>
          <a:p>
            <a:pPr algn="ctr"/>
            <a:r>
              <a:rPr lang="en-US" sz="2000" b="1" dirty="0" smtClean="0">
                <a:latin typeface="Times New Roman" panose="02020603050405020304" pitchFamily="18" charset="0"/>
                <a:ea typeface="Times New Roman" panose="02020603050405020304" pitchFamily="18" charset="0"/>
              </a:rPr>
              <a:t>Front End Design For Hotel Management System</a:t>
            </a:r>
            <a:endParaRPr lang="en-IN" sz="2000" b="1" dirty="0" smtClean="0">
              <a:latin typeface="Times New Roman" panose="02020603050405020304" pitchFamily="18" charset="0"/>
              <a:ea typeface="Times New Roman" panose="02020603050405020304" pitchFamily="18" charset="0"/>
            </a:endParaRPr>
          </a:p>
          <a:p>
            <a:pPr algn="ctr"/>
            <a:endParaRPr lang="en-US" sz="2000" b="1" dirty="0" smtClean="0">
              <a:latin typeface="Times New Roman" panose="02020603050405020304" pitchFamily="18" charset="0"/>
              <a:ea typeface="Times New Roman" panose="02020603050405020304" pitchFamily="18" charset="0"/>
            </a:endParaRPr>
          </a:p>
          <a:p>
            <a:pPr algn="ctr"/>
            <a:endParaRPr lang="en-US" sz="2000" b="1" dirty="0">
              <a:latin typeface="Times New Roman" panose="02020603050405020304" pitchFamily="18" charset="0"/>
              <a:ea typeface="Times New Roman" panose="02020603050405020304" pitchFamily="18" charset="0"/>
            </a:endParaRPr>
          </a:p>
          <a:p>
            <a:pPr algn="ctr"/>
            <a:r>
              <a:rPr lang="en-IN" b="1" dirty="0" err="1" smtClean="0"/>
              <a:t>Edubridge</a:t>
            </a:r>
            <a:r>
              <a:rPr lang="en-IN" b="1" dirty="0" smtClean="0"/>
              <a:t> </a:t>
            </a:r>
            <a:r>
              <a:rPr lang="en-IN" b="1" dirty="0"/>
              <a:t>Learning Private </a:t>
            </a:r>
            <a:r>
              <a:rPr lang="en-IN" b="1" dirty="0" smtClean="0"/>
              <a:t>Limited</a:t>
            </a:r>
          </a:p>
          <a:p>
            <a:pPr algn="ctr"/>
            <a:endParaRPr lang="en-IN" dirty="0"/>
          </a:p>
          <a:p>
            <a:pPr algn="ctr"/>
            <a:r>
              <a:rPr lang="en-IN" b="1" dirty="0" smtClean="0"/>
              <a:t>In partial </a:t>
            </a:r>
            <a:r>
              <a:rPr lang="en-IN" b="1" dirty="0" err="1" smtClean="0"/>
              <a:t>fulfillment</a:t>
            </a:r>
            <a:r>
              <a:rPr lang="en-IN" b="1" dirty="0" smtClean="0"/>
              <a:t> of the requirements for the award of </a:t>
            </a:r>
            <a:r>
              <a:rPr lang="en-IN" b="1" dirty="0"/>
              <a:t>Course in</a:t>
            </a:r>
          </a:p>
          <a:p>
            <a:pPr algn="ctr"/>
            <a:r>
              <a:rPr lang="en-IN" dirty="0" smtClean="0"/>
              <a:t> </a:t>
            </a:r>
          </a:p>
          <a:p>
            <a:pPr algn="ctr"/>
            <a:r>
              <a:rPr lang="en-IN" b="1" dirty="0" smtClean="0"/>
              <a:t>             </a:t>
            </a:r>
            <a:endParaRPr lang="en-IN" dirty="0" smtClean="0"/>
          </a:p>
          <a:p>
            <a:pPr algn="ctr"/>
            <a:r>
              <a:rPr lang="en-IN" b="1" dirty="0" smtClean="0"/>
              <a:t>     SOFTWARE TESTING</a:t>
            </a:r>
            <a:endParaRPr lang="en-IN" dirty="0" smtClean="0"/>
          </a:p>
          <a:p>
            <a:pPr algn="ctr"/>
            <a:endParaRPr lang="en-US" sz="2000" b="1" dirty="0">
              <a:latin typeface="Times New Roman" panose="02020603050405020304" pitchFamily="18" charset="0"/>
              <a:ea typeface="Times New Roman" panose="02020603050405020304" pitchFamily="18" charset="0"/>
            </a:endParaRPr>
          </a:p>
          <a:p>
            <a:pPr algn="ctr"/>
            <a:endParaRPr lang="en-IN" sz="2000" b="1" dirty="0" smtClean="0">
              <a:latin typeface="Times New Roman" panose="02020603050405020304" pitchFamily="18" charset="0"/>
              <a:ea typeface="Times New Roman" panose="02020603050405020304" pitchFamily="18" charset="0"/>
            </a:endParaRPr>
          </a:p>
          <a:p>
            <a:pPr algn="ctr"/>
            <a:r>
              <a:rPr lang="en-IN" sz="2000" b="1" dirty="0" smtClean="0"/>
              <a:t>Submitted By</a:t>
            </a:r>
          </a:p>
          <a:p>
            <a:pPr algn="ctr"/>
            <a:r>
              <a:rPr lang="en-US" sz="2000" b="1" dirty="0"/>
              <a:t> </a:t>
            </a:r>
            <a:r>
              <a:rPr lang="en-US" sz="2000" b="1" dirty="0" smtClean="0"/>
              <a:t> </a:t>
            </a:r>
          </a:p>
          <a:p>
            <a:pPr algn="ctr"/>
            <a:endParaRPr lang="en-US" sz="2000" b="1" dirty="0"/>
          </a:p>
          <a:p>
            <a:pPr algn="ctr"/>
            <a:r>
              <a:rPr lang="en-IN" b="1" dirty="0" smtClean="0"/>
              <a:t>Miss. </a:t>
            </a:r>
            <a:r>
              <a:rPr lang="en-IN" b="1" dirty="0" err="1" smtClean="0"/>
              <a:t>Diksha</a:t>
            </a:r>
            <a:r>
              <a:rPr lang="en-IN" b="1" dirty="0" smtClean="0"/>
              <a:t> </a:t>
            </a:r>
            <a:r>
              <a:rPr lang="en-IN" b="1" dirty="0" smtClean="0"/>
              <a:t>G. </a:t>
            </a:r>
            <a:r>
              <a:rPr lang="en-IN" b="1" dirty="0" err="1" smtClean="0"/>
              <a:t>Kunjarkar</a:t>
            </a:r>
            <a:r>
              <a:rPr lang="en-IN" b="1" dirty="0" smtClean="0"/>
              <a:t> </a:t>
            </a:r>
          </a:p>
          <a:p>
            <a:pPr algn="ctr"/>
            <a:endParaRPr lang="en-US" b="1" dirty="0"/>
          </a:p>
          <a:p>
            <a:pPr algn="ctr"/>
            <a:r>
              <a:rPr lang="en-IN" b="1" dirty="0" smtClean="0"/>
              <a:t>(</a:t>
            </a:r>
            <a:r>
              <a:rPr lang="en-IN" b="1" dirty="0" err="1"/>
              <a:t>Center</a:t>
            </a:r>
            <a:r>
              <a:rPr lang="en-IN" b="1" dirty="0"/>
              <a:t>–Thane, Batch code –7670)</a:t>
            </a:r>
            <a:endParaRPr lang="en-IN" dirty="0"/>
          </a:p>
          <a:p>
            <a:r>
              <a:rPr lang="en-US" dirty="0" smtClean="0"/>
              <a:t> </a:t>
            </a:r>
            <a:endParaRPr lang="en-IN" dirty="0"/>
          </a:p>
        </p:txBody>
      </p:sp>
    </p:spTree>
    <p:extLst>
      <p:ext uri="{BB962C8B-B14F-4D97-AF65-F5344CB8AC3E}">
        <p14:creationId xmlns:p14="http://schemas.microsoft.com/office/powerpoint/2010/main" val="30066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637493891"/>
              </p:ext>
            </p:extLst>
          </p:nvPr>
        </p:nvGraphicFramePr>
        <p:xfrm>
          <a:off x="522514" y="156755"/>
          <a:ext cx="10776857" cy="6531428"/>
        </p:xfrm>
        <a:graphic>
          <a:graphicData uri="http://schemas.openxmlformats.org/drawingml/2006/table">
            <a:tbl>
              <a:tblPr/>
              <a:tblGrid>
                <a:gridCol w="10776857">
                  <a:extLst>
                    <a:ext uri="{9D8B030D-6E8A-4147-A177-3AD203B41FA5}">
                      <a16:colId xmlns:a16="http://schemas.microsoft.com/office/drawing/2014/main" val="4093313088"/>
                    </a:ext>
                  </a:extLst>
                </a:gridCol>
              </a:tblGrid>
              <a:tr h="6531428">
                <a:tc>
                  <a:txBody>
                    <a:bodyPr/>
                    <a:lstStyle/>
                    <a:p>
                      <a:pPr algn="l" rtl="0" fontAlgn="base"/>
                      <a:r>
                        <a:rPr lang="en-IN" sz="1800" b="1" i="0" kern="1200" dirty="0" smtClean="0">
                          <a:solidFill>
                            <a:schemeClr val="tx1"/>
                          </a:solidFill>
                          <a:effectLst/>
                          <a:latin typeface="+mn-lt"/>
                          <a:ea typeface="+mn-ea"/>
                          <a:cs typeface="+mn-cs"/>
                        </a:rPr>
                        <a:t>Internal JavaScript:</a:t>
                      </a:r>
                    </a:p>
                    <a:p>
                      <a:pPr algn="l" rtl="0" fontAlgn="base"/>
                      <a:endParaRPr lang="en-IN" sz="1800" b="1" i="0" kern="1200" dirty="0" smtClean="0">
                        <a:solidFill>
                          <a:schemeClr val="tx1"/>
                        </a:solidFill>
                        <a:effectLst/>
                        <a:latin typeface="+mn-lt"/>
                        <a:ea typeface="+mn-ea"/>
                        <a:cs typeface="+mn-cs"/>
                      </a:endParaRPr>
                    </a:p>
                    <a:p>
                      <a:pPr algn="l" rtl="0" fontAlgn="base"/>
                      <a:r>
                        <a:rPr lang="en-IN" sz="1400" b="0" i="0" dirty="0" smtClean="0">
                          <a:effectLst/>
                          <a:latin typeface="Monaco"/>
                        </a:rPr>
                        <a:t>&lt;!</a:t>
                      </a:r>
                      <a:r>
                        <a:rPr lang="en-IN" sz="1400" b="0" i="0" dirty="0">
                          <a:effectLst/>
                          <a:latin typeface="Monaco"/>
                        </a:rPr>
                        <a:t>DOCTYPE html&gt;</a:t>
                      </a:r>
                    </a:p>
                    <a:p>
                      <a:pPr algn="l" rtl="0" fontAlgn="base"/>
                      <a:r>
                        <a:rPr lang="en-IN" sz="1400" b="0" i="0" dirty="0">
                          <a:effectLst/>
                          <a:latin typeface="Monaco"/>
                        </a:rPr>
                        <a:t>&lt;html </a:t>
                      </a:r>
                      <a:r>
                        <a:rPr lang="en-IN" sz="1400" b="0" i="0" dirty="0" err="1">
                          <a:effectLst/>
                          <a:latin typeface="Monaco"/>
                        </a:rPr>
                        <a:t>lang</a:t>
                      </a:r>
                      <a:r>
                        <a:rPr lang="en-IN" sz="1400" b="0" i="0" dirty="0">
                          <a:effectLst/>
                          <a:latin typeface="Monaco"/>
                        </a:rPr>
                        <a:t>="</a:t>
                      </a:r>
                      <a:r>
                        <a:rPr lang="en-IN" sz="1400" b="0" i="0" dirty="0" err="1">
                          <a:effectLst/>
                          <a:latin typeface="Monaco"/>
                        </a:rPr>
                        <a:t>en</a:t>
                      </a:r>
                      <a:r>
                        <a:rPr lang="en-IN" sz="1400" b="0" i="0" dirty="0">
                          <a:effectLst/>
                          <a:latin typeface="Monaco"/>
                        </a:rPr>
                        <a:t>"&gt;</a:t>
                      </a:r>
                    </a:p>
                    <a:p>
                      <a:pPr algn="l" rtl="0" fontAlgn="base"/>
                      <a:r>
                        <a:rPr lang="en-IN" sz="1400" b="0" i="0" dirty="0">
                          <a:effectLst/>
                          <a:latin typeface="Monaco"/>
                        </a:rPr>
                        <a:t> </a:t>
                      </a:r>
                    </a:p>
                    <a:p>
                      <a:pPr algn="l" rtl="0" fontAlgn="base"/>
                      <a:r>
                        <a:rPr lang="en-IN" sz="1400" b="0" i="0" dirty="0">
                          <a:effectLst/>
                          <a:latin typeface="Monaco"/>
                        </a:rPr>
                        <a:t>&lt;head&gt;</a:t>
                      </a:r>
                    </a:p>
                    <a:p>
                      <a:pPr algn="l" rtl="0" fontAlgn="base"/>
                      <a:r>
                        <a:rPr lang="en-IN" sz="1400" b="0" i="0" dirty="0">
                          <a:effectLst/>
                          <a:latin typeface="Monaco"/>
                        </a:rPr>
                        <a:t>    &lt;title&gt;</a:t>
                      </a:r>
                    </a:p>
                    <a:p>
                      <a:pPr algn="l" rtl="0" fontAlgn="base"/>
                      <a:r>
                        <a:rPr lang="en-IN" sz="1400" b="0" i="0" dirty="0">
                          <a:effectLst/>
                          <a:latin typeface="Monaco"/>
                        </a:rPr>
                        <a:t>        Basic Example to Describe JavaScript</a:t>
                      </a:r>
                    </a:p>
                    <a:p>
                      <a:pPr algn="l" rtl="0" fontAlgn="base"/>
                      <a:r>
                        <a:rPr lang="en-IN" sz="1400" b="0" i="0" dirty="0">
                          <a:effectLst/>
                          <a:latin typeface="Monaco"/>
                        </a:rPr>
                        <a:t>    &lt;/title&gt;</a:t>
                      </a:r>
                    </a:p>
                    <a:p>
                      <a:pPr algn="l" rtl="0" fontAlgn="base"/>
                      <a:r>
                        <a:rPr lang="en-IN" sz="1400" b="0" i="0" dirty="0">
                          <a:effectLst/>
                          <a:latin typeface="Monaco"/>
                        </a:rPr>
                        <a:t>&lt;/head&gt;</a:t>
                      </a:r>
                    </a:p>
                    <a:p>
                      <a:pPr algn="l" rtl="0" fontAlgn="base"/>
                      <a:r>
                        <a:rPr lang="en-IN" sz="1400" b="0" i="0" dirty="0">
                          <a:effectLst/>
                          <a:latin typeface="Monaco"/>
                        </a:rPr>
                        <a:t> </a:t>
                      </a:r>
                    </a:p>
                    <a:p>
                      <a:pPr algn="l" rtl="0" fontAlgn="base"/>
                      <a:r>
                        <a:rPr lang="en-IN" sz="1400" b="0" i="0" dirty="0">
                          <a:effectLst/>
                          <a:latin typeface="Monaco"/>
                        </a:rPr>
                        <a:t>&lt;body&gt;</a:t>
                      </a:r>
                    </a:p>
                    <a:p>
                      <a:pPr algn="l" rtl="0" fontAlgn="base"/>
                      <a:r>
                        <a:rPr lang="en-IN" sz="1400" b="0" i="0" dirty="0">
                          <a:effectLst/>
                          <a:latin typeface="Monaco"/>
                        </a:rPr>
                        <a:t> </a:t>
                      </a:r>
                    </a:p>
                    <a:p>
                      <a:pPr algn="l" rtl="0" fontAlgn="base"/>
                      <a:r>
                        <a:rPr lang="en-IN" sz="1400" b="0" i="0" dirty="0">
                          <a:effectLst/>
                          <a:latin typeface="Monaco"/>
                        </a:rPr>
                        <a:t>    &lt;!-- JavaScript Code --&gt;</a:t>
                      </a:r>
                    </a:p>
                    <a:p>
                      <a:pPr algn="l" rtl="0" fontAlgn="base"/>
                      <a:r>
                        <a:rPr lang="en-IN" sz="1400" b="0" i="0" dirty="0">
                          <a:effectLst/>
                          <a:latin typeface="Monaco"/>
                        </a:rPr>
                        <a:t>    &lt;script&gt;</a:t>
                      </a:r>
                    </a:p>
                    <a:p>
                      <a:pPr algn="l" rtl="0" fontAlgn="base"/>
                      <a:r>
                        <a:rPr lang="en-IN" sz="1400" b="0" i="0" dirty="0">
                          <a:effectLst/>
                          <a:latin typeface="Monaco"/>
                        </a:rPr>
                        <a:t>        console.log("Welcome to </a:t>
                      </a:r>
                      <a:r>
                        <a:rPr lang="en-IN" sz="1400" b="0" i="0" dirty="0" err="1">
                          <a:effectLst/>
                          <a:latin typeface="Monaco"/>
                        </a:rPr>
                        <a:t>GeeksforGeeks</a:t>
                      </a:r>
                      <a:r>
                        <a:rPr lang="en-IN" sz="1400" b="0" i="0" dirty="0">
                          <a:effectLst/>
                          <a:latin typeface="Monaco"/>
                        </a:rPr>
                        <a:t>");</a:t>
                      </a:r>
                    </a:p>
                    <a:p>
                      <a:pPr algn="l" rtl="0" fontAlgn="base"/>
                      <a:r>
                        <a:rPr lang="en-IN" sz="1400" b="0" i="0" dirty="0">
                          <a:effectLst/>
                          <a:latin typeface="Monaco"/>
                        </a:rPr>
                        <a:t>    &lt;/script&gt;</a:t>
                      </a:r>
                    </a:p>
                    <a:p>
                      <a:pPr algn="l" rtl="0" fontAlgn="base"/>
                      <a:r>
                        <a:rPr lang="en-IN" sz="1400" b="0" i="0" dirty="0">
                          <a:effectLst/>
                          <a:latin typeface="Monaco"/>
                        </a:rPr>
                        <a:t>&lt;/body&gt;</a:t>
                      </a:r>
                    </a:p>
                    <a:p>
                      <a:pPr algn="l" rtl="0" fontAlgn="base"/>
                      <a:r>
                        <a:rPr lang="en-IN" sz="1400" b="0" i="0" dirty="0">
                          <a:effectLst/>
                          <a:latin typeface="Monaco"/>
                        </a:rPr>
                        <a:t> </a:t>
                      </a:r>
                    </a:p>
                    <a:p>
                      <a:pPr algn="l" rtl="0" fontAlgn="base"/>
                      <a:r>
                        <a:rPr lang="en-IN" sz="1400" b="0" i="0" dirty="0">
                          <a:effectLst/>
                          <a:latin typeface="Monaco"/>
                        </a:rPr>
                        <a:t>&lt;/html&gt;</a:t>
                      </a:r>
                    </a:p>
                  </a:txBody>
                  <a:tcPr marL="0" marR="0" marT="0" marB="0" anchor="ctr">
                    <a:lnL>
                      <a:noFill/>
                    </a:lnL>
                    <a:lnR>
                      <a:noFill/>
                    </a:lnR>
                    <a:lnT>
                      <a:noFill/>
                    </a:lnT>
                    <a:lnB>
                      <a:noFill/>
                    </a:lnB>
                  </a:tcPr>
                </a:tc>
                <a:extLst>
                  <a:ext uri="{0D108BD9-81ED-4DB2-BD59-A6C34878D82A}">
                    <a16:rowId xmlns:a16="http://schemas.microsoft.com/office/drawing/2014/main" val="2986044821"/>
                  </a:ext>
                </a:extLst>
              </a:tr>
            </a:tbl>
          </a:graphicData>
        </a:graphic>
      </p:graphicFrame>
    </p:spTree>
    <p:extLst>
      <p:ext uri="{BB962C8B-B14F-4D97-AF65-F5344CB8AC3E}">
        <p14:creationId xmlns:p14="http://schemas.microsoft.com/office/powerpoint/2010/main" val="2616270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9314618"/>
              </p:ext>
            </p:extLst>
          </p:nvPr>
        </p:nvGraphicFramePr>
        <p:xfrm>
          <a:off x="966651" y="1214846"/>
          <a:ext cx="9242338" cy="5056414"/>
        </p:xfrm>
        <a:graphic>
          <a:graphicData uri="http://schemas.openxmlformats.org/drawingml/2006/table">
            <a:tbl>
              <a:tblPr/>
              <a:tblGrid>
                <a:gridCol w="9242338">
                  <a:extLst>
                    <a:ext uri="{9D8B030D-6E8A-4147-A177-3AD203B41FA5}">
                      <a16:colId xmlns:a16="http://schemas.microsoft.com/office/drawing/2014/main" val="3498741428"/>
                    </a:ext>
                  </a:extLst>
                </a:gridCol>
              </a:tblGrid>
              <a:tr h="5056414">
                <a:tc>
                  <a:txBody>
                    <a:bodyPr/>
                    <a:lstStyle/>
                    <a:p>
                      <a:pPr algn="l" rtl="0" fontAlgn="base"/>
                      <a:r>
                        <a:rPr lang="en-IN" sz="1800" b="1" i="0" kern="1200" dirty="0" smtClean="0">
                          <a:solidFill>
                            <a:schemeClr val="tx1"/>
                          </a:solidFill>
                          <a:effectLst/>
                          <a:latin typeface="+mn-lt"/>
                          <a:ea typeface="+mn-ea"/>
                          <a:cs typeface="+mn-cs"/>
                        </a:rPr>
                        <a:t>External JavaScript:</a:t>
                      </a:r>
                    </a:p>
                    <a:p>
                      <a:pPr algn="l" rtl="0" fontAlgn="base"/>
                      <a:endParaRPr lang="en-US" sz="1800" b="1" i="0" kern="1200" dirty="0" smtClean="0">
                        <a:solidFill>
                          <a:schemeClr val="tx1"/>
                        </a:solidFill>
                        <a:effectLst/>
                        <a:latin typeface="+mn-lt"/>
                        <a:ea typeface="+mn-ea"/>
                        <a:cs typeface="+mn-cs"/>
                      </a:endParaRPr>
                    </a:p>
                    <a:p>
                      <a:pPr algn="l" rtl="0" fontAlgn="base"/>
                      <a:endParaRPr lang="en-IN" sz="1800" b="1" i="0" kern="1200" dirty="0" smtClean="0">
                        <a:solidFill>
                          <a:schemeClr val="tx1"/>
                        </a:solidFill>
                        <a:effectLst/>
                        <a:latin typeface="+mn-lt"/>
                        <a:ea typeface="+mn-ea"/>
                        <a:cs typeface="+mn-cs"/>
                      </a:endParaRPr>
                    </a:p>
                    <a:p>
                      <a:pPr algn="l" rtl="0" fontAlgn="base"/>
                      <a:r>
                        <a:rPr lang="en-IN" b="0" i="0" dirty="0" smtClean="0">
                          <a:effectLst/>
                          <a:latin typeface="Monaco"/>
                        </a:rPr>
                        <a:t>&lt;!</a:t>
                      </a:r>
                      <a:r>
                        <a:rPr lang="en-IN" b="0" i="0" dirty="0">
                          <a:effectLst/>
                          <a:latin typeface="Monaco"/>
                        </a:rPr>
                        <a:t>DOCTYPE html&gt;</a:t>
                      </a:r>
                    </a:p>
                    <a:p>
                      <a:pPr algn="l" rtl="0" fontAlgn="base"/>
                      <a:r>
                        <a:rPr lang="en-IN" b="0" i="0" dirty="0">
                          <a:effectLst/>
                          <a:latin typeface="Monaco"/>
                        </a:rPr>
                        <a:t>&lt;html </a:t>
                      </a:r>
                      <a:r>
                        <a:rPr lang="en-IN" b="0" i="0" dirty="0" err="1">
                          <a:effectLst/>
                          <a:latin typeface="Monaco"/>
                        </a:rPr>
                        <a:t>lang</a:t>
                      </a:r>
                      <a:r>
                        <a:rPr lang="en-IN" b="0" i="0" dirty="0">
                          <a:effectLst/>
                          <a:latin typeface="Monaco"/>
                        </a:rPr>
                        <a:t>="</a:t>
                      </a:r>
                      <a:r>
                        <a:rPr lang="en-IN" b="0" i="0" dirty="0" err="1">
                          <a:effectLst/>
                          <a:latin typeface="Monaco"/>
                        </a:rPr>
                        <a:t>en</a:t>
                      </a:r>
                      <a:r>
                        <a:rPr lang="en-IN" b="0" i="0" dirty="0">
                          <a:effectLst/>
                          <a:latin typeface="Monaco"/>
                        </a:rPr>
                        <a:t>"&gt;</a:t>
                      </a:r>
                    </a:p>
                    <a:p>
                      <a:pPr algn="l" rtl="0" fontAlgn="base"/>
                      <a:r>
                        <a:rPr lang="en-IN" b="0" i="0" dirty="0">
                          <a:effectLst/>
                          <a:latin typeface="Monaco"/>
                        </a:rPr>
                        <a:t> </a:t>
                      </a:r>
                    </a:p>
                    <a:p>
                      <a:pPr algn="l" rtl="0" fontAlgn="base"/>
                      <a:r>
                        <a:rPr lang="en-IN" b="0" i="0" dirty="0">
                          <a:effectLst/>
                          <a:latin typeface="Monaco"/>
                        </a:rPr>
                        <a:t>&lt;head&gt;</a:t>
                      </a:r>
                    </a:p>
                    <a:p>
                      <a:pPr algn="l" rtl="0" fontAlgn="base"/>
                      <a:r>
                        <a:rPr lang="en-IN" b="0" i="0" dirty="0">
                          <a:effectLst/>
                          <a:latin typeface="Monaco"/>
                        </a:rPr>
                        <a:t>    &lt;title&gt;</a:t>
                      </a:r>
                    </a:p>
                    <a:p>
                      <a:pPr algn="l" rtl="0" fontAlgn="base"/>
                      <a:r>
                        <a:rPr lang="en-IN" b="0" i="0" dirty="0">
                          <a:effectLst/>
                          <a:latin typeface="Monaco"/>
                        </a:rPr>
                        <a:t>        Basic Example to Describe JavaScript</a:t>
                      </a:r>
                    </a:p>
                    <a:p>
                      <a:pPr algn="l" rtl="0" fontAlgn="base"/>
                      <a:r>
                        <a:rPr lang="en-IN" b="0" i="0" dirty="0">
                          <a:effectLst/>
                          <a:latin typeface="Monaco"/>
                        </a:rPr>
                        <a:t>    &lt;/title&gt;</a:t>
                      </a:r>
                    </a:p>
                    <a:p>
                      <a:pPr algn="l" rtl="0" fontAlgn="base"/>
                      <a:r>
                        <a:rPr lang="en-IN" b="0" i="0" dirty="0">
                          <a:effectLst/>
                          <a:latin typeface="Monaco"/>
                        </a:rPr>
                        <a:t>    &lt;script </a:t>
                      </a:r>
                      <a:r>
                        <a:rPr lang="en-IN" b="0" i="0" dirty="0" err="1">
                          <a:effectLst/>
                          <a:latin typeface="Monaco"/>
                        </a:rPr>
                        <a:t>src</a:t>
                      </a:r>
                      <a:r>
                        <a:rPr lang="en-IN" b="0" i="0" dirty="0">
                          <a:effectLst/>
                          <a:latin typeface="Monaco"/>
                        </a:rPr>
                        <a:t>="main.js"&gt;&lt;/script&gt;</a:t>
                      </a:r>
                    </a:p>
                    <a:p>
                      <a:pPr algn="l" rtl="0" fontAlgn="base"/>
                      <a:r>
                        <a:rPr lang="en-IN" b="0" i="0" dirty="0">
                          <a:effectLst/>
                          <a:latin typeface="Monaco"/>
                        </a:rPr>
                        <a:t>&lt;/head&gt;</a:t>
                      </a:r>
                    </a:p>
                    <a:p>
                      <a:pPr algn="l" rtl="0" fontAlgn="base"/>
                      <a:r>
                        <a:rPr lang="en-IN" b="0" i="0" dirty="0">
                          <a:effectLst/>
                          <a:latin typeface="Monaco"/>
                        </a:rPr>
                        <a:t> </a:t>
                      </a:r>
                    </a:p>
                    <a:p>
                      <a:pPr algn="l" rtl="0" fontAlgn="base"/>
                      <a:r>
                        <a:rPr lang="en-IN" b="0" i="0" dirty="0">
                          <a:effectLst/>
                          <a:latin typeface="Monaco"/>
                        </a:rPr>
                        <a:t>&lt;body&gt;</a:t>
                      </a:r>
                    </a:p>
                    <a:p>
                      <a:pPr algn="l" rtl="0" fontAlgn="base"/>
                      <a:r>
                        <a:rPr lang="en-IN" b="0" i="0" dirty="0">
                          <a:effectLst/>
                          <a:latin typeface="Monaco"/>
                        </a:rPr>
                        <a:t>&lt;/body&gt;</a:t>
                      </a:r>
                    </a:p>
                    <a:p>
                      <a:pPr algn="l" rtl="0" fontAlgn="base"/>
                      <a:r>
                        <a:rPr lang="en-IN" b="0" i="0" dirty="0">
                          <a:effectLst/>
                          <a:latin typeface="Monaco"/>
                        </a:rPr>
                        <a:t> </a:t>
                      </a:r>
                    </a:p>
                    <a:p>
                      <a:pPr algn="l" rtl="0" fontAlgn="base"/>
                      <a:r>
                        <a:rPr lang="en-IN" b="0" i="0" dirty="0">
                          <a:effectLst/>
                          <a:latin typeface="Monaco"/>
                        </a:rPr>
                        <a:t>&lt;/html&gt;</a:t>
                      </a:r>
                    </a:p>
                  </a:txBody>
                  <a:tcPr marL="0" marR="0" marT="0" marB="0" anchor="ctr">
                    <a:lnL>
                      <a:noFill/>
                    </a:lnL>
                    <a:lnR>
                      <a:noFill/>
                    </a:lnR>
                    <a:lnT>
                      <a:noFill/>
                    </a:lnT>
                    <a:lnB>
                      <a:noFill/>
                    </a:lnB>
                  </a:tcPr>
                </a:tc>
                <a:extLst>
                  <a:ext uri="{0D108BD9-81ED-4DB2-BD59-A6C34878D82A}">
                    <a16:rowId xmlns:a16="http://schemas.microsoft.com/office/drawing/2014/main" val="4045372053"/>
                  </a:ext>
                </a:extLst>
              </a:tr>
            </a:tbl>
          </a:graphicData>
        </a:graphic>
      </p:graphicFrame>
    </p:spTree>
    <p:extLst>
      <p:ext uri="{BB962C8B-B14F-4D97-AF65-F5344CB8AC3E}">
        <p14:creationId xmlns:p14="http://schemas.microsoft.com/office/powerpoint/2010/main" val="1917688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182882"/>
            <a:ext cx="11456126" cy="7848302"/>
          </a:xfrm>
          <a:prstGeom prst="rect">
            <a:avLst/>
          </a:prstGeom>
        </p:spPr>
        <p:txBody>
          <a:bodyPr wrap="square">
            <a:spAutoFit/>
          </a:bodyPr>
          <a:lstStyle/>
          <a:p>
            <a:pPr algn="ctr"/>
            <a:r>
              <a:rPr lang="en-IN" b="1" dirty="0" smtClean="0"/>
              <a:t> Database </a:t>
            </a:r>
            <a:r>
              <a:rPr lang="en-IN" b="1" dirty="0"/>
              <a:t>Management </a:t>
            </a:r>
            <a:r>
              <a:rPr lang="en-IN" b="1" dirty="0" smtClean="0"/>
              <a:t>System</a:t>
            </a:r>
          </a:p>
          <a:p>
            <a:endParaRPr lang="en-IN" b="1" dirty="0" smtClean="0"/>
          </a:p>
          <a:p>
            <a:pPr algn="just"/>
            <a:r>
              <a:rPr lang="en-US" dirty="0"/>
              <a:t>Database management system is a software which is used to manage the database. For example</a:t>
            </a:r>
            <a:r>
              <a:rPr lang="en-US" dirty="0" smtClean="0"/>
              <a:t>:</a:t>
            </a:r>
          </a:p>
          <a:p>
            <a:pPr algn="just"/>
            <a:r>
              <a:rPr lang="en-US" dirty="0">
                <a:hlinkClick r:id="rId2"/>
              </a:rPr>
              <a:t>MySQL</a:t>
            </a:r>
            <a:r>
              <a:rPr lang="en-US" dirty="0"/>
              <a:t>, </a:t>
            </a:r>
            <a:r>
              <a:rPr lang="en-US" dirty="0">
                <a:hlinkClick r:id="rId3"/>
              </a:rPr>
              <a:t>Oracle</a:t>
            </a:r>
            <a:r>
              <a:rPr lang="en-US" dirty="0"/>
              <a:t>, </a:t>
            </a:r>
            <a:r>
              <a:rPr lang="en-US" dirty="0" err="1"/>
              <a:t>etc</a:t>
            </a:r>
            <a:r>
              <a:rPr lang="en-US" dirty="0"/>
              <a:t> are a very popular commercial database which is used in different applications</a:t>
            </a:r>
            <a:r>
              <a:rPr lang="en-US" dirty="0" smtClean="0"/>
              <a:t>.</a:t>
            </a:r>
          </a:p>
          <a:p>
            <a:pPr algn="just"/>
            <a:endParaRPr lang="en-US" dirty="0" smtClean="0"/>
          </a:p>
          <a:p>
            <a:pPr algn="just"/>
            <a:r>
              <a:rPr lang="en-US" dirty="0"/>
              <a:t>DBMS provides an interface to perform various operations like database creation, storing </a:t>
            </a:r>
            <a:r>
              <a:rPr lang="en-US" dirty="0" smtClean="0"/>
              <a:t>data </a:t>
            </a:r>
            <a:r>
              <a:rPr lang="en-US" dirty="0"/>
              <a:t>in it, updating data, creating a table in the database and a lot </a:t>
            </a:r>
            <a:r>
              <a:rPr lang="en-US" dirty="0" smtClean="0"/>
              <a:t>more.</a:t>
            </a:r>
          </a:p>
          <a:p>
            <a:pPr algn="just"/>
            <a:endParaRPr lang="en-US" dirty="0" smtClean="0"/>
          </a:p>
          <a:p>
            <a:pPr algn="just"/>
            <a:r>
              <a:rPr lang="en-US" dirty="0"/>
              <a:t>It provides protection and security to the database. In the case of multiple users, it also maintains data consistency</a:t>
            </a:r>
            <a:r>
              <a:rPr lang="en-US" dirty="0" smtClean="0"/>
              <a:t>.</a:t>
            </a:r>
          </a:p>
          <a:p>
            <a:pPr algn="just"/>
            <a:endParaRPr lang="en-US" dirty="0"/>
          </a:p>
          <a:p>
            <a:pPr algn="just"/>
            <a:r>
              <a:rPr lang="en-US" b="1" dirty="0"/>
              <a:t>DBMS allows users the following tasks</a:t>
            </a:r>
            <a:r>
              <a:rPr lang="en-US" b="1" dirty="0" smtClean="0"/>
              <a:t>:</a:t>
            </a:r>
          </a:p>
          <a:p>
            <a:pPr algn="just"/>
            <a:endParaRPr lang="en-US" b="1" dirty="0" smtClean="0"/>
          </a:p>
          <a:p>
            <a:pPr algn="just"/>
            <a:r>
              <a:rPr lang="en-US" b="1" dirty="0"/>
              <a:t>Data Definition:</a:t>
            </a:r>
            <a:r>
              <a:rPr lang="en-US" dirty="0"/>
              <a:t> It is used for creation, modification, and removal of definition that defines the organization of data in the database</a:t>
            </a:r>
            <a:r>
              <a:rPr lang="en-US" dirty="0" smtClean="0"/>
              <a:t>.</a:t>
            </a:r>
          </a:p>
          <a:p>
            <a:pPr algn="just"/>
            <a:endParaRPr lang="en-US" dirty="0" smtClean="0"/>
          </a:p>
          <a:p>
            <a:pPr algn="just"/>
            <a:r>
              <a:rPr lang="en-US" b="1" dirty="0" smtClean="0"/>
              <a:t>Data </a:t>
            </a:r>
            <a:r>
              <a:rPr lang="en-US" b="1" dirty="0" err="1"/>
              <a:t>Updation</a:t>
            </a:r>
            <a:r>
              <a:rPr lang="en-US" b="1" dirty="0"/>
              <a:t>:</a:t>
            </a:r>
            <a:r>
              <a:rPr lang="en-US" dirty="0"/>
              <a:t> It is used for the insertion, modification, and deletion of the actual data in the database</a:t>
            </a:r>
            <a:r>
              <a:rPr lang="en-US" dirty="0" smtClean="0"/>
              <a:t>.</a:t>
            </a:r>
          </a:p>
          <a:p>
            <a:pPr algn="just"/>
            <a:endParaRPr lang="en-US" dirty="0" smtClean="0"/>
          </a:p>
          <a:p>
            <a:pPr algn="just"/>
            <a:r>
              <a:rPr lang="en-US" b="1" dirty="0" smtClean="0"/>
              <a:t>Data </a:t>
            </a:r>
            <a:r>
              <a:rPr lang="en-US" b="1" dirty="0"/>
              <a:t>Retrieval:</a:t>
            </a:r>
            <a:r>
              <a:rPr lang="en-US" dirty="0"/>
              <a:t> It is used to retrieve the data from the database which can be used by applications for various </a:t>
            </a:r>
            <a:r>
              <a:rPr lang="en-US" dirty="0" smtClean="0"/>
              <a:t>purposes.</a:t>
            </a:r>
          </a:p>
          <a:p>
            <a:pPr algn="just"/>
            <a:endParaRPr lang="en-US" dirty="0" smtClean="0"/>
          </a:p>
          <a:p>
            <a:pPr algn="just"/>
            <a:r>
              <a:rPr lang="en-US" b="1" dirty="0" smtClean="0"/>
              <a:t>User </a:t>
            </a:r>
            <a:r>
              <a:rPr lang="en-US" b="1" dirty="0"/>
              <a:t>Administration:</a:t>
            </a:r>
            <a:r>
              <a:rPr lang="en-US" dirty="0"/>
              <a:t> It is used for registering and monitoring users, maintain data integrity, enforcing data security, dealing with concurrency control, monitoring performance and recovering information corrupted by unexpected failure.</a:t>
            </a:r>
          </a:p>
          <a:p>
            <a:endParaRPr lang="en-US" dirty="0"/>
          </a:p>
          <a:p>
            <a:endParaRPr lang="en-US" dirty="0"/>
          </a:p>
          <a:p>
            <a:endParaRPr lang="en-IN" dirty="0"/>
          </a:p>
        </p:txBody>
      </p:sp>
    </p:spTree>
    <p:extLst>
      <p:ext uri="{BB962C8B-B14F-4D97-AF65-F5344CB8AC3E}">
        <p14:creationId xmlns:p14="http://schemas.microsoft.com/office/powerpoint/2010/main" val="40466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30" y="0"/>
            <a:ext cx="11146970" cy="7848302"/>
          </a:xfrm>
          <a:prstGeom prst="rect">
            <a:avLst/>
          </a:prstGeom>
        </p:spPr>
        <p:txBody>
          <a:bodyPr wrap="square">
            <a:spAutoFit/>
          </a:bodyPr>
          <a:lstStyle/>
          <a:p>
            <a:r>
              <a:rPr lang="en-US" dirty="0">
                <a:solidFill>
                  <a:srgbClr val="000000"/>
                </a:solidFill>
                <a:latin typeface="Verdana" panose="020B0604030504040204" pitchFamily="34" charset="0"/>
              </a:rPr>
              <a:t>SQL is a standard language for accessing and manipulating databases.</a:t>
            </a:r>
          </a:p>
          <a:p>
            <a:r>
              <a:rPr lang="en-US" b="1" dirty="0" smtClean="0"/>
              <a:t/>
            </a:r>
            <a:br>
              <a:rPr lang="en-US" b="1" dirty="0" smtClean="0"/>
            </a:br>
            <a:r>
              <a:rPr lang="en-US" b="1" dirty="0" smtClean="0"/>
              <a:t>        </a:t>
            </a:r>
            <a:r>
              <a:rPr lang="en-IN" b="1" dirty="0" smtClean="0"/>
              <a:t>SQL </a:t>
            </a:r>
            <a:r>
              <a:rPr lang="en-IN" b="1" dirty="0" smtClean="0"/>
              <a:t>Commands:</a:t>
            </a:r>
          </a:p>
          <a:p>
            <a:r>
              <a:rPr lang="en-US" dirty="0" smtClean="0"/>
              <a:t>        There </a:t>
            </a:r>
            <a:r>
              <a:rPr lang="en-US" dirty="0"/>
              <a:t>are five types of SQL commands: DDL, DML, DCL, TCL, and DQL.</a:t>
            </a:r>
          </a:p>
          <a:p>
            <a:r>
              <a:rPr lang="en-US" dirty="0"/>
              <a:t/>
            </a:r>
            <a:br>
              <a:rPr lang="en-US" dirty="0"/>
            </a:br>
            <a:r>
              <a:rPr lang="en-IN" dirty="0"/>
              <a:t>1. </a:t>
            </a:r>
            <a:r>
              <a:rPr lang="en-IN" b="1" dirty="0"/>
              <a:t>Data Definition Language (DDL</a:t>
            </a:r>
            <a:r>
              <a:rPr lang="en-IN" b="1" dirty="0" smtClean="0"/>
              <a:t>)</a:t>
            </a:r>
          </a:p>
          <a:p>
            <a:endParaRPr lang="en-IN" dirty="0"/>
          </a:p>
          <a:p>
            <a:r>
              <a:rPr lang="en-US" dirty="0"/>
              <a:t>DDL changes the structure of the table like creating a table, deleting a table, altering a table, etc.</a:t>
            </a:r>
          </a:p>
          <a:p>
            <a:r>
              <a:rPr lang="en-US" dirty="0"/>
              <a:t>All the command of DDL are auto-committed that means it permanently save all the changes in the database</a:t>
            </a:r>
            <a:r>
              <a:rPr lang="en-US" dirty="0" smtClean="0"/>
              <a:t>.</a:t>
            </a:r>
          </a:p>
          <a:p>
            <a:r>
              <a:rPr lang="en-IN" dirty="0"/>
              <a:t>CREATE</a:t>
            </a:r>
          </a:p>
          <a:p>
            <a:r>
              <a:rPr lang="en-IN" dirty="0"/>
              <a:t>ALTER</a:t>
            </a:r>
          </a:p>
          <a:p>
            <a:r>
              <a:rPr lang="en-IN" dirty="0"/>
              <a:t>DROP</a:t>
            </a:r>
          </a:p>
          <a:p>
            <a:r>
              <a:rPr lang="en-IN" dirty="0" smtClean="0"/>
              <a:t>TRUNCATE</a:t>
            </a:r>
          </a:p>
          <a:p>
            <a:endParaRPr lang="en-IN" dirty="0"/>
          </a:p>
          <a:p>
            <a:r>
              <a:rPr lang="en-IN" dirty="0"/>
              <a:t>2. </a:t>
            </a:r>
            <a:r>
              <a:rPr lang="en-IN" b="1" dirty="0"/>
              <a:t>Data Manipulation Language</a:t>
            </a:r>
          </a:p>
          <a:p>
            <a:r>
              <a:rPr lang="en-US" dirty="0"/>
              <a:t>DML commands are used to modify the database. It is responsible for all form of changes in the database</a:t>
            </a:r>
            <a:r>
              <a:rPr lang="en-US" dirty="0" smtClean="0"/>
              <a:t>.</a:t>
            </a:r>
          </a:p>
          <a:p>
            <a:r>
              <a:rPr lang="en-US" dirty="0" smtClean="0"/>
              <a:t>The </a:t>
            </a:r>
            <a:r>
              <a:rPr lang="en-US" dirty="0"/>
              <a:t>command of DML is not auto-committed that means it can't permanently save all the changes in the database. They can be rollback</a:t>
            </a:r>
            <a:r>
              <a:rPr lang="en-US" dirty="0" smtClean="0"/>
              <a:t>.</a:t>
            </a:r>
          </a:p>
          <a:p>
            <a:endParaRPr lang="en-US" dirty="0"/>
          </a:p>
          <a:p>
            <a:r>
              <a:rPr lang="en-IN" dirty="0"/>
              <a:t>INSERT</a:t>
            </a:r>
          </a:p>
          <a:p>
            <a:r>
              <a:rPr lang="en-IN" dirty="0"/>
              <a:t>UPDATE</a:t>
            </a:r>
          </a:p>
          <a:p>
            <a:r>
              <a:rPr lang="en-IN" dirty="0"/>
              <a:t>DELETE</a:t>
            </a:r>
          </a:p>
          <a:p>
            <a:endParaRPr lang="en-US" dirty="0"/>
          </a:p>
          <a:p>
            <a:endParaRPr lang="en-IN" b="1" dirty="0"/>
          </a:p>
          <a:p>
            <a:r>
              <a:rPr lang="en-IN" dirty="0"/>
              <a:t/>
            </a:r>
            <a:br>
              <a:rPr lang="en-IN" dirty="0"/>
            </a:br>
            <a:endParaRPr lang="en-IN" dirty="0"/>
          </a:p>
        </p:txBody>
      </p:sp>
    </p:spTree>
    <p:extLst>
      <p:ext uri="{BB962C8B-B14F-4D97-AF65-F5344CB8AC3E}">
        <p14:creationId xmlns:p14="http://schemas.microsoft.com/office/powerpoint/2010/main" val="279428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7360" y="248194"/>
            <a:ext cx="10454640" cy="6186309"/>
          </a:xfrm>
          <a:prstGeom prst="rect">
            <a:avLst/>
          </a:prstGeom>
        </p:spPr>
        <p:txBody>
          <a:bodyPr wrap="square">
            <a:spAutoFit/>
          </a:bodyPr>
          <a:lstStyle/>
          <a:p>
            <a:pPr algn="just"/>
            <a:r>
              <a:rPr lang="en-IN" b="1" dirty="0">
                <a:latin typeface="erdana"/>
              </a:rPr>
              <a:t>3. Data Control </a:t>
            </a:r>
            <a:r>
              <a:rPr lang="en-IN" b="1" dirty="0" smtClean="0">
                <a:latin typeface="erdana"/>
              </a:rPr>
              <a:t>Language</a:t>
            </a:r>
          </a:p>
          <a:p>
            <a:pPr algn="just"/>
            <a:endParaRPr lang="en-IN" dirty="0" smtClean="0">
              <a:solidFill>
                <a:srgbClr val="610B4B"/>
              </a:solidFill>
              <a:latin typeface="erdana"/>
            </a:endParaRPr>
          </a:p>
          <a:p>
            <a:pPr algn="just"/>
            <a:r>
              <a:rPr lang="en-US" dirty="0"/>
              <a:t>DCL commands are used to grant and take back authority from any database user</a:t>
            </a:r>
            <a:r>
              <a:rPr lang="en-US" dirty="0" smtClean="0"/>
              <a:t>.</a:t>
            </a:r>
          </a:p>
          <a:p>
            <a:pPr algn="just"/>
            <a:endParaRPr lang="en-US" b="0" i="0" dirty="0">
              <a:solidFill>
                <a:srgbClr val="610B4B"/>
              </a:solidFill>
              <a:effectLst/>
              <a:latin typeface="erdana"/>
            </a:endParaRPr>
          </a:p>
          <a:p>
            <a:r>
              <a:rPr lang="en-IN" dirty="0"/>
              <a:t>Grant</a:t>
            </a:r>
          </a:p>
          <a:p>
            <a:r>
              <a:rPr lang="en-IN" dirty="0"/>
              <a:t>Revoke</a:t>
            </a:r>
          </a:p>
          <a:p>
            <a:pPr algn="just"/>
            <a:endParaRPr lang="en-US" b="0" i="0" dirty="0" smtClean="0">
              <a:solidFill>
                <a:srgbClr val="610B4B"/>
              </a:solidFill>
              <a:effectLst/>
              <a:latin typeface="erdana"/>
            </a:endParaRPr>
          </a:p>
          <a:p>
            <a:pPr algn="just"/>
            <a:r>
              <a:rPr lang="en-IN" b="1" dirty="0"/>
              <a:t>4. Transaction Control Language</a:t>
            </a:r>
          </a:p>
          <a:p>
            <a:r>
              <a:rPr lang="en-US" dirty="0"/>
              <a:t>TCL commands can only use with DML commands like INSERT, DELETE and UPDATE only.</a:t>
            </a:r>
          </a:p>
          <a:p>
            <a:r>
              <a:rPr lang="en-US" dirty="0"/>
              <a:t>These operations are automatically committed in the database that's why they cannot be used while creating tables or dropping them</a:t>
            </a:r>
            <a:r>
              <a:rPr lang="en-US" dirty="0" smtClean="0"/>
              <a:t>.</a:t>
            </a:r>
          </a:p>
          <a:p>
            <a:endParaRPr lang="en-US" dirty="0"/>
          </a:p>
          <a:p>
            <a:r>
              <a:rPr lang="en-IN" dirty="0"/>
              <a:t>COMMIT</a:t>
            </a:r>
          </a:p>
          <a:p>
            <a:r>
              <a:rPr lang="en-IN" dirty="0"/>
              <a:t>ROLLBACK</a:t>
            </a:r>
          </a:p>
          <a:p>
            <a:r>
              <a:rPr lang="en-IN" dirty="0"/>
              <a:t>SAVEPOINT</a:t>
            </a:r>
          </a:p>
          <a:p>
            <a:pPr algn="just"/>
            <a:endParaRPr lang="en-US" b="1" i="0" dirty="0" smtClean="0">
              <a:solidFill>
                <a:srgbClr val="002060"/>
              </a:solidFill>
              <a:effectLst/>
              <a:latin typeface="erdana"/>
            </a:endParaRPr>
          </a:p>
          <a:p>
            <a:pPr algn="just"/>
            <a:r>
              <a:rPr lang="en-IN" b="1" dirty="0"/>
              <a:t>5. Data Query </a:t>
            </a:r>
            <a:r>
              <a:rPr lang="en-IN" b="1" dirty="0" smtClean="0"/>
              <a:t>Language</a:t>
            </a:r>
          </a:p>
          <a:p>
            <a:r>
              <a:rPr lang="en-US" dirty="0"/>
              <a:t>DQL is used to fetch the data from the database.</a:t>
            </a:r>
          </a:p>
          <a:p>
            <a:r>
              <a:rPr lang="en-US" dirty="0"/>
              <a:t/>
            </a:r>
            <a:br>
              <a:rPr lang="en-US" dirty="0"/>
            </a:br>
            <a:r>
              <a:rPr lang="en-IN" dirty="0"/>
              <a:t>SELECT</a:t>
            </a:r>
          </a:p>
          <a:p>
            <a:endParaRPr lang="en-IN" dirty="0"/>
          </a:p>
          <a:p>
            <a:pPr algn="just"/>
            <a:endParaRPr lang="en-IN" b="0" i="0" dirty="0">
              <a:solidFill>
                <a:srgbClr val="610B4B"/>
              </a:solidFill>
              <a:effectLst/>
              <a:latin typeface="erdana"/>
            </a:endParaRPr>
          </a:p>
        </p:txBody>
      </p:sp>
    </p:spTree>
    <p:extLst>
      <p:ext uri="{BB962C8B-B14F-4D97-AF65-F5344CB8AC3E}">
        <p14:creationId xmlns:p14="http://schemas.microsoft.com/office/powerpoint/2010/main" val="1365768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7" y="404948"/>
            <a:ext cx="12022184" cy="8402300"/>
          </a:xfrm>
          <a:prstGeom prst="rect">
            <a:avLst/>
          </a:prstGeom>
        </p:spPr>
        <p:txBody>
          <a:bodyPr wrap="square">
            <a:spAutoFit/>
          </a:bodyPr>
          <a:lstStyle/>
          <a:p>
            <a:r>
              <a:rPr lang="en-IN" b="1" dirty="0">
                <a:solidFill>
                  <a:srgbClr val="222222"/>
                </a:solidFill>
                <a:latin typeface="Source Sans Pro"/>
              </a:rPr>
              <a:t>Software </a:t>
            </a:r>
            <a:r>
              <a:rPr lang="en-IN" b="1" dirty="0" smtClean="0">
                <a:solidFill>
                  <a:srgbClr val="222222"/>
                </a:solidFill>
                <a:latin typeface="Source Sans Pro"/>
              </a:rPr>
              <a:t>Engineering</a:t>
            </a:r>
          </a:p>
          <a:p>
            <a:endParaRPr lang="en-IN" b="1" dirty="0" smtClean="0">
              <a:solidFill>
                <a:srgbClr val="222222"/>
              </a:solidFill>
              <a:latin typeface="Source Sans Pro"/>
            </a:endParaRPr>
          </a:p>
          <a:p>
            <a:r>
              <a:rPr lang="en-US" dirty="0" smtClean="0"/>
              <a:t>Software </a:t>
            </a:r>
            <a:r>
              <a:rPr lang="en-US" dirty="0"/>
              <a:t>engineering is a process of analyzing user requirements and then designing, building, and testing software application which will satisfy that </a:t>
            </a:r>
            <a:r>
              <a:rPr lang="en-US" dirty="0" smtClean="0"/>
              <a:t>requirements. Software </a:t>
            </a:r>
            <a:r>
              <a:rPr lang="en-US" dirty="0"/>
              <a:t>is a program or set of programs containing instructions that provide desired functionality. And Engineering is the process of designing and building something that serves a particular purpose and finds a cost-effective solution to problems.</a:t>
            </a:r>
            <a:endParaRPr lang="en-US" dirty="0" smtClean="0"/>
          </a:p>
          <a:p>
            <a:endParaRPr lang="en-US" dirty="0" smtClean="0"/>
          </a:p>
          <a:p>
            <a:r>
              <a:rPr lang="en-US" dirty="0"/>
              <a:t>Important reasons for using software engineering are: 1) Large software, 2) Scalability 3) Adaptability 4) Cost and 5) Dynamic Nature</a:t>
            </a:r>
            <a:r>
              <a:rPr lang="en-US" dirty="0" smtClean="0"/>
              <a:t>.</a:t>
            </a:r>
          </a:p>
          <a:p>
            <a:endParaRPr lang="en-US" dirty="0" smtClean="0"/>
          </a:p>
          <a:p>
            <a:r>
              <a:rPr lang="en-US" dirty="0" smtClean="0"/>
              <a:t>Three </a:t>
            </a:r>
            <a:r>
              <a:rPr lang="en-US" dirty="0"/>
              <a:t>most important characteristics of good software are 1) Operational 2)Transitional 3)Maintenance</a:t>
            </a:r>
            <a:r>
              <a:rPr lang="en-US" dirty="0" smtClean="0"/>
              <a:t>.</a:t>
            </a:r>
          </a:p>
          <a:p>
            <a:r>
              <a:rPr lang="en-US" dirty="0"/>
              <a:t>Software Engineering is mainly used for large projects based on software systems rather than single programs or applications. </a:t>
            </a:r>
            <a:endParaRPr lang="en-US" dirty="0" smtClean="0"/>
          </a:p>
          <a:p>
            <a:r>
              <a:rPr lang="en-US" dirty="0"/>
              <a:t>The main goal of software Engineering is to develop software application for improving the quality,  budget and time efficiency</a:t>
            </a:r>
            <a:r>
              <a:rPr lang="en-US" dirty="0" smtClean="0"/>
              <a:t>.</a:t>
            </a:r>
          </a:p>
          <a:p>
            <a:endParaRPr lang="en-US" dirty="0" smtClean="0"/>
          </a:p>
          <a:p>
            <a:r>
              <a:rPr lang="en-US" dirty="0"/>
              <a:t>Software Engineering ensures that the software that has to built should be consistent, correct, also on budget, on time and within the required requirements</a:t>
            </a:r>
            <a:r>
              <a:rPr lang="en-US" dirty="0" smtClean="0"/>
              <a:t>.</a:t>
            </a:r>
          </a:p>
          <a:p>
            <a:endParaRPr lang="en-US" dirty="0" smtClean="0"/>
          </a:p>
          <a:p>
            <a:pPr fontAlgn="base"/>
            <a:r>
              <a:rPr lang="en-US" dirty="0"/>
              <a:t>There are Four main Attributes of Software Engineering</a:t>
            </a:r>
            <a:r>
              <a:rPr lang="en-US" dirty="0" smtClean="0"/>
              <a:t>:-</a:t>
            </a:r>
          </a:p>
          <a:p>
            <a:pPr fontAlgn="base"/>
            <a:r>
              <a:rPr lang="en-IN" dirty="0"/>
              <a:t>Efficiency</a:t>
            </a:r>
          </a:p>
          <a:p>
            <a:pPr fontAlgn="base"/>
            <a:r>
              <a:rPr lang="en-IN" dirty="0"/>
              <a:t>Reliability</a:t>
            </a:r>
          </a:p>
          <a:p>
            <a:pPr fontAlgn="base"/>
            <a:r>
              <a:rPr lang="en-IN" dirty="0"/>
              <a:t>Robustness</a:t>
            </a:r>
          </a:p>
          <a:p>
            <a:pPr fontAlgn="base"/>
            <a:r>
              <a:rPr lang="en-IN" dirty="0"/>
              <a:t>Maintainability</a:t>
            </a:r>
          </a:p>
          <a:p>
            <a:pPr fontAlgn="base"/>
            <a:endParaRPr lang="en-US" dirty="0"/>
          </a:p>
          <a:p>
            <a:r>
              <a:rPr lang="en-US" dirty="0"/>
              <a:t/>
            </a:r>
            <a:br>
              <a:rPr lang="en-US" dirty="0"/>
            </a:br>
            <a:endParaRPr lang="en-US" dirty="0"/>
          </a:p>
          <a:p>
            <a:endParaRPr lang="en-US" dirty="0"/>
          </a:p>
          <a:p>
            <a:endParaRPr lang="en-US" dirty="0"/>
          </a:p>
          <a:p>
            <a:endParaRPr lang="en-IN" b="1" i="0" dirty="0">
              <a:solidFill>
                <a:srgbClr val="222222"/>
              </a:solidFill>
              <a:effectLst/>
              <a:latin typeface="Source Sans Pro"/>
            </a:endParaRPr>
          </a:p>
        </p:txBody>
      </p:sp>
    </p:spTree>
    <p:extLst>
      <p:ext uri="{BB962C8B-B14F-4D97-AF65-F5344CB8AC3E}">
        <p14:creationId xmlns:p14="http://schemas.microsoft.com/office/powerpoint/2010/main" val="1815229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5109" y="248193"/>
            <a:ext cx="10254341" cy="6740307"/>
          </a:xfrm>
          <a:prstGeom prst="rect">
            <a:avLst/>
          </a:prstGeom>
        </p:spPr>
        <p:txBody>
          <a:bodyPr wrap="square">
            <a:spAutoFit/>
          </a:bodyPr>
          <a:lstStyle/>
          <a:p>
            <a:pPr fontAlgn="base"/>
            <a:r>
              <a:rPr lang="en-IN" b="1" dirty="0">
                <a:solidFill>
                  <a:srgbClr val="273239"/>
                </a:solidFill>
                <a:latin typeface="sofia-pro"/>
              </a:rPr>
              <a:t>Software </a:t>
            </a:r>
            <a:r>
              <a:rPr lang="en-IN" b="1" dirty="0" smtClean="0">
                <a:solidFill>
                  <a:srgbClr val="273239"/>
                </a:solidFill>
                <a:latin typeface="sofia-pro"/>
              </a:rPr>
              <a:t>Testing</a:t>
            </a:r>
          </a:p>
          <a:p>
            <a:pPr fontAlgn="base"/>
            <a:r>
              <a:rPr lang="en-US" dirty="0"/>
              <a:t>Software testing can be stated as the process of verifying and validating whether a software or application is bug-free, meets the technical requirements as guided by its design and development, and meets the user requirements effectively and efficiently by handling all the exceptional and boundary cases. </a:t>
            </a:r>
            <a:endParaRPr lang="en-US" dirty="0" smtClean="0"/>
          </a:p>
          <a:p>
            <a:pPr fontAlgn="base"/>
            <a:endParaRPr lang="en-US" dirty="0" smtClean="0"/>
          </a:p>
          <a:p>
            <a:pPr fontAlgn="base"/>
            <a:r>
              <a:rPr lang="en-US" b="1" dirty="0"/>
              <a:t>Software testing can be divided into two steps:</a:t>
            </a:r>
            <a:r>
              <a:rPr lang="en-US" dirty="0"/>
              <a:t> </a:t>
            </a:r>
            <a:br>
              <a:rPr lang="en-US" dirty="0"/>
            </a:br>
            <a:r>
              <a:rPr lang="en-US" dirty="0"/>
              <a:t>1. </a:t>
            </a:r>
            <a:r>
              <a:rPr lang="en-US" b="1" dirty="0"/>
              <a:t>Verification:</a:t>
            </a:r>
            <a:r>
              <a:rPr lang="en-US" dirty="0"/>
              <a:t> it refers to the set of tasks that ensure that the software correctly implements a specific function. </a:t>
            </a:r>
          </a:p>
          <a:p>
            <a:pPr fontAlgn="base"/>
            <a:r>
              <a:rPr lang="en-US" dirty="0"/>
              <a:t>2. </a:t>
            </a:r>
            <a:r>
              <a:rPr lang="en-US" b="1" dirty="0"/>
              <a:t>Validation:</a:t>
            </a:r>
            <a:r>
              <a:rPr lang="en-US" dirty="0"/>
              <a:t> it refers to a different set of tasks that ensure that the software that has been built is traceable to customer requirements</a:t>
            </a:r>
            <a:r>
              <a:rPr lang="en-US" dirty="0" smtClean="0"/>
              <a:t>.</a:t>
            </a:r>
          </a:p>
          <a:p>
            <a:pPr fontAlgn="base"/>
            <a:endParaRPr lang="en-US" dirty="0" smtClean="0"/>
          </a:p>
          <a:p>
            <a:pPr fontAlgn="base"/>
            <a:r>
              <a:rPr lang="en-IN" b="1" dirty="0"/>
              <a:t>T</a:t>
            </a:r>
            <a:r>
              <a:rPr lang="en-IN" b="1" dirty="0" smtClean="0"/>
              <a:t>ypes </a:t>
            </a:r>
            <a:r>
              <a:rPr lang="en-IN" b="1" dirty="0"/>
              <a:t>of software </a:t>
            </a:r>
            <a:r>
              <a:rPr lang="en-IN" b="1" dirty="0" smtClean="0"/>
              <a:t>testing</a:t>
            </a:r>
          </a:p>
          <a:p>
            <a:pPr fontAlgn="base"/>
            <a:endParaRPr lang="en-IN" b="1" dirty="0" smtClean="0"/>
          </a:p>
          <a:p>
            <a:pPr fontAlgn="base"/>
            <a:r>
              <a:rPr lang="en-US" dirty="0"/>
              <a:t>1. </a:t>
            </a:r>
            <a:r>
              <a:rPr lang="en-US" b="1" dirty="0"/>
              <a:t>Manual Testing:</a:t>
            </a:r>
            <a:r>
              <a:rPr lang="en-US" dirty="0"/>
              <a:t> Manual testing includes testing software manually, i.e., without using any automation tool or any script. In this type, the tester takes over the role of an end-user and tests the software to identify any unexpected behavior or bug. There are different stages for manual testing such as unit testing, integration testing, system testing, and user acceptance testing. </a:t>
            </a:r>
            <a:endParaRPr lang="en-US" dirty="0" smtClean="0"/>
          </a:p>
          <a:p>
            <a:pPr fontAlgn="base"/>
            <a:r>
              <a:rPr lang="en-US" dirty="0"/>
              <a:t>2. </a:t>
            </a:r>
            <a:r>
              <a:rPr lang="en-US" b="1" dirty="0"/>
              <a:t>Automation Testing:</a:t>
            </a:r>
            <a:r>
              <a:rPr lang="en-US" dirty="0"/>
              <a:t> Automation testing, which is also known as Test Automation, is when the tester writes scripts and uses another software to test the product. This process involves the automation of a manual process. Automation Testing is used to re-run the test scenarios quickly and repeatedly, that were performed manually in manual testing.</a:t>
            </a:r>
          </a:p>
          <a:p>
            <a:pPr fontAlgn="base"/>
            <a:endParaRPr lang="en-IN" b="1" i="0" dirty="0">
              <a:solidFill>
                <a:srgbClr val="273239"/>
              </a:solidFill>
              <a:effectLst/>
              <a:latin typeface="sofia-pro"/>
            </a:endParaRPr>
          </a:p>
        </p:txBody>
      </p:sp>
    </p:spTree>
    <p:extLst>
      <p:ext uri="{BB962C8B-B14F-4D97-AF65-F5344CB8AC3E}">
        <p14:creationId xmlns:p14="http://schemas.microsoft.com/office/powerpoint/2010/main" val="3453858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4" y="143691"/>
            <a:ext cx="11782696" cy="10064294"/>
          </a:xfrm>
          <a:prstGeom prst="rect">
            <a:avLst/>
          </a:prstGeom>
        </p:spPr>
        <p:txBody>
          <a:bodyPr wrap="square">
            <a:spAutoFit/>
          </a:bodyPr>
          <a:lstStyle/>
          <a:p>
            <a:pPr algn="ctr"/>
            <a:r>
              <a:rPr lang="en-US" b="1" dirty="0" smtClean="0">
                <a:solidFill>
                  <a:srgbClr val="273239"/>
                </a:solidFill>
                <a:latin typeface="urw-din"/>
              </a:rPr>
              <a:t>Different </a:t>
            </a:r>
            <a:r>
              <a:rPr lang="en-US" b="1" dirty="0">
                <a:solidFill>
                  <a:srgbClr val="273239"/>
                </a:solidFill>
                <a:latin typeface="urw-din"/>
              </a:rPr>
              <a:t>types of Software Testing </a:t>
            </a:r>
            <a:r>
              <a:rPr lang="en-US" b="1" dirty="0" smtClean="0">
                <a:solidFill>
                  <a:srgbClr val="273239"/>
                </a:solidFill>
                <a:latin typeface="urw-din"/>
              </a:rPr>
              <a:t>Techniques</a:t>
            </a:r>
          </a:p>
          <a:p>
            <a:endParaRPr lang="en-US" b="1" dirty="0" smtClean="0">
              <a:solidFill>
                <a:srgbClr val="273239"/>
              </a:solidFill>
              <a:latin typeface="urw-din"/>
            </a:endParaRPr>
          </a:p>
          <a:p>
            <a:endParaRPr lang="en-US" dirty="0" smtClean="0"/>
          </a:p>
          <a:p>
            <a:endParaRPr lang="en-US" dirty="0"/>
          </a:p>
          <a:p>
            <a:r>
              <a:rPr lang="en-US" dirty="0" smtClean="0"/>
              <a:t>1</a:t>
            </a:r>
            <a:r>
              <a:rPr lang="en-US" dirty="0"/>
              <a:t>.</a:t>
            </a:r>
            <a:r>
              <a:rPr lang="en-US" b="1" dirty="0"/>
              <a:t> Black Box Testing:</a:t>
            </a:r>
            <a:r>
              <a:rPr lang="en-US" dirty="0"/>
              <a:t> The technique of testing in which the tester doesn’t have access to the source code of the software and is conducted at the software interface without any concern with the internal logical structure of the software is known as black-box testing</a:t>
            </a:r>
            <a:r>
              <a:rPr lang="en-US" dirty="0" smtClean="0"/>
              <a:t>.</a:t>
            </a:r>
          </a:p>
          <a:p>
            <a:endParaRPr lang="en-US" b="1" dirty="0">
              <a:solidFill>
                <a:srgbClr val="273239"/>
              </a:solidFill>
              <a:latin typeface="urw-din"/>
            </a:endParaRPr>
          </a:p>
          <a:p>
            <a:r>
              <a:rPr lang="en-US" dirty="0"/>
              <a:t>2. </a:t>
            </a:r>
            <a:r>
              <a:rPr lang="en-US" b="1" dirty="0"/>
              <a:t>White-Box Testing:</a:t>
            </a:r>
            <a:r>
              <a:rPr lang="en-US" dirty="0"/>
              <a:t> The technique of testing in which the tester is aware of the internal workings of the product, has access to its source code, and is conducted by making sure that all internal operations are performed according to the specifications is known as white box testing. </a:t>
            </a:r>
            <a:endParaRPr lang="en-US" dirty="0" smtClean="0"/>
          </a:p>
          <a:p>
            <a:endParaRPr lang="en-US" b="1" dirty="0">
              <a:solidFill>
                <a:srgbClr val="273239"/>
              </a:solidFill>
              <a:latin typeface="urw-din"/>
            </a:endParaRPr>
          </a:p>
          <a:p>
            <a:r>
              <a:rPr lang="en-US" b="1" dirty="0"/>
              <a:t>D</a:t>
            </a:r>
            <a:r>
              <a:rPr lang="en-US" b="1" dirty="0" smtClean="0"/>
              <a:t>ifferent </a:t>
            </a:r>
            <a:r>
              <a:rPr lang="en-US" b="1" dirty="0"/>
              <a:t>levels of software </a:t>
            </a:r>
            <a:r>
              <a:rPr lang="en-US" b="1" dirty="0" smtClean="0"/>
              <a:t>testing</a:t>
            </a:r>
            <a:endParaRPr lang="en-US" b="1" dirty="0"/>
          </a:p>
          <a:p>
            <a:endParaRPr lang="en-US" b="1" dirty="0" smtClean="0"/>
          </a:p>
          <a:p>
            <a:r>
              <a:rPr lang="en-US" dirty="0"/>
              <a:t>1. </a:t>
            </a:r>
            <a:r>
              <a:rPr lang="en-US" b="1" dirty="0"/>
              <a:t>Unit Testing:</a:t>
            </a:r>
            <a:r>
              <a:rPr lang="en-US" dirty="0"/>
              <a:t> A level of the software testing process where individual units/components of a software/system are tested</a:t>
            </a:r>
            <a:r>
              <a:rPr lang="en-US" dirty="0" smtClean="0"/>
              <a:t>.</a:t>
            </a:r>
          </a:p>
          <a:p>
            <a:endParaRPr lang="en-US" dirty="0" smtClean="0"/>
          </a:p>
          <a:p>
            <a:r>
              <a:rPr lang="en-US" dirty="0"/>
              <a:t>2. </a:t>
            </a:r>
            <a:r>
              <a:rPr lang="en-US" b="1" dirty="0"/>
              <a:t>Integration Testing:</a:t>
            </a:r>
            <a:r>
              <a:rPr lang="en-US" dirty="0"/>
              <a:t> A level of the software testing process where individual units are combined and tested as a group. </a:t>
            </a:r>
            <a:endParaRPr lang="en-US" dirty="0" smtClean="0"/>
          </a:p>
          <a:p>
            <a:endParaRPr lang="en-US" dirty="0" smtClean="0"/>
          </a:p>
          <a:p>
            <a:r>
              <a:rPr lang="en-US" dirty="0"/>
              <a:t>3. </a:t>
            </a:r>
            <a:r>
              <a:rPr lang="en-US" b="1" dirty="0"/>
              <a:t>System Testing:</a:t>
            </a:r>
            <a:r>
              <a:rPr lang="en-US" dirty="0"/>
              <a:t> A level of the software testing process where a complete, integrated system/software is tested. </a:t>
            </a:r>
            <a:endParaRPr lang="en-US" dirty="0" smtClean="0"/>
          </a:p>
          <a:p>
            <a:endParaRPr lang="en-US" dirty="0" smtClean="0"/>
          </a:p>
          <a:p>
            <a:r>
              <a:rPr lang="en-US" dirty="0"/>
              <a:t>4. </a:t>
            </a:r>
            <a:r>
              <a:rPr lang="en-US" b="1" dirty="0"/>
              <a:t>Acceptance Testing:</a:t>
            </a:r>
            <a:r>
              <a:rPr lang="en-US" dirty="0"/>
              <a:t> A level of the software testing process where a system is tested for acceptability. </a:t>
            </a:r>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a:p>
          <a:p>
            <a:endParaRPr lang="en-US" b="1" dirty="0" smtClean="0">
              <a:solidFill>
                <a:srgbClr val="273239"/>
              </a:solidFill>
              <a:latin typeface="urw-din"/>
            </a:endParaRPr>
          </a:p>
          <a:p>
            <a:endParaRPr lang="en-IN" dirty="0"/>
          </a:p>
        </p:txBody>
      </p:sp>
    </p:spTree>
    <p:extLst>
      <p:ext uri="{BB962C8B-B14F-4D97-AF65-F5344CB8AC3E}">
        <p14:creationId xmlns:p14="http://schemas.microsoft.com/office/powerpoint/2010/main" val="1974193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LC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35531"/>
            <a:ext cx="5055325" cy="23251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29246" y="731520"/>
            <a:ext cx="5557350" cy="2308324"/>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STLC Phases</a:t>
            </a:r>
          </a:p>
          <a:p>
            <a:r>
              <a:rPr lang="en-US" dirty="0"/>
              <a:t>STLC Model </a:t>
            </a:r>
            <a:r>
              <a:rPr lang="en-US" dirty="0" smtClean="0"/>
              <a:t>Phases Requirement </a:t>
            </a:r>
            <a:r>
              <a:rPr lang="en-US" dirty="0"/>
              <a:t>Analysis</a:t>
            </a:r>
          </a:p>
          <a:p>
            <a:r>
              <a:rPr lang="en-US" dirty="0"/>
              <a:t>Test Planning</a:t>
            </a:r>
          </a:p>
          <a:p>
            <a:r>
              <a:rPr lang="en-US" dirty="0"/>
              <a:t>Test case development</a:t>
            </a:r>
          </a:p>
          <a:p>
            <a:r>
              <a:rPr lang="en-US" dirty="0"/>
              <a:t>Test Environment setup</a:t>
            </a:r>
          </a:p>
          <a:p>
            <a:r>
              <a:rPr lang="en-US" dirty="0"/>
              <a:t>Test Execution</a:t>
            </a:r>
          </a:p>
          <a:p>
            <a:r>
              <a:rPr lang="en-US" dirty="0"/>
              <a:t>Test Cycle closure</a:t>
            </a:r>
          </a:p>
          <a:p>
            <a:endParaRPr lang="en-IN" b="1" i="0" dirty="0">
              <a:solidFill>
                <a:srgbClr val="222222"/>
              </a:solidFill>
              <a:effectLst/>
              <a:latin typeface="Source Sans Pro"/>
            </a:endParaRPr>
          </a:p>
        </p:txBody>
      </p:sp>
    </p:spTree>
    <p:extLst>
      <p:ext uri="{BB962C8B-B14F-4D97-AF65-F5344CB8AC3E}">
        <p14:creationId xmlns:p14="http://schemas.microsoft.com/office/powerpoint/2010/main" val="247046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tages of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245" y="1920239"/>
            <a:ext cx="6662057" cy="44674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54927" y="313509"/>
            <a:ext cx="9483634" cy="1200329"/>
          </a:xfrm>
          <a:prstGeom prst="rect">
            <a:avLst/>
          </a:prstGeom>
        </p:spPr>
        <p:txBody>
          <a:bodyPr wrap="square">
            <a:spAutoFit/>
          </a:bodyPr>
          <a:lstStyle/>
          <a:p>
            <a:r>
              <a:rPr lang="en-IN" b="1" dirty="0">
                <a:solidFill>
                  <a:srgbClr val="5F6368"/>
                </a:solidFill>
                <a:latin typeface="arial" panose="020B0604020202020204" pitchFamily="34" charset="0"/>
              </a:rPr>
              <a:t>Software Development Life </a:t>
            </a:r>
            <a:r>
              <a:rPr lang="en-IN" b="1" dirty="0" smtClean="0">
                <a:solidFill>
                  <a:srgbClr val="5F6368"/>
                </a:solidFill>
                <a:latin typeface="arial" panose="020B0604020202020204" pitchFamily="34" charset="0"/>
              </a:rPr>
              <a:t>Cycle </a:t>
            </a:r>
          </a:p>
          <a:p>
            <a:r>
              <a:rPr lang="en-US" dirty="0"/>
              <a:t>SDLC is a process followed for a software project, within a software organization. It consists of a detailed plan describing how to develop, maintain, replace and alter or enhance specific software.</a:t>
            </a:r>
            <a:endParaRPr lang="en-IN" dirty="0"/>
          </a:p>
        </p:txBody>
      </p:sp>
    </p:spTree>
    <p:extLst>
      <p:ext uri="{BB962C8B-B14F-4D97-AF65-F5344CB8AC3E}">
        <p14:creationId xmlns:p14="http://schemas.microsoft.com/office/powerpoint/2010/main" val="4025982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2802035" cy="760553"/>
          </a:xfrm>
        </p:spPr>
        <p:txBody>
          <a:bodyPr/>
          <a:lstStyle/>
          <a:p>
            <a:r>
              <a:rPr lang="en-US" dirty="0" smtClean="0"/>
              <a:t>Contain</a:t>
            </a:r>
            <a:endParaRPr lang="en-IN" dirty="0"/>
          </a:p>
        </p:txBody>
      </p:sp>
      <p:sp>
        <p:nvSpPr>
          <p:cNvPr id="3" name="Content Placeholder 2"/>
          <p:cNvSpPr>
            <a:spLocks noGrp="1"/>
          </p:cNvSpPr>
          <p:nvPr>
            <p:ph idx="1"/>
          </p:nvPr>
        </p:nvSpPr>
        <p:spPr>
          <a:xfrm>
            <a:off x="2589212" y="1384663"/>
            <a:ext cx="8915400" cy="4526559"/>
          </a:xfrm>
        </p:spPr>
        <p:txBody>
          <a:bodyPr/>
          <a:lstStyle/>
          <a:p>
            <a:pPr>
              <a:buFont typeface="Wingdings" panose="05000000000000000000" pitchFamily="2" charset="2"/>
              <a:buChar char="v"/>
            </a:pPr>
            <a:r>
              <a:rPr lang="en-US" dirty="0" smtClean="0"/>
              <a:t>Web Development</a:t>
            </a:r>
          </a:p>
          <a:p>
            <a:pPr>
              <a:buFont typeface="Wingdings" panose="05000000000000000000" pitchFamily="2" charset="2"/>
              <a:buChar char="v"/>
            </a:pPr>
            <a:r>
              <a:rPr lang="en-US" dirty="0" smtClean="0"/>
              <a:t>Front </a:t>
            </a:r>
            <a:r>
              <a:rPr lang="en-US" dirty="0"/>
              <a:t>End </a:t>
            </a:r>
            <a:r>
              <a:rPr lang="en-US" dirty="0" smtClean="0"/>
              <a:t>Development</a:t>
            </a:r>
          </a:p>
          <a:p>
            <a:pPr>
              <a:buFont typeface="Wingdings" panose="05000000000000000000" pitchFamily="2" charset="2"/>
              <a:buChar char="v"/>
            </a:pPr>
            <a:r>
              <a:rPr lang="en-US" dirty="0" smtClean="0"/>
              <a:t>Back End </a:t>
            </a:r>
            <a:r>
              <a:rPr lang="en-US" dirty="0"/>
              <a:t>Development</a:t>
            </a:r>
            <a:endParaRPr lang="en-US" dirty="0" smtClean="0"/>
          </a:p>
          <a:p>
            <a:pPr>
              <a:buFont typeface="Wingdings" panose="05000000000000000000" pitchFamily="2" charset="2"/>
              <a:buChar char="v"/>
            </a:pPr>
            <a:r>
              <a:rPr lang="en-IN" dirty="0" smtClean="0"/>
              <a:t>Database </a:t>
            </a:r>
            <a:r>
              <a:rPr lang="en-IN" dirty="0"/>
              <a:t>Management </a:t>
            </a:r>
            <a:r>
              <a:rPr lang="en-IN" dirty="0" smtClean="0"/>
              <a:t>System</a:t>
            </a:r>
          </a:p>
          <a:p>
            <a:pPr>
              <a:buFont typeface="Wingdings" panose="05000000000000000000" pitchFamily="2" charset="2"/>
              <a:buChar char="v"/>
            </a:pPr>
            <a:r>
              <a:rPr lang="en-IN" dirty="0"/>
              <a:t>Software </a:t>
            </a:r>
            <a:r>
              <a:rPr lang="en-IN" dirty="0" smtClean="0"/>
              <a:t>Engineering</a:t>
            </a:r>
          </a:p>
          <a:p>
            <a:pPr>
              <a:buFont typeface="Wingdings" panose="05000000000000000000" pitchFamily="2" charset="2"/>
              <a:buChar char="v"/>
            </a:pPr>
            <a:r>
              <a:rPr lang="en-IN" dirty="0"/>
              <a:t>Software </a:t>
            </a:r>
            <a:r>
              <a:rPr lang="en-IN" dirty="0" smtClean="0"/>
              <a:t>Testing</a:t>
            </a:r>
          </a:p>
          <a:p>
            <a:pPr>
              <a:buFont typeface="Wingdings" panose="05000000000000000000" pitchFamily="2" charset="2"/>
              <a:buChar char="v"/>
            </a:pPr>
            <a:r>
              <a:rPr lang="en-IN" dirty="0" smtClean="0"/>
              <a:t>Selenium</a:t>
            </a:r>
          </a:p>
          <a:p>
            <a:pPr>
              <a:buFont typeface="Wingdings" panose="05000000000000000000" pitchFamily="2" charset="2"/>
              <a:buChar char="v"/>
            </a:pPr>
            <a:r>
              <a:rPr lang="en-IN" dirty="0"/>
              <a:t>Cucumber in Selenium</a:t>
            </a:r>
          </a:p>
        </p:txBody>
      </p:sp>
    </p:spTree>
    <p:extLst>
      <p:ext uri="{BB962C8B-B14F-4D97-AF65-F5344CB8AC3E}">
        <p14:creationId xmlns:p14="http://schemas.microsoft.com/office/powerpoint/2010/main" val="1896390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731" y="0"/>
            <a:ext cx="9522823" cy="7017306"/>
          </a:xfrm>
          <a:prstGeom prst="rect">
            <a:avLst/>
          </a:prstGeom>
        </p:spPr>
        <p:txBody>
          <a:bodyPr wrap="square">
            <a:spAutoFit/>
          </a:bodyPr>
          <a:lstStyle/>
          <a:p>
            <a:r>
              <a:rPr lang="en-IN" dirty="0">
                <a:solidFill>
                  <a:srgbClr val="000000"/>
                </a:solidFill>
                <a:latin typeface="Heebo"/>
              </a:rPr>
              <a:t>SDLC </a:t>
            </a:r>
            <a:r>
              <a:rPr lang="en-IN" dirty="0" smtClean="0">
                <a:solidFill>
                  <a:srgbClr val="000000"/>
                </a:solidFill>
                <a:latin typeface="Heebo"/>
              </a:rPr>
              <a:t>Models</a:t>
            </a:r>
          </a:p>
          <a:p>
            <a:r>
              <a:rPr lang="en-US" dirty="0"/>
              <a:t>There are various software development life cycle models defined and designed which are followed during the software development process. These models are also referred as Software Development Process Models</a:t>
            </a:r>
            <a:r>
              <a:rPr lang="en-US" dirty="0" smtClean="0"/>
              <a:t>".</a:t>
            </a:r>
          </a:p>
          <a:p>
            <a:endParaRPr lang="en-US" b="0" i="0" dirty="0">
              <a:solidFill>
                <a:srgbClr val="000000"/>
              </a:solidFill>
              <a:effectLst/>
              <a:latin typeface="Heebo"/>
            </a:endParaRPr>
          </a:p>
          <a:p>
            <a:r>
              <a:rPr lang="en-IN" dirty="0"/>
              <a:t>Waterfall </a:t>
            </a:r>
            <a:r>
              <a:rPr lang="en-IN" dirty="0" smtClean="0"/>
              <a:t>Model:-</a:t>
            </a:r>
          </a:p>
          <a:p>
            <a:r>
              <a:rPr lang="en-US" dirty="0"/>
              <a:t> It is also referred to as a </a:t>
            </a:r>
            <a:r>
              <a:rPr lang="en-US" b="1" dirty="0"/>
              <a:t>linear-sequential life cycle model</a:t>
            </a:r>
            <a:r>
              <a:rPr lang="en-US" dirty="0"/>
              <a:t>. It is very simple to understand and use. In a waterfall model, each phase must be completed before the next phase can begin and there is no overlapping in the phases</a:t>
            </a:r>
            <a:r>
              <a:rPr lang="en-US" dirty="0" smtClean="0"/>
              <a:t>.</a:t>
            </a:r>
          </a:p>
          <a:p>
            <a:endParaRPr lang="en-IN" dirty="0"/>
          </a:p>
          <a:p>
            <a:r>
              <a:rPr lang="en-IN" dirty="0"/>
              <a:t>Iterative </a:t>
            </a:r>
            <a:r>
              <a:rPr lang="en-IN" dirty="0" smtClean="0"/>
              <a:t>Model:-</a:t>
            </a:r>
            <a:r>
              <a:rPr lang="en-US" dirty="0" smtClean="0"/>
              <a:t>In </a:t>
            </a:r>
            <a:r>
              <a:rPr lang="en-US" dirty="0"/>
              <a:t>the Iterative model, iterative process starts with a simple implementation of a small set of the software requirements and iteratively enhances the evolving versions until the complete system is implemented and ready to be deployed</a:t>
            </a:r>
            <a:r>
              <a:rPr lang="en-US" dirty="0" smtClean="0"/>
              <a:t>.</a:t>
            </a:r>
          </a:p>
          <a:p>
            <a:endParaRPr lang="en-US" dirty="0"/>
          </a:p>
          <a:p>
            <a:endParaRPr lang="en-IN" dirty="0"/>
          </a:p>
          <a:p>
            <a:r>
              <a:rPr lang="en-IN" dirty="0"/>
              <a:t>Spiral </a:t>
            </a:r>
            <a:r>
              <a:rPr lang="en-IN" dirty="0" smtClean="0"/>
              <a:t>Model:-</a:t>
            </a:r>
            <a:r>
              <a:rPr lang="en-US" dirty="0"/>
              <a:t>The spiral model combines the idea of iterative development with the systematic, controlled aspects of the waterfall model. This Spiral model is a combination of iterative development process model and sequential linear development model i.e. the waterfall model with a very high emphasis on risk analysis. It allows incremental releases of the product or incremental refinement through each iteration around the spiral.</a:t>
            </a:r>
            <a:endParaRPr lang="en-IN" dirty="0" smtClean="0"/>
          </a:p>
          <a:p>
            <a:endParaRPr lang="en-US" dirty="0"/>
          </a:p>
          <a:p>
            <a:endParaRPr lang="en-IN" dirty="0"/>
          </a:p>
          <a:p>
            <a:endParaRPr lang="en-IN" b="0" i="0" dirty="0">
              <a:solidFill>
                <a:srgbClr val="000000"/>
              </a:solidFill>
              <a:effectLst/>
              <a:latin typeface="Heebo"/>
            </a:endParaRPr>
          </a:p>
        </p:txBody>
      </p:sp>
    </p:spTree>
    <p:extLst>
      <p:ext uri="{BB962C8B-B14F-4D97-AF65-F5344CB8AC3E}">
        <p14:creationId xmlns:p14="http://schemas.microsoft.com/office/powerpoint/2010/main" val="2697930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5737" y="209005"/>
            <a:ext cx="9862458" cy="5896247"/>
          </a:xfrm>
          <a:prstGeom prst="rect">
            <a:avLst/>
          </a:prstGeom>
        </p:spPr>
        <p:txBody>
          <a:bodyPr wrap="square">
            <a:spAutoFit/>
          </a:bodyPr>
          <a:lstStyle/>
          <a:p>
            <a:pPr algn="just"/>
            <a:r>
              <a:rPr lang="en-IN" b="1" dirty="0" smtClean="0"/>
              <a:t>V-Model:-</a:t>
            </a:r>
          </a:p>
          <a:p>
            <a:pPr algn="just"/>
            <a:r>
              <a:rPr lang="en-US" dirty="0"/>
              <a:t>The V-model is an SDLC model where execution of processes happens in a sequential manner in a V-shape. It is also known as </a:t>
            </a:r>
            <a:r>
              <a:rPr lang="en-US" b="1" dirty="0"/>
              <a:t>Verification and Validation model</a:t>
            </a:r>
            <a:r>
              <a:rPr lang="en-US" dirty="0" smtClean="0"/>
              <a:t>.</a:t>
            </a:r>
          </a:p>
          <a:p>
            <a:pPr algn="just"/>
            <a:endParaRPr lang="en-US" dirty="0"/>
          </a:p>
          <a:p>
            <a:pPr algn="just"/>
            <a:r>
              <a:rPr lang="en-US" b="1" dirty="0"/>
              <a:t>Verification:</a:t>
            </a:r>
            <a:r>
              <a:rPr lang="en-US" dirty="0"/>
              <a:t> It involves static analysis technique (review) done without executing code. It is the process of evaluation of the product development phase to find whether specified requirements meet. </a:t>
            </a:r>
            <a:endParaRPr lang="en-US" dirty="0" smtClean="0"/>
          </a:p>
          <a:p>
            <a:pPr algn="just"/>
            <a:endParaRPr lang="en-US" dirty="0"/>
          </a:p>
          <a:p>
            <a:pPr algn="just"/>
            <a:endParaRPr lang="en-US" dirty="0" smtClean="0"/>
          </a:p>
          <a:p>
            <a:pPr algn="just"/>
            <a:r>
              <a:rPr lang="en-US" b="1" dirty="0"/>
              <a:t>Validation:</a:t>
            </a:r>
            <a:r>
              <a:rPr lang="en-US" dirty="0"/>
              <a:t> It involves dynamic analysis technique (functional, non-functional), testing done by executing code. Validation is the process to evaluate the software after the completion of the development phase to determine whether software meets the customer expectations and requirements.</a:t>
            </a:r>
            <a:endParaRPr lang="en-US" dirty="0" smtClean="0"/>
          </a:p>
          <a:p>
            <a:pPr algn="just"/>
            <a:endParaRPr lang="en-IN" dirty="0"/>
          </a:p>
          <a:p>
            <a:pPr algn="just"/>
            <a:r>
              <a:rPr lang="en-IN" b="1" dirty="0"/>
              <a:t>Big Bang </a:t>
            </a:r>
            <a:r>
              <a:rPr lang="en-IN" b="1" dirty="0" smtClean="0"/>
              <a:t>Model:-</a:t>
            </a:r>
          </a:p>
          <a:p>
            <a:pPr algn="just"/>
            <a:r>
              <a:rPr lang="en-US" dirty="0"/>
              <a:t>The Big Bang model is an SDLC model where we do not follow any specific process. The development just starts with the required money and efforts as the input, and the output is the software developed which may or may not be as per customer requirement. This Big Bang Model does not follow a process/procedure and there is a very little planning required. Even the customer is not sure about what exactly he wants and the requirements are implemented on the fly without much analysis.</a:t>
            </a:r>
            <a:endParaRPr lang="en-IN" dirty="0"/>
          </a:p>
        </p:txBody>
      </p:sp>
    </p:spTree>
    <p:extLst>
      <p:ext uri="{BB962C8B-B14F-4D97-AF65-F5344CB8AC3E}">
        <p14:creationId xmlns:p14="http://schemas.microsoft.com/office/powerpoint/2010/main" val="756398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Selenium Tutorial What is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45" y="1854926"/>
            <a:ext cx="11119871" cy="46503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7383" y="156754"/>
            <a:ext cx="11573691" cy="1477328"/>
          </a:xfrm>
          <a:prstGeom prst="rect">
            <a:avLst/>
          </a:prstGeom>
        </p:spPr>
        <p:txBody>
          <a:bodyPr wrap="square">
            <a:spAutoFit/>
          </a:bodyPr>
          <a:lstStyle/>
          <a:p>
            <a:r>
              <a:rPr lang="en-IN" b="1" dirty="0">
                <a:solidFill>
                  <a:srgbClr val="222222"/>
                </a:solidFill>
                <a:latin typeface="Source Sans Pro"/>
              </a:rPr>
              <a:t>What is </a:t>
            </a:r>
            <a:r>
              <a:rPr lang="en-IN" b="1" dirty="0" smtClean="0">
                <a:solidFill>
                  <a:srgbClr val="222222"/>
                </a:solidFill>
                <a:latin typeface="Source Sans Pro"/>
              </a:rPr>
              <a:t>Selenium</a:t>
            </a:r>
          </a:p>
          <a:p>
            <a:r>
              <a:rPr lang="en-US" b="1" dirty="0"/>
              <a:t>Selenium</a:t>
            </a:r>
            <a:r>
              <a:rPr lang="en-US" dirty="0"/>
              <a:t> is a free (open-source) automated testing framework used to validate web applications across different browsers and platforms. </a:t>
            </a:r>
            <a:endParaRPr lang="en-US" dirty="0" smtClean="0"/>
          </a:p>
          <a:p>
            <a:r>
              <a:rPr lang="en-US" dirty="0"/>
              <a:t>You can use multiple programming languages like Java, C#, Python, </a:t>
            </a:r>
            <a:r>
              <a:rPr lang="en-US" dirty="0" err="1"/>
              <a:t>etc</a:t>
            </a:r>
            <a:r>
              <a:rPr lang="en-US" dirty="0"/>
              <a:t> to create Selenium Test Scripts. Testing done using the Selenium testing tool is usually referred to as </a:t>
            </a:r>
            <a:r>
              <a:rPr lang="en-US" b="1" dirty="0"/>
              <a:t>Selenium Testing</a:t>
            </a:r>
            <a:r>
              <a:rPr lang="en-US" dirty="0"/>
              <a:t>.</a:t>
            </a:r>
            <a:endParaRPr lang="en-IN" b="1" i="0" dirty="0">
              <a:solidFill>
                <a:srgbClr val="222222"/>
              </a:solidFill>
              <a:effectLst/>
              <a:latin typeface="Source Sans Pro"/>
            </a:endParaRPr>
          </a:p>
        </p:txBody>
      </p:sp>
    </p:spTree>
    <p:extLst>
      <p:ext uri="{BB962C8B-B14F-4D97-AF65-F5344CB8AC3E}">
        <p14:creationId xmlns:p14="http://schemas.microsoft.com/office/powerpoint/2010/main" val="1299440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7" y="0"/>
            <a:ext cx="12353236" cy="5355312"/>
          </a:xfrm>
          <a:prstGeom prst="rect">
            <a:avLst/>
          </a:prstGeom>
        </p:spPr>
        <p:txBody>
          <a:bodyPr wrap="square">
            <a:spAutoFit/>
          </a:bodyPr>
          <a:lstStyle/>
          <a:p>
            <a:r>
              <a:rPr lang="en-IN" b="1" dirty="0" smtClean="0">
                <a:solidFill>
                  <a:srgbClr val="222222"/>
                </a:solidFill>
                <a:latin typeface="Source Sans Pro"/>
              </a:rPr>
              <a:t>What is Cucumber</a:t>
            </a:r>
          </a:p>
          <a:p>
            <a:r>
              <a:rPr lang="en-US" dirty="0" smtClean="0"/>
              <a:t>   Cucumber is a testing approach which supports Behavior Driven Development (BDD). It explains the        behavior   of the application in a simple English text using Gherkin language.</a:t>
            </a:r>
          </a:p>
          <a:p>
            <a:endParaRPr lang="en-US" b="1" i="0" dirty="0" smtClean="0">
              <a:solidFill>
                <a:srgbClr val="222222"/>
              </a:solidFill>
              <a:effectLst/>
              <a:latin typeface="Source Sans Pro"/>
            </a:endParaRPr>
          </a:p>
          <a:p>
            <a:endParaRPr lang="en-IN" b="1" dirty="0" smtClean="0"/>
          </a:p>
          <a:p>
            <a:r>
              <a:rPr lang="en-IN" b="1" dirty="0" smtClean="0"/>
              <a:t>Cucumber </a:t>
            </a:r>
            <a:r>
              <a:rPr lang="en-IN" b="1" dirty="0" smtClean="0"/>
              <a:t>with Selenium</a:t>
            </a:r>
          </a:p>
          <a:p>
            <a:r>
              <a:rPr lang="en-US" dirty="0" smtClean="0"/>
              <a:t>Selenium with Cucumber makes </a:t>
            </a:r>
            <a:r>
              <a:rPr lang="en-US" b="1" dirty="0" smtClean="0"/>
              <a:t>it easy to read and to understand the application flow.</a:t>
            </a:r>
          </a:p>
          <a:p>
            <a:r>
              <a:rPr lang="en-US" dirty="0" smtClean="0"/>
              <a:t>Cucumber tool is based on the Behavior Driven Development framework that </a:t>
            </a:r>
            <a:r>
              <a:rPr lang="en-US" b="1" dirty="0" smtClean="0"/>
              <a:t>acts as the bridge</a:t>
            </a:r>
            <a:r>
              <a:rPr lang="en-US" dirty="0" smtClean="0"/>
              <a:t> between the following people:</a:t>
            </a:r>
          </a:p>
          <a:p>
            <a:endParaRPr lang="en-US" dirty="0" smtClean="0"/>
          </a:p>
          <a:p>
            <a:pPr marL="285750" indent="-285750">
              <a:buFont typeface="Wingdings" panose="05000000000000000000" pitchFamily="2" charset="2"/>
              <a:buChar char="§"/>
            </a:pPr>
            <a:r>
              <a:rPr lang="en-US" dirty="0" smtClean="0"/>
              <a:t>Software Engineer and Business Analyst.</a:t>
            </a:r>
          </a:p>
          <a:p>
            <a:pPr marL="285750" indent="-285750">
              <a:buFont typeface="Wingdings" panose="05000000000000000000" pitchFamily="2" charset="2"/>
              <a:buChar char="§"/>
            </a:pPr>
            <a:r>
              <a:rPr lang="en-US" dirty="0" smtClean="0"/>
              <a:t>Manual Tester and Automation Tester.</a:t>
            </a:r>
          </a:p>
          <a:p>
            <a:pPr marL="285750" indent="-285750">
              <a:buFont typeface="Wingdings" panose="05000000000000000000" pitchFamily="2" charset="2"/>
              <a:buChar char="§"/>
            </a:pPr>
            <a:r>
              <a:rPr lang="en-US" dirty="0" smtClean="0"/>
              <a:t>Manual Tester and Developers.</a:t>
            </a:r>
          </a:p>
          <a:p>
            <a:endParaRPr lang="en-US" dirty="0" smtClean="0"/>
          </a:p>
          <a:p>
            <a:endParaRPr lang="en-US" dirty="0" smtClean="0"/>
          </a:p>
          <a:p>
            <a:r>
              <a:rPr lang="en-US" dirty="0" smtClean="0"/>
              <a:t>Cucumber BDD framework also </a:t>
            </a:r>
            <a:r>
              <a:rPr lang="en-US" b="1" dirty="0" smtClean="0"/>
              <a:t>benefits the client to understand the application code</a:t>
            </a:r>
            <a:r>
              <a:rPr lang="en-US" dirty="0" smtClean="0"/>
              <a:t> as it uses Gherkin language which is in Plain Text. Anyone in the organization can understand the behavior of the software. The syntax’s of Gherkin is in simple text which is readable and understandable.</a:t>
            </a:r>
            <a:br>
              <a:rPr lang="en-US" dirty="0" smtClean="0"/>
            </a:br>
            <a:endParaRPr lang="en-IN" b="1" i="0" dirty="0">
              <a:solidFill>
                <a:srgbClr val="222222"/>
              </a:solidFill>
              <a:effectLst/>
              <a:latin typeface="Source Sans Pro"/>
            </a:endParaRPr>
          </a:p>
        </p:txBody>
      </p:sp>
      <p:sp>
        <p:nvSpPr>
          <p:cNvPr id="3" name="Oval 2"/>
          <p:cNvSpPr/>
          <p:nvPr/>
        </p:nvSpPr>
        <p:spPr>
          <a:xfrm rot="10800000" flipV="1">
            <a:off x="2207623" y="5525586"/>
            <a:ext cx="3487783" cy="783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cucumber</a:t>
            </a:r>
            <a:endParaRPr lang="en-IN" dirty="0"/>
          </a:p>
        </p:txBody>
      </p:sp>
      <p:cxnSp>
        <p:nvCxnSpPr>
          <p:cNvPr id="5" name="Straight Arrow Connector 4"/>
          <p:cNvCxnSpPr/>
          <p:nvPr/>
        </p:nvCxnSpPr>
        <p:spPr>
          <a:xfrm>
            <a:off x="5865223" y="5721531"/>
            <a:ext cx="2246811" cy="3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826034" y="6087291"/>
            <a:ext cx="2403566" cy="7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99863" y="5525586"/>
            <a:ext cx="2521131" cy="78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Selenium</a:t>
            </a:r>
            <a:endParaRPr lang="en-IN" dirty="0"/>
          </a:p>
        </p:txBody>
      </p:sp>
    </p:spTree>
    <p:extLst>
      <p:ext uri="{BB962C8B-B14F-4D97-AF65-F5344CB8AC3E}">
        <p14:creationId xmlns:p14="http://schemas.microsoft.com/office/powerpoint/2010/main" val="3149796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1" y="613953"/>
            <a:ext cx="10411096" cy="6217087"/>
          </a:xfrm>
          <a:prstGeom prst="rect">
            <a:avLst/>
          </a:prstGeom>
        </p:spPr>
        <p:txBody>
          <a:bodyPr wrap="square">
            <a:spAutoFit/>
          </a:bodyPr>
          <a:lstStyle/>
          <a:p>
            <a:pPr fontAlgn="base"/>
            <a:r>
              <a:rPr lang="en-US" sz="2000" b="1" dirty="0">
                <a:solidFill>
                  <a:srgbClr val="273239"/>
                </a:solidFill>
                <a:latin typeface="urw-din"/>
              </a:rPr>
              <a:t>Web development</a:t>
            </a:r>
            <a:r>
              <a:rPr lang="en-US" dirty="0">
                <a:solidFill>
                  <a:srgbClr val="273239"/>
                </a:solidFill>
                <a:latin typeface="urw-din"/>
              </a:rPr>
              <a:t> refers to the creating, building, and maintaining of websites. It includes aspects such as web design, web publishing, web programming, and database management. It is the creation of an application that works over the internet i.e. websites</a:t>
            </a:r>
            <a:r>
              <a:rPr lang="en-US" dirty="0" smtClean="0">
                <a:solidFill>
                  <a:srgbClr val="273239"/>
                </a:solidFill>
                <a:latin typeface="urw-din"/>
              </a:rPr>
              <a:t>.</a:t>
            </a:r>
            <a:r>
              <a:rPr lang="en-US" b="1" dirty="0"/>
              <a:t> </a:t>
            </a:r>
            <a:endParaRPr lang="en-US" b="1" dirty="0" smtClean="0"/>
          </a:p>
          <a:p>
            <a:pPr fontAlgn="base"/>
            <a:endParaRPr lang="en-US" b="1" dirty="0"/>
          </a:p>
          <a:p>
            <a:pPr fontAlgn="base"/>
            <a:endParaRPr lang="en-US" b="1" dirty="0" smtClean="0"/>
          </a:p>
          <a:p>
            <a:pPr fontAlgn="base"/>
            <a:r>
              <a:rPr lang="en-US" b="1" dirty="0" smtClean="0"/>
              <a:t>Web </a:t>
            </a:r>
            <a:r>
              <a:rPr lang="en-US" b="1" dirty="0"/>
              <a:t>Development can be classified into two ways:</a:t>
            </a:r>
            <a:endParaRPr lang="en-US" dirty="0"/>
          </a:p>
          <a:p>
            <a:r>
              <a:rPr lang="en-IN" b="1" dirty="0"/>
              <a:t>Frontend Development </a:t>
            </a:r>
            <a:endParaRPr lang="en-IN" b="1" dirty="0" smtClean="0"/>
          </a:p>
          <a:p>
            <a:r>
              <a:rPr lang="en-IN" b="1" dirty="0" smtClean="0"/>
              <a:t>Backend </a:t>
            </a:r>
            <a:r>
              <a:rPr lang="en-IN" b="1" dirty="0" smtClean="0"/>
              <a:t>Development</a:t>
            </a:r>
          </a:p>
          <a:p>
            <a:endParaRPr lang="en-US" b="1" dirty="0"/>
          </a:p>
          <a:p>
            <a:pPr fontAlgn="base"/>
            <a:r>
              <a:rPr lang="en-IN" b="1" dirty="0">
                <a:latin typeface="Roboto"/>
              </a:rPr>
              <a:t>Frontend Development</a:t>
            </a:r>
          </a:p>
          <a:p>
            <a:pPr fontAlgn="base"/>
            <a:endParaRPr lang="en-IN" b="1" dirty="0">
              <a:latin typeface="Roboto"/>
            </a:endParaRPr>
          </a:p>
          <a:p>
            <a:pPr fontAlgn="base"/>
            <a:r>
              <a:rPr lang="en-US" dirty="0"/>
              <a:t>The part of a website that the user interacts directly is termed as front end. It is also referred to as the ‘client side’ of the application.</a:t>
            </a:r>
          </a:p>
          <a:p>
            <a:pPr fontAlgn="base"/>
            <a:endParaRPr lang="en-US" dirty="0"/>
          </a:p>
          <a:p>
            <a:pPr marL="285750" indent="-285750" fontAlgn="base">
              <a:buFont typeface="Wingdings" panose="05000000000000000000" pitchFamily="2" charset="2"/>
              <a:buChar char="§"/>
            </a:pPr>
            <a:r>
              <a:rPr lang="en-IN" b="1" dirty="0">
                <a:latin typeface="Roboto"/>
              </a:rPr>
              <a:t>HTML</a:t>
            </a:r>
          </a:p>
          <a:p>
            <a:pPr marL="285750" indent="-285750" fontAlgn="base">
              <a:buFont typeface="Wingdings" panose="05000000000000000000" pitchFamily="2" charset="2"/>
              <a:buChar char="§"/>
            </a:pPr>
            <a:endParaRPr lang="en-IN" b="1" dirty="0">
              <a:latin typeface="Roboto"/>
            </a:endParaRPr>
          </a:p>
          <a:p>
            <a:pPr marL="285750" indent="-285750" fontAlgn="base">
              <a:buFont typeface="Wingdings" panose="05000000000000000000" pitchFamily="2" charset="2"/>
              <a:buChar char="§"/>
            </a:pPr>
            <a:r>
              <a:rPr lang="en-IN" b="1" dirty="0">
                <a:latin typeface="Roboto"/>
              </a:rPr>
              <a:t>CSS</a:t>
            </a:r>
          </a:p>
          <a:p>
            <a:pPr marL="285750" indent="-285750" fontAlgn="base">
              <a:buFont typeface="Wingdings" panose="05000000000000000000" pitchFamily="2" charset="2"/>
              <a:buChar char="§"/>
            </a:pPr>
            <a:endParaRPr lang="en-IN" b="1" dirty="0">
              <a:latin typeface="Roboto"/>
            </a:endParaRPr>
          </a:p>
          <a:p>
            <a:pPr marL="285750" indent="-285750" fontAlgn="base">
              <a:buFont typeface="Wingdings" panose="05000000000000000000" pitchFamily="2" charset="2"/>
              <a:buChar char="§"/>
            </a:pPr>
            <a:r>
              <a:rPr lang="en-IN" b="1" dirty="0">
                <a:latin typeface="Roboto"/>
              </a:rPr>
              <a:t>JavaScript</a:t>
            </a:r>
          </a:p>
          <a:p>
            <a:pPr marL="285750" indent="-285750" fontAlgn="base">
              <a:buFont typeface="Wingdings" panose="05000000000000000000" pitchFamily="2" charset="2"/>
              <a:buChar char="§"/>
            </a:pPr>
            <a:endParaRPr lang="en-IN" b="1" dirty="0">
              <a:latin typeface="Roboto"/>
            </a:endParaRPr>
          </a:p>
          <a:p>
            <a:pPr marL="285750" indent="-285750" fontAlgn="base">
              <a:buFont typeface="Wingdings" panose="05000000000000000000" pitchFamily="2" charset="2"/>
              <a:buChar char="§"/>
            </a:pPr>
            <a:r>
              <a:rPr lang="en-IN" b="1" dirty="0">
                <a:latin typeface="Roboto"/>
              </a:rPr>
              <a:t>Bootstrap</a:t>
            </a:r>
          </a:p>
          <a:p>
            <a:endParaRPr lang="en-IN" b="1" dirty="0"/>
          </a:p>
        </p:txBody>
      </p:sp>
    </p:spTree>
    <p:extLst>
      <p:ext uri="{BB962C8B-B14F-4D97-AF65-F5344CB8AC3E}">
        <p14:creationId xmlns:p14="http://schemas.microsoft.com/office/powerpoint/2010/main" val="1494390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447" y="104503"/>
            <a:ext cx="11482250" cy="6740307"/>
          </a:xfrm>
          <a:prstGeom prst="rect">
            <a:avLst/>
          </a:prstGeom>
        </p:spPr>
        <p:txBody>
          <a:bodyPr wrap="square">
            <a:spAutoFit/>
          </a:bodyPr>
          <a:lstStyle/>
          <a:p>
            <a:pPr algn="ctr" fontAlgn="base"/>
            <a:r>
              <a:rPr lang="en-IN" b="1" dirty="0" smtClean="0">
                <a:latin typeface="Roboto"/>
              </a:rPr>
              <a:t>What is HTML</a:t>
            </a:r>
          </a:p>
          <a:p>
            <a:pPr algn="ctr" fontAlgn="base"/>
            <a:endParaRPr lang="en-IN" b="1" dirty="0" smtClean="0">
              <a:latin typeface="Roboto"/>
            </a:endParaRPr>
          </a:p>
          <a:p>
            <a:pPr algn="ctr" fontAlgn="base"/>
            <a:endParaRPr lang="en-US" b="1" dirty="0" smtClean="0"/>
          </a:p>
          <a:p>
            <a:pPr algn="ctr" fontAlgn="base"/>
            <a:endParaRPr lang="en-US" b="1" dirty="0"/>
          </a:p>
          <a:p>
            <a:pPr algn="ctr" fontAlgn="base"/>
            <a:endParaRPr lang="en-US" b="1" dirty="0" smtClean="0"/>
          </a:p>
          <a:p>
            <a:pPr algn="just" fontAlgn="base"/>
            <a:r>
              <a:rPr lang="en-US" b="1" dirty="0" smtClean="0"/>
              <a:t>HTML</a:t>
            </a:r>
            <a:r>
              <a:rPr lang="en-US" dirty="0" smtClean="0"/>
              <a:t> stands for</a:t>
            </a:r>
            <a:r>
              <a:rPr lang="en-US" b="1" dirty="0" smtClean="0"/>
              <a:t> Hyper Text Markup Language</a:t>
            </a:r>
            <a:r>
              <a:rPr lang="en-US" dirty="0" smtClean="0"/>
              <a:t>. It is used to design web pages using the </a:t>
            </a:r>
            <a:r>
              <a:rPr lang="en-US" b="1" dirty="0" smtClean="0"/>
              <a:t>markup language</a:t>
            </a:r>
            <a:r>
              <a:rPr lang="en-US" dirty="0" smtClean="0"/>
              <a:t>. HTML </a:t>
            </a:r>
            <a:r>
              <a:rPr lang="en-US" dirty="0"/>
              <a:t>is the combination of </a:t>
            </a:r>
            <a:r>
              <a:rPr lang="en-US" b="1" dirty="0"/>
              <a:t>Hypertext</a:t>
            </a:r>
            <a:r>
              <a:rPr lang="en-US" dirty="0"/>
              <a:t> and </a:t>
            </a:r>
            <a:r>
              <a:rPr lang="en-US" b="1" dirty="0"/>
              <a:t>Markup language</a:t>
            </a:r>
            <a:r>
              <a:rPr lang="en-US" dirty="0" smtClean="0"/>
              <a:t>.</a:t>
            </a:r>
          </a:p>
          <a:p>
            <a:pPr algn="just" fontAlgn="base"/>
            <a:endParaRPr lang="en-US" dirty="0" smtClean="0"/>
          </a:p>
          <a:p>
            <a:pPr algn="just" fontAlgn="base"/>
            <a:r>
              <a:rPr lang="en-US" dirty="0"/>
              <a:t>Hypertext defines the link between the web pages and markup language defines the text document within the tag that define the structure of web pages. </a:t>
            </a:r>
            <a:endParaRPr lang="en-US" dirty="0" smtClean="0"/>
          </a:p>
          <a:p>
            <a:pPr algn="just" fontAlgn="base"/>
            <a:endParaRPr lang="en-US" dirty="0"/>
          </a:p>
          <a:p>
            <a:pPr algn="just" fontAlgn="base"/>
            <a:endParaRPr lang="en-US" dirty="0" smtClean="0"/>
          </a:p>
          <a:p>
            <a:pPr algn="just" fontAlgn="base"/>
            <a:r>
              <a:rPr lang="en-US" b="1" dirty="0"/>
              <a:t>What is HTML used </a:t>
            </a:r>
            <a:r>
              <a:rPr lang="en-US" b="1" dirty="0" smtClean="0"/>
              <a:t>for</a:t>
            </a:r>
          </a:p>
          <a:p>
            <a:pPr algn="just" fontAlgn="base"/>
            <a:r>
              <a:rPr lang="en-US" dirty="0"/>
              <a:t>HTML is used to create the structure of web pages that are displayed on the World Wide Web (www</a:t>
            </a:r>
            <a:r>
              <a:rPr lang="en-US" dirty="0" smtClean="0"/>
              <a:t>).</a:t>
            </a:r>
          </a:p>
          <a:p>
            <a:pPr algn="just" fontAlgn="base"/>
            <a:r>
              <a:rPr lang="en-US" dirty="0"/>
              <a:t>It contains Tags and Attributes that are used to design the web pages. Also, we can link multiple pages using Hyperlinks.</a:t>
            </a:r>
            <a:endParaRPr lang="en-US" b="1" dirty="0"/>
          </a:p>
          <a:p>
            <a:pPr algn="just" fontAlgn="base"/>
            <a:endParaRPr lang="en-US" dirty="0" smtClean="0"/>
          </a:p>
          <a:p>
            <a:pPr algn="just" fontAlgn="base"/>
            <a:endParaRPr lang="en-US" dirty="0" smtClean="0"/>
          </a:p>
          <a:p>
            <a:pPr algn="just" fontAlgn="base"/>
            <a:r>
              <a:rPr lang="en-US" b="1" dirty="0"/>
              <a:t>HTML Basic Format Page </a:t>
            </a:r>
            <a:r>
              <a:rPr lang="en-US" b="1" dirty="0" smtClean="0"/>
              <a:t>Structure</a:t>
            </a:r>
          </a:p>
          <a:p>
            <a:pPr algn="just" fontAlgn="base"/>
            <a:r>
              <a:rPr lang="en-US" dirty="0"/>
              <a:t>It contains the essential building-block elements (i.e. </a:t>
            </a:r>
            <a:r>
              <a:rPr lang="en-US" dirty="0" err="1"/>
              <a:t>doctype</a:t>
            </a:r>
            <a:r>
              <a:rPr lang="en-US" dirty="0"/>
              <a:t> declaration, HTML, head, title, and body elements) upon which all web pages are created</a:t>
            </a:r>
            <a:r>
              <a:rPr lang="en-US" dirty="0" smtClean="0"/>
              <a:t>.</a:t>
            </a:r>
          </a:p>
          <a:p>
            <a:pPr algn="ctr" fontAlgn="base"/>
            <a:endParaRPr lang="en-US" b="1" dirty="0"/>
          </a:p>
          <a:p>
            <a:pPr fontAlgn="base"/>
            <a:endParaRPr lang="en-US" dirty="0" smtClean="0"/>
          </a:p>
          <a:p>
            <a:pPr fontAlgn="base"/>
            <a:endParaRPr lang="en-IN" b="1" i="0" dirty="0">
              <a:effectLst/>
              <a:latin typeface="Roboto"/>
            </a:endParaRPr>
          </a:p>
        </p:txBody>
      </p:sp>
    </p:spTree>
    <p:extLst>
      <p:ext uri="{BB962C8B-B14F-4D97-AF65-F5344CB8AC3E}">
        <p14:creationId xmlns:p14="http://schemas.microsoft.com/office/powerpoint/2010/main" val="92344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 Basic 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1293223"/>
            <a:ext cx="11338560" cy="556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920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593056"/>
            <a:ext cx="11678195" cy="3970318"/>
          </a:xfrm>
          <a:prstGeom prst="rect">
            <a:avLst/>
          </a:prstGeom>
        </p:spPr>
        <p:txBody>
          <a:bodyPr wrap="square">
            <a:spAutoFit/>
          </a:bodyPr>
          <a:lstStyle/>
          <a:p>
            <a:pPr fontAlgn="base">
              <a:buFont typeface="Arial" panose="020B0604020202020204" pitchFamily="34" charset="0"/>
              <a:buChar char="•"/>
            </a:pPr>
            <a:r>
              <a:rPr lang="en-US" b="1" dirty="0">
                <a:solidFill>
                  <a:srgbClr val="002060"/>
                </a:solidFill>
                <a:latin typeface="var(--font-din)"/>
                <a:hlinkClick r:id="rId2"/>
              </a:rPr>
              <a:t>&lt;DOCTYPE! html&gt;</a:t>
            </a:r>
            <a:r>
              <a:rPr lang="en-US" b="1" dirty="0">
                <a:solidFill>
                  <a:srgbClr val="002060"/>
                </a:solidFill>
                <a:latin typeface="var(--font-din)"/>
              </a:rPr>
              <a:t> </a:t>
            </a:r>
            <a:r>
              <a:rPr lang="en-US" b="1" dirty="0">
                <a:latin typeface="var(--font-din)"/>
              </a:rPr>
              <a:t>–</a:t>
            </a:r>
            <a:r>
              <a:rPr lang="en-US" dirty="0">
                <a:latin typeface="var(--font-din)"/>
              </a:rPr>
              <a:t> A </a:t>
            </a:r>
            <a:r>
              <a:rPr lang="en-US" dirty="0" err="1">
                <a:latin typeface="var(--font-din)"/>
              </a:rPr>
              <a:t>doctype</a:t>
            </a:r>
            <a:r>
              <a:rPr lang="en-US" dirty="0">
                <a:latin typeface="var(--font-din)"/>
              </a:rPr>
              <a:t> or document type declaration is an instruction that tells the web browser about the markup language in which the current page is written. It is not an element or tag. The </a:t>
            </a:r>
            <a:r>
              <a:rPr lang="en-US" dirty="0" err="1">
                <a:latin typeface="var(--font-din)"/>
              </a:rPr>
              <a:t>doctype</a:t>
            </a:r>
            <a:r>
              <a:rPr lang="en-US" dirty="0">
                <a:latin typeface="var(--font-din)"/>
              </a:rPr>
              <a:t> declaration is not case-sensitive</a:t>
            </a:r>
            <a:r>
              <a:rPr lang="en-US" dirty="0" smtClean="0">
                <a:latin typeface="var(--font-din)"/>
              </a:rPr>
              <a:t>.</a:t>
            </a:r>
          </a:p>
          <a:p>
            <a:pPr fontAlgn="base">
              <a:buFont typeface="Arial" panose="020B0604020202020204" pitchFamily="34" charset="0"/>
              <a:buChar char="•"/>
            </a:pPr>
            <a:endParaRPr lang="en-US" dirty="0" smtClean="0">
              <a:latin typeface="var(--font-din)"/>
            </a:endParaRPr>
          </a:p>
          <a:p>
            <a:pPr fontAlgn="base">
              <a:buFont typeface="Arial" panose="020B0604020202020204" pitchFamily="34" charset="0"/>
              <a:buChar char="•"/>
            </a:pPr>
            <a:r>
              <a:rPr lang="en-US" b="1" dirty="0">
                <a:hlinkClick r:id="rId3"/>
              </a:rPr>
              <a:t>&lt;html&gt;</a:t>
            </a:r>
            <a:r>
              <a:rPr lang="en-US" b="1" dirty="0"/>
              <a:t> –</a:t>
            </a:r>
            <a:r>
              <a:rPr lang="en-US" dirty="0"/>
              <a:t> This tag is used to define the root element of HTML document. This tag tells the browser that it is an HTML document. It is the second outer container element that contains all other elements within it</a:t>
            </a:r>
            <a:r>
              <a:rPr lang="en-US" dirty="0" smtClean="0"/>
              <a:t>.</a:t>
            </a:r>
          </a:p>
          <a:p>
            <a:pPr fontAlgn="base">
              <a:buFont typeface="Arial" panose="020B0604020202020204" pitchFamily="34" charset="0"/>
              <a:buChar char="•"/>
            </a:pPr>
            <a:endParaRPr lang="en-US" dirty="0" smtClean="0"/>
          </a:p>
          <a:p>
            <a:pPr fontAlgn="base">
              <a:buFont typeface="Arial" panose="020B0604020202020204" pitchFamily="34" charset="0"/>
              <a:buChar char="•"/>
            </a:pPr>
            <a:r>
              <a:rPr lang="en-US" b="1" dirty="0">
                <a:hlinkClick r:id="rId4"/>
              </a:rPr>
              <a:t>&lt;head&gt;</a:t>
            </a:r>
            <a:r>
              <a:rPr lang="en-US" b="1" dirty="0"/>
              <a:t> –</a:t>
            </a:r>
            <a:r>
              <a:rPr lang="en-US" dirty="0"/>
              <a:t> This tag is used to define the head portion of the HTML document that contains information related to the document. Elements within the head tag are not visible on the front-end of a webpage</a:t>
            </a:r>
            <a:r>
              <a:rPr lang="en-US" dirty="0" smtClean="0"/>
              <a:t>.</a:t>
            </a:r>
          </a:p>
          <a:p>
            <a:pPr fontAlgn="base">
              <a:buFont typeface="Arial" panose="020B0604020202020204" pitchFamily="34" charset="0"/>
              <a:buChar char="•"/>
            </a:pPr>
            <a:endParaRPr lang="en-US" dirty="0"/>
          </a:p>
          <a:p>
            <a:pPr fontAlgn="base">
              <a:buFont typeface="Arial" panose="020B0604020202020204" pitchFamily="34" charset="0"/>
              <a:buChar char="•"/>
            </a:pPr>
            <a:r>
              <a:rPr lang="en-US" b="1" dirty="0">
                <a:hlinkClick r:id="rId5"/>
              </a:rPr>
              <a:t>&lt;body&gt;</a:t>
            </a:r>
            <a:r>
              <a:rPr lang="en-US" b="1" dirty="0"/>
              <a:t> –</a:t>
            </a:r>
            <a:r>
              <a:rPr lang="en-US" dirty="0"/>
              <a:t> The body tag is used to enclose all the visible content of a webpage. In other words, the body content is what the browser will show on the front end.</a:t>
            </a:r>
          </a:p>
          <a:p>
            <a:pPr fontAlgn="base">
              <a:buFont typeface="Arial" panose="020B0604020202020204" pitchFamily="34" charset="0"/>
              <a:buChar char="•"/>
            </a:pPr>
            <a:endParaRPr lang="en-US" dirty="0"/>
          </a:p>
          <a:p>
            <a:pPr fontAlgn="base">
              <a:buFont typeface="Arial" panose="020B0604020202020204" pitchFamily="34" charset="0"/>
              <a:buChar char="•"/>
            </a:pPr>
            <a:endParaRPr lang="en-US" b="0" i="0" dirty="0">
              <a:effectLst/>
              <a:latin typeface="var(--font-din)"/>
            </a:endParaRPr>
          </a:p>
        </p:txBody>
      </p:sp>
    </p:spTree>
    <p:extLst>
      <p:ext uri="{BB962C8B-B14F-4D97-AF65-F5344CB8AC3E}">
        <p14:creationId xmlns:p14="http://schemas.microsoft.com/office/powerpoint/2010/main" val="3851779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200688"/>
            <a:ext cx="9000310" cy="6463308"/>
          </a:xfrm>
          <a:prstGeom prst="rect">
            <a:avLst/>
          </a:prstGeom>
        </p:spPr>
        <p:txBody>
          <a:bodyPr wrap="square">
            <a:spAutoFit/>
          </a:bodyPr>
          <a:lstStyle/>
          <a:p>
            <a:r>
              <a:rPr lang="en-IN" b="1" dirty="0" smtClean="0">
                <a:solidFill>
                  <a:srgbClr val="273239"/>
                </a:solidFill>
                <a:latin typeface="sofia-pro"/>
              </a:rPr>
              <a:t>CSS</a:t>
            </a:r>
          </a:p>
          <a:p>
            <a:r>
              <a:rPr lang="en-US" b="1" dirty="0" smtClean="0"/>
              <a:t>CSS </a:t>
            </a:r>
            <a:r>
              <a:rPr lang="en-US" b="1" dirty="0"/>
              <a:t>(Cascading Style Sheets)</a:t>
            </a:r>
            <a:r>
              <a:rPr lang="en-US" dirty="0"/>
              <a:t>is used to apply styles to web pages</a:t>
            </a:r>
            <a:r>
              <a:rPr lang="en-US" dirty="0" smtClean="0"/>
              <a:t>.</a:t>
            </a:r>
          </a:p>
          <a:p>
            <a:r>
              <a:rPr lang="en-US" dirty="0"/>
              <a:t>Cascading Style Sheets are fondly referred to as CSS. It is used to make web pages presentable</a:t>
            </a:r>
            <a:r>
              <a:rPr lang="en-US" dirty="0" smtClean="0"/>
              <a:t>.</a:t>
            </a:r>
          </a:p>
          <a:p>
            <a:r>
              <a:rPr lang="en-US" dirty="0"/>
              <a:t>The reason for using this is to simplify the process of making web pages presentable</a:t>
            </a:r>
            <a:r>
              <a:rPr lang="en-US" dirty="0" smtClean="0"/>
              <a:t>.</a:t>
            </a:r>
          </a:p>
          <a:p>
            <a:r>
              <a:rPr lang="en-US" dirty="0"/>
              <a:t>It allows you to apply styles on web pages. More importantly, it enables you to do this independently of the HTML that makes up each web page</a:t>
            </a:r>
            <a:r>
              <a:rPr lang="en-US" dirty="0" smtClean="0"/>
              <a:t>.</a:t>
            </a:r>
          </a:p>
          <a:p>
            <a:endParaRPr lang="en-US" dirty="0" smtClean="0"/>
          </a:p>
          <a:p>
            <a:r>
              <a:rPr lang="en-US" b="1" dirty="0"/>
              <a:t>There are three types of </a:t>
            </a:r>
            <a:r>
              <a:rPr lang="en-US" b="1" dirty="0" smtClean="0"/>
              <a:t>CSS:</a:t>
            </a:r>
          </a:p>
          <a:p>
            <a:r>
              <a:rPr lang="en-US" b="1" dirty="0"/>
              <a:t>Inline:</a:t>
            </a:r>
            <a:r>
              <a:rPr lang="en-US" dirty="0"/>
              <a:t> Inline CSS contains the CSS property in the body section attached with the element known as inline CSS</a:t>
            </a:r>
            <a:r>
              <a:rPr lang="en-US" dirty="0" smtClean="0"/>
              <a:t>.</a:t>
            </a:r>
          </a:p>
          <a:p>
            <a:endParaRPr lang="en-US" dirty="0"/>
          </a:p>
          <a:p>
            <a:r>
              <a:rPr lang="en-US" b="1" dirty="0"/>
              <a:t>Internal or Embedded:</a:t>
            </a:r>
            <a:r>
              <a:rPr lang="en-US" dirty="0"/>
              <a:t> The CSS ruleset should be within the HTML file in the head section </a:t>
            </a:r>
            <a:r>
              <a:rPr lang="en-US" dirty="0" smtClean="0"/>
              <a:t>i.e. </a:t>
            </a:r>
            <a:r>
              <a:rPr lang="en-US" dirty="0"/>
              <a:t>the CSS is embedded within the HTML file</a:t>
            </a:r>
            <a:r>
              <a:rPr lang="en-US" dirty="0" smtClean="0"/>
              <a:t>.</a:t>
            </a:r>
          </a:p>
          <a:p>
            <a:endParaRPr lang="en-US" dirty="0" smtClean="0"/>
          </a:p>
          <a:p>
            <a:r>
              <a:rPr lang="en-US" b="1" dirty="0"/>
              <a:t>External:</a:t>
            </a:r>
            <a:r>
              <a:rPr lang="en-US" dirty="0"/>
              <a:t> External CSS contains a separate CSS file that contains only style property with the help of tag attributes.</a:t>
            </a:r>
          </a:p>
          <a:p>
            <a:endParaRPr lang="en-IN" b="1" dirty="0" smtClean="0"/>
          </a:p>
          <a:p>
            <a:endParaRPr lang="en-IN" b="1" dirty="0" smtClean="0"/>
          </a:p>
          <a:p>
            <a:endParaRPr lang="en-US" dirty="0" smtClean="0"/>
          </a:p>
          <a:p>
            <a:endParaRPr lang="en-US" dirty="0" smtClean="0"/>
          </a:p>
          <a:p>
            <a:r>
              <a:rPr lang="en-US" dirty="0"/>
              <a:t> </a:t>
            </a:r>
            <a:endParaRPr lang="en-IN" dirty="0"/>
          </a:p>
        </p:txBody>
      </p:sp>
    </p:spTree>
    <p:extLst>
      <p:ext uri="{BB962C8B-B14F-4D97-AF65-F5344CB8AC3E}">
        <p14:creationId xmlns:p14="http://schemas.microsoft.com/office/powerpoint/2010/main" val="1243456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05762762"/>
              </p:ext>
            </p:extLst>
          </p:nvPr>
        </p:nvGraphicFramePr>
        <p:xfrm>
          <a:off x="1116106" y="685800"/>
          <a:ext cx="11075894" cy="5715000"/>
        </p:xfrm>
        <a:graphic>
          <a:graphicData uri="http://schemas.openxmlformats.org/drawingml/2006/table">
            <a:tbl>
              <a:tblPr/>
              <a:tblGrid>
                <a:gridCol w="11075894">
                  <a:extLst>
                    <a:ext uri="{9D8B030D-6E8A-4147-A177-3AD203B41FA5}">
                      <a16:colId xmlns:a16="http://schemas.microsoft.com/office/drawing/2014/main" val="2979694963"/>
                    </a:ext>
                  </a:extLst>
                </a:gridCol>
              </a:tblGrid>
              <a:tr h="5715000">
                <a:tc>
                  <a:txBody>
                    <a:bodyPr/>
                    <a:lstStyle/>
                    <a:p>
                      <a:pPr algn="l" rtl="0" fontAlgn="base"/>
                      <a:r>
                        <a:rPr lang="en-IN" sz="1800" b="1" i="0" kern="1200" dirty="0" smtClean="0">
                          <a:solidFill>
                            <a:schemeClr val="tx1"/>
                          </a:solidFill>
                          <a:effectLst/>
                          <a:latin typeface="+mn-lt"/>
                          <a:ea typeface="+mn-ea"/>
                          <a:cs typeface="+mn-cs"/>
                        </a:rPr>
                        <a:t>Basic Format:-</a:t>
                      </a:r>
                    </a:p>
                    <a:p>
                      <a:pPr algn="l" rtl="0" fontAlgn="base"/>
                      <a:endParaRPr lang="en-IN" sz="1800" b="1" i="0" kern="1200" dirty="0" smtClean="0">
                        <a:solidFill>
                          <a:schemeClr val="tx1"/>
                        </a:solidFill>
                        <a:effectLst/>
                        <a:latin typeface="+mn-lt"/>
                        <a:ea typeface="+mn-ea"/>
                        <a:cs typeface="+mn-cs"/>
                      </a:endParaRPr>
                    </a:p>
                    <a:p>
                      <a:pPr algn="l" rtl="0" fontAlgn="base"/>
                      <a:r>
                        <a:rPr lang="en-IN" b="0" i="0" dirty="0" smtClean="0">
                          <a:effectLst/>
                          <a:latin typeface="Monaco"/>
                        </a:rPr>
                        <a:t>body </a:t>
                      </a:r>
                      <a:r>
                        <a:rPr lang="en-IN" b="0" i="0" dirty="0">
                          <a:effectLst/>
                          <a:latin typeface="Monaco"/>
                        </a:rPr>
                        <a:t>{</a:t>
                      </a:r>
                    </a:p>
                    <a:p>
                      <a:pPr algn="l" rtl="0" fontAlgn="base"/>
                      <a:r>
                        <a:rPr lang="en-IN" b="0" i="0" dirty="0">
                          <a:effectLst/>
                          <a:latin typeface="Monaco"/>
                        </a:rPr>
                        <a:t>     background-</a:t>
                      </a:r>
                      <a:r>
                        <a:rPr lang="en-IN" b="0" i="0" dirty="0" err="1">
                          <a:effectLst/>
                          <a:latin typeface="Monaco"/>
                        </a:rPr>
                        <a:t>color</a:t>
                      </a:r>
                      <a:r>
                        <a:rPr lang="en-IN" b="0" i="0" dirty="0">
                          <a:effectLst/>
                          <a:latin typeface="Monaco"/>
                        </a:rPr>
                        <a:t>: </a:t>
                      </a:r>
                      <a:r>
                        <a:rPr lang="en-IN" b="0" i="0" dirty="0" err="1">
                          <a:effectLst/>
                          <a:latin typeface="Monaco"/>
                        </a:rPr>
                        <a:t>lightgray</a:t>
                      </a:r>
                      <a:r>
                        <a:rPr lang="en-IN" b="0" i="0" dirty="0">
                          <a:effectLst/>
                          <a:latin typeface="Monaco"/>
                        </a:rPr>
                        <a:t>;</a:t>
                      </a:r>
                    </a:p>
                    <a:p>
                      <a:pPr algn="l" rtl="0" fontAlgn="base"/>
                      <a:r>
                        <a:rPr lang="en-IN" b="0" i="0" dirty="0">
                          <a:effectLst/>
                          <a:latin typeface="Monaco"/>
                        </a:rPr>
                        <a:t>}</a:t>
                      </a:r>
                    </a:p>
                    <a:p>
                      <a:pPr algn="l" rtl="0" fontAlgn="base"/>
                      <a:r>
                        <a:rPr lang="en-IN" b="0" i="0" dirty="0">
                          <a:effectLst/>
                          <a:latin typeface="Monaco"/>
                        </a:rPr>
                        <a:t> h1 {</a:t>
                      </a:r>
                    </a:p>
                    <a:p>
                      <a:pPr algn="l" rtl="0" fontAlgn="base"/>
                      <a:r>
                        <a:rPr lang="en-IN" b="0" i="0" dirty="0">
                          <a:effectLst/>
                          <a:latin typeface="Monaco"/>
                        </a:rPr>
                        <a:t>     </a:t>
                      </a:r>
                      <a:r>
                        <a:rPr lang="en-IN" b="0" i="0" dirty="0" err="1">
                          <a:effectLst/>
                          <a:latin typeface="Monaco"/>
                        </a:rPr>
                        <a:t>color</a:t>
                      </a:r>
                      <a:r>
                        <a:rPr lang="en-IN" b="0" i="0" dirty="0">
                          <a:effectLst/>
                          <a:latin typeface="Monaco"/>
                        </a:rPr>
                        <a:t>: green;</a:t>
                      </a:r>
                    </a:p>
                    <a:p>
                      <a:pPr algn="l" rtl="0" fontAlgn="base"/>
                      <a:r>
                        <a:rPr lang="en-IN" b="0" i="0" dirty="0">
                          <a:effectLst/>
                          <a:latin typeface="Monaco"/>
                        </a:rPr>
                        <a:t>     text-align: </a:t>
                      </a:r>
                      <a:r>
                        <a:rPr lang="en-IN" b="0" i="0" dirty="0" err="1">
                          <a:effectLst/>
                          <a:latin typeface="Monaco"/>
                        </a:rPr>
                        <a:t>center</a:t>
                      </a:r>
                      <a:r>
                        <a:rPr lang="en-IN" b="0" i="0" dirty="0">
                          <a:effectLst/>
                          <a:latin typeface="Monaco"/>
                        </a:rPr>
                        <a:t>;</a:t>
                      </a:r>
                    </a:p>
                    <a:p>
                      <a:pPr algn="l" rtl="0" fontAlgn="base"/>
                      <a:r>
                        <a:rPr lang="en-IN" b="0" i="0" dirty="0">
                          <a:effectLst/>
                          <a:latin typeface="Monaco"/>
                        </a:rPr>
                        <a:t>}</a:t>
                      </a:r>
                    </a:p>
                    <a:p>
                      <a:pPr algn="l" rtl="0" fontAlgn="base"/>
                      <a:r>
                        <a:rPr lang="en-IN" b="0" i="0" dirty="0">
                          <a:effectLst/>
                          <a:latin typeface="Monaco"/>
                        </a:rPr>
                        <a:t> p {</a:t>
                      </a:r>
                    </a:p>
                    <a:p>
                      <a:pPr algn="l" rtl="0" fontAlgn="base"/>
                      <a:r>
                        <a:rPr lang="en-IN" b="0" i="0" dirty="0">
                          <a:effectLst/>
                          <a:latin typeface="Monaco"/>
                        </a:rPr>
                        <a:t>     font-family: sans-serif;</a:t>
                      </a:r>
                    </a:p>
                    <a:p>
                      <a:pPr algn="l" rtl="0" fontAlgn="base"/>
                      <a:r>
                        <a:rPr lang="en-IN" b="0" i="0" dirty="0">
                          <a:effectLst/>
                          <a:latin typeface="Monaco"/>
                        </a:rPr>
                        <a:t>     font-size: 16px;</a:t>
                      </a:r>
                    </a:p>
                    <a:p>
                      <a:pPr algn="l" rtl="0" fontAlgn="base"/>
                      <a:r>
                        <a:rPr lang="en-IN"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1540062578"/>
                  </a:ext>
                </a:extLst>
              </a:tr>
            </a:tbl>
          </a:graphicData>
        </a:graphic>
      </p:graphicFrame>
    </p:spTree>
    <p:extLst>
      <p:ext uri="{BB962C8B-B14F-4D97-AF65-F5344CB8AC3E}">
        <p14:creationId xmlns:p14="http://schemas.microsoft.com/office/powerpoint/2010/main" val="3586090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332" y="1449978"/>
            <a:ext cx="10881360" cy="5078313"/>
          </a:xfrm>
          <a:prstGeom prst="rect">
            <a:avLst/>
          </a:prstGeom>
        </p:spPr>
        <p:txBody>
          <a:bodyPr wrap="square">
            <a:spAutoFit/>
          </a:bodyPr>
          <a:lstStyle/>
          <a:p>
            <a:pPr algn="ctr"/>
            <a:r>
              <a:rPr lang="en-IN" b="1" dirty="0" smtClean="0">
                <a:latin typeface="sofia-pro"/>
              </a:rPr>
              <a:t>JavaScript</a:t>
            </a:r>
          </a:p>
          <a:p>
            <a:endParaRPr lang="en-IN" dirty="0" smtClean="0">
              <a:solidFill>
                <a:srgbClr val="273239"/>
              </a:solidFill>
              <a:latin typeface="sofia-pro"/>
            </a:endParaRPr>
          </a:p>
          <a:p>
            <a:r>
              <a:rPr lang="en-US" b="1" dirty="0"/>
              <a:t>JavaScript (JS)</a:t>
            </a:r>
            <a:r>
              <a:rPr lang="en-US" dirty="0"/>
              <a:t> is the most popular lightweight, interpreted compiled programming language</a:t>
            </a:r>
            <a:r>
              <a:rPr lang="en-US" dirty="0" smtClean="0"/>
              <a:t>.</a:t>
            </a:r>
          </a:p>
          <a:p>
            <a:r>
              <a:rPr lang="en-US" dirty="0"/>
              <a:t>It can be used for both </a:t>
            </a:r>
            <a:r>
              <a:rPr lang="en-US" b="1" dirty="0">
                <a:hlinkClick r:id="rId2"/>
              </a:rPr>
              <a:t>Client-side</a:t>
            </a:r>
            <a:r>
              <a:rPr lang="en-US" dirty="0"/>
              <a:t> as well as </a:t>
            </a:r>
            <a:r>
              <a:rPr lang="en-US" b="1" dirty="0">
                <a:hlinkClick r:id="rId2"/>
              </a:rPr>
              <a:t>Server-side</a:t>
            </a:r>
            <a:r>
              <a:rPr lang="en-US" dirty="0"/>
              <a:t> developments. JavaScript also known as a scripting language for web pages</a:t>
            </a:r>
            <a:r>
              <a:rPr lang="en-US" dirty="0" smtClean="0"/>
              <a:t>.</a:t>
            </a:r>
          </a:p>
          <a:p>
            <a:endParaRPr lang="en-US" dirty="0"/>
          </a:p>
          <a:p>
            <a:r>
              <a:rPr lang="en-US" b="1" dirty="0"/>
              <a:t>JavaScript can be added to your HTML file in two ways</a:t>
            </a:r>
            <a:r>
              <a:rPr lang="en-US" b="1" dirty="0" smtClean="0"/>
              <a:t>:</a:t>
            </a:r>
          </a:p>
          <a:p>
            <a:r>
              <a:rPr lang="en-IN" dirty="0"/>
              <a:t>Internal JavaScript</a:t>
            </a:r>
          </a:p>
          <a:p>
            <a:r>
              <a:rPr lang="en-IN" dirty="0"/>
              <a:t>External JavaScript</a:t>
            </a:r>
          </a:p>
          <a:p>
            <a:endParaRPr lang="en-US" dirty="0" smtClean="0"/>
          </a:p>
          <a:p>
            <a:r>
              <a:rPr lang="en-US" b="1" dirty="0"/>
              <a:t>Internal JavaScript:</a:t>
            </a:r>
            <a:r>
              <a:rPr lang="en-US" dirty="0"/>
              <a:t> We can add JS code directly to our HTML file by writing the code inside the &lt;script&gt; &amp; &lt;/script&gt;. The &lt;script&gt; tag can either be placed inside the &lt;head&gt; or the &lt;body&gt; tag according to the requirement</a:t>
            </a:r>
            <a:r>
              <a:rPr lang="en-US" dirty="0" smtClean="0"/>
              <a:t>.</a:t>
            </a:r>
          </a:p>
          <a:p>
            <a:endParaRPr lang="en-US" dirty="0"/>
          </a:p>
          <a:p>
            <a:endParaRPr lang="en-US" dirty="0" smtClean="0"/>
          </a:p>
          <a:p>
            <a:r>
              <a:rPr lang="en-US" b="1" dirty="0"/>
              <a:t>External JavaScript:</a:t>
            </a:r>
            <a:r>
              <a:rPr lang="en-US" dirty="0"/>
              <a:t> We can create the file with a .</a:t>
            </a:r>
            <a:r>
              <a:rPr lang="en-US" dirty="0" err="1"/>
              <a:t>js</a:t>
            </a:r>
            <a:r>
              <a:rPr lang="en-US" dirty="0"/>
              <a:t> extension and paste the JS code inside of it. After creating the file, add this file in &lt;script </a:t>
            </a:r>
            <a:r>
              <a:rPr lang="en-US" dirty="0" err="1"/>
              <a:t>src</a:t>
            </a:r>
            <a:r>
              <a:rPr lang="en-US" dirty="0"/>
              <a:t>=”file_name.js”&gt; tag, and this &lt;</a:t>
            </a:r>
            <a:r>
              <a:rPr lang="en-US" dirty="0" err="1"/>
              <a:t>sctipt</a:t>
            </a:r>
            <a:r>
              <a:rPr lang="en-US" dirty="0"/>
              <a:t>&gt; can import inside &lt;head&gt; or &lt;body&gt; tag of the HTML file.</a:t>
            </a:r>
            <a:endParaRPr lang="en-IN" dirty="0"/>
          </a:p>
        </p:txBody>
      </p:sp>
    </p:spTree>
    <p:extLst>
      <p:ext uri="{BB962C8B-B14F-4D97-AF65-F5344CB8AC3E}">
        <p14:creationId xmlns:p14="http://schemas.microsoft.com/office/powerpoint/2010/main" val="4276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TotalTime>
  <Words>673</Words>
  <Application>Microsoft Office PowerPoint</Application>
  <PresentationFormat>Widescreen</PresentationFormat>
  <Paragraphs>318</Paragraphs>
  <Slides>23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Arial</vt:lpstr>
      <vt:lpstr>Arial</vt:lpstr>
      <vt:lpstr>Century Gothic</vt:lpstr>
      <vt:lpstr>erdana</vt:lpstr>
      <vt:lpstr>Heebo</vt:lpstr>
      <vt:lpstr>Monaco</vt:lpstr>
      <vt:lpstr>Roboto</vt:lpstr>
      <vt:lpstr>sofia-pro</vt:lpstr>
      <vt:lpstr>Source Sans Pro</vt:lpstr>
      <vt:lpstr>Times New Roman</vt:lpstr>
      <vt:lpstr>urw-din</vt:lpstr>
      <vt:lpstr>var(--font-din)</vt:lpstr>
      <vt:lpstr>Verdana</vt:lpstr>
      <vt:lpstr>Wingdings</vt:lpstr>
      <vt:lpstr>Wingdings 3</vt:lpstr>
      <vt:lpstr>Wisp</vt:lpstr>
      <vt:lpstr>PowerPoint Presentation</vt:lpstr>
      <vt:lpstr>Contain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36</cp:revision>
  <dcterms:created xsi:type="dcterms:W3CDTF">2023-01-15T15:35:34Z</dcterms:created>
  <dcterms:modified xsi:type="dcterms:W3CDTF">2023-01-17T11:13:26Z</dcterms:modified>
</cp:coreProperties>
</file>