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271" r:id="rId7"/>
    <p:sldId id="260" r:id="rId8"/>
    <p:sldId id="275" r:id="rId9"/>
    <p:sldId id="279" r:id="rId10"/>
    <p:sldId id="280" r:id="rId11"/>
    <p:sldId id="262" r:id="rId12"/>
    <p:sldId id="281" r:id="rId13"/>
    <p:sldId id="264" r:id="rId14"/>
    <p:sldId id="28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4" autoAdjust="0"/>
  </p:normalViewPr>
  <p:slideViewPr>
    <p:cSldViewPr snapToGrid="0">
      <p:cViewPr varScale="1">
        <p:scale>
          <a:sx n="82" d="100"/>
          <a:sy n="82" d="100"/>
        </p:scale>
        <p:origin x="710"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johnjdavisiv/us-counties-covid19-weather-sociohealth-dat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US COUNTIES: COVID19 + WEATHER + SOCIO / HEALTH DATA</a:t>
            </a:r>
            <a:r>
              <a:rPr lang="en-US" b="1" i="0" dirty="0">
                <a:solidFill>
                  <a:srgbClr val="202124"/>
                </a:solidFill>
                <a:effectLst/>
                <a:latin typeface="zeitung"/>
              </a:rPr>
              <a:t> </a:t>
            </a:r>
            <a:br>
              <a:rPr lang="en-US" b="1" i="0" dirty="0">
                <a:solidFill>
                  <a:srgbClr val="202124"/>
                </a:solidFill>
                <a:effectLst/>
                <a:latin typeface="zeitung"/>
              </a:rPr>
            </a:br>
            <a:br>
              <a:rPr lang="en-US" b="1" i="0" dirty="0">
                <a:solidFill>
                  <a:srgbClr val="202124"/>
                </a:solidFill>
                <a:effectLst/>
                <a:latin typeface="zeitung"/>
              </a:rPr>
            </a:br>
            <a:br>
              <a:rPr lang="en-US" b="1" i="0" dirty="0">
                <a:solidFill>
                  <a:srgbClr val="202124"/>
                </a:solidFill>
                <a:effectLst/>
                <a:latin typeface="zeitung"/>
              </a:rPr>
            </a:br>
            <a:endParaRPr lang="en-US" dirty="0"/>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sz="1600" dirty="0"/>
              <a:t>Deep Dive</a:t>
            </a:r>
          </a:p>
          <a:p>
            <a:r>
              <a:rPr lang="en-US" sz="1600" dirty="0"/>
              <a:t>DAB 304: Healthcare Analytics</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p:txBody>
          <a:bodyPr/>
          <a:lstStyle/>
          <a:p>
            <a:r>
              <a:rPr lang="en-US" dirty="0"/>
              <a:t>MODEL prediction</a:t>
            </a:r>
            <a:br>
              <a:rPr lang="en-US" dirty="0"/>
            </a:br>
            <a:endParaRPr lang="en-US" dirty="0"/>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4" name="Text Placeholder 3">
            <a:extLst>
              <a:ext uri="{FF2B5EF4-FFF2-40B4-BE49-F238E27FC236}">
                <a16:creationId xmlns:a16="http://schemas.microsoft.com/office/drawing/2014/main" id="{6E736F04-FC63-450C-A537-84B44E31C7DF}"/>
              </a:ext>
            </a:extLst>
          </p:cNvPr>
          <p:cNvSpPr>
            <a:spLocks noGrp="1"/>
          </p:cNvSpPr>
          <p:nvPr>
            <p:ph type="body" sz="quarter" idx="12"/>
          </p:nvPr>
        </p:nvSpPr>
        <p:spPr/>
        <p:txBody>
          <a:bodyPr/>
          <a:lstStyle/>
          <a:p>
            <a:r>
              <a:rPr lang="en-US" dirty="0"/>
              <a:t>Linear Regression v/s XGBOOT  v/s Neural Network</a:t>
            </a:r>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a:off x="722098" y="1322785"/>
            <a:ext cx="6686407" cy="82857"/>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BF29A5F2-44C8-6FEE-2DEA-743B2AA6AE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4466" y="2687217"/>
            <a:ext cx="3683286" cy="3433078"/>
          </a:xfrm>
          <a:prstGeom prst="rect">
            <a:avLst/>
          </a:prstGeom>
        </p:spPr>
      </p:pic>
      <p:pic>
        <p:nvPicPr>
          <p:cNvPr id="12" name="Picture 11">
            <a:extLst>
              <a:ext uri="{FF2B5EF4-FFF2-40B4-BE49-F238E27FC236}">
                <a16:creationId xmlns:a16="http://schemas.microsoft.com/office/drawing/2014/main" id="{A9C8FB67-F0F6-2F5A-8EA8-0649902B457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62952" y="3564296"/>
            <a:ext cx="3683286" cy="3107092"/>
          </a:xfrm>
          <a:prstGeom prst="rect">
            <a:avLst/>
          </a:prstGeom>
        </p:spPr>
      </p:pic>
      <p:pic>
        <p:nvPicPr>
          <p:cNvPr id="14" name="Picture 13">
            <a:extLst>
              <a:ext uri="{FF2B5EF4-FFF2-40B4-BE49-F238E27FC236}">
                <a16:creationId xmlns:a16="http://schemas.microsoft.com/office/drawing/2014/main" id="{79696C01-F1CB-8E60-89EC-006887CE809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93709" y="3564294"/>
            <a:ext cx="3787731" cy="2556000"/>
          </a:xfrm>
          <a:prstGeom prst="rect">
            <a:avLst/>
          </a:prstGeom>
        </p:spPr>
      </p:pic>
    </p:spTree>
    <p:extLst>
      <p:ext uri="{BB962C8B-B14F-4D97-AF65-F5344CB8AC3E}">
        <p14:creationId xmlns:p14="http://schemas.microsoft.com/office/powerpoint/2010/main" val="20867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10177364"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593910"/>
            <a:ext cx="6998281" cy="3647854"/>
          </a:xfrm>
          <a:gradFill>
            <a:gsLst>
              <a:gs pos="0">
                <a:schemeClr val="tx2"/>
              </a:gs>
              <a:gs pos="100000">
                <a:schemeClr val="accent2"/>
              </a:gs>
            </a:gsLst>
            <a:lin ang="14400000" scaled="0"/>
          </a:gradFill>
        </p:spPr>
        <p:txBody>
          <a:bodyPr/>
          <a:lstStyle/>
          <a:p>
            <a:pPr algn="just"/>
            <a:r>
              <a:rPr lang="en-US" sz="1400" dirty="0"/>
              <a:t>XGBOOST and the NN can accurately predict the number of new covid cases in New York City for 20 days into the future from November 15 to December 4, based on a training set with data from the beginning of March until November 15, 2020. Those two algorithms use the features to predict the number of new daily cases</a:t>
            </a:r>
            <a:r>
              <a:rPr lang="en-US" sz="1600" b="0" i="0" dirty="0">
                <a:solidFill>
                  <a:srgbClr val="171616"/>
                </a:solidFill>
                <a:effectLst/>
                <a:latin typeface="Inter"/>
              </a:rPr>
              <a:t>.</a:t>
            </a:r>
            <a:endParaRPr lang="en-US" sz="1400"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11358" y="3409837"/>
            <a:ext cx="4585966" cy="1008000"/>
          </a:xfrm>
        </p:spPr>
        <p:txBody>
          <a:bodyPr/>
          <a:lstStyle/>
          <a:p>
            <a:r>
              <a:rPr lang="en-US" dirty="0"/>
              <a:t>Conclusion</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flipV="1">
            <a:off x="1793360" y="4286968"/>
            <a:ext cx="4878028"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617391" y="6109360"/>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11</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329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a:xfrm>
            <a:off x="1917700" y="4508500"/>
            <a:ext cx="3314700" cy="1435100"/>
          </a:xfrm>
        </p:spPr>
        <p:txBody>
          <a:bodyPr/>
          <a:lstStyle/>
          <a:p>
            <a:r>
              <a:rPr lang="en-US" dirty="0"/>
              <a:t>Diksha </a:t>
            </a:r>
          </a:p>
          <a:p>
            <a:r>
              <a:rPr lang="en-US" dirty="0"/>
              <a:t>Siddharth Rajguru </a:t>
            </a:r>
          </a:p>
          <a:p>
            <a:r>
              <a:rPr lang="en-US" dirty="0"/>
              <a:t>Preet Chetan Patel</a:t>
            </a:r>
          </a:p>
          <a:p>
            <a:endParaRPr lang="en-US" dirty="0"/>
          </a:p>
          <a:p>
            <a:endParaRPr lang="en-US" dirty="0"/>
          </a:p>
          <a:p>
            <a:endParaRPr lang="en-US" dirty="0"/>
          </a:p>
          <a:p>
            <a:endParaRPr lang="en-US" dirty="0"/>
          </a:p>
          <a:p>
            <a:endParaRPr lang="en-US" dirty="0"/>
          </a:p>
          <a:p>
            <a:endParaRPr lang="en-US" dirty="0"/>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13" name="Group 12" descr="Icon Person">
            <a:extLst>
              <a:ext uri="{FF2B5EF4-FFF2-40B4-BE49-F238E27FC236}">
                <a16:creationId xmlns:a16="http://schemas.microsoft.com/office/drawing/2014/main" id="{017C63CC-685B-D4CF-B1A2-4EE2E2B3CC26}"/>
              </a:ext>
            </a:extLst>
          </p:cNvPr>
          <p:cNvGrpSpPr/>
          <p:nvPr/>
        </p:nvGrpSpPr>
        <p:grpSpPr>
          <a:xfrm>
            <a:off x="1363294" y="5390306"/>
            <a:ext cx="297521" cy="297521"/>
            <a:chOff x="1334697" y="4580661"/>
            <a:chExt cx="360000" cy="360000"/>
          </a:xfrm>
        </p:grpSpPr>
        <p:grpSp>
          <p:nvGrpSpPr>
            <p:cNvPr id="14" name="Group 13">
              <a:extLst>
                <a:ext uri="{FF2B5EF4-FFF2-40B4-BE49-F238E27FC236}">
                  <a16:creationId xmlns:a16="http://schemas.microsoft.com/office/drawing/2014/main" id="{AD658978-F8BA-F5E4-EBD4-DCEAA3909ADA}"/>
                </a:ext>
              </a:extLst>
            </p:cNvPr>
            <p:cNvGrpSpPr/>
            <p:nvPr/>
          </p:nvGrpSpPr>
          <p:grpSpPr>
            <a:xfrm>
              <a:off x="1421012" y="4633770"/>
              <a:ext cx="180975" cy="231458"/>
              <a:chOff x="1443237" y="4633770"/>
              <a:chExt cx="180975" cy="231458"/>
            </a:xfrm>
          </p:grpSpPr>
          <p:sp>
            <p:nvSpPr>
              <p:cNvPr id="16" name="Freeform: Shape 15">
                <a:extLst>
                  <a:ext uri="{FF2B5EF4-FFF2-40B4-BE49-F238E27FC236}">
                    <a16:creationId xmlns:a16="http://schemas.microsoft.com/office/drawing/2014/main" id="{C2D5E31A-D927-043A-AA95-F07CB1EF57EE}"/>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71454B2-354B-6D2F-B991-B9F1018059C5}"/>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15" name="Freeform: Shape 14">
              <a:extLst>
                <a:ext uri="{FF2B5EF4-FFF2-40B4-BE49-F238E27FC236}">
                  <a16:creationId xmlns:a16="http://schemas.microsoft.com/office/drawing/2014/main" id="{9E657661-357C-1F4D-DAB1-45300EF58B1D}"/>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21" name="Group 20" descr="Icon Person">
            <a:extLst>
              <a:ext uri="{FF2B5EF4-FFF2-40B4-BE49-F238E27FC236}">
                <a16:creationId xmlns:a16="http://schemas.microsoft.com/office/drawing/2014/main" id="{6301A818-FA6A-549B-C521-E6FFA75DA6DB}"/>
              </a:ext>
            </a:extLst>
          </p:cNvPr>
          <p:cNvGrpSpPr/>
          <p:nvPr/>
        </p:nvGrpSpPr>
        <p:grpSpPr>
          <a:xfrm>
            <a:off x="1363294" y="5024665"/>
            <a:ext cx="297521" cy="297521"/>
            <a:chOff x="1334697" y="4580661"/>
            <a:chExt cx="360000" cy="360000"/>
          </a:xfrm>
        </p:grpSpPr>
        <p:grpSp>
          <p:nvGrpSpPr>
            <p:cNvPr id="22" name="Group 21">
              <a:extLst>
                <a:ext uri="{FF2B5EF4-FFF2-40B4-BE49-F238E27FC236}">
                  <a16:creationId xmlns:a16="http://schemas.microsoft.com/office/drawing/2014/main" id="{F81E03E0-B81C-4D90-0C0A-A230945544EC}"/>
                </a:ext>
              </a:extLst>
            </p:cNvPr>
            <p:cNvGrpSpPr/>
            <p:nvPr/>
          </p:nvGrpSpPr>
          <p:grpSpPr>
            <a:xfrm>
              <a:off x="1421012" y="4633770"/>
              <a:ext cx="180975" cy="231458"/>
              <a:chOff x="1443237" y="4633770"/>
              <a:chExt cx="180975" cy="231458"/>
            </a:xfrm>
          </p:grpSpPr>
          <p:sp>
            <p:nvSpPr>
              <p:cNvPr id="24" name="Freeform: Shape 23">
                <a:extLst>
                  <a:ext uri="{FF2B5EF4-FFF2-40B4-BE49-F238E27FC236}">
                    <a16:creationId xmlns:a16="http://schemas.microsoft.com/office/drawing/2014/main" id="{AB4486C3-3DC4-D27F-1F9F-3070E2190632}"/>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4097ADF-3541-A1E9-9DC9-52FE9F68CD18}"/>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23" name="Freeform: Shape 22">
              <a:extLst>
                <a:ext uri="{FF2B5EF4-FFF2-40B4-BE49-F238E27FC236}">
                  <a16:creationId xmlns:a16="http://schemas.microsoft.com/office/drawing/2014/main" id="{0D974ED7-2A27-F148-5D4A-C6FF4A43A43D}"/>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593910"/>
            <a:ext cx="6998281" cy="3647854"/>
          </a:xfrm>
          <a:gradFill>
            <a:gsLst>
              <a:gs pos="0">
                <a:schemeClr val="tx2"/>
              </a:gs>
              <a:gs pos="100000">
                <a:schemeClr val="accent2"/>
              </a:gs>
            </a:gsLst>
            <a:lin ang="14400000" scaled="0"/>
          </a:gradFill>
        </p:spPr>
        <p:txBody>
          <a:bodyPr/>
          <a:lstStyle/>
          <a:p>
            <a:pPr algn="just"/>
            <a:r>
              <a:rPr lang="en-US" sz="1400" dirty="0"/>
              <a:t>A catastrophe was triggered by the COVID-19 epidemic worldwide. We aim to use machine learning models to forecast future Covid cases, the disease's trend, and predict its growth using </a:t>
            </a:r>
            <a:r>
              <a:rPr lang="en-US" sz="1400" dirty="0">
                <a:hlinkClick r:id="rId3">
                  <a:extLst>
                    <a:ext uri="{A12FA001-AC4F-418D-AE19-62706E023703}">
                      <ahyp:hlinkClr xmlns:ahyp="http://schemas.microsoft.com/office/drawing/2018/hyperlinkcolor" val="tx"/>
                    </a:ext>
                  </a:extLst>
                </a:hlinkClick>
              </a:rPr>
              <a:t>US Counties: COVID19 + Weather + Socio/Health data </a:t>
            </a:r>
            <a:r>
              <a:rPr lang="en-US" sz="1400" dirty="0"/>
              <a:t>dataset</a:t>
            </a:r>
            <a:r>
              <a:rPr lang="en-US" sz="1600" b="0" i="0" u="none" strike="noStrike" dirty="0">
                <a:solidFill>
                  <a:srgbClr val="202124"/>
                </a:solidFill>
                <a:effectLst/>
                <a:latin typeface="Inter"/>
              </a:rPr>
              <a:t> </a:t>
            </a:r>
            <a:r>
              <a:rPr lang="en-US" sz="1400" dirty="0"/>
              <a:t>as the data indicates that there is an inverse association between temperature and the number of cancer cases.</a:t>
            </a:r>
          </a:p>
          <a:p>
            <a:pPr algn="just"/>
            <a:endParaRPr lang="en-US" sz="1400"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1008000"/>
          </a:xfrm>
        </p:spPr>
        <p:txBody>
          <a:bodyPr/>
          <a:lstStyle/>
          <a:p>
            <a:r>
              <a:rPr lang="en-US" dirty="0"/>
              <a:t>OUR 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617391" y="6109360"/>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FBC09-5A84-45A9-B63B-5DEAA4BE7605}"/>
              </a:ext>
            </a:extLst>
          </p:cNvPr>
          <p:cNvSpPr>
            <a:spLocks noGrp="1"/>
          </p:cNvSpPr>
          <p:nvPr>
            <p:ph type="title"/>
          </p:nvPr>
        </p:nvSpPr>
        <p:spPr/>
        <p:txBody>
          <a:bodyPr/>
          <a:lstStyle/>
          <a:p>
            <a:r>
              <a:rPr lang="en-US" dirty="0"/>
              <a:t>PROJECT OVERVIEW</a:t>
            </a:r>
          </a:p>
        </p:txBody>
      </p:sp>
      <p:sp>
        <p:nvSpPr>
          <p:cNvPr id="4" name="Content Placeholder 3">
            <a:extLst>
              <a:ext uri="{FF2B5EF4-FFF2-40B4-BE49-F238E27FC236}">
                <a16:creationId xmlns:a16="http://schemas.microsoft.com/office/drawing/2014/main" id="{199A93DB-B3B6-47AF-84B6-0AE60CEEF594}"/>
              </a:ext>
            </a:extLst>
          </p:cNvPr>
          <p:cNvSpPr>
            <a:spLocks noGrp="1"/>
          </p:cNvSpPr>
          <p:nvPr>
            <p:ph idx="1"/>
          </p:nvPr>
        </p:nvSpPr>
        <p:spPr>
          <a:xfrm>
            <a:off x="2095500" y="1992933"/>
            <a:ext cx="7766957" cy="1095375"/>
          </a:xfrm>
        </p:spPr>
        <p:txBody>
          <a:bodyPr/>
          <a:lstStyle/>
          <a:p>
            <a:r>
              <a:rPr lang="en-US" b="1" noProof="1">
                <a:solidFill>
                  <a:schemeClr val="accent2"/>
                </a:solidFill>
                <a:latin typeface="+mj-lt"/>
              </a:rPr>
              <a:t>Literature Review</a:t>
            </a:r>
            <a:br>
              <a:rPr lang="en-US" sz="1200" dirty="0"/>
            </a:br>
            <a:r>
              <a:rPr lang="en-US" sz="1200" dirty="0"/>
              <a:t>This information comes from a public dataset: US Counties: COVID19 + Weather + Socio/Health data. It provides daily positive cases and fatalities for all 3,142 counties in the United States, as well as other daily statistics about each county's social, economic, health, and environmental circumstances. According to the statistics, there is an inverse link between temperature and covid instances.</a:t>
            </a:r>
          </a:p>
        </p:txBody>
      </p:sp>
      <p:sp>
        <p:nvSpPr>
          <p:cNvPr id="5" name="Slide Number Placeholder 4">
            <a:extLst>
              <a:ext uri="{FF2B5EF4-FFF2-40B4-BE49-F238E27FC236}">
                <a16:creationId xmlns:a16="http://schemas.microsoft.com/office/drawing/2014/main" id="{D3927B38-2109-4A32-9B61-7046301BA0E5}"/>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9" name="Content Placeholder 8">
            <a:extLst>
              <a:ext uri="{FF2B5EF4-FFF2-40B4-BE49-F238E27FC236}">
                <a16:creationId xmlns:a16="http://schemas.microsoft.com/office/drawing/2014/main" id="{741D6D94-B2BB-401E-AACC-F5CA79C890E0}"/>
              </a:ext>
            </a:extLst>
          </p:cNvPr>
          <p:cNvSpPr>
            <a:spLocks noGrp="1"/>
          </p:cNvSpPr>
          <p:nvPr>
            <p:ph idx="16"/>
          </p:nvPr>
        </p:nvSpPr>
        <p:spPr>
          <a:xfrm>
            <a:off x="2095500" y="3422739"/>
            <a:ext cx="7832271" cy="1095375"/>
          </a:xfrm>
        </p:spPr>
        <p:txBody>
          <a:bodyPr/>
          <a:lstStyle/>
          <a:p>
            <a:r>
              <a:rPr lang="en-US" b="1" noProof="1">
                <a:solidFill>
                  <a:schemeClr val="accent2"/>
                </a:solidFill>
                <a:latin typeface="+mj-lt"/>
              </a:rPr>
              <a:t>Concepts</a:t>
            </a:r>
            <a:br>
              <a:rPr lang="en-US" sz="1200" dirty="0"/>
            </a:br>
            <a:r>
              <a:rPr lang="en-US" sz="1200" dirty="0"/>
              <a:t>Our machine learning (ML) model combines least squares regression, </a:t>
            </a:r>
            <a:r>
              <a:rPr lang="en-US" sz="1200" dirty="0" err="1"/>
              <a:t>XGBoost</a:t>
            </a:r>
            <a:r>
              <a:rPr lang="en-US" sz="1200" dirty="0"/>
              <a:t>, and neural networks. All of these machine learning models were applied to see the relationship between temperature and the covid cases. The neural network and </a:t>
            </a:r>
            <a:r>
              <a:rPr lang="en-US" sz="1200" dirty="0" err="1"/>
              <a:t>XGboost</a:t>
            </a:r>
            <a:r>
              <a:rPr lang="en-US" sz="1200" dirty="0"/>
              <a:t> models outperformed the linear regression methods.</a:t>
            </a:r>
          </a:p>
          <a:p>
            <a:pPr algn="just"/>
            <a:endParaRPr lang="en-US" sz="1200" dirty="0"/>
          </a:p>
        </p:txBody>
      </p:sp>
      <p:sp>
        <p:nvSpPr>
          <p:cNvPr id="10" name="Content Placeholder 9">
            <a:extLst>
              <a:ext uri="{FF2B5EF4-FFF2-40B4-BE49-F238E27FC236}">
                <a16:creationId xmlns:a16="http://schemas.microsoft.com/office/drawing/2014/main" id="{446FF8FD-032B-4D36-A8A8-4808293CC3D6}"/>
              </a:ext>
            </a:extLst>
          </p:cNvPr>
          <p:cNvSpPr>
            <a:spLocks noGrp="1"/>
          </p:cNvSpPr>
          <p:nvPr>
            <p:ph idx="17"/>
          </p:nvPr>
        </p:nvSpPr>
        <p:spPr>
          <a:xfrm>
            <a:off x="2095500" y="4867850"/>
            <a:ext cx="7766957" cy="1095375"/>
          </a:xfrm>
        </p:spPr>
        <p:txBody>
          <a:bodyPr/>
          <a:lstStyle/>
          <a:p>
            <a:r>
              <a:rPr lang="en-US" b="1" noProof="1">
                <a:solidFill>
                  <a:schemeClr val="accent2"/>
                </a:solidFill>
                <a:latin typeface="+mj-lt"/>
              </a:rPr>
              <a:t>Machine Learning</a:t>
            </a:r>
            <a:br>
              <a:rPr lang="en-US" sz="1200" dirty="0"/>
            </a:br>
            <a:r>
              <a:rPr lang="en-US" sz="1200" dirty="0"/>
              <a:t>We utilized Python code to import, clean, explore, and visualize data and train and validate the three machine learning models. </a:t>
            </a:r>
          </a:p>
          <a:p>
            <a:endParaRPr lang="en-US" sz="1200" dirty="0"/>
          </a:p>
        </p:txBody>
      </p:sp>
      <p:sp>
        <p:nvSpPr>
          <p:cNvPr id="11" name="object 7" descr="Beige rectangle">
            <a:extLst>
              <a:ext uri="{FF2B5EF4-FFF2-40B4-BE49-F238E27FC236}">
                <a16:creationId xmlns:a16="http://schemas.microsoft.com/office/drawing/2014/main" id="{0EF37AB9-30F5-41E6-9478-F4DEF99FA9B7}"/>
              </a:ext>
            </a:extLst>
          </p:cNvPr>
          <p:cNvSpPr/>
          <p:nvPr/>
        </p:nvSpPr>
        <p:spPr bwMode="white">
          <a:xfrm flipV="1">
            <a:off x="722099" y="1277067"/>
            <a:ext cx="389655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26" name="Picture Placeholder 11" descr="Meeting with solid fill">
            <a:extLst>
              <a:ext uri="{FF2B5EF4-FFF2-40B4-BE49-F238E27FC236}">
                <a16:creationId xmlns:a16="http://schemas.microsoft.com/office/drawing/2014/main" id="{AC795B1E-52EB-4FE3-A1E0-F3353825550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4213" y="1992934"/>
            <a:ext cx="1095375" cy="1095375"/>
          </a:xfrm>
        </p:spPr>
      </p:pic>
      <p:pic>
        <p:nvPicPr>
          <p:cNvPr id="27" name="Picture Placeholder 13" descr="Thought bubble outline">
            <a:extLst>
              <a:ext uri="{FF2B5EF4-FFF2-40B4-BE49-F238E27FC236}">
                <a16:creationId xmlns:a16="http://schemas.microsoft.com/office/drawing/2014/main" id="{6E924CF4-613B-4D10-84B4-60CDEB9D1E3E}"/>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4213" y="3431134"/>
            <a:ext cx="1095375" cy="1095375"/>
          </a:xfrm>
        </p:spPr>
      </p:pic>
      <p:pic>
        <p:nvPicPr>
          <p:cNvPr id="28" name="Picture Placeholder 15" descr="Qr Code outline">
            <a:extLst>
              <a:ext uri="{FF2B5EF4-FFF2-40B4-BE49-F238E27FC236}">
                <a16:creationId xmlns:a16="http://schemas.microsoft.com/office/drawing/2014/main" id="{4A3F8A3D-A21F-48E8-9665-AC8C102CB76C}"/>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84213" y="4869334"/>
            <a:ext cx="1095375" cy="1095375"/>
          </a:xfrm>
        </p:spPr>
      </p:pic>
    </p:spTree>
    <p:extLst>
      <p:ext uri="{BB962C8B-B14F-4D97-AF65-F5344CB8AC3E}">
        <p14:creationId xmlns:p14="http://schemas.microsoft.com/office/powerpoint/2010/main" val="111089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76438"/>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p:txBody>
          <a:bodyPr/>
          <a:lstStyle/>
          <a:p>
            <a:r>
              <a:rPr lang="en-US" dirty="0"/>
              <a:t>project LIFE CYCLE</a:t>
            </a:r>
          </a:p>
        </p:txBody>
      </p:sp>
      <p:sp>
        <p:nvSpPr>
          <p:cNvPr id="20" name="Footer Placeholder 19">
            <a:extLst>
              <a:ext uri="{FF2B5EF4-FFF2-40B4-BE49-F238E27FC236}">
                <a16:creationId xmlns:a16="http://schemas.microsoft.com/office/drawing/2014/main" id="{B898379A-942F-47A5-80B4-B1C6F09FCB41}"/>
              </a:ext>
            </a:extLst>
          </p:cNvPr>
          <p:cNvSpPr>
            <a:spLocks noGrp="1"/>
          </p:cNvSpPr>
          <p:nvPr>
            <p:ph type="ftr" sz="quarter" idx="10"/>
          </p:nvPr>
        </p:nvSpPr>
        <p:spPr/>
        <p:txBody>
          <a:bodyPr/>
          <a:lstStyle/>
          <a:p>
            <a:r>
              <a:rPr lang="en-US" dirty="0"/>
              <a:t>* According to a Survey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5" name="Text Placeholder 4">
            <a:extLst>
              <a:ext uri="{FF2B5EF4-FFF2-40B4-BE49-F238E27FC236}">
                <a16:creationId xmlns:a16="http://schemas.microsoft.com/office/drawing/2014/main" id="{E2B821A5-5262-4D44-AFEB-D049F229C856}"/>
              </a:ext>
            </a:extLst>
          </p:cNvPr>
          <p:cNvSpPr>
            <a:spLocks noGrp="1"/>
          </p:cNvSpPr>
          <p:nvPr>
            <p:ph type="body" sz="quarter" idx="13"/>
          </p:nvPr>
        </p:nvSpPr>
        <p:spPr>
          <a:xfrm>
            <a:off x="684213" y="3097188"/>
            <a:ext cx="1652587" cy="435600"/>
          </a:xfrm>
        </p:spPr>
        <p:txBody>
          <a:bodyPr/>
          <a:lstStyle/>
          <a:p>
            <a:r>
              <a:rPr lang="en-US" dirty="0"/>
              <a:t>Covid-19</a:t>
            </a:r>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424753" y="3613759"/>
            <a:ext cx="2384146" cy="891874"/>
          </a:xfrm>
        </p:spPr>
        <p:txBody>
          <a:bodyPr/>
          <a:lstStyle/>
          <a:p>
            <a:r>
              <a:rPr lang="en-US" dirty="0"/>
              <a:t>Understanding the project's goal and  choosing the dataset</a:t>
            </a:r>
          </a:p>
        </p:txBody>
      </p:sp>
      <p:sp>
        <p:nvSpPr>
          <p:cNvPr id="7" name="Text Placeholder 6">
            <a:extLst>
              <a:ext uri="{FF2B5EF4-FFF2-40B4-BE49-F238E27FC236}">
                <a16:creationId xmlns:a16="http://schemas.microsoft.com/office/drawing/2014/main" id="{030E095F-965E-476E-B681-EE615BECB08B}"/>
              </a:ext>
            </a:extLst>
          </p:cNvPr>
          <p:cNvSpPr>
            <a:spLocks noGrp="1"/>
          </p:cNvSpPr>
          <p:nvPr>
            <p:ph type="body" sz="quarter" idx="15"/>
          </p:nvPr>
        </p:nvSpPr>
        <p:spPr>
          <a:xfrm>
            <a:off x="3595460" y="3115599"/>
            <a:ext cx="1652587" cy="435600"/>
          </a:xfrm>
        </p:spPr>
        <p:txBody>
          <a:bodyPr/>
          <a:lstStyle/>
          <a:p>
            <a:r>
              <a:rPr lang="en-US" dirty="0"/>
              <a:t>ETL </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3557539" y="3651012"/>
            <a:ext cx="1652801" cy="846137"/>
          </a:xfrm>
        </p:spPr>
        <p:txBody>
          <a:bodyPr/>
          <a:lstStyle/>
          <a:p>
            <a:r>
              <a:rPr lang="en-US" dirty="0"/>
              <a:t>Data extraction, transform and load</a:t>
            </a:r>
          </a:p>
        </p:txBody>
      </p:sp>
      <p:sp>
        <p:nvSpPr>
          <p:cNvPr id="9" name="Text Placeholder 8">
            <a:extLst>
              <a:ext uri="{FF2B5EF4-FFF2-40B4-BE49-F238E27FC236}">
                <a16:creationId xmlns:a16="http://schemas.microsoft.com/office/drawing/2014/main" id="{F405F6BC-5682-4AA1-9F61-DDF021E685B0}"/>
              </a:ext>
            </a:extLst>
          </p:cNvPr>
          <p:cNvSpPr>
            <a:spLocks noGrp="1"/>
          </p:cNvSpPr>
          <p:nvPr>
            <p:ph type="body" sz="quarter" idx="17"/>
          </p:nvPr>
        </p:nvSpPr>
        <p:spPr>
          <a:xfrm>
            <a:off x="5841083" y="3097188"/>
            <a:ext cx="3062993" cy="435600"/>
          </a:xfrm>
        </p:spPr>
        <p:txBody>
          <a:bodyPr/>
          <a:lstStyle/>
          <a:p>
            <a:r>
              <a:rPr lang="en-US" dirty="0"/>
              <a:t>Data modelling</a:t>
            </a:r>
          </a:p>
        </p:txBody>
      </p:sp>
      <p:sp>
        <p:nvSpPr>
          <p:cNvPr id="13" name="Text Placeholder 12">
            <a:extLst>
              <a:ext uri="{FF2B5EF4-FFF2-40B4-BE49-F238E27FC236}">
                <a16:creationId xmlns:a16="http://schemas.microsoft.com/office/drawing/2014/main" id="{E10C0A43-6ED0-45F1-9DF9-5F2F32278B15}"/>
              </a:ext>
            </a:extLst>
          </p:cNvPr>
          <p:cNvSpPr>
            <a:spLocks noGrp="1"/>
          </p:cNvSpPr>
          <p:nvPr>
            <p:ph type="body" sz="quarter" idx="21"/>
          </p:nvPr>
        </p:nvSpPr>
        <p:spPr>
          <a:xfrm>
            <a:off x="9348142" y="3092018"/>
            <a:ext cx="2362859" cy="435600"/>
          </a:xfrm>
        </p:spPr>
        <p:txBody>
          <a:bodyPr/>
          <a:lstStyle/>
          <a:p>
            <a:r>
              <a:rPr lang="en-US" dirty="0"/>
              <a:t>prediction</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657654" y="3695377"/>
            <a:ext cx="1999889" cy="846137"/>
          </a:xfrm>
        </p:spPr>
        <p:txBody>
          <a:bodyPr/>
          <a:lstStyle/>
          <a:p>
            <a:r>
              <a:rPr lang="en-US" dirty="0"/>
              <a:t>Predicting future daily cases of covid 19</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5101001" y="5137537"/>
            <a:ext cx="1990001" cy="620016"/>
          </a:xfrm>
        </p:spPr>
        <p:txBody>
          <a:bodyPr/>
          <a:lstStyle/>
          <a:p>
            <a:r>
              <a:rPr lang="en-US" dirty="0"/>
              <a:t>Success</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a:xfrm>
            <a:off x="1318326" y="2483899"/>
            <a:ext cx="384361" cy="384361"/>
          </a:xfrm>
        </p:spPr>
      </p:pic>
      <p:pic>
        <p:nvPicPr>
          <p:cNvPr id="49" name="Picture Placeholder 48" descr="Bar chart outl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264885" y="2421872"/>
            <a:ext cx="384361" cy="384361"/>
          </a:xfrm>
        </p:spPr>
      </p:pic>
      <p:pic>
        <p:nvPicPr>
          <p:cNvPr id="56" name="Picture Placeholder 55" descr="Artificial Intelligence outlin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464989" y="2393561"/>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a:xfrm>
            <a:off x="7173514" y="2411764"/>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flipV="1">
            <a:off x="722099" y="1280745"/>
            <a:ext cx="4039399" cy="7872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V="1">
            <a:off x="4383940" y="4541514"/>
            <a:ext cx="0" cy="311308"/>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V="1">
            <a:off x="7372580" y="4527746"/>
            <a:ext cx="0" cy="343016"/>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p:cNvCxnSpPr>
          <p:nvPr/>
        </p:nvCxnSpPr>
        <p:spPr>
          <a:xfrm rot="16200000" flipH="1">
            <a:off x="3529189" y="2577962"/>
            <a:ext cx="596022" cy="4585601"/>
          </a:xfrm>
          <a:prstGeom prst="bentConnector3">
            <a:avLst>
              <a:gd name="adj1" fmla="val 50000"/>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p:cNvCxnSpPr>
          <p:nvPr/>
        </p:nvCxnSpPr>
        <p:spPr>
          <a:xfrm rot="5400000">
            <a:off x="8102789" y="2597071"/>
            <a:ext cx="596021" cy="4561598"/>
          </a:xfrm>
          <a:prstGeom prst="bentConnector3">
            <a:avLst>
              <a:gd name="adj1" fmla="val 49146"/>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4015856" y="2203970"/>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6891808"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 name="Group 1">
            <a:extLst>
              <a:ext uri="{FF2B5EF4-FFF2-40B4-BE49-F238E27FC236}">
                <a16:creationId xmlns:a16="http://schemas.microsoft.com/office/drawing/2014/main" id="{7ACC6B18-DB03-4AC5-B015-6374FF16D1E5}"/>
              </a:ext>
              <a:ext uri="{C183D7F6-B498-43B3-948B-1728B52AA6E4}">
                <adec:decorative xmlns:adec="http://schemas.microsoft.com/office/drawing/2017/decorative" val="1"/>
              </a:ext>
            </a:extLst>
          </p:cNvPr>
          <p:cNvGrpSpPr>
            <a:grpSpLocks noChangeAspect="1"/>
          </p:cNvGrpSpPr>
          <p:nvPr/>
        </p:nvGrpSpPr>
        <p:grpSpPr>
          <a:xfrm>
            <a:off x="10310145" y="2224959"/>
            <a:ext cx="926876" cy="745643"/>
            <a:chOff x="7901577" y="2268089"/>
            <a:chExt cx="926876" cy="745643"/>
          </a:xfrm>
        </p:grpSpPr>
        <p:sp>
          <p:nvSpPr>
            <p:cNvPr id="44" name="Rectangle 43">
              <a:extLst>
                <a:ext uri="{FF2B5EF4-FFF2-40B4-BE49-F238E27FC236}">
                  <a16:creationId xmlns:a16="http://schemas.microsoft.com/office/drawing/2014/main" id="{FBAA099B-7326-44B7-B125-672BA72A6C05}"/>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6107D1A-01D9-4CE4-9A22-FC55274F17C6}"/>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95074261-BBC0-4AF3-AF09-C64386DBB2CF}"/>
              </a:ext>
              <a:ext uri="{C183D7F6-B498-43B3-948B-1728B52AA6E4}">
                <adec:decorative xmlns:adec="http://schemas.microsoft.com/office/drawing/2017/decorative" val="1"/>
              </a:ext>
            </a:extLst>
          </p:cNvPr>
          <p:cNvGrpSpPr>
            <a:grpSpLocks noChangeAspect="1"/>
          </p:cNvGrpSpPr>
          <p:nvPr/>
        </p:nvGrpSpPr>
        <p:grpSpPr>
          <a:xfrm flipH="1">
            <a:off x="949886" y="2224959"/>
            <a:ext cx="926876" cy="745643"/>
            <a:chOff x="7901577" y="2268089"/>
            <a:chExt cx="926876" cy="745643"/>
          </a:xfrm>
        </p:grpSpPr>
        <p:sp>
          <p:nvSpPr>
            <p:cNvPr id="50" name="Rectangle 49">
              <a:extLst>
                <a:ext uri="{FF2B5EF4-FFF2-40B4-BE49-F238E27FC236}">
                  <a16:creationId xmlns:a16="http://schemas.microsoft.com/office/drawing/2014/main" id="{C4BF8F4D-C494-48D1-8EDB-FE34A665FBEE}"/>
                </a:ext>
              </a:extLst>
            </p:cNvPr>
            <p:cNvSpPr/>
            <p:nvPr/>
          </p:nvSpPr>
          <p:spPr>
            <a:xfrm flipH="1">
              <a:off x="8516862" y="2268089"/>
              <a:ext cx="311591" cy="745643"/>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EF7A8167-402E-4636-8949-042E663C233E}"/>
                </a:ext>
              </a:extLst>
            </p:cNvPr>
            <p:cNvSpPr/>
            <p:nvPr/>
          </p:nvSpPr>
          <p:spPr>
            <a:xfrm flipH="1">
              <a:off x="7901577" y="2332794"/>
              <a:ext cx="781787" cy="616234"/>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 Placeholder 17">
            <a:extLst>
              <a:ext uri="{FF2B5EF4-FFF2-40B4-BE49-F238E27FC236}">
                <a16:creationId xmlns:a16="http://schemas.microsoft.com/office/drawing/2014/main" id="{E754FF97-29B6-8A4E-ED3F-F831CFB22FD9}"/>
              </a:ext>
            </a:extLst>
          </p:cNvPr>
          <p:cNvSpPr>
            <a:spLocks noGrp="1"/>
          </p:cNvSpPr>
          <p:nvPr>
            <p:ph type="body" sz="quarter" idx="18"/>
          </p:nvPr>
        </p:nvSpPr>
        <p:spPr>
          <a:xfrm>
            <a:off x="6095999" y="3697602"/>
            <a:ext cx="2628901" cy="846137"/>
          </a:xfrm>
        </p:spPr>
        <p:txBody>
          <a:bodyPr/>
          <a:lstStyle/>
          <a:p>
            <a:r>
              <a:rPr lang="en-CA" dirty="0"/>
              <a:t>Performing descriptive &amp; predictive modelling using machine learning</a:t>
            </a:r>
          </a:p>
        </p:txBody>
      </p:sp>
    </p:spTree>
    <p:extLst>
      <p:ext uri="{BB962C8B-B14F-4D97-AF65-F5344CB8AC3E}">
        <p14:creationId xmlns:p14="http://schemas.microsoft.com/office/powerpoint/2010/main" val="369769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520E-B553-4B58-821F-756E17DF0C52}"/>
              </a:ext>
            </a:extLst>
          </p:cNvPr>
          <p:cNvSpPr>
            <a:spLocks noGrp="1"/>
          </p:cNvSpPr>
          <p:nvPr>
            <p:ph type="title"/>
          </p:nvPr>
        </p:nvSpPr>
        <p:spPr>
          <a:xfrm>
            <a:off x="722098" y="1114684"/>
            <a:ext cx="7560000" cy="370166"/>
          </a:xfrm>
        </p:spPr>
        <p:txBody>
          <a:bodyPr/>
          <a:lstStyle/>
          <a:p>
            <a:r>
              <a:rPr lang="en-US" dirty="0"/>
              <a:t>Preliminary data visualization</a:t>
            </a:r>
          </a:p>
        </p:txBody>
      </p:sp>
      <p:sp>
        <p:nvSpPr>
          <p:cNvPr id="3" name="Slide Number Placeholder 2">
            <a:extLst>
              <a:ext uri="{FF2B5EF4-FFF2-40B4-BE49-F238E27FC236}">
                <a16:creationId xmlns:a16="http://schemas.microsoft.com/office/drawing/2014/main" id="{101FE623-9109-4333-B868-214788FBEB96}"/>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object 7" descr="Beige rectangle">
            <a:extLst>
              <a:ext uri="{FF2B5EF4-FFF2-40B4-BE49-F238E27FC236}">
                <a16:creationId xmlns:a16="http://schemas.microsoft.com/office/drawing/2014/main" id="{DD34491F-F24C-4DC2-A26D-FA05D593C843}"/>
              </a:ext>
            </a:extLst>
          </p:cNvPr>
          <p:cNvSpPr/>
          <p:nvPr/>
        </p:nvSpPr>
        <p:spPr bwMode="white">
          <a:xfrm flipV="1">
            <a:off x="722098" y="1258347"/>
            <a:ext cx="6956996" cy="370165"/>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7" name="Picture 6">
            <a:extLst>
              <a:ext uri="{FF2B5EF4-FFF2-40B4-BE49-F238E27FC236}">
                <a16:creationId xmlns:a16="http://schemas.microsoft.com/office/drawing/2014/main" id="{2C741885-4649-3CDB-769C-2D7F76A727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084" y="2136710"/>
            <a:ext cx="6018319" cy="4240291"/>
          </a:xfrm>
          <a:prstGeom prst="rect">
            <a:avLst/>
          </a:prstGeom>
        </p:spPr>
      </p:pic>
      <p:pic>
        <p:nvPicPr>
          <p:cNvPr id="14" name="Picture 13">
            <a:extLst>
              <a:ext uri="{FF2B5EF4-FFF2-40B4-BE49-F238E27FC236}">
                <a16:creationId xmlns:a16="http://schemas.microsoft.com/office/drawing/2014/main" id="{C781DFC3-1F95-85C9-2C0B-377CB9611232}"/>
              </a:ext>
            </a:extLst>
          </p:cNvPr>
          <p:cNvPicPr>
            <a:picLocks noChangeAspect="1"/>
          </p:cNvPicPr>
          <p:nvPr/>
        </p:nvPicPr>
        <p:blipFill>
          <a:blip r:embed="rId3"/>
          <a:stretch>
            <a:fillRect/>
          </a:stretch>
        </p:blipFill>
        <p:spPr>
          <a:xfrm>
            <a:off x="6497136" y="2704040"/>
            <a:ext cx="4901638" cy="3672961"/>
          </a:xfrm>
          <a:prstGeom prst="rect">
            <a:avLst/>
          </a:prstGeom>
        </p:spPr>
      </p:pic>
    </p:spTree>
    <p:extLst>
      <p:ext uri="{BB962C8B-B14F-4D97-AF65-F5344CB8AC3E}">
        <p14:creationId xmlns:p14="http://schemas.microsoft.com/office/powerpoint/2010/main" val="227443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6333D-C549-4A57-B609-2FA2E790D9F1}"/>
              </a:ext>
            </a:extLst>
          </p:cNvPr>
          <p:cNvSpPr>
            <a:spLocks noGrp="1"/>
          </p:cNvSpPr>
          <p:nvPr>
            <p:ph type="body" sz="quarter" idx="12"/>
          </p:nvPr>
        </p:nvSpPr>
        <p:spPr>
          <a:xfrm>
            <a:off x="684212" y="1405643"/>
            <a:ext cx="9710089" cy="360000"/>
          </a:xfrm>
          <a:noFill/>
        </p:spPr>
        <p:txBody>
          <a:bodyPr/>
          <a:lstStyle/>
          <a:p>
            <a:r>
              <a:rPr lang="en-US" sz="2000" dirty="0"/>
              <a:t>CONFIRMED CASES  BASED ON TEMPERATURE &amp; HUMIDITY :</a:t>
            </a:r>
          </a:p>
          <a:p>
            <a:r>
              <a:rPr lang="en-US" sz="1600" dirty="0">
                <a:effectLst/>
              </a:rPr>
              <a:t>You can clearly see the trend with temperature: as the average temperatures increased during the summer, the number of new cases went down.</a:t>
            </a:r>
            <a:endParaRPr lang="en-US" sz="2000" dirty="0"/>
          </a:p>
        </p:txBody>
      </p:sp>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p:txBody>
          <a:bodyPr/>
          <a:lstStyle/>
          <a:p>
            <a:r>
              <a:rPr lang="en-US" dirty="0"/>
              <a:t>New  York city</a:t>
            </a:r>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722099" y="1277067"/>
            <a:ext cx="333671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6" name="Picture 5">
            <a:extLst>
              <a:ext uri="{FF2B5EF4-FFF2-40B4-BE49-F238E27FC236}">
                <a16:creationId xmlns:a16="http://schemas.microsoft.com/office/drawing/2014/main" id="{7784807D-BBED-A4AE-FCF5-34C47304C3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84000" y="2542535"/>
            <a:ext cx="8161419" cy="3969703"/>
          </a:xfrm>
          <a:prstGeom prst="rect">
            <a:avLst/>
          </a:prstGeom>
        </p:spPr>
      </p:pic>
    </p:spTree>
    <p:extLst>
      <p:ext uri="{BB962C8B-B14F-4D97-AF65-F5344CB8AC3E}">
        <p14:creationId xmlns:p14="http://schemas.microsoft.com/office/powerpoint/2010/main" val="131952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6333D-C549-4A57-B609-2FA2E790D9F1}"/>
              </a:ext>
            </a:extLst>
          </p:cNvPr>
          <p:cNvSpPr>
            <a:spLocks noGrp="1"/>
          </p:cNvSpPr>
          <p:nvPr>
            <p:ph type="body" sz="quarter" idx="12"/>
          </p:nvPr>
        </p:nvSpPr>
        <p:spPr>
          <a:xfrm>
            <a:off x="684212" y="1405643"/>
            <a:ext cx="9710089" cy="360000"/>
          </a:xfrm>
          <a:noFill/>
        </p:spPr>
        <p:txBody>
          <a:bodyPr/>
          <a:lstStyle/>
          <a:p>
            <a:r>
              <a:rPr lang="en-US" sz="2000" dirty="0"/>
              <a:t>CONFIRMED CASES  BASED ON TEMPERATURE &amp; HUMIDITY :</a:t>
            </a:r>
          </a:p>
          <a:p>
            <a:r>
              <a:rPr lang="en-US" sz="1600" dirty="0">
                <a:effectLst/>
              </a:rPr>
              <a:t>You can clearly see the trend with temperature: as the average temperatures increased during the summer, the number of new cases went down.</a:t>
            </a:r>
            <a:endParaRPr lang="en-US" sz="2000" dirty="0"/>
          </a:p>
        </p:txBody>
      </p:sp>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p:txBody>
          <a:bodyPr/>
          <a:lstStyle/>
          <a:p>
            <a:r>
              <a:rPr lang="en-US" dirty="0"/>
              <a:t>NORTH DAKOTA</a:t>
            </a:r>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722099" y="1277067"/>
            <a:ext cx="333671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6" name="Picture 5">
            <a:extLst>
              <a:ext uri="{FF2B5EF4-FFF2-40B4-BE49-F238E27FC236}">
                <a16:creationId xmlns:a16="http://schemas.microsoft.com/office/drawing/2014/main" id="{F9E6FBC4-1F5C-8E8D-855D-7C6CD043562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22099" y="1178352"/>
            <a:ext cx="8431232" cy="5235171"/>
          </a:xfrm>
          <a:prstGeom prst="rect">
            <a:avLst/>
          </a:prstGeom>
        </p:spPr>
      </p:pic>
    </p:spTree>
    <p:extLst>
      <p:ext uri="{BB962C8B-B14F-4D97-AF65-F5344CB8AC3E}">
        <p14:creationId xmlns:p14="http://schemas.microsoft.com/office/powerpoint/2010/main" val="94249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6636"/>
            <a:ext cx="11832000" cy="6686395"/>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Machine learning model</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433564"/>
            <a:ext cx="2812282" cy="1242556"/>
          </a:xfrm>
        </p:spPr>
        <p:txBody>
          <a:bodyPr/>
          <a:lstStyle/>
          <a:p>
            <a:pPr algn="just"/>
            <a:r>
              <a:rPr lang="en-US" dirty="0"/>
              <a:t>Ordinary Least Squares (OLS) linear regression is a statistical technique used for the analysis and modelling of linear relationships between a response variable and one or more predictor variables. If the relationship between two variables appears to be linear, then a straight line can be fit to the data in order to model the relationship.</a:t>
            </a:r>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812282" cy="554643"/>
          </a:xfrm>
        </p:spPr>
        <p:txBody>
          <a:bodyPr/>
          <a:lstStyle/>
          <a:p>
            <a:r>
              <a:rPr lang="en-US" dirty="0"/>
              <a:t>O</a:t>
            </a:r>
            <a:r>
              <a:rPr lang="en-CA" b="0" i="0" dirty="0" err="1">
                <a:effectLst/>
                <a:latin typeface="Inter"/>
              </a:rPr>
              <a:t>rdinary</a:t>
            </a:r>
            <a:r>
              <a:rPr lang="en-CA" b="0" i="0" dirty="0">
                <a:effectLst/>
                <a:latin typeface="Inter"/>
              </a:rPr>
              <a:t> least square Linear Regression</a:t>
            </a:r>
            <a:endParaRPr lang="en-US" dirty="0"/>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5031290" y="2433564"/>
            <a:ext cx="5824771" cy="1491654"/>
          </a:xfrm>
        </p:spPr>
        <p:txBody>
          <a:bodyPr/>
          <a:lstStyle/>
          <a:p>
            <a:r>
              <a:rPr lang="en-US" dirty="0"/>
              <a:t>XGBOOST is a supervised machine learning model that deals with independent data points. It assumes that each data point is totally independent from the rest of the data points in the dataset. Clearly, the number of cases from the previous day helps predict cases in the days ahead. It is possible that the previous data will be linked to the current data. The features method does this by adding columns of data that relate the current row of data to past data.</a:t>
            </a:r>
            <a:endParaRPr lang="en-US" noProof="1"/>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5031291" y="1775805"/>
            <a:ext cx="2812282" cy="554643"/>
          </a:xfrm>
        </p:spPr>
        <p:txBody>
          <a:bodyPr/>
          <a:lstStyle/>
          <a:p>
            <a:r>
              <a:rPr lang="en-CA" b="0" i="0" dirty="0" err="1">
                <a:effectLst/>
                <a:latin typeface="Inter"/>
              </a:rPr>
              <a:t>XGBoost</a:t>
            </a:r>
            <a:r>
              <a:rPr lang="en-CA" b="0" i="0" dirty="0">
                <a:effectLst/>
                <a:latin typeface="Inter"/>
              </a:rPr>
              <a:t> MODEL</a:t>
            </a:r>
            <a:endParaRPr lang="en-US" sz="1200" dirty="0">
              <a:solidFill>
                <a:schemeClr val="bg1"/>
              </a:solidFill>
              <a:latin typeface="+mn-lt"/>
            </a:endParaRPr>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5174818" y="4917077"/>
            <a:ext cx="5387433" cy="1253533"/>
          </a:xfrm>
        </p:spPr>
        <p:txBody>
          <a:bodyPr/>
          <a:lstStyle/>
          <a:p>
            <a:r>
              <a:rPr lang="en-US" dirty="0"/>
              <a:t>Neural network (NN) This model predicts the patterns and they are designed after human brain.</a:t>
            </a:r>
          </a:p>
          <a:p>
            <a:br>
              <a:rPr lang="en-US" dirty="0"/>
            </a:br>
            <a:endParaRPr lang="en-US" noProof="1"/>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5131393" y="4240329"/>
            <a:ext cx="2812282" cy="554643"/>
          </a:xfrm>
        </p:spPr>
        <p:txBody>
          <a:bodyPr/>
          <a:lstStyle/>
          <a:p>
            <a:r>
              <a:rPr lang="en-CA" b="0" i="0" dirty="0">
                <a:effectLst/>
                <a:latin typeface="Inter"/>
              </a:rPr>
              <a:t>Neural Network</a:t>
            </a:r>
            <a:endParaRPr lang="en-US" sz="1200" dirty="0">
              <a:solidFill>
                <a:schemeClr val="bg1"/>
              </a:solidFill>
              <a:latin typeface="+mn-lt"/>
            </a:endParaRP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11184" y="3716527"/>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458121"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8019527" y="2630172"/>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a:off x="722099" y="1416092"/>
            <a:ext cx="5650710"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9818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4458121"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8019527" y="180382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8CCE096-0925-41C0-AF48-23E7DBC19872}"/>
              </a:ext>
              <a:ext uri="{C183D7F6-B498-43B3-948B-1728B52AA6E4}">
                <adec:decorative xmlns:adec="http://schemas.microsoft.com/office/drawing/2017/decorative" val="1"/>
              </a:ext>
            </a:extLst>
          </p:cNvPr>
          <p:cNvSpPr>
            <a:spLocks/>
          </p:cNvSpPr>
          <p:nvPr/>
        </p:nvSpPr>
        <p:spPr>
          <a:xfrm>
            <a:off x="4516999" y="4901394"/>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458121" y="4752270"/>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4524307" y="1980266"/>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49" name="Graphic 23" descr="Icon Clock">
            <a:extLst>
              <a:ext uri="{FF2B5EF4-FFF2-40B4-BE49-F238E27FC236}">
                <a16:creationId xmlns:a16="http://schemas.microsoft.com/office/drawing/2014/main" id="{5495C1F9-7920-41BF-8ACA-22F12780B550}"/>
              </a:ext>
            </a:extLst>
          </p:cNvPr>
          <p:cNvSpPr>
            <a:spLocks noChangeAspect="1"/>
          </p:cNvSpPr>
          <p:nvPr/>
        </p:nvSpPr>
        <p:spPr>
          <a:xfrm>
            <a:off x="990538" y="2000245"/>
            <a:ext cx="278285" cy="278285"/>
          </a:xfrm>
          <a:custGeom>
            <a:avLst/>
            <a:gdLst>
              <a:gd name="connsiteX0" fmla="*/ 657911 w 1314450"/>
              <a:gd name="connsiteY0" fmla="*/ 1315822 h 1314450"/>
              <a:gd name="connsiteX1" fmla="*/ 0 w 1314450"/>
              <a:gd name="connsiteY1" fmla="*/ 657911 h 1314450"/>
              <a:gd name="connsiteX2" fmla="*/ 657911 w 1314450"/>
              <a:gd name="connsiteY2" fmla="*/ 0 h 1314450"/>
              <a:gd name="connsiteX3" fmla="*/ 1315822 w 1314450"/>
              <a:gd name="connsiteY3" fmla="*/ 657911 h 1314450"/>
              <a:gd name="connsiteX4" fmla="*/ 657911 w 1314450"/>
              <a:gd name="connsiteY4" fmla="*/ 1315822 h 1314450"/>
              <a:gd name="connsiteX5" fmla="*/ 657911 w 1314450"/>
              <a:gd name="connsiteY5" fmla="*/ 1315822 h 1314450"/>
              <a:gd name="connsiteX6" fmla="*/ 719947 w 1314450"/>
              <a:gd name="connsiteY6" fmla="*/ 358073 h 1314450"/>
              <a:gd name="connsiteX7" fmla="*/ 614001 w 1314450"/>
              <a:gd name="connsiteY7" fmla="*/ 358073 h 1314450"/>
              <a:gd name="connsiteX8" fmla="*/ 614001 w 1314450"/>
              <a:gd name="connsiteY8" fmla="*/ 620516 h 1314450"/>
              <a:gd name="connsiteX9" fmla="*/ 351558 w 1314450"/>
              <a:gd name="connsiteY9" fmla="*/ 620516 h 1314450"/>
              <a:gd name="connsiteX10" fmla="*/ 351558 w 1314450"/>
              <a:gd name="connsiteY10" fmla="*/ 726453 h 1314450"/>
              <a:gd name="connsiteX11" fmla="*/ 666969 w 1314450"/>
              <a:gd name="connsiteY11" fmla="*/ 726453 h 1314450"/>
              <a:gd name="connsiteX12" fmla="*/ 667388 w 1314450"/>
              <a:gd name="connsiteY12" fmla="*/ 726453 h 1314450"/>
              <a:gd name="connsiteX13" fmla="*/ 705202 w 1314450"/>
              <a:gd name="connsiteY13" fmla="*/ 711613 h 1314450"/>
              <a:gd name="connsiteX14" fmla="*/ 719947 w 1314450"/>
              <a:gd name="connsiteY14" fmla="*/ 673894 h 1314450"/>
              <a:gd name="connsiteX15" fmla="*/ 719947 w 1314450"/>
              <a:gd name="connsiteY15" fmla="*/ 673475 h 1314450"/>
              <a:gd name="connsiteX16" fmla="*/ 719947 w 1314450"/>
              <a:gd name="connsiteY16" fmla="*/ 358073 h 13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0" h="1314450">
                <a:moveTo>
                  <a:pt x="657911" y="1315822"/>
                </a:moveTo>
                <a:cubicBezTo>
                  <a:pt x="294570" y="1315822"/>
                  <a:pt x="0" y="1021242"/>
                  <a:pt x="0" y="657911"/>
                </a:cubicBezTo>
                <a:cubicBezTo>
                  <a:pt x="0" y="294580"/>
                  <a:pt x="294570" y="0"/>
                  <a:pt x="657911" y="0"/>
                </a:cubicBezTo>
                <a:cubicBezTo>
                  <a:pt x="1021242" y="0"/>
                  <a:pt x="1315822" y="294580"/>
                  <a:pt x="1315822" y="657911"/>
                </a:cubicBezTo>
                <a:cubicBezTo>
                  <a:pt x="1315822" y="1021251"/>
                  <a:pt x="1021242" y="1315822"/>
                  <a:pt x="657911" y="1315822"/>
                </a:cubicBezTo>
                <a:lnTo>
                  <a:pt x="657911" y="1315822"/>
                </a:lnTo>
                <a:close/>
                <a:moveTo>
                  <a:pt x="719947" y="358073"/>
                </a:moveTo>
                <a:cubicBezTo>
                  <a:pt x="719947" y="288026"/>
                  <a:pt x="614001" y="288007"/>
                  <a:pt x="614001" y="358073"/>
                </a:cubicBezTo>
                <a:lnTo>
                  <a:pt x="614001" y="620516"/>
                </a:lnTo>
                <a:lnTo>
                  <a:pt x="351558" y="620516"/>
                </a:lnTo>
                <a:cubicBezTo>
                  <a:pt x="281511" y="620516"/>
                  <a:pt x="281492" y="726453"/>
                  <a:pt x="351558" y="726453"/>
                </a:cubicBezTo>
                <a:lnTo>
                  <a:pt x="666969" y="726453"/>
                </a:lnTo>
                <a:lnTo>
                  <a:pt x="667388" y="726453"/>
                </a:lnTo>
                <a:cubicBezTo>
                  <a:pt x="683866" y="726453"/>
                  <a:pt x="696478" y="720585"/>
                  <a:pt x="705202" y="711613"/>
                </a:cubicBezTo>
                <a:cubicBezTo>
                  <a:pt x="714118" y="702888"/>
                  <a:pt x="719947" y="690324"/>
                  <a:pt x="719947" y="673894"/>
                </a:cubicBezTo>
                <a:lnTo>
                  <a:pt x="719947" y="673475"/>
                </a:lnTo>
                <a:lnTo>
                  <a:pt x="719947" y="358073"/>
                </a:ln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4639941" y="4999491"/>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75583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6333D-C549-4A57-B609-2FA2E790D9F1}"/>
              </a:ext>
            </a:extLst>
          </p:cNvPr>
          <p:cNvSpPr>
            <a:spLocks noGrp="1"/>
          </p:cNvSpPr>
          <p:nvPr>
            <p:ph type="body" sz="quarter" idx="12"/>
          </p:nvPr>
        </p:nvSpPr>
        <p:spPr>
          <a:xfrm>
            <a:off x="722099" y="6188077"/>
            <a:ext cx="9710089" cy="360000"/>
          </a:xfrm>
          <a:noFill/>
        </p:spPr>
        <p:txBody>
          <a:bodyPr/>
          <a:lstStyle/>
          <a:p>
            <a:r>
              <a:rPr lang="en-US" sz="1600" dirty="0">
                <a:effectLst/>
              </a:rPr>
              <a:t>As shown in the above plot, the straight line of the linear regression does not do well with seasonal data.</a:t>
            </a:r>
            <a:endParaRPr lang="en-US" sz="2000" dirty="0"/>
          </a:p>
        </p:txBody>
      </p:sp>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p:txBody>
          <a:bodyPr/>
          <a:lstStyle/>
          <a:p>
            <a:r>
              <a:rPr lang="en-US" dirty="0"/>
              <a:t>Linear regression</a:t>
            </a:r>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flipV="1">
            <a:off x="722099" y="1277066"/>
            <a:ext cx="4036513" cy="52797"/>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6" name="Picture 5">
            <a:extLst>
              <a:ext uri="{FF2B5EF4-FFF2-40B4-BE49-F238E27FC236}">
                <a16:creationId xmlns:a16="http://schemas.microsoft.com/office/drawing/2014/main" id="{BA23C04B-3A65-431E-6B43-0119AB5CF7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4000" y="1558212"/>
            <a:ext cx="10186163" cy="4508819"/>
          </a:xfrm>
          <a:prstGeom prst="rect">
            <a:avLst/>
          </a:prstGeom>
        </p:spPr>
      </p:pic>
    </p:spTree>
    <p:extLst>
      <p:ext uri="{BB962C8B-B14F-4D97-AF65-F5344CB8AC3E}">
        <p14:creationId xmlns:p14="http://schemas.microsoft.com/office/powerpoint/2010/main" val="515024940"/>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2699</TotalTime>
  <Words>660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vt:lpstr>
      <vt:lpstr>Calibri</vt:lpstr>
      <vt:lpstr>Courier New</vt:lpstr>
      <vt:lpstr>Gill Sans MT</vt:lpstr>
      <vt:lpstr>Inter</vt:lpstr>
      <vt:lpstr>zeitung</vt:lpstr>
      <vt:lpstr>Office Theme</vt:lpstr>
      <vt:lpstr>US COUNTIES: COVID19 + WEATHER + SOCIO / HEALTH DATA    </vt:lpstr>
      <vt:lpstr>OUR IDEA</vt:lpstr>
      <vt:lpstr>PROJECT OVERVIEW</vt:lpstr>
      <vt:lpstr>project LIFE CYCLE</vt:lpstr>
      <vt:lpstr>Preliminary data visualization</vt:lpstr>
      <vt:lpstr>New  York city</vt:lpstr>
      <vt:lpstr>NORTH DAKOTA</vt:lpstr>
      <vt:lpstr>Machine learning model</vt:lpstr>
      <vt:lpstr>Linear regression</vt:lpstr>
      <vt:lpstr>MODEL prediction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COUNTIES: COVID19 + WEATHER + SOCIO / HEALTH DATA    </dc:title>
  <dc:creator>Diksha Diksha</dc:creator>
  <cp:lastModifiedBy>Diksha Diksha</cp:lastModifiedBy>
  <cp:revision>43</cp:revision>
  <dcterms:created xsi:type="dcterms:W3CDTF">2022-12-03T23:50:32Z</dcterms:created>
  <dcterms:modified xsi:type="dcterms:W3CDTF">2022-12-05T23:07:15Z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