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  <p:sldMasterId id="2147483688" r:id="rId5"/>
  </p:sldMasterIdLst>
  <p:notesMasterIdLst>
    <p:notesMasterId r:id="rId19"/>
  </p:notesMasterIdLst>
  <p:handoutMasterIdLst>
    <p:handoutMasterId r:id="rId20"/>
  </p:handoutMasterIdLst>
  <p:sldIdLst>
    <p:sldId id="271" r:id="rId6"/>
    <p:sldId id="275" r:id="rId7"/>
    <p:sldId id="268" r:id="rId8"/>
    <p:sldId id="280" r:id="rId9"/>
    <p:sldId id="281" r:id="rId10"/>
    <p:sldId id="282" r:id="rId11"/>
    <p:sldId id="278" r:id="rId12"/>
    <p:sldId id="283" r:id="rId13"/>
    <p:sldId id="263" r:id="rId14"/>
    <p:sldId id="279" r:id="rId15"/>
    <p:sldId id="274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6600"/>
    <a:srgbClr val="FF9900"/>
    <a:srgbClr val="CC00CC"/>
    <a:srgbClr val="000066"/>
    <a:srgbClr val="F51B20"/>
    <a:srgbClr val="008000"/>
    <a:srgbClr val="001B50"/>
    <a:srgbClr val="3D1668"/>
    <a:srgbClr val="130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8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3164"/>
            <a:ext cx="10123055" cy="38446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D5F42-7DD6-4A85-A245-568123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6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3164"/>
            <a:ext cx="10123055" cy="38446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D5F42-7DD6-4A85-A245-568123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9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38609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15D897-EDE8-4B2E-BF53-A307260B9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5892722"/>
            <a:ext cx="12176760" cy="9424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F5689B-5B5D-43C0-AEC9-58418D0E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2541"/>
            <a:ext cx="11273246" cy="469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91" y="5985289"/>
            <a:ext cx="727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3</a:t>
            </a:r>
            <a:r>
              <a:rPr lang="en-US" sz="1600" b="1" i="1" baseline="30000" dirty="0">
                <a:solidFill>
                  <a:schemeClr val="bg1"/>
                </a:solidFill>
              </a:rPr>
              <a:t>rd</a:t>
            </a:r>
            <a:r>
              <a:rPr lang="en-US" sz="1600" b="1" i="1" dirty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sz="1600" b="1" i="1" baseline="0" dirty="0">
                <a:solidFill>
                  <a:schemeClr val="bg1"/>
                </a:solidFill>
              </a:rPr>
              <a:t>(Hybrid) </a:t>
            </a:r>
          </a:p>
          <a:p>
            <a:r>
              <a:rPr lang="en-US" sz="1600" b="1" i="1" baseline="0" dirty="0">
                <a:solidFill>
                  <a:schemeClr val="bg1"/>
                </a:solidFill>
              </a:rPr>
              <a:t>March 06-08, 2025, Gwalior, India</a:t>
            </a:r>
            <a:endParaRPr lang="en-SG" sz="1600" b="1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762" y="6445212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F486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F48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F48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33447" y="1248620"/>
            <a:ext cx="9963153" cy="7453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ML-Driven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Emotion and Stress Level Monitoring</a:t>
            </a:r>
            <a:endParaRPr lang="en-SG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6385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authors Name and Affiliation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Bharti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Parate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Diksha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Mathankar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Richa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Khandelwal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Prashant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Dwivedy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{RCOEM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Nagpur}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88915"/>
            <a:ext cx="12191999" cy="110080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2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ID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1403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sz="2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7033EA-484A-41A3-8232-9D46EF237D4A}"/>
              </a:ext>
            </a:extLst>
          </p:cNvPr>
          <p:cNvSpPr/>
          <p:nvPr/>
        </p:nvSpPr>
        <p:spPr>
          <a:xfrm>
            <a:off x="3266662" y="5138324"/>
            <a:ext cx="549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Bharti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Parate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819" y="295951"/>
            <a:ext cx="10414361" cy="7385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Test Result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1355" r="33171" b="50566"/>
          <a:stretch/>
        </p:blipFill>
        <p:spPr>
          <a:xfrm>
            <a:off x="776287" y="1330423"/>
            <a:ext cx="2643188" cy="3697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330423"/>
            <a:ext cx="3952875" cy="26563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44" y="1330423"/>
            <a:ext cx="3206048" cy="2165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37" y="5123190"/>
            <a:ext cx="283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Fig.1: CNN Test Cases for Stress Detection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5762" y="4082317"/>
            <a:ext cx="404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Fig.2: Bar Graph for Visual Understanding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392" y="3639814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Fig.4: Dynamic visual box with needle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56000"/>
            </a:blip>
            <a:srcRect/>
            <a:stretch>
              <a:fillRect/>
            </a:stretch>
          </a:blip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52462" y="-54677"/>
            <a:ext cx="10887076" cy="747713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Evaluation of Emotion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73" y="1841190"/>
            <a:ext cx="4032601" cy="40326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3960" b="26738"/>
          <a:stretch/>
        </p:blipFill>
        <p:spPr>
          <a:xfrm>
            <a:off x="6172199" y="3589493"/>
            <a:ext cx="4873401" cy="21277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6786" y="825527"/>
            <a:ext cx="52054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how well the model predicts each emotion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048" y="825527"/>
            <a:ext cx="5514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Precision: How many predictions were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Recall: How many actual cases were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F1-Score: Balance between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Support: Number of Samples per class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b="-2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" y="304800"/>
            <a:ext cx="1179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149" y="1495425"/>
            <a:ext cx="5838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Non-invasive, real-time stress detection via facial expressions.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system that eliminates the need for intrusive sensors.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CNN model with 73.21% accuracy.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potential tool for improving workplace productivity, mental health and smart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8046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egant cursive Thank you in silver foil on a dark blue background with  subtle lighting | Premium AI-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589" y="0"/>
            <a:ext cx="12192000" cy="685800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94517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9315" y="1182686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1224"/>
            <a:ext cx="12192000" cy="8667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086453" y="1182687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6268244" y="1184274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408361" y="1182687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643827" y="1335087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F51B20">
                  <a:shade val="30000"/>
                  <a:satMod val="115000"/>
                </a:srgbClr>
              </a:gs>
              <a:gs pos="50000">
                <a:srgbClr val="F51B20">
                  <a:shade val="67500"/>
                  <a:satMod val="115000"/>
                </a:srgbClr>
              </a:gs>
              <a:gs pos="100000">
                <a:srgbClr val="F51B2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32047" y="1507831"/>
            <a:ext cx="17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93292" y="1335088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6341663" y="1335087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9190035" y="1335087"/>
            <a:ext cx="2097089" cy="830871"/>
          </a:xfrm>
          <a:prstGeom prst="roundRect">
            <a:avLst/>
          </a:prstGeom>
          <a:solidFill>
            <a:srgbClr val="7030A0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50221" y="1481588"/>
            <a:ext cx="185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1133" y="1334961"/>
            <a:ext cx="207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8127" y="1530611"/>
            <a:ext cx="227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975" y="3934925"/>
            <a:ext cx="21396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Stress-related disorders require non-invasive, real time monitoring solutions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399" y="3868250"/>
            <a:ext cx="23929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CNN-based emotion recognition using FER-2013 dataset, mapped to stress levels (low, high, moderate)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5889" y="3868250"/>
            <a:ext cx="21740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visual feedback (gauge interface). Non-invasive, sensor-free approach.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0034" y="3868250"/>
            <a:ext cx="209708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Mental health,</a:t>
            </a:r>
          </a:p>
          <a:p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Workplace stress management,</a:t>
            </a:r>
          </a:p>
          <a:p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well-being.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181,000+ Problem Icon Stock Illustrations, Royalty-Free Vector Graphics &amp;  Clip Art - iStock | Heart problem icon, Problem icon editable stroke, Problem  icon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" t="9806" r="7973" b="8082"/>
          <a:stretch/>
        </p:blipFill>
        <p:spPr bwMode="auto">
          <a:xfrm>
            <a:off x="1009393" y="2318357"/>
            <a:ext cx="1365955" cy="1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rain and light bulb icon Stock Vector Image &amp; Art - Alam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0"/>
          <a:stretch/>
        </p:blipFill>
        <p:spPr bwMode="auto">
          <a:xfrm>
            <a:off x="3979416" y="2271109"/>
            <a:ext cx="1196044" cy="1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r Chart Clipart Transparent PNG Hd, Bar Chart Logo Design Concept  Accounting Logo, Finance, Money, Business PNG Image For Free Downloa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9796" r="8854" b="10521"/>
          <a:stretch/>
        </p:blipFill>
        <p:spPr bwMode="auto">
          <a:xfrm>
            <a:off x="6776451" y="2538198"/>
            <a:ext cx="12477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spital logo vector | Premium AI-generated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50" y="2545884"/>
            <a:ext cx="1272556" cy="12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9" y="122921"/>
            <a:ext cx="10620376" cy="738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31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</a:t>
            </a:r>
            <a:r>
              <a:rPr lang="en-IN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2454" y="1075099"/>
            <a:ext cx="2033683" cy="1302771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63209" y="1225880"/>
            <a:ext cx="1632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</a:rPr>
              <a:t>Data </a:t>
            </a:r>
            <a:r>
              <a:rPr lang="en-IN" sz="2400" dirty="0" smtClean="0">
                <a:solidFill>
                  <a:schemeClr val="bg2"/>
                </a:solidFill>
              </a:rPr>
              <a:t>collection</a:t>
            </a:r>
            <a:endParaRPr lang="en-IN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14111" y="3411526"/>
            <a:ext cx="2230811" cy="1471230"/>
          </a:xfrm>
          <a:prstGeom prst="ellips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333381" y="4484167"/>
            <a:ext cx="2229372" cy="1399764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2096280" y="2110901"/>
            <a:ext cx="2323427" cy="1536068"/>
          </a:xfrm>
          <a:prstGeom prst="ellips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38598" y="2277113"/>
            <a:ext cx="205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2"/>
                </a:solidFill>
              </a:rPr>
              <a:t>Pre-processing </a:t>
            </a:r>
            <a:r>
              <a:rPr lang="en-IN" sz="2400" dirty="0">
                <a:solidFill>
                  <a:schemeClr val="bg2"/>
                </a:solidFill>
              </a:rPr>
              <a:t>and feature extraction</a:t>
            </a:r>
            <a:r>
              <a:rPr lang="en-IN" sz="2000" dirty="0"/>
              <a:t>.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612" y="3205443"/>
            <a:ext cx="2531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lvl="1"/>
            <a:r>
              <a:rPr lang="en-IN" sz="2400" dirty="0">
                <a:solidFill>
                  <a:schemeClr val="bg2"/>
                </a:solidFill>
              </a:rPr>
              <a:t>Machine learning </a:t>
            </a:r>
            <a:endParaRPr lang="en-IN" sz="2400" dirty="0" smtClean="0">
              <a:solidFill>
                <a:schemeClr val="bg2"/>
              </a:solidFill>
            </a:endParaRPr>
          </a:p>
          <a:p>
            <a:pPr lvl="1"/>
            <a:r>
              <a:rPr lang="en-IN" sz="2400" dirty="0" smtClean="0">
                <a:solidFill>
                  <a:schemeClr val="bg2"/>
                </a:solidFill>
              </a:rPr>
              <a:t>models</a:t>
            </a:r>
            <a:endParaRPr lang="en-IN" sz="28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9138" y="4569826"/>
            <a:ext cx="226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</a:rPr>
              <a:t>Real-time </a:t>
            </a:r>
            <a:r>
              <a:rPr lang="en-IN" sz="2400" dirty="0" smtClean="0">
                <a:solidFill>
                  <a:schemeClr val="bg2"/>
                </a:solidFill>
              </a:rPr>
              <a:t>monitoring and Feedback </a:t>
            </a:r>
            <a:endParaRPr lang="en-IN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57895" y="1547730"/>
            <a:ext cx="953775" cy="592790"/>
            <a:chOff x="2532375" y="1808512"/>
            <a:chExt cx="457200" cy="59279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14111" y="2671330"/>
            <a:ext cx="1148464" cy="714449"/>
            <a:chOff x="2532375" y="1808512"/>
            <a:chExt cx="457200" cy="59279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200867" y="3885181"/>
            <a:ext cx="1123950" cy="592790"/>
            <a:chOff x="2532375" y="1808512"/>
            <a:chExt cx="457200" cy="59279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86574"/>
            <a:ext cx="12192000" cy="8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238" y="122921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Data collection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0725" y="1228397"/>
            <a:ext cx="4914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Source: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Live video feed from a camera captures facial expressions in real time.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Detection: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Cascades or MTCNN are employed to detect and segment the face from the background. A bounding box isolates the facial region for further analysis.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for Training: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FER-2013 dataset (35,887 labelled facial images across seven emotions: anger, disgust, fear, happy, sad, surprise, neutral)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40836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238" y="122921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IN" sz="31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Preprocessing</a:t>
            </a:r>
            <a:r>
              <a:rPr lang="en-IN" sz="3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Feature Extraction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6374" y="1202955"/>
            <a:ext cx="6248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Resizing and Grayscale Conversion: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Detected face regions are sized 48 x 48 pixels and converted to grayscale to standardize input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Augmentation: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training, techniques like rotation, horizontal flipping, and zooming are applied to enhance dataset diversity and reduce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Edge Detection and Segmentation: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Canny Edge Detection: Highlights key facial features ( eyes, mouth, nose) by detecting intensity gradients.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Region of Interest (ROI) Segmentation: Focuses on critical micro-expressions and emotional cues.</a:t>
            </a:r>
          </a:p>
        </p:txBody>
      </p:sp>
    </p:spTree>
    <p:extLst>
      <p:ext uri="{BB962C8B-B14F-4D97-AF65-F5344CB8AC3E}">
        <p14:creationId xmlns:p14="http://schemas.microsoft.com/office/powerpoint/2010/main" val="3735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819" y="-58445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Model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49" y="831856"/>
            <a:ext cx="7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Neural Network (CNN) Architecture: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214" y="1445301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spatial features (edges, textures) using 3x3 kernels.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Stabilizes training by standardizing layers outputs.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dimensionality while retaining dominant features.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computational cost while maintaining accuracy.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Replaces fully connected layers to minimize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Outputs emotion probabilities  across seven classes.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05776" y="1482364"/>
            <a:ext cx="3569399" cy="389184"/>
            <a:chOff x="254091" y="46725"/>
            <a:chExt cx="3700966" cy="560880"/>
          </a:xfrm>
        </p:grpSpPr>
        <p:sp>
          <p:nvSpPr>
            <p:cNvPr id="13" name="Rounded Rectangle 12"/>
            <p:cNvSpPr/>
            <p:nvPr/>
          </p:nvSpPr>
          <p:spPr>
            <a:xfrm>
              <a:off x="254091" y="46725"/>
              <a:ext cx="3700966" cy="560880"/>
            </a:xfrm>
            <a:prstGeom prst="roundRect">
              <a:avLst/>
            </a:prstGeom>
            <a:gradFill rotWithShape="0">
              <a:gsLst>
                <a:gs pos="0">
                  <a:srgbClr val="87B2BE"/>
                </a:gs>
                <a:gs pos="61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81471" y="74105"/>
              <a:ext cx="3646206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Convolution</a:t>
              </a:r>
              <a:r>
                <a:rPr lang="en-IN" sz="2400" kern="1200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Layers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4323" y="2119935"/>
            <a:ext cx="3533861" cy="350718"/>
            <a:chOff x="254091" y="908565"/>
            <a:chExt cx="3700966" cy="560880"/>
          </a:xfrm>
        </p:grpSpPr>
        <p:sp>
          <p:nvSpPr>
            <p:cNvPr id="16" name="Rounded Rectangle 15"/>
            <p:cNvSpPr/>
            <p:nvPr/>
          </p:nvSpPr>
          <p:spPr>
            <a:xfrm>
              <a:off x="254091" y="908565"/>
              <a:ext cx="3700966" cy="560880"/>
            </a:xfrm>
            <a:prstGeom prst="roundRect">
              <a:avLst/>
            </a:prstGeom>
            <a:gradFill rotWithShape="0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2007263"/>
                <a:satOff val="4171"/>
                <a:lumOff val="-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81471" y="935945"/>
              <a:ext cx="3646206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Batch Normalization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2011" y="2700466"/>
            <a:ext cx="3542612" cy="343573"/>
            <a:chOff x="254091" y="1770405"/>
            <a:chExt cx="3668772" cy="560880"/>
          </a:xfrm>
        </p:grpSpPr>
        <p:sp>
          <p:nvSpPr>
            <p:cNvPr id="19" name="Rounded Rectangle 18"/>
            <p:cNvSpPr/>
            <p:nvPr/>
          </p:nvSpPr>
          <p:spPr>
            <a:xfrm>
              <a:off x="254091" y="1770405"/>
              <a:ext cx="3668772" cy="560880"/>
            </a:xfrm>
            <a:prstGeom prst="roundRect">
              <a:avLst/>
            </a:prstGeom>
            <a:gradFill rotWithShape="0">
              <a:gsLst>
                <a:gs pos="0">
                  <a:srgbClr val="130991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81471" y="1797785"/>
              <a:ext cx="3614012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 Pooling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2787" y="3310006"/>
            <a:ext cx="3561060" cy="329108"/>
            <a:chOff x="252892" y="20445"/>
            <a:chExt cx="3683491" cy="560880"/>
          </a:xfrm>
        </p:grpSpPr>
        <p:sp>
          <p:nvSpPr>
            <p:cNvPr id="22" name="Rounded Rectangle 21"/>
            <p:cNvSpPr/>
            <p:nvPr/>
          </p:nvSpPr>
          <p:spPr>
            <a:xfrm>
              <a:off x="252892" y="20445"/>
              <a:ext cx="3683491" cy="560880"/>
            </a:xfrm>
            <a:prstGeom prst="roundRect">
              <a:avLst/>
            </a:prstGeom>
            <a:gradFill rotWithShape="0">
              <a:gsLst>
                <a:gs pos="0">
                  <a:srgbClr val="87B2BE"/>
                </a:gs>
                <a:gs pos="61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290127" y="47824"/>
              <a:ext cx="3628731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953" tIns="0" rIns="13395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Separable Convolution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3259" y="4476438"/>
            <a:ext cx="3520588" cy="340640"/>
            <a:chOff x="252892" y="882285"/>
            <a:chExt cx="3683491" cy="560880"/>
          </a:xfrm>
        </p:grpSpPr>
        <p:sp>
          <p:nvSpPr>
            <p:cNvPr id="25" name="Rounded Rectangle 24"/>
            <p:cNvSpPr/>
            <p:nvPr/>
          </p:nvSpPr>
          <p:spPr>
            <a:xfrm>
              <a:off x="252892" y="882285"/>
              <a:ext cx="3683491" cy="560880"/>
            </a:xfrm>
            <a:prstGeom prst="roundRect">
              <a:avLst/>
            </a:prstGeom>
            <a:gradFill rotWithShape="0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80272" y="909665"/>
              <a:ext cx="3628731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953" tIns="0" rIns="13395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Activation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1235" y="3884318"/>
            <a:ext cx="3542612" cy="343573"/>
            <a:chOff x="254091" y="1770405"/>
            <a:chExt cx="3668772" cy="560880"/>
          </a:xfrm>
        </p:grpSpPr>
        <p:sp>
          <p:nvSpPr>
            <p:cNvPr id="28" name="Rounded Rectangle 27"/>
            <p:cNvSpPr/>
            <p:nvPr/>
          </p:nvSpPr>
          <p:spPr>
            <a:xfrm>
              <a:off x="254091" y="1770405"/>
              <a:ext cx="3668772" cy="560880"/>
            </a:xfrm>
            <a:prstGeom prst="roundRect">
              <a:avLst/>
            </a:prstGeom>
            <a:gradFill rotWithShape="0">
              <a:gsLst>
                <a:gs pos="0">
                  <a:srgbClr val="130991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281471" y="1797785"/>
              <a:ext cx="3614012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 Average Pooling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558" y="-1"/>
            <a:ext cx="12192000" cy="685800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47343" y="2022978"/>
            <a:ext cx="11953367" cy="94517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EMOTION TO STRESS MAPPING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85343" y="2789740"/>
            <a:ext cx="3744945" cy="310316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1224"/>
            <a:ext cx="12192000" cy="86677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784598" y="2789740"/>
            <a:ext cx="3624923" cy="310316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939025" y="3003665"/>
            <a:ext cx="3069976" cy="55704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572512" y="3020579"/>
            <a:ext cx="251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24099" y="3029722"/>
            <a:ext cx="3275818" cy="56739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6297638" y="3032954"/>
            <a:ext cx="277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Level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9558" y="3572220"/>
            <a:ext cx="328996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</a:t>
            </a:r>
          </a:p>
          <a:p>
            <a:pPr algn="just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Level</a:t>
            </a:r>
          </a:p>
          <a:p>
            <a:pPr algn="just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1063" y="3534545"/>
            <a:ext cx="3746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Happiness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Surprise }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Neutral }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Anger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Fear, Sadness,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Disgust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12099" y="3771900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12099" y="5249045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12099" y="4543425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349" y="354791"/>
            <a:ext cx="88296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Protocol: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Function: Categorical cross-entropy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Optimizer: Adam with adaptive learning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Epochs: 25 epochs, achieving 73.21% training accuracy </a:t>
            </a:r>
          </a:p>
        </p:txBody>
      </p:sp>
    </p:spTree>
    <p:extLst>
      <p:ext uri="{BB962C8B-B14F-4D97-AF65-F5344CB8AC3E}">
        <p14:creationId xmlns:p14="http://schemas.microsoft.com/office/powerpoint/2010/main" val="2112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 b="-2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819" y="-38100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Monitoring &amp; Feedback</a:t>
            </a:r>
            <a:endParaRPr lang="en-IN" sz="3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619" y="1200133"/>
            <a:ext cx="5692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Interface: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Bounding box : Highlights the detected face in real-time video feed.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 label: displays the predicted emotion with a confidence score.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Gauge: A visual needle-based gauge updates dynamically to reflect stress levels (low, moderate, high)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methodology combines robust CNN-based emotion recognition with non-invasive real-time feedback, providing an accessible solution for stress monitoring.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echDispatch #1/2021 - Facial Emotion Recognition | European Data  Protection Supervis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6"/>
          <a:stretch/>
        </p:blipFill>
        <p:spPr bwMode="auto">
          <a:xfrm>
            <a:off x="4194935" y="1170280"/>
            <a:ext cx="7805438" cy="28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6647" y="4181564"/>
            <a:ext cx="2038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7098" y="4181564"/>
            <a:ext cx="192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Expression Detection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2637" y="4181564"/>
            <a:ext cx="20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to Emotion State “Happy”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6647" y="449461"/>
            <a:ext cx="6309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Model work on the Data?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ppt8E27.t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>
          <a:defRPr sz="4000" dirty="0" smtClean="0">
            <a:solidFill>
              <a:srgbClr val="323B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629</Words>
  <Application>Microsoft Office PowerPoint</Application>
  <PresentationFormat>Widescreen</PresentationFormat>
  <Paragraphs>111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Aparajita</vt:lpstr>
      <vt:lpstr>Arial</vt:lpstr>
      <vt:lpstr>Calibri</vt:lpstr>
      <vt:lpstr>Trebuchet MS</vt:lpstr>
      <vt:lpstr>Tw Cen MT</vt:lpstr>
      <vt:lpstr>Wingdings</vt:lpstr>
      <vt:lpstr>Circuit</vt:lpstr>
      <vt:lpstr>ppt8E27.tmp</vt:lpstr>
      <vt:lpstr>ML-Driven Real-Time Emotion and Stress Level Monitoring</vt:lpstr>
      <vt:lpstr>Abstract</vt:lpstr>
      <vt:lpstr> Overview of the System Architecture</vt:lpstr>
      <vt:lpstr>Real-time Data collection</vt:lpstr>
      <vt:lpstr>Data Preprocessing &amp; Feature Extraction</vt:lpstr>
      <vt:lpstr>Machine Learning Model</vt:lpstr>
      <vt:lpstr>EMOTION TO STRESS MAPPING</vt:lpstr>
      <vt:lpstr>Real-time Monitoring &amp; Feedback</vt:lpstr>
      <vt:lpstr>PowerPoint Presentation</vt:lpstr>
      <vt:lpstr> Test Result</vt:lpstr>
      <vt:lpstr>Performance Evaluation of Emotion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2024-10-17T13:02:30Z</dcterms:created>
  <dcterms:modified xsi:type="dcterms:W3CDTF">2025-02-26T06:13:41Z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