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903">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PU8n/5nNr2dV6IqZXD6tBm28ot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44C5BD-6802-4065-BA46-74D10B2BC968}">
  <a:tblStyle styleId="{2D44C5BD-6802-4065-BA46-74D10B2BC968}"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797F9A42-47BA-4061-8432-6E8ADEC6229A}"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08" y="32"/>
      </p:cViewPr>
      <p:guideLst>
        <p:guide orient="horz" pos="2160"/>
        <p:guide pos="290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527519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95082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162" name="Google Shape;162;p12: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3751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1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36802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1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01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1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7333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p1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2849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8" name="Google Shape;198;p1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964205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1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194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7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7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18190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p1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6281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0: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p2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22956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7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7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7043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9" name="Google Shape;239;p2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53843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p2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0699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p2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76251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0" name="Google Shape;260;p2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73503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5518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8686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66970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92684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79144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p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59132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p1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84383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1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67336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5"/>
        <p:cNvGrpSpPr/>
        <p:nvPr/>
      </p:nvGrpSpPr>
      <p:grpSpPr>
        <a:xfrm>
          <a:off x="0" y="0"/>
          <a:ext cx="0" cy="0"/>
          <a:chOff x="0" y="0"/>
          <a:chExt cx="0" cy="0"/>
        </a:xfrm>
      </p:grpSpPr>
      <p:sp>
        <p:nvSpPr>
          <p:cNvPr id="66" name="Google Shape;66;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0"/>
        <p:cNvGrpSpPr/>
        <p:nvPr/>
      </p:nvGrpSpPr>
      <p:grpSpPr>
        <a:xfrm>
          <a:off x="0" y="0"/>
          <a:ext cx="0" cy="0"/>
          <a:chOff x="0" y="0"/>
          <a:chExt cx="0" cy="0"/>
        </a:xfrm>
      </p:grpSpPr>
      <p:sp>
        <p:nvSpPr>
          <p:cNvPr id="71" name="Google Shape;71;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77"/>
        <p:cNvGrpSpPr/>
        <p:nvPr/>
      </p:nvGrpSpPr>
      <p:grpSpPr>
        <a:xfrm>
          <a:off x="0" y="0"/>
          <a:ext cx="0" cy="0"/>
          <a:chOff x="0" y="0"/>
          <a:chExt cx="0" cy="0"/>
        </a:xfrm>
      </p:grpSpPr>
      <p:sp>
        <p:nvSpPr>
          <p:cNvPr id="78" name="Google Shape;78;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4"/>
        <p:cNvGrpSpPr/>
        <p:nvPr/>
      </p:nvGrpSpPr>
      <p:grpSpPr>
        <a:xfrm>
          <a:off x="0" y="0"/>
          <a:ext cx="0" cy="0"/>
          <a:chOff x="0" y="0"/>
          <a:chExt cx="0" cy="0"/>
        </a:xfrm>
      </p:grpSpPr>
      <p:sp>
        <p:nvSpPr>
          <p:cNvPr id="35" name="Google Shape;35;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7"/>
        <p:cNvGrpSpPr/>
        <p:nvPr/>
      </p:nvGrpSpPr>
      <p:grpSpPr>
        <a:xfrm>
          <a:off x="0" y="0"/>
          <a:ext cx="0" cy="0"/>
          <a:chOff x="0" y="0"/>
          <a:chExt cx="0" cy="0"/>
        </a:xfrm>
      </p:grpSpPr>
      <p:sp>
        <p:nvSpPr>
          <p:cNvPr id="38" name="Google Shape;38;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0" name="Google Shape;40;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4"/>
        <p:cNvGrpSpPr/>
        <p:nvPr/>
      </p:nvGrpSpPr>
      <p:grpSpPr>
        <a:xfrm>
          <a:off x="0" y="0"/>
          <a:ext cx="0" cy="0"/>
          <a:chOff x="0" y="0"/>
          <a:chExt cx="0" cy="0"/>
        </a:xfrm>
      </p:grpSpPr>
      <p:sp>
        <p:nvSpPr>
          <p:cNvPr id="45" name="Google Shape;45;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6" name="Google Shape;46;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7"/>
        <p:cNvGrpSpPr/>
        <p:nvPr/>
      </p:nvGrpSpPr>
      <p:grpSpPr>
        <a:xfrm>
          <a:off x="0" y="0"/>
          <a:ext cx="0" cy="0"/>
          <a:chOff x="0" y="0"/>
          <a:chExt cx="0" cy="0"/>
        </a:xfrm>
      </p:grpSpPr>
      <p:sp>
        <p:nvSpPr>
          <p:cNvPr id="48" name="Google Shape;48;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3"/>
        <p:cNvGrpSpPr/>
        <p:nvPr/>
      </p:nvGrpSpPr>
      <p:grpSpPr>
        <a:xfrm>
          <a:off x="0" y="0"/>
          <a:ext cx="0" cy="0"/>
          <a:chOff x="0" y="0"/>
          <a:chExt cx="0" cy="0"/>
        </a:xfrm>
      </p:grpSpPr>
      <p:sp>
        <p:nvSpPr>
          <p:cNvPr id="54" name="Google Shape;54;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5">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5">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p:nvPr/>
        </p:nvSpPr>
        <p:spPr>
          <a:xfrm>
            <a:off x="36525" y="1679801"/>
            <a:ext cx="9144000" cy="4749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3600" b="1" i="0" u="none" strike="noStrike" cap="none">
                <a:solidFill>
                  <a:schemeClr val="dk1"/>
                </a:solidFill>
                <a:latin typeface="Times New Roman"/>
                <a:ea typeface="Times New Roman"/>
                <a:cs typeface="Times New Roman"/>
                <a:sym typeface="Times New Roman"/>
              </a:rPr>
              <a:t>TCP/UDP message format, 3 way handshaking</a:t>
            </a:r>
            <a:endParaRPr sz="36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800" b="1" i="0" u="none" strike="noStrike" cap="none">
                <a:solidFill>
                  <a:srgbClr val="0070C0"/>
                </a:solidFill>
                <a:latin typeface="Times New Roman"/>
                <a:ea typeface="Times New Roman"/>
                <a:cs typeface="Times New Roman"/>
                <a:sym typeface="Times New Roman"/>
              </a:rPr>
              <a:t>Lecture No. 53-55</a:t>
            </a:r>
            <a:endParaRPr sz="28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000" b="1" i="0" u="none" strike="noStrike" cap="none">
                <a:solidFill>
                  <a:srgbClr val="0070C0"/>
                </a:solidFill>
                <a:latin typeface="Times New Roman"/>
                <a:ea typeface="Times New Roman"/>
                <a:cs typeface="Times New Roman"/>
                <a:sym typeface="Times New Roman"/>
              </a:rPr>
              <a:t>Prepared By: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400"/>
              </a:spcBef>
              <a:spcAft>
                <a:spcPts val="0"/>
              </a:spcAft>
              <a:buClr>
                <a:srgbClr val="000000"/>
              </a:buClr>
              <a:buSzPts val="2000"/>
              <a:buFont typeface="Arial"/>
              <a:buNone/>
            </a:pPr>
            <a:r>
              <a:rPr lang="en-US" sz="2000" b="1" i="0" u="none" strike="noStrike" cap="none">
                <a:solidFill>
                  <a:srgbClr val="0070C0"/>
                </a:solidFill>
                <a:latin typeface="Times New Roman"/>
                <a:ea typeface="Times New Roman"/>
                <a:cs typeface="Times New Roman"/>
                <a:sym typeface="Times New Roman"/>
              </a:rPr>
              <a:t>Vijaita Kashyap</a:t>
            </a:r>
            <a:endParaRPr sz="20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200" b="1" i="0" u="none" strike="noStrike" cap="none">
                <a:solidFill>
                  <a:schemeClr val="dk1"/>
                </a:solidFill>
                <a:latin typeface="Times New Roman"/>
                <a:ea typeface="Times New Roman"/>
                <a:cs typeface="Times New Roman"/>
                <a:sym typeface="Times New Roman"/>
              </a:rPr>
              <a:t>Department of Computer Science and Engineering, </a:t>
            </a:r>
            <a:endParaRPr sz="1600" b="1" i="0" u="none" strike="noStrike" cap="none">
              <a:solidFill>
                <a:srgbClr val="000000"/>
              </a:solidFill>
            </a:endParaRPr>
          </a:p>
          <a:p>
            <a:pPr marL="0" marR="0" lvl="0" indent="0" algn="ctr" rtl="0">
              <a:lnSpc>
                <a:spcPct val="100000"/>
              </a:lnSpc>
              <a:spcBef>
                <a:spcPts val="400"/>
              </a:spcBef>
              <a:spcAft>
                <a:spcPts val="0"/>
              </a:spcAft>
              <a:buClr>
                <a:srgbClr val="000000"/>
              </a:buClr>
              <a:buSzPts val="2000"/>
              <a:buFont typeface="Arial"/>
              <a:buNone/>
            </a:pPr>
            <a:r>
              <a:rPr lang="en-US" sz="2200" b="1" i="0" u="none" strike="noStrike" cap="none">
                <a:solidFill>
                  <a:schemeClr val="dk1"/>
                </a:solidFill>
                <a:latin typeface="Times New Roman"/>
                <a:ea typeface="Times New Roman"/>
                <a:cs typeface="Times New Roman"/>
                <a:sym typeface="Times New Roman"/>
              </a:rPr>
              <a:t>Chitkara University, Punjab</a:t>
            </a:r>
            <a:endParaRPr sz="1600" b="1" i="0" u="none" strike="noStrike" cap="none">
              <a:solidFill>
                <a:srgbClr val="000000"/>
              </a:solidFill>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p:txBody>
      </p:sp>
      <p:sp>
        <p:nvSpPr>
          <p:cNvPr id="91" name="Google Shape;91;p1"/>
          <p:cNvSpPr txBox="1">
            <a:spLocks noGrp="1"/>
          </p:cNvSpPr>
          <p:nvPr>
            <p:ph type="ftr" idx="11"/>
          </p:nvPr>
        </p:nvSpPr>
        <p:spPr>
          <a:xfrm>
            <a:off x="0" y="6706140"/>
            <a:ext cx="840773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a:t>
            </a:r>
            <a:endParaRPr sz="140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1400"/>
              <a:buNone/>
            </a:pPr>
            <a:endParaRPr sz="1400" b="0" strike="noStrike">
              <a:solidFill>
                <a:schemeClr val="dk1"/>
              </a:solidFill>
              <a:latin typeface="Times New Roman"/>
              <a:ea typeface="Times New Roman"/>
              <a:cs typeface="Times New Roman"/>
              <a:sym typeface="Times New Roman"/>
            </a:endParaRPr>
          </a:p>
        </p:txBody>
      </p:sp>
      <p:sp>
        <p:nvSpPr>
          <p:cNvPr id="92" name="Google Shape;92;p1"/>
          <p:cNvSpPr txBox="1"/>
          <p:nvPr/>
        </p:nvSpPr>
        <p:spPr>
          <a:xfrm>
            <a:off x="368100" y="1002700"/>
            <a:ext cx="84078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200" b="1">
                <a:solidFill>
                  <a:schemeClr val="dk1"/>
                </a:solidFill>
                <a:latin typeface="Times New Roman"/>
                <a:ea typeface="Times New Roman"/>
                <a:cs typeface="Times New Roman"/>
                <a:sym typeface="Times New Roman"/>
              </a:rPr>
              <a:t>Computer Networks _22CS008</a:t>
            </a:r>
            <a:endParaRPr>
              <a:solidFill>
                <a:schemeClr val="dk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2"/>
          <p:cNvSpPr txBox="1">
            <a:spLocks noGrp="1"/>
          </p:cNvSpPr>
          <p:nvPr>
            <p:ph type="title"/>
          </p:nvPr>
        </p:nvSpPr>
        <p:spPr>
          <a:xfrm>
            <a:off x="-1" y="0"/>
            <a:ext cx="6260951" cy="925158"/>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1800"/>
              <a:buNone/>
            </a:pPr>
            <a:r>
              <a:rPr lang="en-US" sz="3200" b="1" i="0">
                <a:solidFill>
                  <a:schemeClr val="dk1"/>
                </a:solidFill>
                <a:latin typeface="Times New Roman"/>
                <a:ea typeface="Times New Roman"/>
                <a:cs typeface="Times New Roman"/>
                <a:sym typeface="Times New Roman"/>
              </a:rPr>
              <a:t>3-Way </a:t>
            </a:r>
            <a:r>
              <a:rPr lang="en-US" sz="3200" b="1">
                <a:solidFill>
                  <a:schemeClr val="dk1"/>
                </a:solidFill>
              </a:rPr>
              <a:t>H</a:t>
            </a:r>
            <a:r>
              <a:rPr lang="en-US" sz="3200" b="1" i="0">
                <a:solidFill>
                  <a:schemeClr val="dk1"/>
                </a:solidFill>
                <a:latin typeface="Times New Roman"/>
                <a:ea typeface="Times New Roman"/>
                <a:cs typeface="Times New Roman"/>
                <a:sym typeface="Times New Roman"/>
              </a:rPr>
              <a:t>andshake process:</a:t>
            </a:r>
            <a:r>
              <a:rPr lang="en-US" sz="3200" b="1">
                <a:solidFill>
                  <a:schemeClr val="dk1"/>
                </a:solidFill>
                <a:latin typeface="Times New Roman"/>
                <a:ea typeface="Times New Roman"/>
                <a:cs typeface="Times New Roman"/>
                <a:sym typeface="Times New Roman"/>
              </a:rPr>
              <a:t> C</a:t>
            </a:r>
            <a:r>
              <a:rPr lang="en-US" sz="3200" b="1" i="0">
                <a:solidFill>
                  <a:schemeClr val="dk1"/>
                </a:solidFill>
                <a:latin typeface="Times New Roman"/>
                <a:ea typeface="Times New Roman"/>
                <a:cs typeface="Times New Roman"/>
                <a:sym typeface="Times New Roman"/>
              </a:rPr>
              <a:t>onnection Establishment </a:t>
            </a:r>
            <a:endParaRPr sz="3200" b="1">
              <a:solidFill>
                <a:schemeClr val="dk1"/>
              </a:solidFill>
              <a:latin typeface="Times New Roman"/>
              <a:ea typeface="Times New Roman"/>
              <a:cs typeface="Times New Roman"/>
              <a:sym typeface="Times New Roman"/>
            </a:endParaRPr>
          </a:p>
        </p:txBody>
      </p:sp>
      <p:pic>
        <p:nvPicPr>
          <p:cNvPr id="165" name="Google Shape;165;p12"/>
          <p:cNvPicPr preferRelativeResize="0"/>
          <p:nvPr/>
        </p:nvPicPr>
        <p:blipFill rotWithShape="1">
          <a:blip r:embed="rId3">
            <a:alphaModFix/>
          </a:blip>
          <a:srcRect/>
          <a:stretch/>
        </p:blipFill>
        <p:spPr>
          <a:xfrm>
            <a:off x="862720" y="1426572"/>
            <a:ext cx="7612171" cy="4273337"/>
          </a:xfrm>
          <a:prstGeom prst="rect">
            <a:avLst/>
          </a:prstGeom>
          <a:noFill/>
          <a:ln>
            <a:noFill/>
          </a:ln>
        </p:spPr>
      </p:pic>
      <p:sp>
        <p:nvSpPr>
          <p:cNvPr id="166" name="Google Shape;166;p12"/>
          <p:cNvSpPr txBox="1">
            <a:spLocks noGrp="1"/>
          </p:cNvSpPr>
          <p:nvPr>
            <p:ph type="ftr" idx="11"/>
          </p:nvPr>
        </p:nvSpPr>
        <p:spPr>
          <a:xfrm>
            <a:off x="0" y="6600416"/>
            <a:ext cx="840773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
        <p:nvSpPr>
          <p:cNvPr id="167" name="Google Shape;167;p12"/>
          <p:cNvSpPr txBox="1"/>
          <p:nvPr/>
        </p:nvSpPr>
        <p:spPr>
          <a:xfrm>
            <a:off x="2075636" y="5699909"/>
            <a:ext cx="596562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Figure 4: </a:t>
            </a:r>
            <a:r>
              <a:rPr lang="en-US" sz="1400" b="1" i="0" u="none" strike="noStrike" cap="none">
                <a:solidFill>
                  <a:srgbClr val="333333"/>
                </a:solidFill>
                <a:latin typeface="Times New Roman"/>
                <a:ea typeface="Times New Roman"/>
                <a:cs typeface="Times New Roman"/>
                <a:sym typeface="Times New Roman"/>
              </a:rPr>
              <a:t>3-way handshake process for connection establishment .</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0" y="-1"/>
            <a:ext cx="6543040" cy="782321"/>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1800"/>
              <a:buNone/>
            </a:pPr>
            <a:r>
              <a:rPr lang="en-US" sz="2800" b="1" i="0">
                <a:solidFill>
                  <a:schemeClr val="dk1"/>
                </a:solidFill>
                <a:latin typeface="Times New Roman"/>
                <a:ea typeface="Times New Roman"/>
                <a:cs typeface="Times New Roman"/>
                <a:sym typeface="Times New Roman"/>
              </a:rPr>
              <a:t>3-Way </a:t>
            </a:r>
            <a:r>
              <a:rPr lang="en-US" b="1">
                <a:solidFill>
                  <a:schemeClr val="dk1"/>
                </a:solidFill>
              </a:rPr>
              <a:t>H</a:t>
            </a:r>
            <a:r>
              <a:rPr lang="en-US" sz="2800" b="1" i="0">
                <a:solidFill>
                  <a:schemeClr val="dk1"/>
                </a:solidFill>
                <a:latin typeface="Times New Roman"/>
                <a:ea typeface="Times New Roman"/>
                <a:cs typeface="Times New Roman"/>
                <a:sym typeface="Times New Roman"/>
              </a:rPr>
              <a:t>andshake </a:t>
            </a:r>
            <a:r>
              <a:rPr lang="en-US" b="1">
                <a:solidFill>
                  <a:schemeClr val="dk1"/>
                </a:solidFill>
              </a:rPr>
              <a:t>P</a:t>
            </a:r>
            <a:r>
              <a:rPr lang="en-US" sz="2800" b="1" i="0">
                <a:solidFill>
                  <a:schemeClr val="dk1"/>
                </a:solidFill>
                <a:latin typeface="Times New Roman"/>
                <a:ea typeface="Times New Roman"/>
                <a:cs typeface="Times New Roman"/>
                <a:sym typeface="Times New Roman"/>
              </a:rPr>
              <a:t>rocess:</a:t>
            </a:r>
            <a:r>
              <a:rPr lang="en-US" sz="2800" b="1">
                <a:solidFill>
                  <a:schemeClr val="dk1"/>
                </a:solidFill>
                <a:latin typeface="Times New Roman"/>
                <a:ea typeface="Times New Roman"/>
                <a:cs typeface="Times New Roman"/>
                <a:sym typeface="Times New Roman"/>
              </a:rPr>
              <a:t> C</a:t>
            </a:r>
            <a:r>
              <a:rPr lang="en-US" sz="2800" b="1" i="0">
                <a:solidFill>
                  <a:schemeClr val="dk1"/>
                </a:solidFill>
                <a:latin typeface="Times New Roman"/>
                <a:ea typeface="Times New Roman"/>
                <a:cs typeface="Times New Roman"/>
                <a:sym typeface="Times New Roman"/>
              </a:rPr>
              <a:t>onnection Establishment </a:t>
            </a:r>
            <a:endParaRPr>
              <a:solidFill>
                <a:schemeClr val="dk1"/>
              </a:solidFill>
            </a:endParaRPr>
          </a:p>
        </p:txBody>
      </p:sp>
      <p:sp>
        <p:nvSpPr>
          <p:cNvPr id="173" name="Google Shape;173;p13"/>
          <p:cNvSpPr txBox="1">
            <a:spLocks noGrp="1"/>
          </p:cNvSpPr>
          <p:nvPr>
            <p:ph type="body" idx="1"/>
          </p:nvPr>
        </p:nvSpPr>
        <p:spPr>
          <a:xfrm>
            <a:off x="0" y="1156147"/>
            <a:ext cx="8961120" cy="5626609"/>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sz="1800" b="1" i="0">
                <a:solidFill>
                  <a:srgbClr val="333333"/>
                </a:solidFill>
                <a:latin typeface="Times New Roman"/>
                <a:ea typeface="Times New Roman"/>
                <a:cs typeface="Times New Roman"/>
                <a:sym typeface="Times New Roman"/>
              </a:rPr>
              <a:t>The client sends the SYN to the server: </a:t>
            </a:r>
            <a:r>
              <a:rPr lang="en-US" sz="1800" b="0" i="0">
                <a:solidFill>
                  <a:srgbClr val="333333"/>
                </a:solidFill>
                <a:latin typeface="Times New Roman"/>
                <a:ea typeface="Times New Roman"/>
                <a:cs typeface="Times New Roman"/>
                <a:sym typeface="Times New Roman"/>
              </a:rPr>
              <a:t>When the client wants to connect to the server. It sets the 'SYN' flag as 1 and sends the message to the server. The message has also some additional information like the sequence number(any random 32 bits number), the ACK is set here to 0, the window size, and the maximum segment size. For Example, if the window size is 2000 bits, and the maximum segment size is 200 bits then a maximum of 10 data segments (2000/200 = 10) can be transmitted in the connection.</a:t>
            </a:r>
            <a:endParaRPr/>
          </a:p>
          <a:p>
            <a:pPr marL="457200" lvl="0" indent="-342900" algn="just" rtl="0">
              <a:lnSpc>
                <a:spcPct val="90000"/>
              </a:lnSpc>
              <a:spcBef>
                <a:spcPts val="1000"/>
              </a:spcBef>
              <a:spcAft>
                <a:spcPts val="0"/>
              </a:spcAft>
              <a:buSzPts val="1800"/>
              <a:buChar char="•"/>
            </a:pPr>
            <a:r>
              <a:rPr lang="en-US" sz="1800" b="1" i="0">
                <a:solidFill>
                  <a:srgbClr val="333333"/>
                </a:solidFill>
                <a:latin typeface="Times New Roman"/>
                <a:ea typeface="Times New Roman"/>
                <a:cs typeface="Times New Roman"/>
                <a:sym typeface="Times New Roman"/>
              </a:rPr>
              <a:t>The server replies with the SYN and the ACK to the client: </a:t>
            </a:r>
            <a:r>
              <a:rPr lang="en-US" sz="1800" b="0" i="0">
                <a:solidFill>
                  <a:srgbClr val="333333"/>
                </a:solidFill>
                <a:latin typeface="Times New Roman"/>
                <a:ea typeface="Times New Roman"/>
                <a:cs typeface="Times New Roman"/>
                <a:sym typeface="Times New Roman"/>
              </a:rPr>
              <a:t>After receiving the client's synchronization request, the server sends an acknowledge to the client by setting the ACK flag to '1'. The acknowledgement number of the ACK is one more than the received sequence number. For Example, if the client has sent the SYN with sequence number = 1000, then the server will send the ACK with acknowledgement number = 10001. Also, the server sets the SYN flag to '1' and sends it to the client, if the server also wants to establish the connection. The sequence number used here for the SYN will be different from the client's SYN. The server also advertises its window size and maximum segment size to the client. After completion of this step, the connection is established from the client to the server-side.</a:t>
            </a:r>
            <a:endParaRPr/>
          </a:p>
          <a:p>
            <a:pPr marL="457200" lvl="0" indent="-228600" algn="l" rtl="0">
              <a:lnSpc>
                <a:spcPct val="90000"/>
              </a:lnSpc>
              <a:spcBef>
                <a:spcPts val="1000"/>
              </a:spcBef>
              <a:spcAft>
                <a:spcPts val="0"/>
              </a:spcAft>
              <a:buClr>
                <a:schemeClr val="dk1"/>
              </a:buClr>
              <a:buSzPts val="1800"/>
              <a:buNone/>
            </a:pPr>
            <a:endParaRPr sz="1800"/>
          </a:p>
        </p:txBody>
      </p:sp>
      <p:sp>
        <p:nvSpPr>
          <p:cNvPr id="174" name="Google Shape;174;p13"/>
          <p:cNvSpPr txBox="1">
            <a:spLocks noGrp="1"/>
          </p:cNvSpPr>
          <p:nvPr>
            <p:ph type="ftr" idx="11"/>
          </p:nvPr>
        </p:nvSpPr>
        <p:spPr>
          <a:xfrm>
            <a:off x="0" y="6600416"/>
            <a:ext cx="840773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4"/>
          <p:cNvSpPr txBox="1">
            <a:spLocks noGrp="1"/>
          </p:cNvSpPr>
          <p:nvPr>
            <p:ph type="body" idx="1"/>
          </p:nvPr>
        </p:nvSpPr>
        <p:spPr>
          <a:xfrm>
            <a:off x="212627" y="1754197"/>
            <a:ext cx="8453120" cy="3977280"/>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sz="1800" b="1">
                <a:solidFill>
                  <a:srgbClr val="333333"/>
                </a:solidFill>
                <a:latin typeface="Times New Roman"/>
                <a:ea typeface="Times New Roman"/>
                <a:cs typeface="Times New Roman"/>
                <a:sym typeface="Times New Roman"/>
              </a:rPr>
              <a:t>The client sends the ACK to the server: </a:t>
            </a:r>
            <a:r>
              <a:rPr lang="en-US" sz="1800">
                <a:solidFill>
                  <a:srgbClr val="333333"/>
                </a:solidFill>
                <a:latin typeface="Times New Roman"/>
                <a:ea typeface="Times New Roman"/>
                <a:cs typeface="Times New Roman"/>
                <a:sym typeface="Times New Roman"/>
              </a:rPr>
              <a:t>After receiving the SYN from the server, the client sets the ACK flag to '1' and sends it with an acknowledgement number 1 greater than the server's SYN sequence number to the client. </a:t>
            </a:r>
            <a:endParaRPr/>
          </a:p>
          <a:p>
            <a:pPr marL="114300" lvl="0" indent="0" algn="just" rtl="0">
              <a:lnSpc>
                <a:spcPct val="90000"/>
              </a:lnSpc>
              <a:spcBef>
                <a:spcPts val="1000"/>
              </a:spcBef>
              <a:spcAft>
                <a:spcPts val="0"/>
              </a:spcAft>
              <a:buSzPts val="1800"/>
              <a:buNone/>
            </a:pPr>
            <a:r>
              <a:rPr lang="en-US" sz="1800">
                <a:solidFill>
                  <a:srgbClr val="333333"/>
                </a:solidFill>
                <a:latin typeface="Times New Roman"/>
                <a:ea typeface="Times New Roman"/>
                <a:cs typeface="Times New Roman"/>
                <a:sym typeface="Times New Roman"/>
              </a:rPr>
              <a:t>	Here, the SYN flag is kept '0'. After completion of this step, the connection is now 	established from the server to the client-side also. After the connection is being 	established, the minimum of the sender's and receiver's maximum segment size is 	taken under consideration for data transmission.</a:t>
            </a:r>
            <a:endParaRPr/>
          </a:p>
          <a:p>
            <a:pPr marL="457200" lvl="0" indent="-228600" algn="l" rtl="0">
              <a:lnSpc>
                <a:spcPct val="90000"/>
              </a:lnSpc>
              <a:spcBef>
                <a:spcPts val="1000"/>
              </a:spcBef>
              <a:spcAft>
                <a:spcPts val="0"/>
              </a:spcAft>
              <a:buClr>
                <a:schemeClr val="dk1"/>
              </a:buClr>
              <a:buSzPts val="1800"/>
              <a:buNone/>
            </a:pPr>
            <a:endParaRPr sz="1800">
              <a:solidFill>
                <a:srgbClr val="333333"/>
              </a:solidFill>
              <a:latin typeface="Times New Roman"/>
              <a:ea typeface="Times New Roman"/>
              <a:cs typeface="Times New Roman"/>
              <a:sym typeface="Times New Roman"/>
            </a:endParaRPr>
          </a:p>
          <a:p>
            <a:pPr marL="457200" lvl="0" indent="-228600" algn="l" rtl="0">
              <a:lnSpc>
                <a:spcPct val="90000"/>
              </a:lnSpc>
              <a:spcBef>
                <a:spcPts val="1000"/>
              </a:spcBef>
              <a:spcAft>
                <a:spcPts val="0"/>
              </a:spcAft>
              <a:buClr>
                <a:schemeClr val="dk1"/>
              </a:buClr>
              <a:buSzPts val="1800"/>
              <a:buNone/>
            </a:pPr>
            <a:endParaRPr sz="1800"/>
          </a:p>
        </p:txBody>
      </p:sp>
      <p:sp>
        <p:nvSpPr>
          <p:cNvPr id="180" name="Google Shape;180;p14"/>
          <p:cNvSpPr txBox="1">
            <a:spLocks noGrp="1"/>
          </p:cNvSpPr>
          <p:nvPr>
            <p:ph type="title"/>
          </p:nvPr>
        </p:nvSpPr>
        <p:spPr>
          <a:xfrm>
            <a:off x="0" y="-1"/>
            <a:ext cx="6543040" cy="782321"/>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1800"/>
              <a:buNone/>
            </a:pPr>
            <a:r>
              <a:rPr lang="en-US" sz="2800" b="1" i="0">
                <a:solidFill>
                  <a:schemeClr val="dk1"/>
                </a:solidFill>
                <a:latin typeface="Times New Roman"/>
                <a:ea typeface="Times New Roman"/>
                <a:cs typeface="Times New Roman"/>
                <a:sym typeface="Times New Roman"/>
              </a:rPr>
              <a:t>3-Way </a:t>
            </a:r>
            <a:r>
              <a:rPr lang="en-US" b="1">
                <a:solidFill>
                  <a:schemeClr val="dk1"/>
                </a:solidFill>
              </a:rPr>
              <a:t>H</a:t>
            </a:r>
            <a:r>
              <a:rPr lang="en-US" sz="2800" b="1" i="0">
                <a:solidFill>
                  <a:schemeClr val="dk1"/>
                </a:solidFill>
                <a:latin typeface="Times New Roman"/>
                <a:ea typeface="Times New Roman"/>
                <a:cs typeface="Times New Roman"/>
                <a:sym typeface="Times New Roman"/>
              </a:rPr>
              <a:t>andshake </a:t>
            </a:r>
            <a:r>
              <a:rPr lang="en-US" b="1">
                <a:solidFill>
                  <a:schemeClr val="dk1"/>
                </a:solidFill>
              </a:rPr>
              <a:t>P</a:t>
            </a:r>
            <a:r>
              <a:rPr lang="en-US" sz="2800" b="1" i="0">
                <a:solidFill>
                  <a:schemeClr val="dk1"/>
                </a:solidFill>
                <a:latin typeface="Times New Roman"/>
                <a:ea typeface="Times New Roman"/>
                <a:cs typeface="Times New Roman"/>
                <a:sym typeface="Times New Roman"/>
              </a:rPr>
              <a:t>rocess:</a:t>
            </a:r>
            <a:r>
              <a:rPr lang="en-US" sz="2800" b="1">
                <a:solidFill>
                  <a:schemeClr val="dk1"/>
                </a:solidFill>
                <a:latin typeface="Times New Roman"/>
                <a:ea typeface="Times New Roman"/>
                <a:cs typeface="Times New Roman"/>
                <a:sym typeface="Times New Roman"/>
              </a:rPr>
              <a:t> C</a:t>
            </a:r>
            <a:r>
              <a:rPr lang="en-US" sz="2800" b="1" i="0">
                <a:solidFill>
                  <a:schemeClr val="dk1"/>
                </a:solidFill>
                <a:latin typeface="Times New Roman"/>
                <a:ea typeface="Times New Roman"/>
                <a:cs typeface="Times New Roman"/>
                <a:sym typeface="Times New Roman"/>
              </a:rPr>
              <a:t>onnection Establishment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a:spLocks noGrp="1"/>
          </p:cNvSpPr>
          <p:nvPr>
            <p:ph type="title"/>
          </p:nvPr>
        </p:nvSpPr>
        <p:spPr>
          <a:xfrm>
            <a:off x="0" y="0"/>
            <a:ext cx="6532880" cy="88897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1800"/>
              <a:buNone/>
            </a:pPr>
            <a:r>
              <a:rPr lang="en-US" b="1" i="0">
                <a:solidFill>
                  <a:schemeClr val="dk1"/>
                </a:solidFill>
                <a:latin typeface="Times New Roman"/>
                <a:ea typeface="Times New Roman"/>
                <a:cs typeface="Times New Roman"/>
                <a:sym typeface="Times New Roman"/>
              </a:rPr>
              <a:t>3-Way Handshake process:</a:t>
            </a:r>
            <a:r>
              <a:rPr lang="en-US" b="1">
                <a:solidFill>
                  <a:schemeClr val="dk1"/>
                </a:solidFill>
                <a:latin typeface="Times New Roman"/>
                <a:ea typeface="Times New Roman"/>
                <a:cs typeface="Times New Roman"/>
                <a:sym typeface="Times New Roman"/>
              </a:rPr>
              <a:t> C</a:t>
            </a:r>
            <a:r>
              <a:rPr lang="en-US" b="1" i="0">
                <a:solidFill>
                  <a:schemeClr val="dk1"/>
                </a:solidFill>
                <a:latin typeface="Times New Roman"/>
                <a:ea typeface="Times New Roman"/>
                <a:cs typeface="Times New Roman"/>
                <a:sym typeface="Times New Roman"/>
              </a:rPr>
              <a:t>onnection Termination </a:t>
            </a:r>
            <a:endParaRPr b="1">
              <a:solidFill>
                <a:schemeClr val="dk1"/>
              </a:solidFill>
              <a:latin typeface="Times New Roman"/>
              <a:ea typeface="Times New Roman"/>
              <a:cs typeface="Times New Roman"/>
              <a:sym typeface="Times New Roman"/>
            </a:endParaRPr>
          </a:p>
        </p:txBody>
      </p:sp>
      <p:pic>
        <p:nvPicPr>
          <p:cNvPr id="186" name="Google Shape;186;p15"/>
          <p:cNvPicPr preferRelativeResize="0"/>
          <p:nvPr/>
        </p:nvPicPr>
        <p:blipFill rotWithShape="1">
          <a:blip r:embed="rId3">
            <a:alphaModFix/>
          </a:blip>
          <a:srcRect/>
          <a:stretch/>
        </p:blipFill>
        <p:spPr>
          <a:xfrm>
            <a:off x="860611" y="1282653"/>
            <a:ext cx="7095806" cy="4606857"/>
          </a:xfrm>
          <a:prstGeom prst="rect">
            <a:avLst/>
          </a:prstGeom>
          <a:noFill/>
          <a:ln>
            <a:noFill/>
          </a:ln>
        </p:spPr>
      </p:pic>
      <p:sp>
        <p:nvSpPr>
          <p:cNvPr id="187" name="Google Shape;187;p15"/>
          <p:cNvSpPr txBox="1">
            <a:spLocks noGrp="1"/>
          </p:cNvSpPr>
          <p:nvPr>
            <p:ph type="ftr" idx="11"/>
          </p:nvPr>
        </p:nvSpPr>
        <p:spPr>
          <a:xfrm>
            <a:off x="0" y="6600416"/>
            <a:ext cx="840773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
        <p:nvSpPr>
          <p:cNvPr id="188" name="Google Shape;188;p15"/>
          <p:cNvSpPr txBox="1"/>
          <p:nvPr/>
        </p:nvSpPr>
        <p:spPr>
          <a:xfrm>
            <a:off x="2122770" y="5788238"/>
            <a:ext cx="596562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Figure 5: </a:t>
            </a:r>
            <a:r>
              <a:rPr lang="en-US" sz="1400" b="1" i="0" u="none" strike="noStrike" cap="none">
                <a:solidFill>
                  <a:srgbClr val="333333"/>
                </a:solidFill>
                <a:latin typeface="Times New Roman"/>
                <a:ea typeface="Times New Roman"/>
                <a:cs typeface="Times New Roman"/>
                <a:sym typeface="Times New Roman"/>
              </a:rPr>
              <a:t>3-way handshake process for connection termination.</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1800"/>
              <a:buNone/>
            </a:pPr>
            <a:r>
              <a:rPr lang="en-US" sz="2800" b="1" i="0">
                <a:solidFill>
                  <a:schemeClr val="dk1"/>
                </a:solidFill>
                <a:latin typeface="Times New Roman"/>
                <a:ea typeface="Times New Roman"/>
                <a:cs typeface="Times New Roman"/>
                <a:sym typeface="Times New Roman"/>
              </a:rPr>
              <a:t>3-Way </a:t>
            </a:r>
            <a:r>
              <a:rPr lang="en-US" b="1">
                <a:solidFill>
                  <a:schemeClr val="dk1"/>
                </a:solidFill>
              </a:rPr>
              <a:t>H</a:t>
            </a:r>
            <a:r>
              <a:rPr lang="en-US" sz="2800" b="1" i="0">
                <a:solidFill>
                  <a:schemeClr val="dk1"/>
                </a:solidFill>
                <a:latin typeface="Times New Roman"/>
                <a:ea typeface="Times New Roman"/>
                <a:cs typeface="Times New Roman"/>
                <a:sym typeface="Times New Roman"/>
              </a:rPr>
              <a:t>andshake </a:t>
            </a:r>
            <a:r>
              <a:rPr lang="en-US" b="1">
                <a:solidFill>
                  <a:schemeClr val="dk1"/>
                </a:solidFill>
              </a:rPr>
              <a:t>P</a:t>
            </a:r>
            <a:r>
              <a:rPr lang="en-US" sz="2800" b="1" i="0">
                <a:solidFill>
                  <a:schemeClr val="dk1"/>
                </a:solidFill>
                <a:latin typeface="Times New Roman"/>
                <a:ea typeface="Times New Roman"/>
                <a:cs typeface="Times New Roman"/>
                <a:sym typeface="Times New Roman"/>
              </a:rPr>
              <a:t>rocess:</a:t>
            </a:r>
            <a:r>
              <a:rPr lang="en-US" sz="2800" b="1">
                <a:solidFill>
                  <a:schemeClr val="dk1"/>
                </a:solidFill>
                <a:latin typeface="Times New Roman"/>
                <a:ea typeface="Times New Roman"/>
                <a:cs typeface="Times New Roman"/>
                <a:sym typeface="Times New Roman"/>
              </a:rPr>
              <a:t> C</a:t>
            </a:r>
            <a:r>
              <a:rPr lang="en-US" sz="2800" b="1" i="0">
                <a:solidFill>
                  <a:schemeClr val="dk1"/>
                </a:solidFill>
                <a:latin typeface="Times New Roman"/>
                <a:ea typeface="Times New Roman"/>
                <a:cs typeface="Times New Roman"/>
                <a:sym typeface="Times New Roman"/>
              </a:rPr>
              <a:t>onnection Termination </a:t>
            </a:r>
            <a:endParaRPr>
              <a:solidFill>
                <a:schemeClr val="dk1"/>
              </a:solidFill>
            </a:endParaRPr>
          </a:p>
        </p:txBody>
      </p:sp>
      <p:sp>
        <p:nvSpPr>
          <p:cNvPr id="194" name="Google Shape;194;p16"/>
          <p:cNvSpPr txBox="1">
            <a:spLocks noGrp="1"/>
          </p:cNvSpPr>
          <p:nvPr>
            <p:ph type="body" idx="1"/>
          </p:nvPr>
        </p:nvSpPr>
        <p:spPr>
          <a:xfrm>
            <a:off x="111760" y="1091602"/>
            <a:ext cx="8568466" cy="5691154"/>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Font typeface="Arial"/>
              <a:buAutoNum type="arabicPeriod"/>
            </a:pPr>
            <a:r>
              <a:rPr lang="en-US" sz="1800" b="1" i="0">
                <a:solidFill>
                  <a:srgbClr val="333333"/>
                </a:solidFill>
                <a:latin typeface="Times New Roman"/>
                <a:ea typeface="Times New Roman"/>
                <a:cs typeface="Times New Roman"/>
                <a:sym typeface="Times New Roman"/>
              </a:rPr>
              <a:t>The client sends the FIN to the server: </a:t>
            </a:r>
            <a:r>
              <a:rPr lang="en-US" sz="1800" b="0" i="0">
                <a:solidFill>
                  <a:srgbClr val="333333"/>
                </a:solidFill>
                <a:latin typeface="Times New Roman"/>
                <a:ea typeface="Times New Roman"/>
                <a:cs typeface="Times New Roman"/>
                <a:sym typeface="Times New Roman"/>
              </a:rPr>
              <a:t>When the client wants to terminate the connection. It sets the FIN flag as '1' and sends the message to the server with a random sequence number. Here, the ACK is set to 0.</a:t>
            </a:r>
            <a:endParaRPr/>
          </a:p>
          <a:p>
            <a:pPr marL="457200" lvl="0" indent="-342900" algn="just" rtl="0">
              <a:lnSpc>
                <a:spcPct val="90000"/>
              </a:lnSpc>
              <a:spcBef>
                <a:spcPts val="1000"/>
              </a:spcBef>
              <a:spcAft>
                <a:spcPts val="0"/>
              </a:spcAft>
              <a:buSzPts val="1800"/>
              <a:buFont typeface="Arial"/>
              <a:buAutoNum type="arabicPeriod"/>
            </a:pPr>
            <a:r>
              <a:rPr lang="en-US" sz="1800" b="1" i="0">
                <a:solidFill>
                  <a:srgbClr val="333333"/>
                </a:solidFill>
                <a:latin typeface="Times New Roman"/>
                <a:ea typeface="Times New Roman"/>
                <a:cs typeface="Times New Roman"/>
                <a:sym typeface="Times New Roman"/>
              </a:rPr>
              <a:t>The server replies with the FIN and the ACK to the client: </a:t>
            </a:r>
            <a:r>
              <a:rPr lang="en-US" sz="1800" b="0" i="0">
                <a:solidFill>
                  <a:srgbClr val="333333"/>
                </a:solidFill>
                <a:latin typeface="Times New Roman"/>
                <a:ea typeface="Times New Roman"/>
                <a:cs typeface="Times New Roman"/>
                <a:sym typeface="Times New Roman"/>
              </a:rPr>
              <a:t>After receiving the client's termination request, the server sends an acknowledge to the client by setting the ACK flag to '1'. The acknowledgement number of the ACK is one more than the received sequence number. For Example, if the client has sent the FIN with sequence number = 1000, then the server will send the ACK with acknowledgement number = 10001. Also, the server sets the FIN flag to '1' and sends it to the client, if the server also wants to terminate the connection. The sequence number used here for the FIN will be different from the client's FIN. After completion of this step, the connection is terminated from the client to the server-side.</a:t>
            </a:r>
            <a:endParaRPr/>
          </a:p>
          <a:p>
            <a:pPr marL="457200" lvl="0" indent="-342900" algn="just" rtl="0">
              <a:lnSpc>
                <a:spcPct val="90000"/>
              </a:lnSpc>
              <a:spcBef>
                <a:spcPts val="1000"/>
              </a:spcBef>
              <a:spcAft>
                <a:spcPts val="0"/>
              </a:spcAft>
              <a:buSzPts val="1800"/>
              <a:buFont typeface="Arial"/>
              <a:buAutoNum type="arabicPeriod"/>
            </a:pPr>
            <a:r>
              <a:rPr lang="en-US" sz="1800" b="1" i="0">
                <a:solidFill>
                  <a:srgbClr val="333333"/>
                </a:solidFill>
                <a:latin typeface="Times New Roman"/>
                <a:ea typeface="Times New Roman"/>
                <a:cs typeface="Times New Roman"/>
                <a:sym typeface="Times New Roman"/>
              </a:rPr>
              <a:t>The client sends the ACK to the server: </a:t>
            </a:r>
            <a:r>
              <a:rPr lang="en-US" sz="1800" b="0" i="0">
                <a:solidFill>
                  <a:srgbClr val="333333"/>
                </a:solidFill>
                <a:latin typeface="Times New Roman"/>
                <a:ea typeface="Times New Roman"/>
                <a:cs typeface="Times New Roman"/>
                <a:sym typeface="Times New Roman"/>
              </a:rPr>
              <a:t>After receiving the FIN from the server, the client sets the ACK flag to '1' and sends it with an acknowledgement number 1 greater than the server's FIN sequence number to the client. Here, the FIN flag is kept '0'. After completion of this step, the connection is now terminated from the server to the client-side also.</a:t>
            </a:r>
            <a:endParaRPr/>
          </a:p>
          <a:p>
            <a:pPr marL="457200" lvl="0" indent="-228600" algn="l" rtl="0">
              <a:lnSpc>
                <a:spcPct val="90000"/>
              </a:lnSpc>
              <a:spcBef>
                <a:spcPts val="1000"/>
              </a:spcBef>
              <a:spcAft>
                <a:spcPts val="0"/>
              </a:spcAft>
              <a:buClr>
                <a:schemeClr val="dk1"/>
              </a:buClr>
              <a:buSzPts val="1800"/>
              <a:buNone/>
            </a:pPr>
            <a:endParaRPr sz="1800"/>
          </a:p>
        </p:txBody>
      </p:sp>
      <p:sp>
        <p:nvSpPr>
          <p:cNvPr id="195" name="Google Shape;195;p16"/>
          <p:cNvSpPr txBox="1">
            <a:spLocks noGrp="1"/>
          </p:cNvSpPr>
          <p:nvPr>
            <p:ph type="ftr" idx="11"/>
          </p:nvPr>
        </p:nvSpPr>
        <p:spPr>
          <a:xfrm>
            <a:off x="0" y="6600416"/>
            <a:ext cx="840773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1800"/>
              <a:buNone/>
            </a:pPr>
            <a:r>
              <a:rPr lang="en-US" sz="3200" b="1"/>
              <a:t>Real-world example</a:t>
            </a:r>
            <a:endParaRPr/>
          </a:p>
        </p:txBody>
      </p:sp>
      <p:sp>
        <p:nvSpPr>
          <p:cNvPr id="201" name="Google Shape;201;p17"/>
          <p:cNvSpPr txBox="1">
            <a:spLocks noGrp="1"/>
          </p:cNvSpPr>
          <p:nvPr>
            <p:ph type="ftr" idx="11"/>
          </p:nvPr>
        </p:nvSpPr>
        <p:spPr>
          <a:xfrm>
            <a:off x="0" y="6600416"/>
            <a:ext cx="840773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
        <p:nvSpPr>
          <p:cNvPr id="202" name="Google Shape;202;p17"/>
          <p:cNvSpPr txBox="1"/>
          <p:nvPr/>
        </p:nvSpPr>
        <p:spPr>
          <a:xfrm>
            <a:off x="2066099" y="6115068"/>
            <a:ext cx="596562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Figure 6: Real world example of </a:t>
            </a:r>
            <a:r>
              <a:rPr lang="en-US" sz="1400" b="1" i="0" u="none" strike="noStrike" cap="none">
                <a:solidFill>
                  <a:srgbClr val="333333"/>
                </a:solidFill>
                <a:latin typeface="Times New Roman"/>
                <a:ea typeface="Times New Roman"/>
                <a:cs typeface="Times New Roman"/>
                <a:sym typeface="Times New Roman"/>
              </a:rPr>
              <a:t>3-way handshake process .</a:t>
            </a:r>
            <a:endParaRPr sz="1400" b="0" i="0" u="none" strike="noStrike" cap="none">
              <a:solidFill>
                <a:srgbClr val="000000"/>
              </a:solidFill>
              <a:latin typeface="Times New Roman"/>
              <a:ea typeface="Times New Roman"/>
              <a:cs typeface="Times New Roman"/>
              <a:sym typeface="Times New Roman"/>
            </a:endParaRPr>
          </a:p>
        </p:txBody>
      </p:sp>
      <p:pic>
        <p:nvPicPr>
          <p:cNvPr id="203" name="Google Shape;203;p17"/>
          <p:cNvPicPr preferRelativeResize="0"/>
          <p:nvPr/>
        </p:nvPicPr>
        <p:blipFill rotWithShape="1">
          <a:blip r:embed="rId3">
            <a:alphaModFix/>
          </a:blip>
          <a:srcRect/>
          <a:stretch/>
        </p:blipFill>
        <p:spPr>
          <a:xfrm>
            <a:off x="523875" y="1201528"/>
            <a:ext cx="7705725" cy="2110923"/>
          </a:xfrm>
          <a:prstGeom prst="rect">
            <a:avLst/>
          </a:prstGeom>
          <a:noFill/>
          <a:ln>
            <a:noFill/>
          </a:ln>
        </p:spPr>
      </p:pic>
      <p:pic>
        <p:nvPicPr>
          <p:cNvPr id="204" name="Google Shape;204;p17"/>
          <p:cNvPicPr preferRelativeResize="0"/>
          <p:nvPr/>
        </p:nvPicPr>
        <p:blipFill rotWithShape="1">
          <a:blip r:embed="rId4">
            <a:alphaModFix/>
          </a:blip>
          <a:srcRect/>
          <a:stretch/>
        </p:blipFill>
        <p:spPr>
          <a:xfrm>
            <a:off x="780548" y="3624005"/>
            <a:ext cx="7192378" cy="21795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8"/>
          <p:cNvSpPr txBox="1">
            <a:spLocks noGrp="1"/>
          </p:cNvSpPr>
          <p:nvPr>
            <p:ph type="title"/>
          </p:nvPr>
        </p:nvSpPr>
        <p:spPr>
          <a:xfrm>
            <a:off x="0" y="-1"/>
            <a:ext cx="6476104" cy="1194099"/>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1800"/>
              <a:buNone/>
            </a:pPr>
            <a:r>
              <a:rPr lang="en-US" sz="3200" b="1" i="0">
                <a:solidFill>
                  <a:schemeClr val="dk1"/>
                </a:solidFill>
                <a:latin typeface="Times New Roman"/>
                <a:ea typeface="Times New Roman"/>
                <a:cs typeface="Times New Roman"/>
                <a:sym typeface="Times New Roman"/>
              </a:rPr>
              <a:t>Summary for TCP 3-way handshake </a:t>
            </a:r>
            <a:r>
              <a:rPr lang="en-US" b="1" i="0">
                <a:solidFill>
                  <a:schemeClr val="dk1"/>
                </a:solidFill>
                <a:latin typeface="Arial"/>
                <a:ea typeface="Arial"/>
                <a:cs typeface="Arial"/>
                <a:sym typeface="Arial"/>
              </a:rPr>
              <a:t/>
            </a:r>
            <a:br>
              <a:rPr lang="en-US" b="1" i="0">
                <a:solidFill>
                  <a:schemeClr val="dk1"/>
                </a:solidFill>
                <a:latin typeface="Arial"/>
                <a:ea typeface="Arial"/>
                <a:cs typeface="Arial"/>
                <a:sym typeface="Arial"/>
              </a:rPr>
            </a:br>
            <a:endParaRPr>
              <a:solidFill>
                <a:schemeClr val="dk1"/>
              </a:solidFill>
            </a:endParaRPr>
          </a:p>
        </p:txBody>
      </p:sp>
      <p:sp>
        <p:nvSpPr>
          <p:cNvPr id="210" name="Google Shape;210;p18"/>
          <p:cNvSpPr txBox="1">
            <a:spLocks noGrp="1"/>
          </p:cNvSpPr>
          <p:nvPr>
            <p:ph type="body" idx="1"/>
          </p:nvPr>
        </p:nvSpPr>
        <p:spPr>
          <a:xfrm>
            <a:off x="145229" y="969819"/>
            <a:ext cx="8837406" cy="5646134"/>
          </a:xfrm>
          <a:prstGeom prst="rect">
            <a:avLst/>
          </a:prstGeom>
          <a:noFill/>
          <a:ln>
            <a:noFill/>
          </a:ln>
        </p:spPr>
        <p:txBody>
          <a:bodyPr spcFirstLastPara="1" wrap="square" lIns="0" tIns="0" rIns="0" bIns="0" anchor="t" anchorCtr="0">
            <a:normAutofit fontScale="92500"/>
          </a:bodyPr>
          <a:lstStyle/>
          <a:p>
            <a:pPr marL="457200" lvl="0" indent="-342929" algn="just" rtl="0">
              <a:lnSpc>
                <a:spcPct val="90000"/>
              </a:lnSpc>
              <a:spcBef>
                <a:spcPts val="1000"/>
              </a:spcBef>
              <a:spcAft>
                <a:spcPts val="0"/>
              </a:spcAft>
              <a:buSzPct val="92664"/>
              <a:buFont typeface="Arial"/>
              <a:buChar char="•"/>
            </a:pPr>
            <a:r>
              <a:rPr lang="en-US" sz="2100" b="0" i="0">
                <a:solidFill>
                  <a:srgbClr val="222222"/>
                </a:solidFill>
                <a:latin typeface="Times New Roman"/>
                <a:ea typeface="Times New Roman"/>
                <a:cs typeface="Times New Roman"/>
                <a:sym typeface="Times New Roman"/>
              </a:rPr>
              <a:t>TCP 3-way handshake or three-way handshake or TCP 3-way handshake is a process which is used in a TCP/IP network to make a connection between server and client.</a:t>
            </a:r>
            <a:endParaRPr/>
          </a:p>
          <a:p>
            <a:pPr marL="457200" lvl="0" indent="-342929" algn="just" rtl="0">
              <a:lnSpc>
                <a:spcPct val="90000"/>
              </a:lnSpc>
              <a:spcBef>
                <a:spcPts val="1000"/>
              </a:spcBef>
              <a:spcAft>
                <a:spcPts val="0"/>
              </a:spcAft>
              <a:buSzPct val="92664"/>
              <a:buFont typeface="Arial"/>
              <a:buChar char="•"/>
            </a:pPr>
            <a:r>
              <a:rPr lang="en-US" sz="2100" b="0" i="0">
                <a:solidFill>
                  <a:srgbClr val="222222"/>
                </a:solidFill>
                <a:latin typeface="Times New Roman"/>
                <a:ea typeface="Times New Roman"/>
                <a:cs typeface="Times New Roman"/>
                <a:sym typeface="Times New Roman"/>
              </a:rPr>
              <a:t>Syn use to initiate and establish a connection</a:t>
            </a:r>
            <a:endParaRPr/>
          </a:p>
          <a:p>
            <a:pPr marL="457200" lvl="0" indent="-342929" algn="just" rtl="0">
              <a:lnSpc>
                <a:spcPct val="90000"/>
              </a:lnSpc>
              <a:spcBef>
                <a:spcPts val="1000"/>
              </a:spcBef>
              <a:spcAft>
                <a:spcPts val="0"/>
              </a:spcAft>
              <a:buSzPct val="92664"/>
              <a:buFont typeface="Arial"/>
              <a:buChar char="•"/>
            </a:pPr>
            <a:r>
              <a:rPr lang="en-US" sz="2100" b="0" i="0">
                <a:solidFill>
                  <a:srgbClr val="222222"/>
                </a:solidFill>
                <a:latin typeface="Times New Roman"/>
                <a:ea typeface="Times New Roman"/>
                <a:cs typeface="Times New Roman"/>
                <a:sym typeface="Times New Roman"/>
              </a:rPr>
              <a:t>ACK helps to confirm to the other side that it has received the SYN.</a:t>
            </a:r>
            <a:endParaRPr/>
          </a:p>
          <a:p>
            <a:pPr marL="457200" lvl="0" indent="-342929" algn="just" rtl="0">
              <a:lnSpc>
                <a:spcPct val="90000"/>
              </a:lnSpc>
              <a:spcBef>
                <a:spcPts val="1000"/>
              </a:spcBef>
              <a:spcAft>
                <a:spcPts val="0"/>
              </a:spcAft>
              <a:buSzPct val="92664"/>
              <a:buFont typeface="Arial"/>
              <a:buChar char="•"/>
            </a:pPr>
            <a:r>
              <a:rPr lang="en-US" sz="2100" b="0" i="0">
                <a:solidFill>
                  <a:srgbClr val="222222"/>
                </a:solidFill>
                <a:latin typeface="Times New Roman"/>
                <a:ea typeface="Times New Roman"/>
                <a:cs typeface="Times New Roman"/>
                <a:sym typeface="Times New Roman"/>
              </a:rPr>
              <a:t>SYN-ACK is a SYN message from local device and ACK of the earlier packet.</a:t>
            </a:r>
            <a:endParaRPr/>
          </a:p>
          <a:p>
            <a:pPr marL="457200" lvl="0" indent="-342929" algn="just" rtl="0">
              <a:lnSpc>
                <a:spcPct val="90000"/>
              </a:lnSpc>
              <a:spcBef>
                <a:spcPts val="1000"/>
              </a:spcBef>
              <a:spcAft>
                <a:spcPts val="0"/>
              </a:spcAft>
              <a:buSzPct val="92664"/>
              <a:buFont typeface="Arial"/>
              <a:buChar char="•"/>
            </a:pPr>
            <a:r>
              <a:rPr lang="en-US" sz="2100" b="0" i="0">
                <a:solidFill>
                  <a:srgbClr val="222222"/>
                </a:solidFill>
                <a:latin typeface="Times New Roman"/>
                <a:ea typeface="Times New Roman"/>
                <a:cs typeface="Times New Roman"/>
                <a:sym typeface="Times New Roman"/>
              </a:rPr>
              <a:t>FIN is used for terminating a connection.</a:t>
            </a:r>
            <a:endParaRPr/>
          </a:p>
          <a:p>
            <a:pPr marL="457200" lvl="0" indent="-342929" algn="just" rtl="0">
              <a:lnSpc>
                <a:spcPct val="90000"/>
              </a:lnSpc>
              <a:spcBef>
                <a:spcPts val="1000"/>
              </a:spcBef>
              <a:spcAft>
                <a:spcPts val="0"/>
              </a:spcAft>
              <a:buSzPct val="92664"/>
              <a:buFont typeface="Arial"/>
              <a:buChar char="•"/>
            </a:pPr>
            <a:r>
              <a:rPr lang="en-US" sz="2100" b="0" i="0">
                <a:solidFill>
                  <a:srgbClr val="222222"/>
                </a:solidFill>
                <a:latin typeface="Times New Roman"/>
                <a:ea typeface="Times New Roman"/>
                <a:cs typeface="Times New Roman"/>
                <a:sym typeface="Times New Roman"/>
              </a:rPr>
              <a:t>TCP handshake process, a client needs to initiate the conversation by requesting a communication session with the Server</a:t>
            </a:r>
            <a:endParaRPr/>
          </a:p>
          <a:p>
            <a:pPr marL="457200" lvl="0" indent="-342929" algn="just" rtl="0">
              <a:lnSpc>
                <a:spcPct val="90000"/>
              </a:lnSpc>
              <a:spcBef>
                <a:spcPts val="1000"/>
              </a:spcBef>
              <a:spcAft>
                <a:spcPts val="0"/>
              </a:spcAft>
              <a:buSzPct val="92664"/>
              <a:buFont typeface="Arial"/>
              <a:buChar char="•"/>
            </a:pPr>
            <a:r>
              <a:rPr lang="en-US" sz="2100" b="0" i="0">
                <a:solidFill>
                  <a:srgbClr val="222222"/>
                </a:solidFill>
                <a:latin typeface="Times New Roman"/>
                <a:ea typeface="Times New Roman"/>
                <a:cs typeface="Times New Roman"/>
                <a:sym typeface="Times New Roman"/>
              </a:rPr>
              <a:t>In the first step, the client establishes a connection with a server</a:t>
            </a:r>
            <a:endParaRPr/>
          </a:p>
          <a:p>
            <a:pPr marL="457200" lvl="0" indent="-342929" algn="just" rtl="0">
              <a:lnSpc>
                <a:spcPct val="90000"/>
              </a:lnSpc>
              <a:spcBef>
                <a:spcPts val="1000"/>
              </a:spcBef>
              <a:spcAft>
                <a:spcPts val="0"/>
              </a:spcAft>
              <a:buSzPct val="92664"/>
              <a:buFont typeface="Arial"/>
              <a:buChar char="•"/>
            </a:pPr>
            <a:r>
              <a:rPr lang="en-US" sz="2100" b="0" i="0">
                <a:solidFill>
                  <a:srgbClr val="222222"/>
                </a:solidFill>
                <a:latin typeface="Times New Roman"/>
                <a:ea typeface="Times New Roman"/>
                <a:cs typeface="Times New Roman"/>
                <a:sym typeface="Times New Roman"/>
              </a:rPr>
              <a:t>In this second step, the server responds to the client request with SYN-ACK signal set</a:t>
            </a:r>
            <a:endParaRPr/>
          </a:p>
          <a:p>
            <a:pPr marL="457200" lvl="0" indent="-342929" algn="just" rtl="0">
              <a:lnSpc>
                <a:spcPct val="90000"/>
              </a:lnSpc>
              <a:spcBef>
                <a:spcPts val="1000"/>
              </a:spcBef>
              <a:spcAft>
                <a:spcPts val="0"/>
              </a:spcAft>
              <a:buSzPct val="92664"/>
              <a:buFont typeface="Arial"/>
              <a:buChar char="•"/>
            </a:pPr>
            <a:r>
              <a:rPr lang="en-US" sz="2100" b="0" i="0">
                <a:solidFill>
                  <a:srgbClr val="222222"/>
                </a:solidFill>
                <a:latin typeface="Times New Roman"/>
                <a:ea typeface="Times New Roman"/>
                <a:cs typeface="Times New Roman"/>
                <a:sym typeface="Times New Roman"/>
              </a:rPr>
              <a:t>In this final step, the client acknowledges the response of the Server</a:t>
            </a:r>
            <a:endParaRPr/>
          </a:p>
          <a:p>
            <a:pPr marL="457200" lvl="0" indent="-342929" algn="just" rtl="0">
              <a:lnSpc>
                <a:spcPct val="90000"/>
              </a:lnSpc>
              <a:spcBef>
                <a:spcPts val="1000"/>
              </a:spcBef>
              <a:spcAft>
                <a:spcPts val="0"/>
              </a:spcAft>
              <a:buSzPct val="92664"/>
              <a:buFont typeface="Arial"/>
              <a:buChar char="•"/>
            </a:pPr>
            <a:r>
              <a:rPr lang="en-US" sz="2100" b="0" i="0">
                <a:solidFill>
                  <a:srgbClr val="222222"/>
                </a:solidFill>
                <a:latin typeface="Times New Roman"/>
                <a:ea typeface="Times New Roman"/>
                <a:cs typeface="Times New Roman"/>
                <a:sym typeface="Times New Roman"/>
              </a:rPr>
              <a:t>TCP automatically terminates the connection between two separate endpoints.</a:t>
            </a:r>
            <a:endParaRPr/>
          </a:p>
          <a:p>
            <a:pPr marL="114300" lvl="0" indent="0" algn="just" rtl="0">
              <a:lnSpc>
                <a:spcPct val="90000"/>
              </a:lnSpc>
              <a:spcBef>
                <a:spcPts val="1000"/>
              </a:spcBef>
              <a:spcAft>
                <a:spcPts val="0"/>
              </a:spcAft>
              <a:buSzPct val="92664"/>
              <a:buNone/>
            </a:pPr>
            <a:r>
              <a:rPr lang="en-US" sz="2100" b="1">
                <a:solidFill>
                  <a:srgbClr val="222222"/>
                </a:solidFill>
                <a:latin typeface="Times New Roman"/>
                <a:ea typeface="Times New Roman"/>
                <a:cs typeface="Times New Roman"/>
                <a:sym typeface="Times New Roman"/>
              </a:rPr>
              <a:t>Note </a:t>
            </a:r>
            <a:endParaRPr/>
          </a:p>
          <a:p>
            <a:pPr marL="114300" lvl="0" indent="0" algn="just" rtl="0">
              <a:lnSpc>
                <a:spcPct val="90000"/>
              </a:lnSpc>
              <a:spcBef>
                <a:spcPts val="1000"/>
              </a:spcBef>
              <a:spcAft>
                <a:spcPts val="0"/>
              </a:spcAft>
              <a:buSzPct val="92664"/>
              <a:buNone/>
            </a:pPr>
            <a:r>
              <a:rPr lang="en-US" sz="1500" b="0" i="0">
                <a:solidFill>
                  <a:srgbClr val="202124"/>
                </a:solidFill>
                <a:latin typeface="Times New Roman"/>
                <a:ea typeface="Times New Roman"/>
                <a:cs typeface="Times New Roman"/>
                <a:sym typeface="Times New Roman"/>
              </a:rPr>
              <a:t>User datagram protocol (UDP) operates on top of the Internet Protocol (IP) to transmit datagrams over a network. </a:t>
            </a:r>
            <a:r>
              <a:rPr lang="en-US" sz="1500" b="1" i="0">
                <a:solidFill>
                  <a:srgbClr val="202124"/>
                </a:solidFill>
                <a:latin typeface="Times New Roman"/>
                <a:ea typeface="Times New Roman"/>
                <a:cs typeface="Times New Roman"/>
                <a:sym typeface="Times New Roman"/>
              </a:rPr>
              <a:t>UDP does not require the source and destination to establish a three-way handshake before transmission takes place</a:t>
            </a:r>
            <a:r>
              <a:rPr lang="en-US" sz="1500" b="0" i="0">
                <a:solidFill>
                  <a:srgbClr val="202124"/>
                </a:solidFill>
                <a:latin typeface="Times New Roman"/>
                <a:ea typeface="Times New Roman"/>
                <a:cs typeface="Times New Roman"/>
                <a:sym typeface="Times New Roman"/>
              </a:rPr>
              <a:t>. Additionally, there is no need for an end-to-end connection.</a:t>
            </a:r>
            <a:endParaRPr sz="1500" b="0" i="0">
              <a:solidFill>
                <a:srgbClr val="222222"/>
              </a:solidFill>
              <a:latin typeface="Times New Roman"/>
              <a:ea typeface="Times New Roman"/>
              <a:cs typeface="Times New Roman"/>
              <a:sym typeface="Times New Roman"/>
            </a:endParaRPr>
          </a:p>
          <a:p>
            <a:pPr marL="457200" lvl="0" indent="-228600" algn="just" rtl="0">
              <a:lnSpc>
                <a:spcPct val="90000"/>
              </a:lnSpc>
              <a:spcBef>
                <a:spcPts val="1000"/>
              </a:spcBef>
              <a:spcAft>
                <a:spcPts val="0"/>
              </a:spcAft>
              <a:buSzPct val="121621"/>
              <a:buNone/>
            </a:pPr>
            <a:endParaRPr/>
          </a:p>
        </p:txBody>
      </p:sp>
      <p:sp>
        <p:nvSpPr>
          <p:cNvPr id="211" name="Google Shape;211;p18"/>
          <p:cNvSpPr txBox="1">
            <a:spLocks noGrp="1"/>
          </p:cNvSpPr>
          <p:nvPr>
            <p:ph type="ftr" idx="11"/>
          </p:nvPr>
        </p:nvSpPr>
        <p:spPr>
          <a:xfrm>
            <a:off x="0" y="6600416"/>
            <a:ext cx="840773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79"/>
          <p:cNvSpPr txBox="1">
            <a:spLocks noGrp="1"/>
          </p:cNvSpPr>
          <p:nvPr>
            <p:ph type="title"/>
          </p:nvPr>
        </p:nvSpPr>
        <p:spPr>
          <a:xfrm>
            <a:off x="423269" y="90413"/>
            <a:ext cx="6063591" cy="98535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sz="3200" b="1">
                <a:solidFill>
                  <a:schemeClr val="dk1"/>
                </a:solidFill>
              </a:rPr>
              <a:t>User Datagram Protocol (UDP)</a:t>
            </a:r>
            <a:endParaRPr sz="3200" b="1">
              <a:solidFill>
                <a:schemeClr val="dk1"/>
              </a:solidFill>
            </a:endParaRPr>
          </a:p>
        </p:txBody>
      </p:sp>
      <p:sp>
        <p:nvSpPr>
          <p:cNvPr id="217" name="Google Shape;217;p79"/>
          <p:cNvSpPr txBox="1">
            <a:spLocks noGrp="1"/>
          </p:cNvSpPr>
          <p:nvPr>
            <p:ph type="body" idx="1"/>
          </p:nvPr>
        </p:nvSpPr>
        <p:spPr>
          <a:xfrm>
            <a:off x="0" y="1075765"/>
            <a:ext cx="8661070" cy="4953000"/>
          </a:xfrm>
          <a:prstGeom prst="rect">
            <a:avLst/>
          </a:prstGeom>
          <a:noFill/>
          <a:ln>
            <a:noFill/>
          </a:ln>
        </p:spPr>
        <p:txBody>
          <a:bodyPr spcFirstLastPara="1" wrap="square" lIns="0" tIns="0" rIns="0" bIns="0" anchor="t" anchorCtr="0">
            <a:noAutofit/>
          </a:bodyPr>
          <a:lstStyle/>
          <a:p>
            <a:pPr marL="457200" lvl="0" indent="-342900" algn="just" rtl="0">
              <a:lnSpc>
                <a:spcPct val="90000"/>
              </a:lnSpc>
              <a:spcBef>
                <a:spcPts val="1000"/>
              </a:spcBef>
              <a:spcAft>
                <a:spcPts val="0"/>
              </a:spcAft>
              <a:buSzPts val="1800"/>
              <a:buChar char="•"/>
            </a:pPr>
            <a:r>
              <a:rPr lang="en-US" sz="1800">
                <a:solidFill>
                  <a:schemeClr val="dk1"/>
                </a:solidFill>
                <a:latin typeface="Times New Roman"/>
                <a:ea typeface="Times New Roman"/>
                <a:cs typeface="Times New Roman"/>
                <a:sym typeface="Times New Roman"/>
              </a:rPr>
              <a:t>﻿</a:t>
            </a:r>
            <a:r>
              <a:rPr lang="en-US" sz="1800">
                <a:latin typeface="Times New Roman"/>
                <a:ea typeface="Times New Roman"/>
                <a:cs typeface="Times New Roman"/>
                <a:sym typeface="Times New Roman"/>
              </a:rPr>
              <a:t>UDP is a simpler transport layer protocol than TCP. It does not provide reliability and flow control, which means it requires fewer header fields. Because the sender and the receiver UDP processes do not have to manage reliability and flow control, this means UDP datagrams can be processed faster than TCP segments. UDP provides the basic functions for delivering datagrams between the appropriate applications, with very little overhead and data checking.</a:t>
            </a:r>
            <a:endParaRPr/>
          </a:p>
          <a:p>
            <a:pPr marL="457200" lvl="0" indent="-342900" algn="just"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UDP is a connectionless protocol. Because UDP does not provide reliability or flow control, it does not require an established connection. Because UDP does not track information sent or received between the client and server, UDP is also known as a stateless protocol.</a:t>
            </a:r>
            <a:endParaRPr/>
          </a:p>
          <a:p>
            <a:pPr marL="457200" lvl="0" indent="-342900" algn="just"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UDP is also known as a best-effort delivery protocol because there is no acknowledgment that the data is received at the destination. With UDP, there are no transport layer processes that inform the sender of a successful delivery.</a:t>
            </a:r>
            <a:endParaRPr/>
          </a:p>
          <a:p>
            <a:pPr marL="457200" lvl="0" indent="-342900" algn="just"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UDP is like placing a regular, nonregistered, letter in the mail. The sender of the letter is not aware of the availability of the receiver to receive the letter. Nor is the post office responsible for tracking the letter or informing the sender if the letter does not arrive at the final destination.</a:t>
            </a:r>
            <a:endParaRPr/>
          </a:p>
          <a:p>
            <a:pPr marL="296863" lvl="1" indent="-171450" algn="just" rtl="0">
              <a:lnSpc>
                <a:spcPct val="120000"/>
              </a:lnSpc>
              <a:spcBef>
                <a:spcPts val="500"/>
              </a:spcBef>
              <a:spcAft>
                <a:spcPts val="0"/>
              </a:spcAft>
              <a:buSzPts val="1800"/>
              <a:buNone/>
            </a:pPr>
            <a:endParaRPr sz="1800">
              <a:solidFill>
                <a:schemeClr val="dk1"/>
              </a:solidFill>
              <a:latin typeface="Times New Roman"/>
              <a:ea typeface="Times New Roman"/>
              <a:cs typeface="Times New Roman"/>
              <a:sym typeface="Times New Roman"/>
            </a:endParaRPr>
          </a:p>
        </p:txBody>
      </p:sp>
      <p:sp>
        <p:nvSpPr>
          <p:cNvPr id="218" name="Google Shape;218;p79"/>
          <p:cNvSpPr txBox="1">
            <a:spLocks noGrp="1"/>
          </p:cNvSpPr>
          <p:nvPr>
            <p:ph type="ftr" idx="11"/>
          </p:nvPr>
        </p:nvSpPr>
        <p:spPr>
          <a:xfrm>
            <a:off x="0" y="6600416"/>
            <a:ext cx="840773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
        <p:nvSpPr>
          <p:cNvPr id="219" name="Google Shape;219;p79"/>
          <p:cNvSpPr txBox="1"/>
          <p:nvPr/>
        </p:nvSpPr>
        <p:spPr>
          <a:xfrm>
            <a:off x="482929" y="6028765"/>
            <a:ext cx="7388451" cy="286232"/>
          </a:xfrm>
          <a:prstGeom prst="rect">
            <a:avLst/>
          </a:prstGeom>
          <a:noFill/>
          <a:ln>
            <a:noFill/>
          </a:ln>
        </p:spPr>
        <p:txBody>
          <a:bodyPr spcFirstLastPara="1" wrap="square" lIns="91425" tIns="45700" rIns="91425" bIns="45700" anchor="t" anchorCtr="0">
            <a:spAutoFit/>
          </a:bodyPr>
          <a:lstStyle/>
          <a:p>
            <a:pPr marL="114300" marR="0" lvl="0" indent="0" algn="just" rtl="0">
              <a:lnSpc>
                <a:spcPct val="90000"/>
              </a:lnSpc>
              <a:spcBef>
                <a:spcPts val="0"/>
              </a:spcBef>
              <a:spcAft>
                <a:spcPts val="0"/>
              </a:spcAft>
              <a:buClr>
                <a:srgbClr val="000000"/>
              </a:buClr>
              <a:buSzPts val="1800"/>
              <a:buFont typeface="Arial"/>
              <a:buNone/>
            </a:pPr>
            <a:r>
              <a:rPr lang="en-US" sz="1400" b="1" i="0" u="none" strike="noStrike" cap="none">
                <a:solidFill>
                  <a:srgbClr val="000000"/>
                </a:solidFill>
                <a:latin typeface="Times New Roman"/>
                <a:ea typeface="Times New Roman"/>
                <a:cs typeface="Times New Roman"/>
                <a:sym typeface="Times New Roman"/>
              </a:rPr>
              <a:t>Note</a:t>
            </a:r>
            <a:r>
              <a:rPr lang="en-US" sz="1400" b="0" i="0" u="none" strike="noStrike" cap="none">
                <a:solidFill>
                  <a:srgbClr val="000000"/>
                </a:solidFill>
                <a:latin typeface="Times New Roman"/>
                <a:ea typeface="Times New Roman"/>
                <a:cs typeface="Times New Roman"/>
                <a:sym typeface="Times New Roman"/>
              </a:rPr>
              <a:t>: UDP divides data into datagrams that are also referred to as segments.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9"/>
          <p:cNvSpPr txBox="1">
            <a:spLocks noGrp="1"/>
          </p:cNvSpPr>
          <p:nvPr>
            <p:ph type="title"/>
          </p:nvPr>
        </p:nvSpPr>
        <p:spPr>
          <a:xfrm>
            <a:off x="423269" y="90413"/>
            <a:ext cx="6009803" cy="96383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sz="3200" b="1">
                <a:solidFill>
                  <a:schemeClr val="dk1"/>
                </a:solidFill>
              </a:rPr>
              <a:t>User Datagram Protocol (UDP)</a:t>
            </a:r>
            <a:endParaRPr sz="3200" b="1">
              <a:solidFill>
                <a:schemeClr val="dk1"/>
              </a:solidFill>
            </a:endParaRPr>
          </a:p>
        </p:txBody>
      </p:sp>
      <p:sp>
        <p:nvSpPr>
          <p:cNvPr id="225" name="Google Shape;225;p19"/>
          <p:cNvSpPr txBox="1">
            <a:spLocks noGrp="1"/>
          </p:cNvSpPr>
          <p:nvPr>
            <p:ph type="body" idx="1"/>
          </p:nvPr>
        </p:nvSpPr>
        <p:spPr>
          <a:xfrm>
            <a:off x="279916" y="952500"/>
            <a:ext cx="8440813" cy="4953000"/>
          </a:xfrm>
          <a:prstGeom prst="rect">
            <a:avLst/>
          </a:prstGeom>
          <a:noFill/>
          <a:ln>
            <a:noFill/>
          </a:ln>
        </p:spPr>
        <p:txBody>
          <a:bodyPr spcFirstLastPara="1" wrap="square" lIns="0" tIns="0" rIns="0" bIns="0" anchor="t" anchorCtr="0">
            <a:normAutofit/>
          </a:bodyPr>
          <a:lstStyle/>
          <a:p>
            <a:pPr marL="11113" lvl="1" indent="0" algn="l" rtl="0">
              <a:lnSpc>
                <a:spcPct val="120000"/>
              </a:lnSpc>
              <a:spcBef>
                <a:spcPts val="500"/>
              </a:spcBef>
              <a:spcAft>
                <a:spcPts val="0"/>
              </a:spcAft>
              <a:buSzPts val="1800"/>
              <a:buNone/>
            </a:pPr>
            <a:r>
              <a:rPr lang="en-US" sz="1800" b="1">
                <a:latin typeface="Times New Roman"/>
                <a:ea typeface="Times New Roman"/>
                <a:cs typeface="Times New Roman"/>
                <a:sym typeface="Times New Roman"/>
              </a:rPr>
              <a:t>UDP Header</a:t>
            </a:r>
            <a:endParaRPr/>
          </a:p>
          <a:p>
            <a:pPr marL="296863" lvl="1" indent="-285750" algn="just" rtl="0">
              <a:lnSpc>
                <a:spcPct val="120000"/>
              </a:lnSpc>
              <a:spcBef>
                <a:spcPts val="500"/>
              </a:spcBef>
              <a:spcAft>
                <a:spcPts val="0"/>
              </a:spcAft>
              <a:buSzPts val="1800"/>
              <a:buChar char="•"/>
            </a:pPr>
            <a:r>
              <a:rPr lang="en-US" sz="1800">
                <a:solidFill>
                  <a:schemeClr val="dk1"/>
                </a:solidFill>
                <a:latin typeface="Times New Roman"/>
                <a:ea typeface="Times New Roman"/>
                <a:cs typeface="Times New Roman"/>
                <a:sym typeface="Times New Roman"/>
              </a:rPr>
              <a:t>﻿The header includes a source port and destination port. </a:t>
            </a:r>
            <a:endParaRPr/>
          </a:p>
          <a:p>
            <a:pPr marL="296863" lvl="1" indent="-285750" algn="just" rtl="0">
              <a:lnSpc>
                <a:spcPct val="120000"/>
              </a:lnSpc>
              <a:spcBef>
                <a:spcPts val="500"/>
              </a:spcBef>
              <a:spcAft>
                <a:spcPts val="0"/>
              </a:spcAft>
              <a:buSzPts val="1800"/>
              <a:buChar char="•"/>
            </a:pPr>
            <a:r>
              <a:rPr lang="en-US" sz="1800">
                <a:solidFill>
                  <a:schemeClr val="dk1"/>
                </a:solidFill>
                <a:latin typeface="Times New Roman"/>
                <a:ea typeface="Times New Roman"/>
                <a:cs typeface="Times New Roman"/>
                <a:sym typeface="Times New Roman"/>
              </a:rPr>
              <a:t>The Length field contains the length of the entire UDP segment, including header and data. </a:t>
            </a:r>
            <a:endParaRPr/>
          </a:p>
          <a:p>
            <a:pPr marL="296863" lvl="1" indent="-285750" algn="just" rtl="0">
              <a:lnSpc>
                <a:spcPct val="120000"/>
              </a:lnSpc>
              <a:spcBef>
                <a:spcPts val="500"/>
              </a:spcBef>
              <a:spcAft>
                <a:spcPts val="0"/>
              </a:spcAft>
              <a:buSzPts val="1800"/>
              <a:buChar char="•"/>
            </a:pPr>
            <a:r>
              <a:rPr lang="en-US" sz="1800">
                <a:solidFill>
                  <a:schemeClr val="dk1"/>
                </a:solidFill>
                <a:latin typeface="Times New Roman"/>
                <a:ea typeface="Times New Roman"/>
                <a:cs typeface="Times New Roman"/>
                <a:sym typeface="Times New Roman"/>
              </a:rPr>
              <a:t>The checksum is the same algorithm used for TCP and IP. </a:t>
            </a:r>
            <a:endParaRPr/>
          </a:p>
          <a:p>
            <a:pPr marL="296863" lvl="1" indent="-285750" algn="just" rtl="0">
              <a:lnSpc>
                <a:spcPct val="120000"/>
              </a:lnSpc>
              <a:spcBef>
                <a:spcPts val="500"/>
              </a:spcBef>
              <a:spcAft>
                <a:spcPts val="0"/>
              </a:spcAft>
              <a:buSzPts val="1800"/>
              <a:buChar char="•"/>
            </a:pPr>
            <a:r>
              <a:rPr lang="en-US" sz="1800">
                <a:solidFill>
                  <a:schemeClr val="dk1"/>
                </a:solidFill>
                <a:latin typeface="Times New Roman"/>
                <a:ea typeface="Times New Roman"/>
                <a:cs typeface="Times New Roman"/>
                <a:sym typeface="Times New Roman"/>
              </a:rPr>
              <a:t>For UDP, the checksum applies to the entire UDP segment plus a pseudoheader prefixed to the UDP header at the time of calculation and which is the same pseudoheader used for TCP. </a:t>
            </a:r>
            <a:endParaRPr/>
          </a:p>
          <a:p>
            <a:pPr marL="296863" lvl="1" indent="-285750" algn="just" rtl="0">
              <a:lnSpc>
                <a:spcPct val="120000"/>
              </a:lnSpc>
              <a:spcBef>
                <a:spcPts val="500"/>
              </a:spcBef>
              <a:spcAft>
                <a:spcPts val="0"/>
              </a:spcAft>
              <a:buSzPts val="1800"/>
              <a:buChar char="•"/>
            </a:pPr>
            <a:r>
              <a:rPr lang="en-US" sz="1800">
                <a:solidFill>
                  <a:schemeClr val="dk1"/>
                </a:solidFill>
                <a:latin typeface="Times New Roman"/>
                <a:ea typeface="Times New Roman"/>
                <a:cs typeface="Times New Roman"/>
                <a:sym typeface="Times New Roman"/>
              </a:rPr>
              <a:t>If an error is detected, the segment is discarded and no further action is taken.</a:t>
            </a:r>
            <a:endParaRPr/>
          </a:p>
          <a:p>
            <a:pPr marL="296863" lvl="1" indent="-285750" algn="just" rtl="0">
              <a:lnSpc>
                <a:spcPct val="120000"/>
              </a:lnSpc>
              <a:spcBef>
                <a:spcPts val="500"/>
              </a:spcBef>
              <a:spcAft>
                <a:spcPts val="0"/>
              </a:spcAft>
              <a:buSzPts val="1800"/>
              <a:buChar char="•"/>
            </a:pPr>
            <a:r>
              <a:rPr lang="en-US" sz="1800">
                <a:solidFill>
                  <a:schemeClr val="dk1"/>
                </a:solidFill>
                <a:latin typeface="Times New Roman"/>
                <a:ea typeface="Times New Roman"/>
                <a:cs typeface="Times New Roman"/>
                <a:sym typeface="Times New Roman"/>
              </a:rPr>
              <a:t>The Checksum field in UDP is optional. If it is not used, it is set to zero. </a:t>
            </a:r>
            <a:endParaRPr sz="1800">
              <a:solidFill>
                <a:schemeClr val="dk1"/>
              </a:solidFill>
              <a:latin typeface="Times New Roman"/>
              <a:ea typeface="Times New Roman"/>
              <a:cs typeface="Times New Roman"/>
              <a:sym typeface="Times New Roman"/>
            </a:endParaRPr>
          </a:p>
        </p:txBody>
      </p:sp>
      <p:sp>
        <p:nvSpPr>
          <p:cNvPr id="226" name="Google Shape;226;p19"/>
          <p:cNvSpPr txBox="1">
            <a:spLocks noGrp="1"/>
          </p:cNvSpPr>
          <p:nvPr>
            <p:ph type="ftr" idx="11"/>
          </p:nvPr>
        </p:nvSpPr>
        <p:spPr>
          <a:xfrm>
            <a:off x="0" y="6604444"/>
            <a:ext cx="840773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pic>
        <p:nvPicPr>
          <p:cNvPr id="227" name="Google Shape;227;p19"/>
          <p:cNvPicPr preferRelativeResize="0"/>
          <p:nvPr/>
        </p:nvPicPr>
        <p:blipFill rotWithShape="1">
          <a:blip r:embed="rId3">
            <a:alphaModFix/>
          </a:blip>
          <a:srcRect/>
          <a:stretch/>
        </p:blipFill>
        <p:spPr>
          <a:xfrm>
            <a:off x="618827" y="4703988"/>
            <a:ext cx="7762990" cy="1686602"/>
          </a:xfrm>
          <a:prstGeom prst="rect">
            <a:avLst/>
          </a:prstGeom>
          <a:noFill/>
          <a:ln>
            <a:noFill/>
          </a:ln>
        </p:spPr>
      </p:pic>
      <p:sp>
        <p:nvSpPr>
          <p:cNvPr id="228" name="Google Shape;228;p19"/>
          <p:cNvSpPr txBox="1"/>
          <p:nvPr/>
        </p:nvSpPr>
        <p:spPr>
          <a:xfrm>
            <a:off x="3495745" y="6343629"/>
            <a:ext cx="222553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Figure 6: </a:t>
            </a:r>
            <a:r>
              <a:rPr lang="en-US" sz="1400" b="1" i="0" u="none" strike="noStrike" cap="none">
                <a:solidFill>
                  <a:srgbClr val="333333"/>
                </a:solidFill>
                <a:latin typeface="Times New Roman"/>
                <a:ea typeface="Times New Roman"/>
                <a:cs typeface="Times New Roman"/>
                <a:sym typeface="Times New Roman"/>
              </a:rPr>
              <a:t>UDP header.</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200" b="1" i="0">
                <a:solidFill>
                  <a:srgbClr val="000000"/>
                </a:solidFill>
                <a:latin typeface="Times New Roman"/>
                <a:ea typeface="Times New Roman"/>
                <a:cs typeface="Times New Roman"/>
                <a:sym typeface="Times New Roman"/>
              </a:rPr>
              <a:t>UDP Message Format</a:t>
            </a:r>
            <a:endParaRPr sz="3200">
              <a:latin typeface="Times New Roman"/>
              <a:ea typeface="Times New Roman"/>
              <a:cs typeface="Times New Roman"/>
              <a:sym typeface="Times New Roman"/>
            </a:endParaRPr>
          </a:p>
        </p:txBody>
      </p:sp>
      <p:pic>
        <p:nvPicPr>
          <p:cNvPr id="234" name="Google Shape;234;p20"/>
          <p:cNvPicPr preferRelativeResize="0"/>
          <p:nvPr/>
        </p:nvPicPr>
        <p:blipFill rotWithShape="1">
          <a:blip r:embed="rId3">
            <a:alphaModFix/>
          </a:blip>
          <a:srcRect/>
          <a:stretch/>
        </p:blipFill>
        <p:spPr>
          <a:xfrm>
            <a:off x="2921799" y="4596802"/>
            <a:ext cx="5548982" cy="2038737"/>
          </a:xfrm>
          <a:prstGeom prst="rect">
            <a:avLst/>
          </a:prstGeom>
          <a:noFill/>
          <a:ln>
            <a:noFill/>
          </a:ln>
        </p:spPr>
      </p:pic>
      <p:sp>
        <p:nvSpPr>
          <p:cNvPr id="235" name="Google Shape;235;p20"/>
          <p:cNvSpPr txBox="1"/>
          <p:nvPr/>
        </p:nvSpPr>
        <p:spPr>
          <a:xfrm>
            <a:off x="0" y="6324430"/>
            <a:ext cx="356078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Figure 8: UDP Message Format.</a:t>
            </a:r>
            <a:endParaRPr sz="1400" b="0" i="0" u="none" strike="noStrike" cap="none">
              <a:solidFill>
                <a:srgbClr val="000000"/>
              </a:solidFill>
              <a:latin typeface="Times New Roman"/>
              <a:ea typeface="Times New Roman"/>
              <a:cs typeface="Times New Roman"/>
              <a:sym typeface="Times New Roman"/>
            </a:endParaRPr>
          </a:p>
        </p:txBody>
      </p:sp>
      <p:graphicFrame>
        <p:nvGraphicFramePr>
          <p:cNvPr id="236" name="Google Shape;236;p20"/>
          <p:cNvGraphicFramePr/>
          <p:nvPr/>
        </p:nvGraphicFramePr>
        <p:xfrm>
          <a:off x="0" y="934001"/>
          <a:ext cx="8971900" cy="3469370"/>
        </p:xfrm>
        <a:graphic>
          <a:graphicData uri="http://schemas.openxmlformats.org/drawingml/2006/table">
            <a:tbl>
              <a:tblPr>
                <a:noFill/>
                <a:tableStyleId>{797F9A42-47BA-4061-8432-6E8ADEC6229A}</a:tableStyleId>
              </a:tblPr>
              <a:tblGrid>
                <a:gridCol w="1603725"/>
                <a:gridCol w="1301475"/>
                <a:gridCol w="6066700"/>
              </a:tblGrid>
              <a:tr h="280325">
                <a:tc>
                  <a:txBody>
                    <a:bodyPr/>
                    <a:lstStyle/>
                    <a:p>
                      <a:pPr marL="0" marR="0" lvl="0" indent="0" algn="just"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Field Name</a:t>
                      </a:r>
                      <a:endParaRPr sz="1400" u="none" strike="noStrike" cap="none">
                        <a:latin typeface="Times New Roman"/>
                        <a:ea typeface="Times New Roman"/>
                        <a:cs typeface="Times New Roman"/>
                        <a:sym typeface="Times New Roman"/>
                      </a:endParaRPr>
                    </a:p>
                  </a:txBody>
                  <a:tcPr marL="18100" marR="18100" marT="18100" marB="18100" anchor="ctr"/>
                </a:tc>
                <a:tc>
                  <a:txBody>
                    <a:bodyPr/>
                    <a:lstStyle/>
                    <a:p>
                      <a:pPr marL="0" marR="0" lvl="0" indent="0" algn="just"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Size (bytes)</a:t>
                      </a:r>
                      <a:endParaRPr sz="1400" u="none" strike="noStrike" cap="none">
                        <a:latin typeface="Times New Roman"/>
                        <a:ea typeface="Times New Roman"/>
                        <a:cs typeface="Times New Roman"/>
                        <a:sym typeface="Times New Roman"/>
                      </a:endParaRPr>
                    </a:p>
                  </a:txBody>
                  <a:tcPr marL="18100" marR="18100" marT="18100" marB="18100" anchor="ctr"/>
                </a:tc>
                <a:tc>
                  <a:txBody>
                    <a:bodyPr/>
                    <a:lstStyle/>
                    <a:p>
                      <a:pPr marL="0" marR="0" lvl="0" indent="0" algn="just"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Description</a:t>
                      </a:r>
                      <a:endParaRPr sz="1400" u="none" strike="noStrike" cap="none">
                        <a:latin typeface="Times New Roman"/>
                        <a:ea typeface="Times New Roman"/>
                        <a:cs typeface="Times New Roman"/>
                        <a:sym typeface="Times New Roman"/>
                      </a:endParaRPr>
                    </a:p>
                  </a:txBody>
                  <a:tcPr marL="18100" marR="18100" marT="18100" marB="18100" anchor="ctr"/>
                </a:tc>
              </a:tr>
              <a:tr h="585275">
                <a:tc>
                  <a:txBody>
                    <a:bodyPr/>
                    <a:lstStyle/>
                    <a:p>
                      <a:pPr marL="0" marR="0" lvl="0" indent="0" algn="just"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Source Port</a:t>
                      </a:r>
                      <a:endParaRPr sz="1400" i="0" u="none" strike="noStrike" cap="none">
                        <a:latin typeface="Times New Roman"/>
                        <a:ea typeface="Times New Roman"/>
                        <a:cs typeface="Times New Roman"/>
                        <a:sym typeface="Times New Roman"/>
                      </a:endParaRPr>
                    </a:p>
                  </a:txBody>
                  <a:tcPr marL="18100" marR="18100" marT="18100" marB="18100" anchor="ctr"/>
                </a:tc>
                <a:tc>
                  <a:txBody>
                    <a:bodyPr/>
                    <a:lstStyle/>
                    <a:p>
                      <a:pPr marL="0" marR="0" lvl="0" indent="0" algn="just"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2</a:t>
                      </a:r>
                      <a:endParaRPr sz="1400" i="0" u="none" strike="noStrike" cap="none">
                        <a:latin typeface="Times New Roman"/>
                        <a:ea typeface="Times New Roman"/>
                        <a:cs typeface="Times New Roman"/>
                        <a:sym typeface="Times New Roman"/>
                      </a:endParaRPr>
                    </a:p>
                  </a:txBody>
                  <a:tcPr marL="18100" marR="18100" marT="18100" marB="18100" anchor="ctr"/>
                </a:tc>
                <a:tc>
                  <a:txBody>
                    <a:bodyPr/>
                    <a:lstStyle/>
                    <a:p>
                      <a:pPr marL="0" marR="0" lvl="0" indent="0" algn="just"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Source Port:</a:t>
                      </a:r>
                      <a:r>
                        <a:rPr lang="en-US" sz="1400" u="none" strike="noStrike" cap="none">
                          <a:latin typeface="Times New Roman"/>
                          <a:ea typeface="Times New Roman"/>
                          <a:cs typeface="Times New Roman"/>
                          <a:sym typeface="Times New Roman"/>
                        </a:rPr>
                        <a:t> The 16-bit port number of the process that originated the UDP message on the source device. This will normally be an ephemeral (client) port number for a request sent by a client to a server, or a well-known/registered (server) port number for a reply sent by a server to a client.</a:t>
                      </a:r>
                      <a:endParaRPr sz="1400" i="0" u="none" strike="noStrike" cap="none">
                        <a:latin typeface="Times New Roman"/>
                        <a:ea typeface="Times New Roman"/>
                        <a:cs typeface="Times New Roman"/>
                        <a:sym typeface="Times New Roman"/>
                      </a:endParaRPr>
                    </a:p>
                  </a:txBody>
                  <a:tcPr marL="18100" marR="18100" marT="18100" marB="18100" anchor="ctr"/>
                </a:tc>
              </a:tr>
              <a:tr h="727575">
                <a:tc>
                  <a:txBody>
                    <a:bodyPr/>
                    <a:lstStyle/>
                    <a:p>
                      <a:pPr marL="0" marR="0" lvl="0" indent="0" algn="just"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Destination Port</a:t>
                      </a:r>
                      <a:endParaRPr sz="1400" i="0" u="none" strike="noStrike" cap="none">
                        <a:latin typeface="Times New Roman"/>
                        <a:ea typeface="Times New Roman"/>
                        <a:cs typeface="Times New Roman"/>
                        <a:sym typeface="Times New Roman"/>
                      </a:endParaRPr>
                    </a:p>
                  </a:txBody>
                  <a:tcPr marL="18100" marR="18100" marT="18100" marB="18100" anchor="ctr"/>
                </a:tc>
                <a:tc>
                  <a:txBody>
                    <a:bodyPr/>
                    <a:lstStyle/>
                    <a:p>
                      <a:pPr marL="0" marR="0" lvl="0" indent="0" algn="just"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2</a:t>
                      </a:r>
                      <a:endParaRPr sz="1400" i="0" u="none" strike="noStrike" cap="none">
                        <a:latin typeface="Times New Roman"/>
                        <a:ea typeface="Times New Roman"/>
                        <a:cs typeface="Times New Roman"/>
                        <a:sym typeface="Times New Roman"/>
                      </a:endParaRPr>
                    </a:p>
                  </a:txBody>
                  <a:tcPr marL="18100" marR="18100" marT="18100" marB="18100" anchor="ctr"/>
                </a:tc>
                <a:tc>
                  <a:txBody>
                    <a:bodyPr/>
                    <a:lstStyle/>
                    <a:p>
                      <a:pPr marL="0" marR="0" lvl="0" indent="0" algn="just"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Destination Port:</a:t>
                      </a:r>
                      <a:r>
                        <a:rPr lang="en-US" sz="1400" u="none" strike="noStrike" cap="none">
                          <a:latin typeface="Times New Roman"/>
                          <a:ea typeface="Times New Roman"/>
                          <a:cs typeface="Times New Roman"/>
                          <a:sym typeface="Times New Roman"/>
                        </a:rPr>
                        <a:t> The 16-bit port number of the process that is the ultimate intended recipient of the message on the destination device. This will usually be a well-known/registered (server) port number for a client request, or an ephemeral (client) port number for a server reply. </a:t>
                      </a:r>
                      <a:endParaRPr sz="1400" i="0" u="none" strike="noStrike" cap="none">
                        <a:latin typeface="Times New Roman"/>
                        <a:ea typeface="Times New Roman"/>
                        <a:cs typeface="Times New Roman"/>
                        <a:sym typeface="Times New Roman"/>
                      </a:endParaRPr>
                    </a:p>
                  </a:txBody>
                  <a:tcPr marL="18100" marR="18100" marT="18100" marB="18100" anchor="ctr"/>
                </a:tc>
              </a:tr>
              <a:tr h="216300">
                <a:tc>
                  <a:txBody>
                    <a:bodyPr/>
                    <a:lstStyle/>
                    <a:p>
                      <a:pPr marL="0" marR="0" lvl="0" indent="0" algn="just"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Length</a:t>
                      </a:r>
                      <a:endParaRPr sz="1400" i="0" u="none" strike="noStrike" cap="none">
                        <a:latin typeface="Times New Roman"/>
                        <a:ea typeface="Times New Roman"/>
                        <a:cs typeface="Times New Roman"/>
                        <a:sym typeface="Times New Roman"/>
                      </a:endParaRPr>
                    </a:p>
                  </a:txBody>
                  <a:tcPr marL="18100" marR="18100" marT="18100" marB="18100" anchor="ctr"/>
                </a:tc>
                <a:tc>
                  <a:txBody>
                    <a:bodyPr/>
                    <a:lstStyle/>
                    <a:p>
                      <a:pPr marL="0" marR="0" lvl="0" indent="0" algn="just"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2</a:t>
                      </a:r>
                      <a:endParaRPr sz="1400" i="0" u="none" strike="noStrike" cap="none">
                        <a:latin typeface="Times New Roman"/>
                        <a:ea typeface="Times New Roman"/>
                        <a:cs typeface="Times New Roman"/>
                        <a:sym typeface="Times New Roman"/>
                      </a:endParaRPr>
                    </a:p>
                  </a:txBody>
                  <a:tcPr marL="18100" marR="18100" marT="18100" marB="18100" anchor="ctr"/>
                </a:tc>
                <a:tc>
                  <a:txBody>
                    <a:bodyPr/>
                    <a:lstStyle/>
                    <a:p>
                      <a:pPr marL="0" marR="0" lvl="0" indent="0" algn="just"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Length:</a:t>
                      </a:r>
                      <a:r>
                        <a:rPr lang="en-US" sz="1400" u="none" strike="noStrike" cap="none">
                          <a:latin typeface="Times New Roman"/>
                          <a:ea typeface="Times New Roman"/>
                          <a:cs typeface="Times New Roman"/>
                          <a:sym typeface="Times New Roman"/>
                        </a:rPr>
                        <a:t> The length of the entire UDP datagram, including both header and Data fields.</a:t>
                      </a:r>
                      <a:endParaRPr sz="1400" i="0" u="none" strike="noStrike" cap="none">
                        <a:latin typeface="Times New Roman"/>
                        <a:ea typeface="Times New Roman"/>
                        <a:cs typeface="Times New Roman"/>
                        <a:sym typeface="Times New Roman"/>
                      </a:endParaRPr>
                    </a:p>
                  </a:txBody>
                  <a:tcPr marL="18100" marR="18100" marT="18100" marB="18100" anchor="ctr"/>
                </a:tc>
              </a:tr>
              <a:tr h="436725">
                <a:tc>
                  <a:txBody>
                    <a:bodyPr/>
                    <a:lstStyle/>
                    <a:p>
                      <a:pPr marL="0" marR="0" lvl="0" indent="0" algn="just"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Checksum</a:t>
                      </a:r>
                      <a:endParaRPr sz="1400" i="0" u="none" strike="noStrike" cap="none">
                        <a:latin typeface="Times New Roman"/>
                        <a:ea typeface="Times New Roman"/>
                        <a:cs typeface="Times New Roman"/>
                        <a:sym typeface="Times New Roman"/>
                      </a:endParaRPr>
                    </a:p>
                  </a:txBody>
                  <a:tcPr marL="18100" marR="18100" marT="18100" marB="18100" anchor="ctr"/>
                </a:tc>
                <a:tc>
                  <a:txBody>
                    <a:bodyPr/>
                    <a:lstStyle/>
                    <a:p>
                      <a:pPr marL="0" marR="0" lvl="0" indent="0" algn="just"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2</a:t>
                      </a:r>
                      <a:endParaRPr sz="1400" i="0" u="none" strike="noStrike" cap="none">
                        <a:latin typeface="Times New Roman"/>
                        <a:ea typeface="Times New Roman"/>
                        <a:cs typeface="Times New Roman"/>
                        <a:sym typeface="Times New Roman"/>
                      </a:endParaRPr>
                    </a:p>
                  </a:txBody>
                  <a:tcPr marL="18100" marR="18100" marT="18100" marB="18100" anchor="ctr"/>
                </a:tc>
                <a:tc>
                  <a:txBody>
                    <a:bodyPr/>
                    <a:lstStyle/>
                    <a:p>
                      <a:pPr marL="0" marR="0" lvl="0" indent="0" algn="just"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Checksum:</a:t>
                      </a:r>
                      <a:r>
                        <a:rPr lang="en-US" sz="1400" u="none" strike="noStrike" cap="none">
                          <a:latin typeface="Times New Roman"/>
                          <a:ea typeface="Times New Roman"/>
                          <a:cs typeface="Times New Roman"/>
                          <a:sym typeface="Times New Roman"/>
                        </a:rPr>
                        <a:t> An optional 16-bit checksum computed over the entire UDP datagram plus a special “pseudo header” of fields. See below for more information.</a:t>
                      </a:r>
                      <a:endParaRPr sz="1400" i="0" u="none" strike="noStrike" cap="none">
                        <a:latin typeface="Times New Roman"/>
                        <a:ea typeface="Times New Roman"/>
                        <a:cs typeface="Times New Roman"/>
                        <a:sym typeface="Times New Roman"/>
                      </a:endParaRPr>
                    </a:p>
                  </a:txBody>
                  <a:tcPr marL="18100" marR="18100" marT="18100" marB="18100" anchor="ctr"/>
                </a:tc>
              </a:tr>
              <a:tr h="483925">
                <a:tc>
                  <a:txBody>
                    <a:bodyPr/>
                    <a:lstStyle/>
                    <a:p>
                      <a:pPr marL="0" marR="0" lvl="0" indent="0" algn="just"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Data</a:t>
                      </a:r>
                      <a:endParaRPr sz="1400" i="0" u="none" strike="noStrike" cap="none">
                        <a:latin typeface="Times New Roman"/>
                        <a:ea typeface="Times New Roman"/>
                        <a:cs typeface="Times New Roman"/>
                        <a:sym typeface="Times New Roman"/>
                      </a:endParaRPr>
                    </a:p>
                  </a:txBody>
                  <a:tcPr marL="18100" marR="18100" marT="18100" marB="18100" anchor="ctr"/>
                </a:tc>
                <a:tc>
                  <a:txBody>
                    <a:bodyPr/>
                    <a:lstStyle/>
                    <a:p>
                      <a:pPr marL="0" marR="0" lvl="0" indent="0" algn="just"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Variable</a:t>
                      </a:r>
                      <a:endParaRPr sz="1400" i="0" u="none" strike="noStrike" cap="none">
                        <a:latin typeface="Times New Roman"/>
                        <a:ea typeface="Times New Roman"/>
                        <a:cs typeface="Times New Roman"/>
                        <a:sym typeface="Times New Roman"/>
                      </a:endParaRPr>
                    </a:p>
                  </a:txBody>
                  <a:tcPr marL="18100" marR="18100" marT="18100" marB="18100" anchor="ctr"/>
                </a:tc>
                <a:tc>
                  <a:txBody>
                    <a:bodyPr/>
                    <a:lstStyle/>
                    <a:p>
                      <a:pPr marL="0" marR="0" lvl="0" indent="0" algn="just"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Data:</a:t>
                      </a:r>
                      <a:r>
                        <a:rPr lang="en-US" sz="1400" u="none" strike="noStrike" cap="none">
                          <a:latin typeface="Times New Roman"/>
                          <a:ea typeface="Times New Roman"/>
                          <a:cs typeface="Times New Roman"/>
                          <a:sym typeface="Times New Roman"/>
                        </a:rPr>
                        <a:t> The encapsulated higher-layer message to be sent.</a:t>
                      </a:r>
                      <a:endParaRPr sz="1400" i="0" u="none" strike="noStrike" cap="none">
                        <a:latin typeface="Times New Roman"/>
                        <a:ea typeface="Times New Roman"/>
                        <a:cs typeface="Times New Roman"/>
                        <a:sym typeface="Times New Roman"/>
                      </a:endParaRPr>
                    </a:p>
                  </a:txBody>
                  <a:tcPr marL="18100" marR="18100" marT="18100" marB="18100" anchor="ct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71"/>
          <p:cNvSpPr txBox="1">
            <a:spLocks noGrp="1"/>
          </p:cNvSpPr>
          <p:nvPr>
            <p:ph type="title"/>
          </p:nvPr>
        </p:nvSpPr>
        <p:spPr>
          <a:xfrm>
            <a:off x="2136710" y="125348"/>
            <a:ext cx="3965510" cy="681037"/>
          </a:xfrm>
          <a:prstGeom prst="rect">
            <a:avLst/>
          </a:prstGeom>
          <a:noFill/>
          <a:ln>
            <a:noFill/>
          </a:ln>
        </p:spPr>
        <p:txBody>
          <a:bodyPr spcFirstLastPara="1" wrap="square" lIns="0" tIns="0" rIns="0" bIns="0" anchor="ctr" anchorCtr="0">
            <a:normAutofit/>
          </a:bodyPr>
          <a:lstStyle/>
          <a:p>
            <a:pPr marL="0" lvl="0" indent="0" algn="ctr" rtl="0">
              <a:lnSpc>
                <a:spcPct val="90000"/>
              </a:lnSpc>
              <a:spcBef>
                <a:spcPts val="0"/>
              </a:spcBef>
              <a:spcAft>
                <a:spcPts val="0"/>
              </a:spcAft>
              <a:buSzPts val="1800"/>
              <a:buNone/>
            </a:pPr>
            <a:r>
              <a:rPr lang="en-US" sz="3200" b="1"/>
              <a:t>Index</a:t>
            </a:r>
            <a:endParaRPr sz="3200" b="1"/>
          </a:p>
        </p:txBody>
      </p:sp>
      <p:sp>
        <p:nvSpPr>
          <p:cNvPr id="98" name="Google Shape;98;p71"/>
          <p:cNvSpPr txBox="1">
            <a:spLocks noGrp="1"/>
          </p:cNvSpPr>
          <p:nvPr>
            <p:ph type="body" idx="1"/>
          </p:nvPr>
        </p:nvSpPr>
        <p:spPr>
          <a:xfrm>
            <a:off x="232569" y="953731"/>
            <a:ext cx="8678862" cy="5235575"/>
          </a:xfrm>
          <a:prstGeom prst="rect">
            <a:avLst/>
          </a:prstGeom>
          <a:noFill/>
          <a:ln>
            <a:noFill/>
          </a:ln>
        </p:spPr>
        <p:txBody>
          <a:bodyPr spcFirstLastPara="1" wrap="square" lIns="0" tIns="0" rIns="0" bIns="0" anchor="t" anchorCtr="0">
            <a:normAutofit/>
          </a:bodyPr>
          <a:lstStyle/>
          <a:p>
            <a:pPr marL="457200" lvl="0" indent="-342900" algn="l" rtl="0">
              <a:lnSpc>
                <a:spcPct val="90000"/>
              </a:lnSpc>
              <a:spcBef>
                <a:spcPts val="1000"/>
              </a:spcBef>
              <a:spcAft>
                <a:spcPts val="0"/>
              </a:spcAft>
              <a:buSzPts val="2939"/>
              <a:buChar char="•"/>
            </a:pPr>
            <a:r>
              <a:rPr lang="en-US" sz="3000">
                <a:solidFill>
                  <a:srgbClr val="000000"/>
                </a:solidFill>
                <a:latin typeface="Times New Roman"/>
                <a:ea typeface="Times New Roman"/>
                <a:cs typeface="Times New Roman"/>
                <a:sym typeface="Times New Roman"/>
              </a:rPr>
              <a:t>About TCP</a:t>
            </a:r>
            <a:endParaRPr sz="3000"/>
          </a:p>
          <a:p>
            <a:pPr marL="457200" lvl="0" indent="-342900" algn="l" rtl="0">
              <a:lnSpc>
                <a:spcPct val="90000"/>
              </a:lnSpc>
              <a:spcBef>
                <a:spcPts val="1000"/>
              </a:spcBef>
              <a:spcAft>
                <a:spcPts val="0"/>
              </a:spcAft>
              <a:buSzPts val="2939"/>
              <a:buChar char="•"/>
            </a:pPr>
            <a:r>
              <a:rPr lang="en-US" sz="3000">
                <a:solidFill>
                  <a:srgbClr val="000000"/>
                </a:solidFill>
                <a:latin typeface="Times New Roman"/>
                <a:ea typeface="Times New Roman"/>
                <a:cs typeface="Times New Roman"/>
                <a:sym typeface="Times New Roman"/>
              </a:rPr>
              <a:t>TCP header</a:t>
            </a:r>
            <a:endParaRPr sz="3000"/>
          </a:p>
          <a:p>
            <a:pPr marL="457200" lvl="0" indent="-342900" algn="l" rtl="0">
              <a:lnSpc>
                <a:spcPct val="90000"/>
              </a:lnSpc>
              <a:spcBef>
                <a:spcPts val="1000"/>
              </a:spcBef>
              <a:spcAft>
                <a:spcPts val="0"/>
              </a:spcAft>
              <a:buSzPts val="2939"/>
              <a:buChar char="•"/>
            </a:pPr>
            <a:r>
              <a:rPr lang="en-US" sz="3000" b="0" i="0">
                <a:solidFill>
                  <a:srgbClr val="000000"/>
                </a:solidFill>
                <a:latin typeface="Times New Roman"/>
                <a:ea typeface="Times New Roman"/>
                <a:cs typeface="Times New Roman"/>
                <a:sym typeface="Times New Roman"/>
              </a:rPr>
              <a:t>TCP  Message Format</a:t>
            </a:r>
            <a:endParaRPr sz="3000"/>
          </a:p>
          <a:p>
            <a:pPr marL="457200" lvl="0" indent="-342900" algn="l" rtl="0">
              <a:lnSpc>
                <a:spcPct val="90000"/>
              </a:lnSpc>
              <a:spcBef>
                <a:spcPts val="1000"/>
              </a:spcBef>
              <a:spcAft>
                <a:spcPts val="0"/>
              </a:spcAft>
              <a:buSzPts val="2939"/>
              <a:buChar char="•"/>
            </a:pPr>
            <a:r>
              <a:rPr lang="en-US" sz="3000" b="0" i="0">
                <a:solidFill>
                  <a:srgbClr val="000000"/>
                </a:solidFill>
                <a:latin typeface="Times New Roman"/>
                <a:ea typeface="Times New Roman"/>
                <a:cs typeface="Times New Roman"/>
                <a:sym typeface="Times New Roman"/>
              </a:rPr>
              <a:t>Three Way Handshaking</a:t>
            </a:r>
            <a:endParaRPr sz="3000"/>
          </a:p>
          <a:p>
            <a:pPr marL="457200" lvl="0" indent="-342900" algn="l" rtl="0">
              <a:lnSpc>
                <a:spcPct val="90000"/>
              </a:lnSpc>
              <a:spcBef>
                <a:spcPts val="1000"/>
              </a:spcBef>
              <a:spcAft>
                <a:spcPts val="0"/>
              </a:spcAft>
              <a:buSzPts val="2939"/>
              <a:buChar char="•"/>
            </a:pPr>
            <a:r>
              <a:rPr lang="en-US" sz="3000">
                <a:solidFill>
                  <a:srgbClr val="000000"/>
                </a:solidFill>
                <a:latin typeface="Times New Roman"/>
                <a:ea typeface="Times New Roman"/>
                <a:cs typeface="Times New Roman"/>
                <a:sym typeface="Times New Roman"/>
              </a:rPr>
              <a:t>UDP header </a:t>
            </a:r>
            <a:endParaRPr sz="3000"/>
          </a:p>
          <a:p>
            <a:pPr marL="457200" lvl="0" indent="-342900" algn="l" rtl="0">
              <a:lnSpc>
                <a:spcPct val="90000"/>
              </a:lnSpc>
              <a:spcBef>
                <a:spcPts val="1000"/>
              </a:spcBef>
              <a:spcAft>
                <a:spcPts val="0"/>
              </a:spcAft>
              <a:buSzPts val="2939"/>
              <a:buChar char="•"/>
            </a:pPr>
            <a:r>
              <a:rPr lang="en-US" sz="3000" b="0" i="0">
                <a:solidFill>
                  <a:srgbClr val="000000"/>
                </a:solidFill>
                <a:latin typeface="Times New Roman"/>
                <a:ea typeface="Times New Roman"/>
                <a:cs typeface="Times New Roman"/>
                <a:sym typeface="Times New Roman"/>
              </a:rPr>
              <a:t>UDP Message Format</a:t>
            </a:r>
            <a:endParaRPr sz="3000"/>
          </a:p>
          <a:p>
            <a:pPr marL="457200" lvl="0" indent="-226268" algn="l" rtl="0">
              <a:lnSpc>
                <a:spcPct val="90000"/>
              </a:lnSpc>
              <a:spcBef>
                <a:spcPts val="1000"/>
              </a:spcBef>
              <a:spcAft>
                <a:spcPts val="0"/>
              </a:spcAft>
              <a:buSzPts val="1837"/>
              <a:buNone/>
            </a:pPr>
            <a:endParaRPr sz="3000">
              <a:latin typeface="Times New Roman"/>
              <a:ea typeface="Times New Roman"/>
              <a:cs typeface="Times New Roman"/>
              <a:sym typeface="Times New Roman"/>
            </a:endParaRPr>
          </a:p>
          <a:p>
            <a:pPr marL="514350" lvl="0" indent="-400050" algn="l" rtl="0">
              <a:lnSpc>
                <a:spcPct val="90000"/>
              </a:lnSpc>
              <a:spcBef>
                <a:spcPts val="1000"/>
              </a:spcBef>
              <a:spcAft>
                <a:spcPts val="0"/>
              </a:spcAft>
              <a:buSzPts val="1837"/>
              <a:buFont typeface="Arial"/>
              <a:buNone/>
            </a:pPr>
            <a:endParaRPr sz="3000"/>
          </a:p>
        </p:txBody>
      </p:sp>
      <p:sp>
        <p:nvSpPr>
          <p:cNvPr id="99" name="Google Shape;99;p71"/>
          <p:cNvSpPr txBox="1">
            <a:spLocks noGrp="1"/>
          </p:cNvSpPr>
          <p:nvPr>
            <p:ph type="ftr" idx="11"/>
          </p:nvPr>
        </p:nvSpPr>
        <p:spPr>
          <a:xfrm>
            <a:off x="0" y="6600416"/>
            <a:ext cx="840773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
        <p:nvSpPr>
          <p:cNvPr id="100" name="Google Shape;100;p71"/>
          <p:cNvSpPr txBox="1"/>
          <p:nvPr/>
        </p:nvSpPr>
        <p:spPr>
          <a:xfrm>
            <a:off x="2286000" y="3347726"/>
            <a:ext cx="4572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01" name="Google Shape;101;p71"/>
          <p:cNvSpPr txBox="1"/>
          <p:nvPr/>
        </p:nvSpPr>
        <p:spPr>
          <a:xfrm>
            <a:off x="2286000" y="3347726"/>
            <a:ext cx="4572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02" name="Google Shape;102;p71"/>
          <p:cNvSpPr txBox="1"/>
          <p:nvPr/>
        </p:nvSpPr>
        <p:spPr>
          <a:xfrm>
            <a:off x="2286000" y="3347726"/>
            <a:ext cx="4572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03" name="Google Shape;103;p71"/>
          <p:cNvSpPr txBox="1"/>
          <p:nvPr/>
        </p:nvSpPr>
        <p:spPr>
          <a:xfrm>
            <a:off x="2286000" y="3347726"/>
            <a:ext cx="4572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1800"/>
              <a:buNone/>
            </a:pPr>
            <a:r>
              <a:rPr lang="en-US" b="1">
                <a:solidFill>
                  <a:schemeClr val="dk1"/>
                </a:solidFill>
              </a:rPr>
              <a:t>Applications that use UDP</a:t>
            </a:r>
            <a:endParaRPr b="1">
              <a:solidFill>
                <a:schemeClr val="dk1"/>
              </a:solidFill>
            </a:endParaRPr>
          </a:p>
        </p:txBody>
      </p:sp>
      <p:sp>
        <p:nvSpPr>
          <p:cNvPr id="242" name="Google Shape;242;p21"/>
          <p:cNvSpPr txBox="1">
            <a:spLocks noGrp="1"/>
          </p:cNvSpPr>
          <p:nvPr>
            <p:ph type="body" idx="1"/>
          </p:nvPr>
        </p:nvSpPr>
        <p:spPr>
          <a:xfrm>
            <a:off x="71120" y="914040"/>
            <a:ext cx="8798560" cy="3977280"/>
          </a:xfrm>
          <a:prstGeom prst="rect">
            <a:avLst/>
          </a:prstGeom>
          <a:noFill/>
          <a:ln>
            <a:noFill/>
          </a:ln>
        </p:spPr>
        <p:txBody>
          <a:bodyPr spcFirstLastPara="1" wrap="square" lIns="0" tIns="0" rIns="0" bIns="0" anchor="t" anchorCtr="0">
            <a:normAutofit/>
          </a:bodyPr>
          <a:lstStyle/>
          <a:p>
            <a:pPr marL="114300" lvl="0" indent="0" algn="just" rtl="0">
              <a:lnSpc>
                <a:spcPct val="90000"/>
              </a:lnSpc>
              <a:spcBef>
                <a:spcPts val="1000"/>
              </a:spcBef>
              <a:spcAft>
                <a:spcPts val="0"/>
              </a:spcAft>
              <a:buSzPts val="1800"/>
              <a:buNone/>
            </a:pPr>
            <a:r>
              <a:rPr lang="en-US" sz="1800">
                <a:latin typeface="Times New Roman"/>
                <a:ea typeface="Times New Roman"/>
                <a:cs typeface="Times New Roman"/>
                <a:sym typeface="Times New Roman"/>
              </a:rPr>
              <a:t>There are three types of applications that are best suited for UDP:</a:t>
            </a:r>
            <a:endParaRPr/>
          </a:p>
          <a:p>
            <a:pPr marL="457200" lvl="0" indent="-342900" algn="just" rtl="0">
              <a:lnSpc>
                <a:spcPct val="90000"/>
              </a:lnSpc>
              <a:spcBef>
                <a:spcPts val="1000"/>
              </a:spcBef>
              <a:spcAft>
                <a:spcPts val="0"/>
              </a:spcAft>
              <a:buSzPts val="1800"/>
              <a:buChar char="•"/>
            </a:pPr>
            <a:r>
              <a:rPr lang="en-US" sz="1800" b="1">
                <a:latin typeface="Times New Roman"/>
                <a:ea typeface="Times New Roman"/>
                <a:cs typeface="Times New Roman"/>
                <a:sym typeface="Times New Roman"/>
              </a:rPr>
              <a:t>Live video and multimedia applications</a:t>
            </a:r>
            <a:r>
              <a:rPr lang="en-US" sz="1800">
                <a:latin typeface="Times New Roman"/>
                <a:ea typeface="Times New Roman"/>
                <a:cs typeface="Times New Roman"/>
                <a:sym typeface="Times New Roman"/>
              </a:rPr>
              <a:t> - These applications can tolerate some data loss, but require little or no delay. Examples include VoIP and live streaming video.</a:t>
            </a:r>
            <a:endParaRPr/>
          </a:p>
          <a:p>
            <a:pPr marL="457200" lvl="0" indent="-342900" algn="just" rtl="0">
              <a:lnSpc>
                <a:spcPct val="90000"/>
              </a:lnSpc>
              <a:spcBef>
                <a:spcPts val="1000"/>
              </a:spcBef>
              <a:spcAft>
                <a:spcPts val="0"/>
              </a:spcAft>
              <a:buSzPts val="1800"/>
              <a:buChar char="•"/>
            </a:pPr>
            <a:r>
              <a:rPr lang="en-US" sz="1800" b="1">
                <a:latin typeface="Times New Roman"/>
                <a:ea typeface="Times New Roman"/>
                <a:cs typeface="Times New Roman"/>
                <a:sym typeface="Times New Roman"/>
              </a:rPr>
              <a:t>Simple request and reply applications</a:t>
            </a:r>
            <a:r>
              <a:rPr lang="en-US" sz="1800">
                <a:latin typeface="Times New Roman"/>
                <a:ea typeface="Times New Roman"/>
                <a:cs typeface="Times New Roman"/>
                <a:sym typeface="Times New Roman"/>
              </a:rPr>
              <a:t> - Applications with simple transactions where a host sends a request and may or may not receive a reply. Examples include DNS and DHCP.</a:t>
            </a:r>
            <a:endParaRPr/>
          </a:p>
          <a:p>
            <a:pPr marL="457200" lvl="0" indent="-342900" algn="just" rtl="0">
              <a:lnSpc>
                <a:spcPct val="90000"/>
              </a:lnSpc>
              <a:spcBef>
                <a:spcPts val="1000"/>
              </a:spcBef>
              <a:spcAft>
                <a:spcPts val="0"/>
              </a:spcAft>
              <a:buSzPts val="1800"/>
              <a:buChar char="•"/>
            </a:pPr>
            <a:r>
              <a:rPr lang="en-US" sz="1800" b="1">
                <a:latin typeface="Times New Roman"/>
                <a:ea typeface="Times New Roman"/>
                <a:cs typeface="Times New Roman"/>
                <a:sym typeface="Times New Roman"/>
              </a:rPr>
              <a:t>Applications that handle reliability themselves</a:t>
            </a:r>
            <a:r>
              <a:rPr lang="en-US" sz="1800">
                <a:latin typeface="Times New Roman"/>
                <a:ea typeface="Times New Roman"/>
                <a:cs typeface="Times New Roman"/>
                <a:sym typeface="Times New Roman"/>
              </a:rPr>
              <a:t> - Unidirectional communications where flow control, error detection, acknowledgments, and error recovery is not required, or can be handled by the application. Examples include SNMP and TFTP.</a:t>
            </a:r>
            <a:endParaRPr/>
          </a:p>
        </p:txBody>
      </p:sp>
      <p:pic>
        <p:nvPicPr>
          <p:cNvPr id="243" name="Google Shape;243;p21"/>
          <p:cNvPicPr preferRelativeResize="0"/>
          <p:nvPr/>
        </p:nvPicPr>
        <p:blipFill rotWithShape="1">
          <a:blip r:embed="rId3">
            <a:alphaModFix/>
          </a:blip>
          <a:srcRect/>
          <a:stretch/>
        </p:blipFill>
        <p:spPr>
          <a:xfrm>
            <a:off x="2021840" y="3708400"/>
            <a:ext cx="4003041" cy="2918142"/>
          </a:xfrm>
          <a:prstGeom prst="rect">
            <a:avLst/>
          </a:prstGeom>
          <a:noFill/>
          <a:ln>
            <a:noFill/>
          </a:ln>
        </p:spPr>
      </p:pic>
      <p:sp>
        <p:nvSpPr>
          <p:cNvPr id="244" name="Google Shape;244;p21"/>
          <p:cNvSpPr txBox="1"/>
          <p:nvPr/>
        </p:nvSpPr>
        <p:spPr>
          <a:xfrm>
            <a:off x="5308899" y="6192350"/>
            <a:ext cx="356078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Figure 9: Application of UDP</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200" b="1">
                <a:latin typeface="Times New Roman"/>
                <a:ea typeface="Times New Roman"/>
                <a:cs typeface="Times New Roman"/>
                <a:sym typeface="Times New Roman"/>
              </a:rPr>
              <a:t>Practice Questions</a:t>
            </a:r>
            <a:endParaRPr sz="3200">
              <a:latin typeface="Times New Roman"/>
              <a:ea typeface="Times New Roman"/>
              <a:cs typeface="Times New Roman"/>
              <a:sym typeface="Times New Roman"/>
            </a:endParaRPr>
          </a:p>
        </p:txBody>
      </p:sp>
      <p:sp>
        <p:nvSpPr>
          <p:cNvPr id="250" name="Google Shape;250;p23"/>
          <p:cNvSpPr txBox="1">
            <a:spLocks noGrp="1"/>
          </p:cNvSpPr>
          <p:nvPr>
            <p:ph type="body" idx="1"/>
          </p:nvPr>
        </p:nvSpPr>
        <p:spPr>
          <a:xfrm>
            <a:off x="182879" y="910789"/>
            <a:ext cx="8470491" cy="5692878"/>
          </a:xfrm>
          <a:prstGeom prst="rect">
            <a:avLst/>
          </a:prstGeom>
          <a:noFill/>
          <a:ln>
            <a:noFill/>
          </a:ln>
        </p:spPr>
        <p:txBody>
          <a:bodyPr spcFirstLastPara="1" wrap="square" lIns="0" tIns="0" rIns="0" bIns="0" anchor="t" anchorCtr="0">
            <a:noAutofit/>
          </a:bodyPr>
          <a:lstStyle/>
          <a:p>
            <a:pPr marL="114300" lvl="0" indent="0" algn="l" rtl="0">
              <a:lnSpc>
                <a:spcPct val="90000"/>
              </a:lnSpc>
              <a:spcBef>
                <a:spcPts val="1000"/>
              </a:spcBef>
              <a:spcAft>
                <a:spcPts val="0"/>
              </a:spcAft>
              <a:buSzPts val="1800"/>
              <a:buNone/>
            </a:pPr>
            <a:r>
              <a:rPr lang="en-US" sz="1800" dirty="0">
                <a:latin typeface="Times New Roman"/>
                <a:ea typeface="Times New Roman"/>
                <a:cs typeface="Times New Roman"/>
                <a:sym typeface="Times New Roman"/>
              </a:rPr>
              <a:t>Q1  Which of the following is a stateless best-effort delivery transport layer protocol?</a:t>
            </a:r>
            <a:endParaRPr dirty="0"/>
          </a:p>
          <a:p>
            <a:pPr marL="457200" lvl="0" indent="-342900" algn="l" rtl="0">
              <a:lnSpc>
                <a:spcPct val="90000"/>
              </a:lnSpc>
              <a:spcBef>
                <a:spcPts val="1000"/>
              </a:spcBef>
              <a:spcAft>
                <a:spcPts val="0"/>
              </a:spcAft>
              <a:buSzPts val="1800"/>
              <a:buFont typeface="Arial"/>
              <a:buAutoNum type="alphaLcParenR"/>
            </a:pPr>
            <a:r>
              <a:rPr lang="en-US" sz="1800" b="0" i="0" dirty="0">
                <a:solidFill>
                  <a:srgbClr val="202124"/>
                </a:solidFill>
                <a:latin typeface="Times New Roman"/>
                <a:ea typeface="Times New Roman"/>
                <a:cs typeface="Times New Roman"/>
                <a:sym typeface="Times New Roman"/>
              </a:rPr>
              <a:t>ICMP</a:t>
            </a:r>
            <a:endParaRPr dirty="0"/>
          </a:p>
          <a:p>
            <a:pPr marL="457200" lvl="0" indent="-342900" algn="l" rtl="0">
              <a:lnSpc>
                <a:spcPct val="90000"/>
              </a:lnSpc>
              <a:spcBef>
                <a:spcPts val="1000"/>
              </a:spcBef>
              <a:spcAft>
                <a:spcPts val="0"/>
              </a:spcAft>
              <a:buSzPts val="1800"/>
              <a:buFont typeface="Arial"/>
              <a:buAutoNum type="alphaLcParenR"/>
            </a:pPr>
            <a:r>
              <a:rPr lang="en-US" sz="1800" dirty="0">
                <a:solidFill>
                  <a:srgbClr val="202124"/>
                </a:solidFill>
                <a:latin typeface="Times New Roman"/>
                <a:ea typeface="Times New Roman"/>
                <a:cs typeface="Times New Roman"/>
                <a:sym typeface="Times New Roman"/>
              </a:rPr>
              <a:t>IP</a:t>
            </a:r>
            <a:endParaRPr dirty="0"/>
          </a:p>
          <a:p>
            <a:pPr marL="457200" lvl="0" indent="-342900" algn="l" rtl="0">
              <a:lnSpc>
                <a:spcPct val="90000"/>
              </a:lnSpc>
              <a:spcBef>
                <a:spcPts val="1000"/>
              </a:spcBef>
              <a:spcAft>
                <a:spcPts val="0"/>
              </a:spcAft>
              <a:buSzPts val="1800"/>
              <a:buFont typeface="Arial"/>
              <a:buAutoNum type="alphaLcParenR"/>
            </a:pPr>
            <a:r>
              <a:rPr lang="en-US" sz="1800" b="0" i="0" dirty="0">
                <a:solidFill>
                  <a:srgbClr val="202124"/>
                </a:solidFill>
                <a:latin typeface="Times New Roman"/>
                <a:ea typeface="Times New Roman"/>
                <a:cs typeface="Times New Roman"/>
                <a:sym typeface="Times New Roman"/>
              </a:rPr>
              <a:t>TCP</a:t>
            </a:r>
            <a:endParaRPr dirty="0"/>
          </a:p>
          <a:p>
            <a:pPr marL="457200" lvl="0" indent="-342900" algn="l" rtl="0">
              <a:lnSpc>
                <a:spcPct val="90000"/>
              </a:lnSpc>
              <a:spcBef>
                <a:spcPts val="1000"/>
              </a:spcBef>
              <a:spcAft>
                <a:spcPts val="0"/>
              </a:spcAft>
              <a:buSzPts val="1800"/>
              <a:buFont typeface="Arial"/>
              <a:buAutoNum type="alphaLcParenR"/>
            </a:pPr>
            <a:r>
              <a:rPr lang="en-US" sz="1800" dirty="0">
                <a:solidFill>
                  <a:srgbClr val="202124"/>
                </a:solidFill>
                <a:latin typeface="Times New Roman"/>
                <a:ea typeface="Times New Roman"/>
                <a:cs typeface="Times New Roman"/>
                <a:sym typeface="Times New Roman"/>
              </a:rPr>
              <a:t>UDP</a:t>
            </a:r>
            <a:endParaRPr sz="1800" i="0" dirty="0">
              <a:solidFill>
                <a:srgbClr val="202124"/>
              </a:solidFill>
              <a:latin typeface="Times New Roman"/>
              <a:ea typeface="Times New Roman"/>
              <a:cs typeface="Times New Roman"/>
              <a:sym typeface="Times New Roman"/>
            </a:endParaRPr>
          </a:p>
          <a:p>
            <a:pPr marL="114300" lvl="0" indent="0" algn="l" rtl="0">
              <a:lnSpc>
                <a:spcPct val="90000"/>
              </a:lnSpc>
              <a:spcBef>
                <a:spcPts val="1000"/>
              </a:spcBef>
              <a:spcAft>
                <a:spcPts val="0"/>
              </a:spcAft>
              <a:buSzPts val="1800"/>
              <a:buNone/>
            </a:pPr>
            <a:r>
              <a:rPr lang="en-US" sz="1800" dirty="0">
                <a:latin typeface="Times New Roman"/>
                <a:ea typeface="Times New Roman"/>
                <a:cs typeface="Times New Roman"/>
                <a:sym typeface="Times New Roman"/>
              </a:rPr>
              <a:t>Q2 </a:t>
            </a:r>
            <a:r>
              <a:rPr lang="en-US" sz="1800" b="0" i="0" dirty="0">
                <a:solidFill>
                  <a:srgbClr val="202124"/>
                </a:solidFill>
                <a:latin typeface="Times New Roman"/>
                <a:ea typeface="Times New Roman"/>
                <a:cs typeface="Times New Roman"/>
                <a:sym typeface="Times New Roman"/>
              </a:rPr>
              <a:t>What is the importance of Sequence Number and Acknowledgement Number?</a:t>
            </a:r>
            <a:endParaRPr dirty="0"/>
          </a:p>
          <a:p>
            <a:pPr marL="114300" lvl="0" indent="0" algn="l" rtl="0">
              <a:lnSpc>
                <a:spcPct val="90000"/>
              </a:lnSpc>
              <a:spcBef>
                <a:spcPts val="1000"/>
              </a:spcBef>
              <a:spcAft>
                <a:spcPts val="0"/>
              </a:spcAft>
              <a:buSzPts val="1800"/>
              <a:buNone/>
            </a:pPr>
            <a:r>
              <a:rPr lang="en-US" sz="1800" dirty="0">
                <a:latin typeface="Times New Roman"/>
                <a:ea typeface="Times New Roman"/>
                <a:cs typeface="Times New Roman"/>
                <a:sym typeface="Times New Roman"/>
              </a:rPr>
              <a:t>Q3 Three way handshake technique in TCP is used _________.</a:t>
            </a:r>
            <a:endParaRPr dirty="0"/>
          </a:p>
          <a:p>
            <a:pPr marL="114300" lvl="0" indent="0" algn="l" rtl="0">
              <a:lnSpc>
                <a:spcPct val="90000"/>
              </a:lnSpc>
              <a:spcBef>
                <a:spcPts val="1000"/>
              </a:spcBef>
              <a:spcAft>
                <a:spcPts val="0"/>
              </a:spcAft>
              <a:buSzPts val="1800"/>
              <a:buNone/>
            </a:pPr>
            <a:r>
              <a:rPr lang="en-US" sz="1800" dirty="0">
                <a:latin typeface="Times New Roman"/>
                <a:ea typeface="Times New Roman"/>
                <a:cs typeface="Times New Roman"/>
                <a:sym typeface="Times New Roman"/>
              </a:rPr>
              <a:t>a) To indicate the problems.</a:t>
            </a:r>
            <a:endParaRPr dirty="0"/>
          </a:p>
          <a:p>
            <a:pPr marL="114300" lvl="0" indent="0" algn="l" rtl="0">
              <a:lnSpc>
                <a:spcPct val="90000"/>
              </a:lnSpc>
              <a:spcBef>
                <a:spcPts val="1000"/>
              </a:spcBef>
              <a:spcAft>
                <a:spcPts val="0"/>
              </a:spcAft>
              <a:buSzPts val="1800"/>
              <a:buNone/>
            </a:pPr>
            <a:r>
              <a:rPr lang="en-US" sz="1800" dirty="0">
                <a:latin typeface="Times New Roman"/>
                <a:ea typeface="Times New Roman"/>
                <a:cs typeface="Times New Roman"/>
                <a:sym typeface="Times New Roman"/>
              </a:rPr>
              <a:t>b) To solve the problem of delayed duplicate packet.</a:t>
            </a:r>
            <a:endParaRPr dirty="0"/>
          </a:p>
          <a:p>
            <a:pPr marL="114300" lvl="0" indent="0" algn="l" rtl="0">
              <a:lnSpc>
                <a:spcPct val="90000"/>
              </a:lnSpc>
              <a:spcBef>
                <a:spcPts val="1000"/>
              </a:spcBef>
              <a:spcAft>
                <a:spcPts val="0"/>
              </a:spcAft>
              <a:buSzPts val="1800"/>
              <a:buNone/>
            </a:pPr>
            <a:r>
              <a:rPr lang="en-US" sz="1800" dirty="0">
                <a:latin typeface="Times New Roman"/>
                <a:ea typeface="Times New Roman"/>
                <a:cs typeface="Times New Roman"/>
                <a:sym typeface="Times New Roman"/>
              </a:rPr>
              <a:t>c) For data transmission</a:t>
            </a:r>
            <a:endParaRPr dirty="0"/>
          </a:p>
          <a:p>
            <a:pPr marL="114300" lvl="0" indent="0" algn="l" rtl="0">
              <a:lnSpc>
                <a:spcPct val="90000"/>
              </a:lnSpc>
              <a:spcBef>
                <a:spcPts val="1000"/>
              </a:spcBef>
              <a:spcAft>
                <a:spcPts val="0"/>
              </a:spcAft>
              <a:buSzPts val="1800"/>
              <a:buNone/>
            </a:pPr>
            <a:r>
              <a:rPr lang="en-US" sz="1800" dirty="0">
                <a:latin typeface="Times New Roman"/>
                <a:ea typeface="Times New Roman"/>
                <a:cs typeface="Times New Roman"/>
                <a:sym typeface="Times New Roman"/>
              </a:rPr>
              <a:t>d) All of above</a:t>
            </a:r>
            <a:endParaRPr dirty="0"/>
          </a:p>
          <a:p>
            <a:pPr marL="114300" lvl="0" indent="0" algn="l" rtl="0">
              <a:lnSpc>
                <a:spcPct val="90000"/>
              </a:lnSpc>
              <a:spcBef>
                <a:spcPts val="1000"/>
              </a:spcBef>
              <a:spcAft>
                <a:spcPts val="0"/>
              </a:spcAft>
              <a:buSzPts val="1800"/>
              <a:buNone/>
            </a:pPr>
            <a:r>
              <a:rPr lang="en-US" sz="1800" dirty="0">
                <a:latin typeface="Times New Roman"/>
                <a:ea typeface="Times New Roman"/>
                <a:cs typeface="Times New Roman"/>
                <a:sym typeface="Times New Roman"/>
              </a:rPr>
              <a:t>Q4 </a:t>
            </a:r>
            <a:r>
              <a:rPr lang="en-US" sz="1800" i="0" dirty="0">
                <a:solidFill>
                  <a:srgbClr val="273239"/>
                </a:solidFill>
                <a:latin typeface="Times New Roman"/>
                <a:ea typeface="Times New Roman"/>
                <a:cs typeface="Times New Roman"/>
                <a:sym typeface="Times New Roman"/>
              </a:rPr>
              <a:t>The difference between TCP and UDP protocols?</a:t>
            </a:r>
            <a:endParaRPr sz="1800" i="0" dirty="0">
              <a:solidFill>
                <a:srgbClr val="273239"/>
              </a:solidFill>
              <a:latin typeface="Times New Roman"/>
              <a:ea typeface="Times New Roman"/>
              <a:cs typeface="Times New Roman"/>
              <a:sym typeface="Times New Roman"/>
            </a:endParaRPr>
          </a:p>
          <a:p>
            <a:pPr marL="114300" lvl="0" indent="0" algn="l" rtl="0">
              <a:lnSpc>
                <a:spcPct val="90000"/>
              </a:lnSpc>
              <a:spcBef>
                <a:spcPts val="1000"/>
              </a:spcBef>
              <a:spcAft>
                <a:spcPts val="0"/>
              </a:spcAft>
              <a:buSzPts val="1800"/>
              <a:buNone/>
            </a:pPr>
            <a:r>
              <a:rPr lang="en-US" sz="1800" dirty="0">
                <a:solidFill>
                  <a:srgbClr val="273239"/>
                </a:solidFill>
                <a:latin typeface="Times New Roman"/>
                <a:ea typeface="Times New Roman"/>
                <a:cs typeface="Times New Roman"/>
                <a:sym typeface="Times New Roman"/>
              </a:rPr>
              <a:t>Q5 </a:t>
            </a:r>
            <a:r>
              <a:rPr lang="en-US" sz="1800" i="0" dirty="0">
                <a:solidFill>
                  <a:srgbClr val="273239"/>
                </a:solidFill>
                <a:latin typeface="Times New Roman"/>
                <a:ea typeface="Times New Roman"/>
                <a:cs typeface="Times New Roman"/>
                <a:sym typeface="Times New Roman"/>
              </a:rPr>
              <a:t>Write down the name of services provided by TCP?</a:t>
            </a:r>
            <a:endParaRPr sz="1800" dirty="0">
              <a:solidFill>
                <a:srgbClr val="273239"/>
              </a:solidFill>
              <a:latin typeface="Times New Roman"/>
              <a:ea typeface="Times New Roman"/>
              <a:cs typeface="Times New Roman"/>
              <a:sym typeface="Times New Roman"/>
            </a:endParaRPr>
          </a:p>
        </p:txBody>
      </p:sp>
      <p:sp>
        <p:nvSpPr>
          <p:cNvPr id="251" name="Google Shape;251;p23"/>
          <p:cNvSpPr txBox="1">
            <a:spLocks noGrp="1"/>
          </p:cNvSpPr>
          <p:nvPr>
            <p:ph type="ftr" idx="11"/>
          </p:nvPr>
        </p:nvSpPr>
        <p:spPr>
          <a:xfrm>
            <a:off x="0" y="6600416"/>
            <a:ext cx="840773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250">
                                            <p:txEl>
                                              <p:pRg st="4" end="4"/>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250">
                                            <p:txEl>
                                              <p:pRg st="8" end="8"/>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b="1">
                <a:latin typeface="Times New Roman"/>
                <a:ea typeface="Times New Roman"/>
                <a:cs typeface="Times New Roman"/>
                <a:sym typeface="Times New Roman"/>
              </a:rPr>
              <a:t>Practice Questions</a:t>
            </a:r>
            <a:endParaRPr/>
          </a:p>
        </p:txBody>
      </p:sp>
      <p:sp>
        <p:nvSpPr>
          <p:cNvPr id="257" name="Google Shape;257;p24"/>
          <p:cNvSpPr txBox="1">
            <a:spLocks noGrp="1"/>
          </p:cNvSpPr>
          <p:nvPr>
            <p:ph type="body" idx="1"/>
          </p:nvPr>
        </p:nvSpPr>
        <p:spPr>
          <a:xfrm>
            <a:off x="128336" y="812440"/>
            <a:ext cx="8792143" cy="5781400"/>
          </a:xfrm>
          <a:prstGeom prst="rect">
            <a:avLst/>
          </a:prstGeom>
          <a:noFill/>
          <a:ln>
            <a:noFill/>
          </a:ln>
        </p:spPr>
        <p:txBody>
          <a:bodyPr spcFirstLastPara="1" wrap="square" lIns="0" tIns="0" rIns="0" bIns="0" anchor="t" anchorCtr="0">
            <a:noAutofit/>
          </a:bodyPr>
          <a:lstStyle/>
          <a:p>
            <a:pPr marL="114300" lvl="0" indent="0" algn="just" rtl="0">
              <a:lnSpc>
                <a:spcPct val="90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Q6 UDP does not ad anything to the services of IP except for providing ________communication</a:t>
            </a:r>
            <a:endParaRPr dirty="0"/>
          </a:p>
          <a:p>
            <a:pPr marL="114300" lvl="0" indent="0" algn="just" rtl="0">
              <a:lnSpc>
                <a:spcPct val="90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a) node-to-node</a:t>
            </a:r>
            <a:endParaRPr dirty="0"/>
          </a:p>
          <a:p>
            <a:pPr marL="114300" lvl="0" indent="0" algn="just" rtl="0">
              <a:lnSpc>
                <a:spcPct val="90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b) Process-to-process</a:t>
            </a:r>
            <a:endParaRPr dirty="0"/>
          </a:p>
          <a:p>
            <a:pPr marL="114300" lvl="0" indent="0" algn="just" rtl="0">
              <a:lnSpc>
                <a:spcPct val="90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c) Host-to-host</a:t>
            </a:r>
            <a:endParaRPr dirty="0"/>
          </a:p>
          <a:p>
            <a:pPr marL="114300" lvl="0" indent="0" algn="just" rtl="0">
              <a:lnSpc>
                <a:spcPct val="90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d) None of the above</a:t>
            </a:r>
            <a:endParaRPr dirty="0"/>
          </a:p>
          <a:p>
            <a:pPr marL="114300" lvl="0" indent="0" algn="just" rtl="0">
              <a:lnSpc>
                <a:spcPct val="90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Q7 In the sending computer, UDP receives a data unit from the ____________ layer.</a:t>
            </a:r>
            <a:endParaRPr dirty="0"/>
          </a:p>
          <a:p>
            <a:pPr marL="114300" lvl="0" indent="0" algn="just" rtl="0">
              <a:lnSpc>
                <a:spcPct val="90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a) Application</a:t>
            </a:r>
            <a:endParaRPr dirty="0"/>
          </a:p>
          <a:p>
            <a:pPr marL="114300" lvl="0" indent="0" algn="just" rtl="0">
              <a:lnSpc>
                <a:spcPct val="90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b) Transport</a:t>
            </a:r>
            <a:endParaRPr dirty="0"/>
          </a:p>
          <a:p>
            <a:pPr marL="114300" lvl="0" indent="0" algn="just" rtl="0">
              <a:lnSpc>
                <a:spcPct val="90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c) IP</a:t>
            </a:r>
            <a:endParaRPr dirty="0"/>
          </a:p>
          <a:p>
            <a:pPr marL="114300" lvl="0" indent="0" algn="just" rtl="0">
              <a:lnSpc>
                <a:spcPct val="90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d) None of the above</a:t>
            </a:r>
            <a:endParaRPr dirty="0"/>
          </a:p>
          <a:p>
            <a:pPr marL="114300" lvl="0" indent="0" algn="just" rtl="0">
              <a:lnSpc>
                <a:spcPct val="90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Q8 Which transport layer protocol statement is true?</a:t>
            </a:r>
            <a:endParaRPr dirty="0"/>
          </a:p>
          <a:p>
            <a:pPr marL="457200" lvl="0" indent="-342900" algn="just" rtl="0">
              <a:lnSpc>
                <a:spcPct val="90000"/>
              </a:lnSpc>
              <a:spcBef>
                <a:spcPts val="1000"/>
              </a:spcBef>
              <a:spcAft>
                <a:spcPts val="0"/>
              </a:spcAft>
              <a:buSzPts val="1800"/>
              <a:buFont typeface="Arial"/>
              <a:buAutoNum type="alphaLcParenR"/>
            </a:pPr>
            <a:r>
              <a:rPr lang="en-US" sz="1800" dirty="0">
                <a:solidFill>
                  <a:schemeClr val="dk1"/>
                </a:solidFill>
                <a:latin typeface="Times New Roman"/>
                <a:ea typeface="Times New Roman"/>
                <a:cs typeface="Times New Roman"/>
                <a:sym typeface="Times New Roman"/>
              </a:rPr>
              <a:t>TCP has fewer fields than UDP</a:t>
            </a:r>
            <a:endParaRPr dirty="0"/>
          </a:p>
          <a:p>
            <a:pPr marL="457200" lvl="0" indent="-342900" algn="just" rtl="0">
              <a:lnSpc>
                <a:spcPct val="90000"/>
              </a:lnSpc>
              <a:spcBef>
                <a:spcPts val="1000"/>
              </a:spcBef>
              <a:spcAft>
                <a:spcPts val="0"/>
              </a:spcAft>
              <a:buSzPts val="1800"/>
              <a:buFont typeface="Arial"/>
              <a:buAutoNum type="alphaLcParenR"/>
            </a:pPr>
            <a:r>
              <a:rPr lang="en-US" sz="1800" dirty="0">
                <a:solidFill>
                  <a:schemeClr val="dk1"/>
                </a:solidFill>
                <a:latin typeface="Times New Roman"/>
                <a:ea typeface="Times New Roman"/>
                <a:cs typeface="Times New Roman"/>
                <a:sym typeface="Times New Roman"/>
              </a:rPr>
              <a:t>TCP is faster than UDP</a:t>
            </a:r>
            <a:endParaRPr dirty="0"/>
          </a:p>
          <a:p>
            <a:pPr marL="457200" lvl="0" indent="-342900" algn="just" rtl="0">
              <a:lnSpc>
                <a:spcPct val="90000"/>
              </a:lnSpc>
              <a:spcBef>
                <a:spcPts val="1000"/>
              </a:spcBef>
              <a:spcAft>
                <a:spcPts val="0"/>
              </a:spcAft>
              <a:buSzPts val="1800"/>
              <a:buFont typeface="Arial"/>
              <a:buAutoNum type="alphaLcParenR"/>
            </a:pPr>
            <a:r>
              <a:rPr lang="en-US" sz="1800" dirty="0">
                <a:solidFill>
                  <a:schemeClr val="dk1"/>
                </a:solidFill>
                <a:latin typeface="Times New Roman"/>
                <a:ea typeface="Times New Roman"/>
                <a:cs typeface="Times New Roman"/>
                <a:sym typeface="Times New Roman"/>
              </a:rPr>
              <a:t>UDP is a best-effort delivery protocol</a:t>
            </a:r>
            <a:endParaRPr dirty="0"/>
          </a:p>
          <a:p>
            <a:pPr marL="457200" lvl="0" indent="-342900" algn="just" rtl="0">
              <a:lnSpc>
                <a:spcPct val="90000"/>
              </a:lnSpc>
              <a:spcBef>
                <a:spcPts val="1000"/>
              </a:spcBef>
              <a:spcAft>
                <a:spcPts val="0"/>
              </a:spcAft>
              <a:buSzPts val="1800"/>
              <a:buFont typeface="Arial"/>
              <a:buAutoNum type="alphaLcParenR"/>
            </a:pPr>
            <a:r>
              <a:rPr lang="en-US" sz="1800" dirty="0">
                <a:solidFill>
                  <a:schemeClr val="dk1"/>
                </a:solidFill>
                <a:latin typeface="Times New Roman"/>
                <a:ea typeface="Times New Roman"/>
                <a:cs typeface="Times New Roman"/>
                <a:sym typeface="Times New Roman"/>
              </a:rPr>
              <a:t>UDP provides reliability</a:t>
            </a:r>
            <a:endParaRPr sz="1800" dirty="0">
              <a:solidFill>
                <a:schemeClr val="dk1"/>
              </a:solidFill>
              <a:latin typeface="Times New Roman"/>
              <a:ea typeface="Times New Roman"/>
              <a:cs typeface="Times New Roman"/>
              <a:sym typeface="Times New Roman"/>
            </a:endParaRPr>
          </a:p>
          <a:p>
            <a:pPr marL="457200" lvl="0" indent="-228600" algn="just" rtl="0">
              <a:lnSpc>
                <a:spcPct val="90000"/>
              </a:lnSpc>
              <a:spcBef>
                <a:spcPts val="1000"/>
              </a:spcBef>
              <a:spcAft>
                <a:spcPts val="0"/>
              </a:spcAft>
              <a:buSzPts val="1800"/>
              <a:buNone/>
            </a:pPr>
            <a:endParaRPr sz="18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257">
                                            <p:txEl>
                                              <p:pRg st="2" end="2"/>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257">
                                            <p:txEl>
                                              <p:pRg st="6" end="6"/>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0"/>
                                  </p:stCondLst>
                                  <p:iterate type="lt">
                                    <p:tmAbs val="25"/>
                                  </p:iterate>
                                  <p:childTnLst>
                                    <p:set>
                                      <p:cBhvr override="childStyle">
                                        <p:cTn id="14" dur="indefinite"/>
                                        <p:tgtEl>
                                          <p:spTgt spid="257">
                                            <p:txEl>
                                              <p:pRg st="13" end="1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2"/>
          <p:cNvSpPr txBox="1">
            <a:spLocks noGrp="1"/>
          </p:cNvSpPr>
          <p:nvPr>
            <p:ph type="title"/>
          </p:nvPr>
        </p:nvSpPr>
        <p:spPr>
          <a:xfrm>
            <a:off x="0" y="90413"/>
            <a:ext cx="5909310" cy="70206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sz="3200" b="1">
                <a:solidFill>
                  <a:schemeClr val="dk1"/>
                </a:solidFill>
              </a:rPr>
              <a:t>References</a:t>
            </a:r>
            <a:endParaRPr sz="3200" b="1">
              <a:solidFill>
                <a:schemeClr val="dk1"/>
              </a:solidFill>
            </a:endParaRPr>
          </a:p>
        </p:txBody>
      </p:sp>
      <p:sp>
        <p:nvSpPr>
          <p:cNvPr id="263" name="Google Shape;263;p22"/>
          <p:cNvSpPr txBox="1">
            <a:spLocks noGrp="1"/>
          </p:cNvSpPr>
          <p:nvPr>
            <p:ph type="body" idx="1"/>
          </p:nvPr>
        </p:nvSpPr>
        <p:spPr>
          <a:xfrm>
            <a:off x="279918" y="1161661"/>
            <a:ext cx="8487564" cy="4959439"/>
          </a:xfrm>
          <a:prstGeom prst="rect">
            <a:avLst/>
          </a:prstGeom>
          <a:noFill/>
          <a:ln>
            <a:noFill/>
          </a:ln>
        </p:spPr>
        <p:txBody>
          <a:bodyPr spcFirstLastPara="1" wrap="square" lIns="0" tIns="0" rIns="0" bIns="0" anchor="t" anchorCtr="0">
            <a:normAutofit/>
          </a:bodyPr>
          <a:lstStyle/>
          <a:p>
            <a:pPr marL="457200" lvl="0" indent="-342900" algn="just" rtl="0">
              <a:lnSpc>
                <a:spcPct val="150000"/>
              </a:lnSpc>
              <a:spcBef>
                <a:spcPts val="1000"/>
              </a:spcBef>
              <a:spcAft>
                <a:spcPts val="0"/>
              </a:spcAft>
              <a:buSzPts val="1800"/>
              <a:buChar char="•"/>
            </a:pPr>
            <a:r>
              <a:rPr lang="en-US" sz="1800" b="1">
                <a:latin typeface="Times New Roman"/>
                <a:ea typeface="Times New Roman"/>
                <a:cs typeface="Times New Roman"/>
                <a:sym typeface="Times New Roman"/>
              </a:rPr>
              <a:t>Data Communications and Networking </a:t>
            </a:r>
            <a:r>
              <a:rPr lang="en-US" sz="1800">
                <a:latin typeface="Times New Roman"/>
                <a:ea typeface="Times New Roman"/>
                <a:cs typeface="Times New Roman"/>
                <a:sym typeface="Times New Roman"/>
              </a:rPr>
              <a:t>by Forouzan, 5</a:t>
            </a:r>
            <a:r>
              <a:rPr lang="en-US" sz="1800" baseline="30000">
                <a:latin typeface="Times New Roman"/>
                <a:ea typeface="Times New Roman"/>
                <a:cs typeface="Times New Roman"/>
                <a:sym typeface="Times New Roman"/>
              </a:rPr>
              <a:t>th</a:t>
            </a:r>
            <a:r>
              <a:rPr lang="en-US" sz="1800">
                <a:latin typeface="Times New Roman"/>
                <a:ea typeface="Times New Roman"/>
                <a:cs typeface="Times New Roman"/>
                <a:sym typeface="Times New Roman"/>
              </a:rPr>
              <a:t>  edition, 2013.</a:t>
            </a:r>
            <a:endParaRPr sz="1800">
              <a:latin typeface="Times New Roman"/>
              <a:ea typeface="Times New Roman"/>
              <a:cs typeface="Times New Roman"/>
              <a:sym typeface="Times New Roman"/>
            </a:endParaRPr>
          </a:p>
          <a:p>
            <a:pPr marL="457200" lvl="0" indent="-342900" algn="just" rtl="0">
              <a:lnSpc>
                <a:spcPct val="150000"/>
              </a:lnSpc>
              <a:spcBef>
                <a:spcPts val="1000"/>
              </a:spcBef>
              <a:spcAft>
                <a:spcPts val="0"/>
              </a:spcAft>
              <a:buSzPts val="1800"/>
              <a:buChar char="•"/>
            </a:pPr>
            <a:r>
              <a:rPr lang="en-US" sz="1800" b="1">
                <a:latin typeface="Times New Roman"/>
                <a:ea typeface="Times New Roman"/>
                <a:cs typeface="Times New Roman"/>
                <a:sym typeface="Times New Roman"/>
              </a:rPr>
              <a:t>Computer Networks</a:t>
            </a:r>
            <a:r>
              <a:rPr lang="en-US" sz="1800">
                <a:latin typeface="Times New Roman"/>
                <a:ea typeface="Times New Roman"/>
                <a:cs typeface="Times New Roman"/>
                <a:sym typeface="Times New Roman"/>
              </a:rPr>
              <a:t> By Andrew S. Tanenbaum 5</a:t>
            </a:r>
            <a:r>
              <a:rPr lang="en-US" sz="1800" baseline="30000">
                <a:latin typeface="Times New Roman"/>
                <a:ea typeface="Times New Roman"/>
                <a:cs typeface="Times New Roman"/>
                <a:sym typeface="Times New Roman"/>
              </a:rPr>
              <a:t>th</a:t>
            </a:r>
            <a:r>
              <a:rPr lang="en-US" sz="1800">
                <a:latin typeface="Times New Roman"/>
                <a:ea typeface="Times New Roman"/>
                <a:cs typeface="Times New Roman"/>
                <a:sym typeface="Times New Roman"/>
              </a:rPr>
              <a:t> edition, Pearson Education,2013.</a:t>
            </a:r>
            <a:endParaRPr sz="1800">
              <a:latin typeface="Times New Roman"/>
              <a:ea typeface="Times New Roman"/>
              <a:cs typeface="Times New Roman"/>
              <a:sym typeface="Times New Roman"/>
            </a:endParaRPr>
          </a:p>
          <a:p>
            <a:pPr marL="457200" lvl="0" indent="-342900" algn="just" rtl="0">
              <a:lnSpc>
                <a:spcPct val="150000"/>
              </a:lnSpc>
              <a:spcBef>
                <a:spcPts val="1000"/>
              </a:spcBef>
              <a:spcAft>
                <a:spcPts val="0"/>
              </a:spcAft>
              <a:buSzPts val="1800"/>
              <a:buChar char="•"/>
            </a:pPr>
            <a:r>
              <a:rPr lang="en-US" sz="1800" b="1">
                <a:latin typeface="Times New Roman"/>
                <a:ea typeface="Times New Roman"/>
                <a:cs typeface="Times New Roman"/>
                <a:sym typeface="Times New Roman"/>
              </a:rPr>
              <a:t>Data and computer Communications</a:t>
            </a:r>
            <a:r>
              <a:rPr lang="en-US" sz="1800">
                <a:latin typeface="Times New Roman"/>
                <a:ea typeface="Times New Roman"/>
                <a:cs typeface="Times New Roman"/>
                <a:sym typeface="Times New Roman"/>
              </a:rPr>
              <a:t> by William Stallings, 8</a:t>
            </a:r>
            <a:r>
              <a:rPr lang="en-US" sz="1800" baseline="30000">
                <a:latin typeface="Times New Roman"/>
                <a:ea typeface="Times New Roman"/>
                <a:cs typeface="Times New Roman"/>
                <a:sym typeface="Times New Roman"/>
              </a:rPr>
              <a:t>th</a:t>
            </a:r>
            <a:r>
              <a:rPr lang="en-US" sz="1800">
                <a:latin typeface="Times New Roman"/>
                <a:ea typeface="Times New Roman"/>
                <a:cs typeface="Times New Roman"/>
                <a:sym typeface="Times New Roman"/>
              </a:rPr>
              <a:t> edition, Pearson,2007.</a:t>
            </a:r>
            <a:endParaRPr sz="1800">
              <a:latin typeface="Times New Roman"/>
              <a:ea typeface="Times New Roman"/>
              <a:cs typeface="Times New Roman"/>
              <a:sym typeface="Times New Roman"/>
            </a:endParaRPr>
          </a:p>
          <a:p>
            <a:pPr marL="457200" lvl="0" indent="-342900" algn="just" rtl="0">
              <a:lnSpc>
                <a:spcPct val="150000"/>
              </a:lnSpc>
              <a:spcBef>
                <a:spcPts val="1000"/>
              </a:spcBef>
              <a:spcAft>
                <a:spcPts val="0"/>
              </a:spcAft>
              <a:buSzPts val="1800"/>
              <a:buChar char="•"/>
            </a:pPr>
            <a:r>
              <a:rPr lang="en-US" sz="1800" b="1">
                <a:latin typeface="Times New Roman"/>
                <a:ea typeface="Times New Roman"/>
                <a:cs typeface="Times New Roman"/>
                <a:sym typeface="Times New Roman"/>
              </a:rPr>
              <a:t>CCNA Cisco Certified Network Associate Study Guide</a:t>
            </a:r>
            <a:r>
              <a:rPr lang="en-US" sz="1800">
                <a:latin typeface="Times New Roman"/>
                <a:ea typeface="Times New Roman"/>
                <a:cs typeface="Times New Roman"/>
                <a:sym typeface="Times New Roman"/>
              </a:rPr>
              <a:t>, by Todd Lammle, Wiley, 7</a:t>
            </a:r>
            <a:r>
              <a:rPr lang="en-US" sz="1800" baseline="30000">
                <a:latin typeface="Times New Roman"/>
                <a:ea typeface="Times New Roman"/>
                <a:cs typeface="Times New Roman"/>
                <a:sym typeface="Times New Roman"/>
              </a:rPr>
              <a:t>th</a:t>
            </a:r>
            <a:r>
              <a:rPr lang="en-US" sz="1800">
                <a:latin typeface="Times New Roman"/>
                <a:ea typeface="Times New Roman"/>
                <a:cs typeface="Times New Roman"/>
                <a:sym typeface="Times New Roman"/>
              </a:rPr>
              <a:t> edition,2011.</a:t>
            </a:r>
            <a:endParaRPr sz="1800">
              <a:latin typeface="Times New Roman"/>
              <a:ea typeface="Times New Roman"/>
              <a:cs typeface="Times New Roman"/>
              <a:sym typeface="Times New Roman"/>
            </a:endParaRPr>
          </a:p>
          <a:p>
            <a:pPr marL="457200" lvl="0" indent="-342900" algn="just" rtl="0">
              <a:lnSpc>
                <a:spcPct val="150000"/>
              </a:lnSpc>
              <a:spcBef>
                <a:spcPts val="1000"/>
              </a:spcBef>
              <a:spcAft>
                <a:spcPts val="0"/>
              </a:spcAft>
              <a:buSzPts val="1800"/>
              <a:buChar char="•"/>
            </a:pPr>
            <a:r>
              <a:rPr lang="en-US" sz="1800" b="1">
                <a:latin typeface="Times New Roman"/>
                <a:ea typeface="Times New Roman"/>
                <a:cs typeface="Times New Roman"/>
                <a:sym typeface="Times New Roman"/>
              </a:rPr>
              <a:t>Computer Networking: A Top-Down Approach</a:t>
            </a:r>
            <a:r>
              <a:rPr lang="en-US" sz="1800">
                <a:latin typeface="Times New Roman"/>
                <a:ea typeface="Times New Roman"/>
                <a:cs typeface="Times New Roman"/>
                <a:sym typeface="Times New Roman"/>
              </a:rPr>
              <a:t>, by  Kurose and  Ross, Pearson Education, 6</a:t>
            </a:r>
            <a:r>
              <a:rPr lang="en-US" sz="1800" baseline="30000">
                <a:latin typeface="Times New Roman"/>
                <a:ea typeface="Times New Roman"/>
                <a:cs typeface="Times New Roman"/>
                <a:sym typeface="Times New Roman"/>
              </a:rPr>
              <a:t>th</a:t>
            </a:r>
            <a:r>
              <a:rPr lang="en-US" sz="1800">
                <a:latin typeface="Times New Roman"/>
                <a:ea typeface="Times New Roman"/>
                <a:cs typeface="Times New Roman"/>
                <a:sym typeface="Times New Roman"/>
              </a:rPr>
              <a:t> edition,2013.</a:t>
            </a:r>
            <a:endParaRPr sz="1800">
              <a:latin typeface="Times New Roman"/>
              <a:ea typeface="Times New Roman"/>
              <a:cs typeface="Times New Roman"/>
              <a:sym typeface="Times New Roman"/>
            </a:endParaRPr>
          </a:p>
        </p:txBody>
      </p:sp>
      <p:sp>
        <p:nvSpPr>
          <p:cNvPr id="264" name="Google Shape;264;p22"/>
          <p:cNvSpPr txBox="1">
            <a:spLocks noGrp="1"/>
          </p:cNvSpPr>
          <p:nvPr>
            <p:ph type="ftr" idx="11"/>
          </p:nvPr>
        </p:nvSpPr>
        <p:spPr>
          <a:xfrm>
            <a:off x="0" y="6579392"/>
            <a:ext cx="840773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69" name="Google Shape;269;p2" descr="See the source image"/>
          <p:cNvPicPr preferRelativeResize="0"/>
          <p:nvPr/>
        </p:nvPicPr>
        <p:blipFill rotWithShape="1">
          <a:blip r:embed="rId3">
            <a:alphaModFix/>
          </a:blip>
          <a:srcRect/>
          <a:stretch/>
        </p:blipFill>
        <p:spPr>
          <a:xfrm>
            <a:off x="123760" y="940750"/>
            <a:ext cx="8791460" cy="5780450"/>
          </a:xfrm>
          <a:prstGeom prst="rect">
            <a:avLst/>
          </a:prstGeom>
          <a:noFill/>
          <a:ln>
            <a:noFill/>
          </a:ln>
        </p:spPr>
      </p:pic>
      <p:sp>
        <p:nvSpPr>
          <p:cNvPr id="270" name="Google Shape;270;p2"/>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0" y="0"/>
            <a:ext cx="5872480" cy="8128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sz="3200" b="1" i="0" u="none" strike="noStrike">
                <a:solidFill>
                  <a:srgbClr val="000000"/>
                </a:solidFill>
                <a:latin typeface="Times New Roman"/>
                <a:ea typeface="Times New Roman"/>
                <a:cs typeface="Times New Roman"/>
                <a:sym typeface="Times New Roman"/>
              </a:rPr>
              <a:t/>
            </a:r>
            <a:br>
              <a:rPr lang="en-US" sz="3200" b="1" i="0" u="none" strike="noStrike">
                <a:solidFill>
                  <a:srgbClr val="000000"/>
                </a:solidFill>
                <a:latin typeface="Times New Roman"/>
                <a:ea typeface="Times New Roman"/>
                <a:cs typeface="Times New Roman"/>
                <a:sym typeface="Times New Roman"/>
              </a:rPr>
            </a:br>
            <a:r>
              <a:rPr lang="en-US" sz="3200" b="1" i="0" u="none" strike="noStrike">
                <a:solidFill>
                  <a:srgbClr val="000000"/>
                </a:solidFill>
                <a:latin typeface="Times New Roman"/>
                <a:ea typeface="Times New Roman"/>
                <a:cs typeface="Times New Roman"/>
                <a:sym typeface="Times New Roman"/>
              </a:rPr>
              <a:t>Transmission Control Protocol (TCP</a:t>
            </a:r>
            <a:r>
              <a:rPr lang="en-US" sz="3200" b="1">
                <a:solidFill>
                  <a:srgbClr val="000000"/>
                </a:solidFill>
                <a:latin typeface="Times New Roman"/>
                <a:ea typeface="Times New Roman"/>
                <a:cs typeface="Times New Roman"/>
                <a:sym typeface="Times New Roman"/>
              </a:rPr>
              <a:t>)</a:t>
            </a:r>
            <a:r>
              <a:rPr lang="en-US" sz="3200"/>
              <a:t/>
            </a:r>
            <a:br>
              <a:rPr lang="en-US" sz="3200"/>
            </a:br>
            <a:endParaRPr sz="3200"/>
          </a:p>
        </p:txBody>
      </p:sp>
      <p:sp>
        <p:nvSpPr>
          <p:cNvPr id="109" name="Google Shape;109;p4"/>
          <p:cNvSpPr txBox="1">
            <a:spLocks noGrp="1"/>
          </p:cNvSpPr>
          <p:nvPr>
            <p:ph type="body" idx="1"/>
          </p:nvPr>
        </p:nvSpPr>
        <p:spPr>
          <a:xfrm>
            <a:off x="111760" y="1008082"/>
            <a:ext cx="8737600" cy="4979160"/>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200"/>
              </a:spcBef>
              <a:spcAft>
                <a:spcPts val="0"/>
              </a:spcAft>
              <a:buSzPts val="1800"/>
              <a:buFont typeface="Arial"/>
              <a:buChar char="•"/>
            </a:pPr>
            <a:r>
              <a:rPr lang="en-US" sz="1800" b="0" i="0" u="none" strike="noStrike" dirty="0">
                <a:solidFill>
                  <a:srgbClr val="000000"/>
                </a:solidFill>
                <a:latin typeface="Times New Roman"/>
                <a:ea typeface="Times New Roman"/>
                <a:cs typeface="Times New Roman"/>
                <a:sym typeface="Times New Roman"/>
              </a:rPr>
              <a:t>﻿</a:t>
            </a:r>
            <a:r>
              <a:rPr lang="en-US" sz="1800" i="0" u="none" strike="noStrike" dirty="0">
                <a:solidFill>
                  <a:schemeClr val="dk1"/>
                </a:solidFill>
                <a:latin typeface="Times New Roman"/>
                <a:ea typeface="Times New Roman"/>
                <a:cs typeface="Times New Roman"/>
                <a:sym typeface="Times New Roman"/>
              </a:rPr>
              <a:t>A TCP connection provides a full-duplex service: If there is a TCP connection between Process A on one host and Process B on another host, then application layer data can flow from Process A to Process B at the same time as application layer data flows from Process B to Process A. </a:t>
            </a:r>
            <a:endParaRPr dirty="0"/>
          </a:p>
          <a:p>
            <a:pPr marL="457200" lvl="0" indent="-228600" algn="just" rtl="0">
              <a:lnSpc>
                <a:spcPct val="90000"/>
              </a:lnSpc>
              <a:spcBef>
                <a:spcPts val="1200"/>
              </a:spcBef>
              <a:spcAft>
                <a:spcPts val="0"/>
              </a:spcAft>
              <a:buSzPts val="1800"/>
              <a:buFont typeface="Arial"/>
              <a:buNone/>
            </a:pPr>
            <a:endParaRPr sz="1800" i="0" u="none" strike="noStrike" dirty="0">
              <a:solidFill>
                <a:schemeClr val="dk1"/>
              </a:solidFill>
              <a:latin typeface="Times New Roman"/>
              <a:ea typeface="Times New Roman"/>
              <a:cs typeface="Times New Roman"/>
              <a:sym typeface="Times New Roman"/>
            </a:endParaRPr>
          </a:p>
          <a:p>
            <a:pPr marL="457200" lvl="0" indent="-342900" algn="just" rtl="0">
              <a:lnSpc>
                <a:spcPct val="90000"/>
              </a:lnSpc>
              <a:spcBef>
                <a:spcPts val="1200"/>
              </a:spcBef>
              <a:spcAft>
                <a:spcPts val="0"/>
              </a:spcAft>
              <a:buSzPts val="1800"/>
              <a:buFont typeface="Arial"/>
              <a:buChar char="•"/>
            </a:pPr>
            <a:r>
              <a:rPr lang="en-US" sz="1800" i="0" u="none" strike="noStrike" dirty="0">
                <a:solidFill>
                  <a:schemeClr val="dk1"/>
                </a:solidFill>
                <a:latin typeface="Times New Roman"/>
                <a:ea typeface="Times New Roman"/>
                <a:cs typeface="Times New Roman"/>
                <a:sym typeface="Times New Roman"/>
              </a:rPr>
              <a:t>A TCP connection is also always point-to-point, that is, between a single sender and a single </a:t>
            </a:r>
            <a:r>
              <a:rPr lang="en-US" sz="1800" i="0" u="none" strike="noStrike" dirty="0" smtClean="0">
                <a:solidFill>
                  <a:schemeClr val="dk1"/>
                </a:solidFill>
                <a:latin typeface="Times New Roman"/>
                <a:ea typeface="Times New Roman"/>
                <a:cs typeface="Times New Roman"/>
                <a:sym typeface="Times New Roman"/>
              </a:rPr>
              <a:t>receiver.</a:t>
            </a:r>
            <a:r>
              <a:rPr lang="en-US" dirty="0">
                <a:ea typeface="Times New Roman"/>
              </a:rPr>
              <a:t> </a:t>
            </a:r>
            <a:r>
              <a:rPr lang="en-US" sz="1800" i="0" u="none" strike="noStrike" dirty="0" smtClean="0">
                <a:solidFill>
                  <a:schemeClr val="dk1"/>
                </a:solidFill>
                <a:latin typeface="Times New Roman"/>
                <a:ea typeface="Times New Roman"/>
                <a:cs typeface="Times New Roman"/>
                <a:sym typeface="Times New Roman"/>
              </a:rPr>
              <a:t>The </a:t>
            </a:r>
            <a:r>
              <a:rPr lang="en-US" sz="1800" i="0" u="none" strike="noStrike" dirty="0">
                <a:solidFill>
                  <a:schemeClr val="dk1"/>
                </a:solidFill>
                <a:latin typeface="Times New Roman"/>
                <a:ea typeface="Times New Roman"/>
                <a:cs typeface="Times New Roman"/>
                <a:sym typeface="Times New Roman"/>
              </a:rPr>
              <a:t>client first sends a special TCP segment; the server responds with a second special TCP segment; and finally the client responds again with a third special segment. </a:t>
            </a:r>
            <a:endParaRPr dirty="0"/>
          </a:p>
          <a:p>
            <a:pPr marL="457200" lvl="0" indent="-228600" algn="just" rtl="0">
              <a:lnSpc>
                <a:spcPct val="90000"/>
              </a:lnSpc>
              <a:spcBef>
                <a:spcPts val="1200"/>
              </a:spcBef>
              <a:spcAft>
                <a:spcPts val="0"/>
              </a:spcAft>
              <a:buSzPts val="1800"/>
              <a:buFont typeface="Arial"/>
              <a:buNone/>
            </a:pPr>
            <a:endParaRPr sz="1800" i="0" u="none" strike="noStrike" dirty="0">
              <a:solidFill>
                <a:schemeClr val="dk1"/>
              </a:solidFill>
              <a:latin typeface="Times New Roman"/>
              <a:ea typeface="Times New Roman"/>
              <a:cs typeface="Times New Roman"/>
              <a:sym typeface="Times New Roman"/>
            </a:endParaRPr>
          </a:p>
          <a:p>
            <a:pPr marL="457200" lvl="0" indent="-342900" algn="just" rtl="0">
              <a:lnSpc>
                <a:spcPct val="90000"/>
              </a:lnSpc>
              <a:spcBef>
                <a:spcPts val="1200"/>
              </a:spcBef>
              <a:spcAft>
                <a:spcPts val="0"/>
              </a:spcAft>
              <a:buSzPts val="1800"/>
              <a:buFont typeface="Arial"/>
              <a:buChar char="•"/>
            </a:pPr>
            <a:r>
              <a:rPr lang="en-US" sz="1800" i="0" u="none" strike="noStrike" dirty="0">
                <a:solidFill>
                  <a:schemeClr val="dk1"/>
                </a:solidFill>
                <a:latin typeface="Times New Roman"/>
                <a:ea typeface="Times New Roman"/>
                <a:cs typeface="Times New Roman"/>
                <a:sym typeface="Times New Roman"/>
              </a:rPr>
              <a:t>The first two segments carry no payload, that is, no application-layer data; the third of these segments may carry a payload. Because three segments are sent between the two hosts, this connection-establishment procedure is often referred to as a three-way handshake.</a:t>
            </a:r>
            <a:endParaRPr dirty="0"/>
          </a:p>
          <a:p>
            <a:pPr marL="457200" lvl="0" indent="-228600" algn="l" rtl="0">
              <a:lnSpc>
                <a:spcPct val="90000"/>
              </a:lnSpc>
              <a:spcBef>
                <a:spcPts val="1200"/>
              </a:spcBef>
              <a:spcAft>
                <a:spcPts val="0"/>
              </a:spcAft>
              <a:buSzPts val="1800"/>
              <a:buNone/>
            </a:pPr>
            <a:endParaRPr dirty="0">
              <a:latin typeface="Times New Roman"/>
              <a:ea typeface="Times New Roman"/>
              <a:cs typeface="Times New Roman"/>
              <a:sym typeface="Times New Roman"/>
            </a:endParaRPr>
          </a:p>
        </p:txBody>
      </p:sp>
      <p:sp>
        <p:nvSpPr>
          <p:cNvPr id="110" name="Google Shape;110;p4"/>
          <p:cNvSpPr txBox="1">
            <a:spLocks noGrp="1"/>
          </p:cNvSpPr>
          <p:nvPr>
            <p:ph type="ftr" idx="11"/>
          </p:nvPr>
        </p:nvSpPr>
        <p:spPr>
          <a:xfrm>
            <a:off x="0" y="6600416"/>
            <a:ext cx="840773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body" idx="1"/>
          </p:nvPr>
        </p:nvSpPr>
        <p:spPr>
          <a:xfrm>
            <a:off x="87682" y="904416"/>
            <a:ext cx="8680537" cy="5671748"/>
          </a:xfrm>
          <a:prstGeom prst="rect">
            <a:avLst/>
          </a:prstGeom>
          <a:noFill/>
          <a:ln>
            <a:noFill/>
          </a:ln>
        </p:spPr>
        <p:txBody>
          <a:bodyPr spcFirstLastPara="1" wrap="square" lIns="0" tIns="0" rIns="0" bIns="0" anchor="t" anchorCtr="0">
            <a:noAutofit/>
          </a:bodyPr>
          <a:lstStyle/>
          <a:p>
            <a:pPr marL="0" lvl="1" indent="0" algn="ctr" rtl="0">
              <a:lnSpc>
                <a:spcPct val="150000"/>
              </a:lnSpc>
              <a:spcBef>
                <a:spcPts val="500"/>
              </a:spcBef>
              <a:spcAft>
                <a:spcPts val="0"/>
              </a:spcAft>
              <a:buSzPts val="1800"/>
              <a:buNone/>
            </a:pPr>
            <a:r>
              <a:rPr lang="en-US" sz="1800" b="1">
                <a:latin typeface="Times New Roman"/>
                <a:ea typeface="Times New Roman"/>
                <a:cs typeface="Times New Roman"/>
                <a:sym typeface="Times New Roman"/>
              </a:rPr>
              <a:t>TCP Header Format</a:t>
            </a:r>
            <a:endParaRPr/>
          </a:p>
        </p:txBody>
      </p:sp>
      <p:sp>
        <p:nvSpPr>
          <p:cNvPr id="116" name="Google Shape;116;p6"/>
          <p:cNvSpPr txBox="1"/>
          <p:nvPr/>
        </p:nvSpPr>
        <p:spPr>
          <a:xfrm>
            <a:off x="0" y="181394"/>
            <a:ext cx="6751691"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Times New Roman"/>
                <a:ea typeface="Times New Roman"/>
                <a:cs typeface="Times New Roman"/>
                <a:sym typeface="Times New Roman"/>
              </a:rPr>
              <a:t>Transmission Control Protocol(TCP)</a:t>
            </a:r>
            <a:endParaRPr sz="3200" b="1" i="0" u="none" strike="noStrike" cap="none">
              <a:solidFill>
                <a:srgbClr val="000000"/>
              </a:solidFill>
              <a:latin typeface="Arial"/>
              <a:ea typeface="Arial"/>
              <a:cs typeface="Arial"/>
              <a:sym typeface="Arial"/>
            </a:endParaRPr>
          </a:p>
        </p:txBody>
      </p:sp>
      <p:sp>
        <p:nvSpPr>
          <p:cNvPr id="117" name="Google Shape;117;p6"/>
          <p:cNvSpPr txBox="1">
            <a:spLocks noGrp="1"/>
          </p:cNvSpPr>
          <p:nvPr>
            <p:ph type="ftr" idx="11"/>
          </p:nvPr>
        </p:nvSpPr>
        <p:spPr>
          <a:xfrm>
            <a:off x="0" y="6591918"/>
            <a:ext cx="840773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pic>
        <p:nvPicPr>
          <p:cNvPr id="118" name="Google Shape;118;p6"/>
          <p:cNvPicPr preferRelativeResize="0"/>
          <p:nvPr/>
        </p:nvPicPr>
        <p:blipFill rotWithShape="1">
          <a:blip r:embed="rId3">
            <a:alphaModFix/>
          </a:blip>
          <a:srcRect/>
          <a:stretch/>
        </p:blipFill>
        <p:spPr>
          <a:xfrm>
            <a:off x="131981" y="1625601"/>
            <a:ext cx="8880037" cy="4560045"/>
          </a:xfrm>
          <a:prstGeom prst="rect">
            <a:avLst/>
          </a:prstGeom>
          <a:noFill/>
          <a:ln>
            <a:noFill/>
          </a:ln>
        </p:spPr>
      </p:pic>
      <p:sp>
        <p:nvSpPr>
          <p:cNvPr id="119" name="Google Shape;119;p6"/>
          <p:cNvSpPr txBox="1"/>
          <p:nvPr/>
        </p:nvSpPr>
        <p:spPr>
          <a:xfrm>
            <a:off x="3777204" y="6201400"/>
            <a:ext cx="2974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Figure 1: TCP header </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7"/>
          <p:cNvSpPr txBox="1">
            <a:spLocks noGrp="1"/>
          </p:cNvSpPr>
          <p:nvPr>
            <p:ph type="body" idx="1"/>
          </p:nvPr>
        </p:nvSpPr>
        <p:spPr>
          <a:xfrm>
            <a:off x="87682" y="904416"/>
            <a:ext cx="8680537" cy="5671748"/>
          </a:xfrm>
          <a:prstGeom prst="rect">
            <a:avLst/>
          </a:prstGeom>
          <a:noFill/>
          <a:ln>
            <a:noFill/>
          </a:ln>
        </p:spPr>
        <p:txBody>
          <a:bodyPr spcFirstLastPara="1" wrap="square" lIns="0" tIns="0" rIns="0" bIns="0" anchor="t" anchorCtr="0">
            <a:noAutofit/>
          </a:bodyPr>
          <a:lstStyle/>
          <a:p>
            <a:pPr marL="285750" lvl="1" indent="-285750" algn="just" rtl="0">
              <a:lnSpc>
                <a:spcPct val="150000"/>
              </a:lnSpc>
              <a:spcBef>
                <a:spcPts val="500"/>
              </a:spcBef>
              <a:spcAft>
                <a:spcPts val="0"/>
              </a:spcAft>
              <a:buSzPts val="1800"/>
              <a:buFont typeface="Arial"/>
              <a:buChar char="•"/>
            </a:pPr>
            <a:r>
              <a:rPr lang="en-US" sz="1800" b="1">
                <a:latin typeface="Times New Roman"/>
                <a:ea typeface="Times New Roman"/>
                <a:cs typeface="Times New Roman"/>
                <a:sym typeface="Times New Roman"/>
              </a:rPr>
              <a:t>﻿﻿Source Port (16 bits)</a:t>
            </a:r>
            <a:r>
              <a:rPr lang="en-US" sz="1800">
                <a:latin typeface="Times New Roman"/>
                <a:ea typeface="Times New Roman"/>
                <a:cs typeface="Times New Roman"/>
                <a:sym typeface="Times New Roman"/>
              </a:rPr>
              <a:t>: Source TCP user. Example values are Telnet  23; ﻿</a:t>
            </a:r>
            <a:endParaRPr/>
          </a:p>
          <a:p>
            <a:pPr marL="285750" lvl="1" indent="-285750" algn="just" rtl="0">
              <a:lnSpc>
                <a:spcPct val="150000"/>
              </a:lnSpc>
              <a:spcBef>
                <a:spcPts val="500"/>
              </a:spcBef>
              <a:spcAft>
                <a:spcPts val="0"/>
              </a:spcAft>
              <a:buSzPts val="1800"/>
              <a:buFont typeface="Arial"/>
              <a:buChar char="•"/>
            </a:pPr>
            <a:r>
              <a:rPr lang="en-US" sz="1800">
                <a:latin typeface="Times New Roman"/>
                <a:ea typeface="Times New Roman"/>
                <a:cs typeface="Times New Roman"/>
                <a:sym typeface="Times New Roman"/>
              </a:rPr>
              <a:t>     TFTP = 69; HTTP = 80</a:t>
            </a:r>
            <a:endParaRPr/>
          </a:p>
          <a:p>
            <a:pPr marL="285750" lvl="1" indent="-285750" algn="just" rtl="0">
              <a:lnSpc>
                <a:spcPct val="150000"/>
              </a:lnSpc>
              <a:spcBef>
                <a:spcPts val="500"/>
              </a:spcBef>
              <a:spcAft>
                <a:spcPts val="0"/>
              </a:spcAft>
              <a:buSzPts val="1800"/>
              <a:buFont typeface="Arial"/>
              <a:buChar char="•"/>
            </a:pPr>
            <a:r>
              <a:rPr lang="en-US" sz="1800" b="1">
                <a:latin typeface="Times New Roman"/>
                <a:ea typeface="Times New Roman"/>
                <a:cs typeface="Times New Roman"/>
                <a:sym typeface="Times New Roman"/>
              </a:rPr>
              <a:t>Destination Port (16 bits)</a:t>
            </a:r>
            <a:r>
              <a:rPr lang="en-US" sz="1800">
                <a:latin typeface="Times New Roman"/>
                <a:ea typeface="Times New Roman"/>
                <a:cs typeface="Times New Roman"/>
                <a:sym typeface="Times New Roman"/>
              </a:rPr>
              <a:t>: Destination TCP user.</a:t>
            </a:r>
            <a:endParaRPr/>
          </a:p>
          <a:p>
            <a:pPr marL="285750" lvl="1" indent="-285750" algn="just" rtl="0">
              <a:lnSpc>
                <a:spcPct val="150000"/>
              </a:lnSpc>
              <a:spcBef>
                <a:spcPts val="500"/>
              </a:spcBef>
              <a:spcAft>
                <a:spcPts val="0"/>
              </a:spcAft>
              <a:buSzPts val="1800"/>
              <a:buFont typeface="Arial"/>
              <a:buChar char="•"/>
            </a:pPr>
            <a:r>
              <a:rPr lang="en-US" sz="1800" b="1">
                <a:latin typeface="Times New Roman"/>
                <a:ea typeface="Times New Roman"/>
                <a:cs typeface="Times New Roman"/>
                <a:sym typeface="Times New Roman"/>
              </a:rPr>
              <a:t>Sequence Number (32 bits)</a:t>
            </a:r>
            <a:r>
              <a:rPr lang="en-US" sz="1800">
                <a:latin typeface="Times New Roman"/>
                <a:ea typeface="Times New Roman"/>
                <a:cs typeface="Times New Roman"/>
                <a:sym typeface="Times New Roman"/>
              </a:rPr>
              <a:t>: Sequence number of the first data octet in this segment except when the SYN flag is set. If SYN is set, this field contains the initial sequence number (ISN) and the first data octet in this segment has sequence number ISN + 1</a:t>
            </a:r>
            <a:endParaRPr/>
          </a:p>
          <a:p>
            <a:pPr marL="285750" lvl="1" indent="-285750" algn="just" rtl="0">
              <a:lnSpc>
                <a:spcPct val="150000"/>
              </a:lnSpc>
              <a:spcBef>
                <a:spcPts val="500"/>
              </a:spcBef>
              <a:spcAft>
                <a:spcPts val="0"/>
              </a:spcAft>
              <a:buSzPts val="1800"/>
              <a:buFont typeface="Arial"/>
              <a:buChar char="•"/>
            </a:pPr>
            <a:r>
              <a:rPr lang="en-US" sz="1800">
                <a:latin typeface="Times New Roman"/>
                <a:ea typeface="Times New Roman"/>
                <a:cs typeface="Times New Roman"/>
                <a:sym typeface="Times New Roman"/>
              </a:rPr>
              <a:t>﻿</a:t>
            </a:r>
            <a:r>
              <a:rPr lang="en-US" sz="1800" b="1">
                <a:latin typeface="Times New Roman"/>
                <a:ea typeface="Times New Roman"/>
                <a:cs typeface="Times New Roman"/>
                <a:sym typeface="Times New Roman"/>
              </a:rPr>
              <a:t>Acknowledgment Number (32 bits)</a:t>
            </a:r>
            <a:r>
              <a:rPr lang="en-US" sz="1800">
                <a:latin typeface="Times New Roman"/>
                <a:ea typeface="Times New Roman"/>
                <a:cs typeface="Times New Roman"/>
                <a:sym typeface="Times New Roman"/>
              </a:rPr>
              <a:t>: Contains the sequence number of the next data octet that the TCP entity expects to receive.</a:t>
            </a:r>
            <a:endParaRPr/>
          </a:p>
          <a:p>
            <a:pPr marL="285750" lvl="1" indent="-285750" algn="just" rtl="0">
              <a:lnSpc>
                <a:spcPct val="150000"/>
              </a:lnSpc>
              <a:spcBef>
                <a:spcPts val="500"/>
              </a:spcBef>
              <a:spcAft>
                <a:spcPts val="0"/>
              </a:spcAft>
              <a:buSzPts val="1800"/>
              <a:buFont typeface="Arial"/>
              <a:buChar char="•"/>
            </a:pPr>
            <a:r>
              <a:rPr lang="en-US" sz="1800" b="1">
                <a:latin typeface="Times New Roman"/>
                <a:ea typeface="Times New Roman"/>
                <a:cs typeface="Times New Roman"/>
                <a:sym typeface="Times New Roman"/>
              </a:rPr>
              <a:t>Data Offset (4 bits)</a:t>
            </a:r>
            <a:r>
              <a:rPr lang="en-US" sz="1800">
                <a:latin typeface="Times New Roman"/>
                <a:ea typeface="Times New Roman"/>
                <a:cs typeface="Times New Roman"/>
                <a:sym typeface="Times New Roman"/>
              </a:rPr>
              <a:t>: Number of 32-bit words in the header.</a:t>
            </a:r>
            <a:endParaRPr/>
          </a:p>
          <a:p>
            <a:pPr marL="285750" lvl="1" indent="-285750" algn="just" rtl="0">
              <a:lnSpc>
                <a:spcPct val="150000"/>
              </a:lnSpc>
              <a:spcBef>
                <a:spcPts val="500"/>
              </a:spcBef>
              <a:spcAft>
                <a:spcPts val="0"/>
              </a:spcAft>
              <a:buSzPts val="1800"/>
              <a:buFont typeface="Arial"/>
              <a:buChar char="•"/>
            </a:pPr>
            <a:r>
              <a:rPr lang="en-US" sz="1800" b="1">
                <a:latin typeface="Times New Roman"/>
                <a:ea typeface="Times New Roman"/>
                <a:cs typeface="Times New Roman"/>
                <a:sym typeface="Times New Roman"/>
              </a:rPr>
              <a:t>Reserved (4 bits)</a:t>
            </a:r>
            <a:r>
              <a:rPr lang="en-US" sz="1800">
                <a:latin typeface="Times New Roman"/>
                <a:ea typeface="Times New Roman"/>
                <a:cs typeface="Times New Roman"/>
                <a:sym typeface="Times New Roman"/>
              </a:rPr>
              <a:t>: Reserved for future use.</a:t>
            </a:r>
            <a:endParaRPr/>
          </a:p>
          <a:p>
            <a:pPr marL="285750" lvl="1" indent="-171450" algn="just" rtl="0">
              <a:lnSpc>
                <a:spcPct val="150000"/>
              </a:lnSpc>
              <a:spcBef>
                <a:spcPts val="500"/>
              </a:spcBef>
              <a:spcAft>
                <a:spcPts val="0"/>
              </a:spcAft>
              <a:buSzPts val="1800"/>
              <a:buFont typeface="Noto Sans Symbols"/>
              <a:buNone/>
            </a:pPr>
            <a:endParaRPr sz="1800">
              <a:latin typeface="Times New Roman"/>
              <a:ea typeface="Times New Roman"/>
              <a:cs typeface="Times New Roman"/>
              <a:sym typeface="Times New Roman"/>
            </a:endParaRPr>
          </a:p>
        </p:txBody>
      </p:sp>
      <p:sp>
        <p:nvSpPr>
          <p:cNvPr id="125" name="Google Shape;125;p7"/>
          <p:cNvSpPr txBox="1"/>
          <p:nvPr/>
        </p:nvSpPr>
        <p:spPr>
          <a:xfrm>
            <a:off x="0" y="192152"/>
            <a:ext cx="6923814"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Times New Roman"/>
                <a:ea typeface="Times New Roman"/>
                <a:cs typeface="Times New Roman"/>
                <a:sym typeface="Times New Roman"/>
              </a:rPr>
              <a:t>Transmission Control Protocol(TCP)</a:t>
            </a:r>
            <a:endParaRPr sz="3200" b="1" i="0" u="none" strike="noStrike" cap="none">
              <a:solidFill>
                <a:srgbClr val="000000"/>
              </a:solidFill>
              <a:latin typeface="Arial"/>
              <a:ea typeface="Arial"/>
              <a:cs typeface="Arial"/>
              <a:sym typeface="Arial"/>
            </a:endParaRPr>
          </a:p>
        </p:txBody>
      </p:sp>
      <p:sp>
        <p:nvSpPr>
          <p:cNvPr id="126" name="Google Shape;126;p7"/>
          <p:cNvSpPr txBox="1">
            <a:spLocks noGrp="1"/>
          </p:cNvSpPr>
          <p:nvPr>
            <p:ph type="ftr" idx="11"/>
          </p:nvPr>
        </p:nvSpPr>
        <p:spPr>
          <a:xfrm>
            <a:off x="0" y="6591918"/>
            <a:ext cx="840773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8"/>
          <p:cNvSpPr txBox="1">
            <a:spLocks noGrp="1"/>
          </p:cNvSpPr>
          <p:nvPr>
            <p:ph type="body" idx="1"/>
          </p:nvPr>
        </p:nvSpPr>
        <p:spPr>
          <a:xfrm>
            <a:off x="87682" y="741578"/>
            <a:ext cx="8680537" cy="5671748"/>
          </a:xfrm>
          <a:prstGeom prst="rect">
            <a:avLst/>
          </a:prstGeom>
          <a:noFill/>
          <a:ln>
            <a:noFill/>
          </a:ln>
        </p:spPr>
        <p:txBody>
          <a:bodyPr spcFirstLastPara="1" wrap="square" lIns="0" tIns="0" rIns="0" bIns="0" anchor="t" anchorCtr="0">
            <a:noAutofit/>
          </a:bodyPr>
          <a:lstStyle/>
          <a:p>
            <a:pPr marL="285750" lvl="1" indent="-285750" algn="just" rtl="0">
              <a:lnSpc>
                <a:spcPct val="150000"/>
              </a:lnSpc>
              <a:spcBef>
                <a:spcPts val="0"/>
              </a:spcBef>
              <a:spcAft>
                <a:spcPts val="0"/>
              </a:spcAft>
              <a:buSzPts val="1800"/>
              <a:buFont typeface="Arial"/>
              <a:buChar char="•"/>
            </a:pPr>
            <a:r>
              <a:rPr lang="en-US" sz="1800" b="1">
                <a:latin typeface="Times New Roman"/>
                <a:ea typeface="Times New Roman"/>
                <a:cs typeface="Times New Roman"/>
                <a:sym typeface="Times New Roman"/>
              </a:rPr>
              <a:t>Flags (6 bits): </a:t>
            </a:r>
            <a:r>
              <a:rPr lang="en-US" sz="1800">
                <a:latin typeface="Times New Roman"/>
                <a:ea typeface="Times New Roman"/>
                <a:cs typeface="Times New Roman"/>
                <a:sym typeface="Times New Roman"/>
              </a:rPr>
              <a:t>For each flag, if set to 1, the meaning is</a:t>
            </a:r>
            <a:endParaRPr/>
          </a:p>
          <a:p>
            <a:pPr marL="742950" lvl="2" indent="-285750" algn="just" rtl="0">
              <a:lnSpc>
                <a:spcPct val="150000"/>
              </a:lnSpc>
              <a:spcBef>
                <a:spcPts val="0"/>
              </a:spcBef>
              <a:spcAft>
                <a:spcPts val="0"/>
              </a:spcAft>
              <a:buSzPts val="1800"/>
              <a:buFont typeface="Arial"/>
              <a:buChar char="•"/>
            </a:pPr>
            <a:r>
              <a:rPr lang="en-US" sz="1800">
                <a:latin typeface="Times New Roman"/>
                <a:ea typeface="Times New Roman"/>
                <a:cs typeface="Times New Roman"/>
                <a:sym typeface="Times New Roman"/>
              </a:rPr>
              <a:t>CWR: congestion window reduced.</a:t>
            </a:r>
            <a:endParaRPr/>
          </a:p>
          <a:p>
            <a:pPr marL="742950" lvl="2" indent="-285750" algn="just" rtl="0">
              <a:lnSpc>
                <a:spcPct val="150000"/>
              </a:lnSpc>
              <a:spcBef>
                <a:spcPts val="0"/>
              </a:spcBef>
              <a:spcAft>
                <a:spcPts val="0"/>
              </a:spcAft>
              <a:buSzPts val="1800"/>
              <a:buFont typeface="Arial"/>
              <a:buChar char="•"/>
            </a:pPr>
            <a:r>
              <a:rPr lang="en-US" sz="1800">
                <a:latin typeface="Times New Roman"/>
                <a:ea typeface="Times New Roman"/>
                <a:cs typeface="Times New Roman"/>
                <a:sym typeface="Times New Roman"/>
              </a:rPr>
              <a:t>ECE: ECN-Echo; the CWR and ECE bits, are used for the explicit congestion notification function</a:t>
            </a:r>
            <a:endParaRPr/>
          </a:p>
          <a:p>
            <a:pPr marL="742950" lvl="2" indent="-285750" algn="just" rtl="0">
              <a:lnSpc>
                <a:spcPct val="150000"/>
              </a:lnSpc>
              <a:spcBef>
                <a:spcPts val="0"/>
              </a:spcBef>
              <a:spcAft>
                <a:spcPts val="0"/>
              </a:spcAft>
              <a:buSzPts val="1800"/>
              <a:buFont typeface="Arial"/>
              <a:buChar char="•"/>
            </a:pPr>
            <a:r>
              <a:rPr lang="en-US" sz="1800">
                <a:latin typeface="Times New Roman"/>
                <a:ea typeface="Times New Roman"/>
                <a:cs typeface="Times New Roman"/>
                <a:sym typeface="Times New Roman"/>
              </a:rPr>
              <a:t>URG: urgent pointer field significant.</a:t>
            </a:r>
            <a:endParaRPr/>
          </a:p>
          <a:p>
            <a:pPr marL="742950" lvl="2" indent="-285750" algn="just" rtl="0">
              <a:lnSpc>
                <a:spcPct val="150000"/>
              </a:lnSpc>
              <a:spcBef>
                <a:spcPts val="0"/>
              </a:spcBef>
              <a:spcAft>
                <a:spcPts val="0"/>
              </a:spcAft>
              <a:buSzPts val="1800"/>
              <a:buFont typeface="Arial"/>
              <a:buChar char="•"/>
            </a:pPr>
            <a:r>
              <a:rPr lang="en-US" sz="1800">
                <a:latin typeface="Times New Roman"/>
                <a:ea typeface="Times New Roman"/>
                <a:cs typeface="Times New Roman"/>
                <a:sym typeface="Times New Roman"/>
              </a:rPr>
              <a:t>ACK: acknowledgment field significant.</a:t>
            </a:r>
            <a:endParaRPr/>
          </a:p>
          <a:p>
            <a:pPr marL="742950" lvl="2" indent="-285750" algn="just" rtl="0">
              <a:lnSpc>
                <a:spcPct val="150000"/>
              </a:lnSpc>
              <a:spcBef>
                <a:spcPts val="0"/>
              </a:spcBef>
              <a:spcAft>
                <a:spcPts val="0"/>
              </a:spcAft>
              <a:buSzPts val="1800"/>
              <a:buFont typeface="Arial"/>
              <a:buChar char="•"/>
            </a:pPr>
            <a:r>
              <a:rPr lang="en-US" sz="1800">
                <a:latin typeface="Times New Roman"/>
                <a:ea typeface="Times New Roman"/>
                <a:cs typeface="Times New Roman"/>
                <a:sym typeface="Times New Roman"/>
              </a:rPr>
              <a:t>PSH: push function.</a:t>
            </a:r>
            <a:endParaRPr/>
          </a:p>
          <a:p>
            <a:pPr marL="742950" lvl="2" indent="-285750" algn="just" rtl="0">
              <a:lnSpc>
                <a:spcPct val="150000"/>
              </a:lnSpc>
              <a:spcBef>
                <a:spcPts val="0"/>
              </a:spcBef>
              <a:spcAft>
                <a:spcPts val="0"/>
              </a:spcAft>
              <a:buSzPts val="1800"/>
              <a:buFont typeface="Arial"/>
              <a:buChar char="•"/>
            </a:pPr>
            <a:r>
              <a:rPr lang="en-US" sz="1800">
                <a:latin typeface="Times New Roman"/>
                <a:ea typeface="Times New Roman"/>
                <a:cs typeface="Times New Roman"/>
                <a:sym typeface="Times New Roman"/>
              </a:rPr>
              <a:t>RST: reset the connection.</a:t>
            </a:r>
            <a:endParaRPr/>
          </a:p>
          <a:p>
            <a:pPr marL="742950" lvl="2" indent="-285750" algn="just" rtl="0">
              <a:lnSpc>
                <a:spcPct val="150000"/>
              </a:lnSpc>
              <a:spcBef>
                <a:spcPts val="0"/>
              </a:spcBef>
              <a:spcAft>
                <a:spcPts val="0"/>
              </a:spcAft>
              <a:buSzPts val="1800"/>
              <a:buFont typeface="Arial"/>
              <a:buChar char="•"/>
            </a:pPr>
            <a:r>
              <a:rPr lang="en-US" sz="1800">
                <a:latin typeface="Times New Roman"/>
                <a:ea typeface="Times New Roman"/>
                <a:cs typeface="Times New Roman"/>
                <a:sym typeface="Times New Roman"/>
              </a:rPr>
              <a:t>SYN: synchronize the sequence numbers.</a:t>
            </a:r>
            <a:endParaRPr/>
          </a:p>
          <a:p>
            <a:pPr marL="742950" lvl="2" indent="-285750" algn="just" rtl="0">
              <a:lnSpc>
                <a:spcPct val="150000"/>
              </a:lnSpc>
              <a:spcBef>
                <a:spcPts val="0"/>
              </a:spcBef>
              <a:spcAft>
                <a:spcPts val="0"/>
              </a:spcAft>
              <a:buSzPts val="1800"/>
              <a:buFont typeface="Arial"/>
              <a:buChar char="•"/>
            </a:pPr>
            <a:r>
              <a:rPr lang="en-US" sz="1800">
                <a:latin typeface="Times New Roman"/>
                <a:ea typeface="Times New Roman"/>
                <a:cs typeface="Times New Roman"/>
                <a:sym typeface="Times New Roman"/>
              </a:rPr>
              <a:t>FIN: no more data from sender</a:t>
            </a:r>
            <a:endParaRPr/>
          </a:p>
          <a:p>
            <a:pPr marL="742950" lvl="2" indent="-171450" algn="just" rtl="0">
              <a:lnSpc>
                <a:spcPct val="150000"/>
              </a:lnSpc>
              <a:spcBef>
                <a:spcPts val="500"/>
              </a:spcBef>
              <a:spcAft>
                <a:spcPts val="0"/>
              </a:spcAft>
              <a:buSzPts val="1800"/>
              <a:buFont typeface="Arial"/>
              <a:buNone/>
            </a:pPr>
            <a:endParaRPr sz="1800">
              <a:latin typeface="Times New Roman"/>
              <a:ea typeface="Times New Roman"/>
              <a:cs typeface="Times New Roman"/>
              <a:sym typeface="Times New Roman"/>
            </a:endParaRPr>
          </a:p>
        </p:txBody>
      </p:sp>
      <p:sp>
        <p:nvSpPr>
          <p:cNvPr id="132" name="Google Shape;132;p8"/>
          <p:cNvSpPr txBox="1"/>
          <p:nvPr/>
        </p:nvSpPr>
        <p:spPr>
          <a:xfrm>
            <a:off x="337598" y="149121"/>
            <a:ext cx="629816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Times New Roman"/>
                <a:ea typeface="Times New Roman"/>
                <a:cs typeface="Times New Roman"/>
                <a:sym typeface="Times New Roman"/>
              </a:rPr>
              <a:t>Transmission Control Protocol (TCP)</a:t>
            </a:r>
            <a:endParaRPr sz="1400" b="0" i="0" u="none" strike="noStrike" cap="none">
              <a:solidFill>
                <a:srgbClr val="000000"/>
              </a:solidFill>
              <a:latin typeface="Arial"/>
              <a:ea typeface="Arial"/>
              <a:cs typeface="Arial"/>
              <a:sym typeface="Arial"/>
            </a:endParaRPr>
          </a:p>
        </p:txBody>
      </p:sp>
      <p:sp>
        <p:nvSpPr>
          <p:cNvPr id="133" name="Google Shape;133;p8"/>
          <p:cNvSpPr txBox="1">
            <a:spLocks noGrp="1"/>
          </p:cNvSpPr>
          <p:nvPr>
            <p:ph type="ftr" idx="11"/>
          </p:nvPr>
        </p:nvSpPr>
        <p:spPr>
          <a:xfrm>
            <a:off x="0" y="6591918"/>
            <a:ext cx="840773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pic>
        <p:nvPicPr>
          <p:cNvPr id="134" name="Google Shape;134;p8"/>
          <p:cNvPicPr preferRelativeResize="0"/>
          <p:nvPr/>
        </p:nvPicPr>
        <p:blipFill rotWithShape="1">
          <a:blip r:embed="rId3">
            <a:alphaModFix/>
          </a:blip>
          <a:srcRect l="9843" t="80090" r="28917" b="-1374"/>
          <a:stretch/>
        </p:blipFill>
        <p:spPr>
          <a:xfrm>
            <a:off x="337598" y="4938164"/>
            <a:ext cx="5146866" cy="1653754"/>
          </a:xfrm>
          <a:prstGeom prst="rect">
            <a:avLst/>
          </a:prstGeom>
          <a:noFill/>
          <a:ln>
            <a:noFill/>
          </a:ln>
        </p:spPr>
      </p:pic>
      <p:sp>
        <p:nvSpPr>
          <p:cNvPr id="135" name="Google Shape;135;p8"/>
          <p:cNvSpPr txBox="1"/>
          <p:nvPr/>
        </p:nvSpPr>
        <p:spPr>
          <a:xfrm>
            <a:off x="5433243" y="5808645"/>
            <a:ext cx="2974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Figure 2: TCP Segment Format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9"/>
          <p:cNvSpPr txBox="1">
            <a:spLocks noGrp="1"/>
          </p:cNvSpPr>
          <p:nvPr>
            <p:ph type="body" idx="1"/>
          </p:nvPr>
        </p:nvSpPr>
        <p:spPr>
          <a:xfrm>
            <a:off x="137786" y="986145"/>
            <a:ext cx="8680537" cy="5671748"/>
          </a:xfrm>
          <a:prstGeom prst="rect">
            <a:avLst/>
          </a:prstGeom>
          <a:noFill/>
          <a:ln>
            <a:noFill/>
          </a:ln>
        </p:spPr>
        <p:txBody>
          <a:bodyPr spcFirstLastPara="1" wrap="square" lIns="0" tIns="0" rIns="0" bIns="0" anchor="t" anchorCtr="0">
            <a:noAutofit/>
          </a:bodyPr>
          <a:lstStyle/>
          <a:p>
            <a:pPr marL="285750" lvl="1" indent="-285750" algn="just" rtl="0">
              <a:lnSpc>
                <a:spcPct val="150000"/>
              </a:lnSpc>
              <a:spcBef>
                <a:spcPts val="500"/>
              </a:spcBef>
              <a:spcAft>
                <a:spcPts val="0"/>
              </a:spcAft>
              <a:buSzPts val="1800"/>
              <a:buChar char="•"/>
            </a:pPr>
            <a:r>
              <a:rPr lang="en-US" sz="1800">
                <a:latin typeface="Arial"/>
                <a:ea typeface="Arial"/>
                <a:cs typeface="Arial"/>
                <a:sym typeface="Arial"/>
              </a:rPr>
              <a:t>﻿</a:t>
            </a:r>
            <a:r>
              <a:rPr lang="en-US" sz="1800" b="1">
                <a:latin typeface="Times New Roman"/>
                <a:ea typeface="Times New Roman"/>
                <a:cs typeface="Times New Roman"/>
                <a:sym typeface="Times New Roman"/>
              </a:rPr>
              <a:t>Window (16 bits): </a:t>
            </a:r>
            <a:r>
              <a:rPr lang="en-US" sz="1800">
                <a:latin typeface="Times New Roman"/>
                <a:ea typeface="Times New Roman"/>
                <a:cs typeface="Times New Roman"/>
                <a:sym typeface="Times New Roman"/>
              </a:rPr>
              <a:t>Flow control credit allocation, in octets. Contains the number of data octets, beginning with the sequence number indicated in the acknowledgment field that the sender is willing to accept.</a:t>
            </a:r>
            <a:endParaRPr/>
          </a:p>
          <a:p>
            <a:pPr marL="285750" lvl="1" indent="-285750" algn="just" rtl="0">
              <a:lnSpc>
                <a:spcPct val="150000"/>
              </a:lnSpc>
              <a:spcBef>
                <a:spcPts val="500"/>
              </a:spcBef>
              <a:spcAft>
                <a:spcPts val="0"/>
              </a:spcAft>
              <a:buSzPts val="1800"/>
              <a:buChar char="•"/>
            </a:pPr>
            <a:r>
              <a:rPr lang="en-US" sz="1800" b="1">
                <a:latin typeface="Times New Roman"/>
                <a:ea typeface="Times New Roman"/>
                <a:cs typeface="Times New Roman"/>
                <a:sym typeface="Times New Roman"/>
              </a:rPr>
              <a:t>Checksum (16 bits): </a:t>
            </a:r>
            <a:r>
              <a:rPr lang="en-US" sz="1800">
                <a:latin typeface="Times New Roman"/>
                <a:ea typeface="Times New Roman"/>
                <a:cs typeface="Times New Roman"/>
                <a:sym typeface="Times New Roman"/>
              </a:rPr>
              <a:t>The ones complement of the ones complement sum of all the 16-bit words in the segment plus a pseudoheader, described subsequently.</a:t>
            </a:r>
            <a:endParaRPr/>
          </a:p>
          <a:p>
            <a:pPr marL="285750" lvl="1" indent="-285750" algn="just" rtl="0">
              <a:lnSpc>
                <a:spcPct val="150000"/>
              </a:lnSpc>
              <a:spcBef>
                <a:spcPts val="500"/>
              </a:spcBef>
              <a:spcAft>
                <a:spcPts val="0"/>
              </a:spcAft>
              <a:buSzPts val="1800"/>
              <a:buChar char="•"/>
            </a:pPr>
            <a:r>
              <a:rPr lang="en-US" sz="1800" b="1">
                <a:latin typeface="Times New Roman"/>
                <a:ea typeface="Times New Roman"/>
                <a:cs typeface="Times New Roman"/>
                <a:sym typeface="Times New Roman"/>
              </a:rPr>
              <a:t>Urgent Pointer (16 bits): </a:t>
            </a:r>
            <a:r>
              <a:rPr lang="en-US" sz="1800">
                <a:latin typeface="Times New Roman"/>
                <a:ea typeface="Times New Roman"/>
                <a:cs typeface="Times New Roman"/>
                <a:sym typeface="Times New Roman"/>
              </a:rPr>
              <a:t>This value, when added to the segment sequence number, contains the sequence number of the last octet in a sequence of urgent data. This allows the receiver to know how much urgent data is coming.</a:t>
            </a:r>
            <a:endParaRPr/>
          </a:p>
          <a:p>
            <a:pPr marL="285750" lvl="1" indent="-285750" algn="just" rtl="0">
              <a:lnSpc>
                <a:spcPct val="150000"/>
              </a:lnSpc>
              <a:spcBef>
                <a:spcPts val="500"/>
              </a:spcBef>
              <a:spcAft>
                <a:spcPts val="0"/>
              </a:spcAft>
              <a:buSzPts val="1800"/>
              <a:buChar char="•"/>
            </a:pPr>
            <a:r>
              <a:rPr lang="en-US" sz="1800" b="1">
                <a:latin typeface="Times New Roman"/>
                <a:ea typeface="Times New Roman"/>
                <a:cs typeface="Times New Roman"/>
                <a:sym typeface="Times New Roman"/>
              </a:rPr>
              <a:t>Options (Variable): </a:t>
            </a:r>
            <a:r>
              <a:rPr lang="en-US" sz="1800">
                <a:latin typeface="Times New Roman"/>
                <a:ea typeface="Times New Roman"/>
                <a:cs typeface="Times New Roman"/>
                <a:sym typeface="Times New Roman"/>
              </a:rPr>
              <a:t>An example is the option that specifies the maximum segment size that will be accepted.</a:t>
            </a:r>
            <a:endParaRPr/>
          </a:p>
        </p:txBody>
      </p:sp>
      <p:sp>
        <p:nvSpPr>
          <p:cNvPr id="141" name="Google Shape;141;p9"/>
          <p:cNvSpPr txBox="1"/>
          <p:nvPr/>
        </p:nvSpPr>
        <p:spPr>
          <a:xfrm>
            <a:off x="0" y="200107"/>
            <a:ext cx="7095936"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Times New Roman"/>
                <a:ea typeface="Times New Roman"/>
                <a:cs typeface="Times New Roman"/>
                <a:sym typeface="Times New Roman"/>
              </a:rPr>
              <a:t>Transmission Control Protocol(TCP)</a:t>
            </a:r>
            <a:endParaRPr sz="3200" b="1" i="0" u="none" strike="noStrike" cap="none">
              <a:solidFill>
                <a:srgbClr val="000000"/>
              </a:solidFill>
              <a:latin typeface="Arial"/>
              <a:ea typeface="Arial"/>
              <a:cs typeface="Arial"/>
              <a:sym typeface="Arial"/>
            </a:endParaRPr>
          </a:p>
        </p:txBody>
      </p:sp>
      <p:sp>
        <p:nvSpPr>
          <p:cNvPr id="142" name="Google Shape;142;p9"/>
          <p:cNvSpPr txBox="1">
            <a:spLocks noGrp="1"/>
          </p:cNvSpPr>
          <p:nvPr>
            <p:ph type="ftr" idx="11"/>
          </p:nvPr>
        </p:nvSpPr>
        <p:spPr>
          <a:xfrm>
            <a:off x="0" y="6591918"/>
            <a:ext cx="840773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1800"/>
              <a:buNone/>
            </a:pPr>
            <a:r>
              <a:rPr lang="en-US" sz="3200" b="1"/>
              <a:t>Applications that use TCP</a:t>
            </a:r>
            <a:endParaRPr sz="3200" b="1"/>
          </a:p>
        </p:txBody>
      </p:sp>
      <p:sp>
        <p:nvSpPr>
          <p:cNvPr id="148" name="Google Shape;148;p10"/>
          <p:cNvSpPr txBox="1">
            <a:spLocks noGrp="1"/>
          </p:cNvSpPr>
          <p:nvPr>
            <p:ph type="body" idx="1"/>
          </p:nvPr>
        </p:nvSpPr>
        <p:spPr>
          <a:xfrm>
            <a:off x="335280" y="1198120"/>
            <a:ext cx="8229240" cy="3977280"/>
          </a:xfrm>
          <a:prstGeom prst="rect">
            <a:avLst/>
          </a:prstGeom>
          <a:noFill/>
          <a:ln>
            <a:noFill/>
          </a:ln>
        </p:spPr>
        <p:txBody>
          <a:bodyPr spcFirstLastPara="1" wrap="square" lIns="0" tIns="0" rIns="0" bIns="0" anchor="t" anchorCtr="0">
            <a:normAutofit/>
          </a:bodyPr>
          <a:lstStyle/>
          <a:p>
            <a:pPr marL="114300" lvl="0" indent="0" algn="just" rtl="0">
              <a:lnSpc>
                <a:spcPct val="90000"/>
              </a:lnSpc>
              <a:spcBef>
                <a:spcPts val="1000"/>
              </a:spcBef>
              <a:spcAft>
                <a:spcPts val="0"/>
              </a:spcAft>
              <a:buSzPts val="1800"/>
              <a:buNone/>
            </a:pPr>
            <a:r>
              <a:rPr lang="en-US" sz="1800">
                <a:latin typeface="Times New Roman"/>
                <a:ea typeface="Times New Roman"/>
                <a:cs typeface="Times New Roman"/>
                <a:sym typeface="Times New Roman"/>
              </a:rPr>
              <a:t>TCP is a good example of how the different layers of the TCP/IP protocol suite have specific roles. TCP handles all tasks associated with dividing the data stream into segments, providing reliability, controlling data flow, and reordering segments. TCP frees the application from having to manage any of these tasks. Applications, like those shown in the figure, can simply send the data stream to the transport layer and use the services of TCP.</a:t>
            </a:r>
            <a:endParaRPr/>
          </a:p>
        </p:txBody>
      </p:sp>
      <p:pic>
        <p:nvPicPr>
          <p:cNvPr id="149" name="Google Shape;149;p10"/>
          <p:cNvPicPr preferRelativeResize="0"/>
          <p:nvPr/>
        </p:nvPicPr>
        <p:blipFill rotWithShape="1">
          <a:blip r:embed="rId3">
            <a:alphaModFix/>
          </a:blip>
          <a:srcRect/>
          <a:stretch/>
        </p:blipFill>
        <p:spPr>
          <a:xfrm>
            <a:off x="1910080" y="2933685"/>
            <a:ext cx="5262880" cy="3386155"/>
          </a:xfrm>
          <a:prstGeom prst="rect">
            <a:avLst/>
          </a:prstGeom>
          <a:noFill/>
          <a:ln>
            <a:noFill/>
          </a:ln>
        </p:spPr>
      </p:pic>
      <p:sp>
        <p:nvSpPr>
          <p:cNvPr id="150" name="Google Shape;150;p10"/>
          <p:cNvSpPr/>
          <p:nvPr/>
        </p:nvSpPr>
        <p:spPr>
          <a:xfrm>
            <a:off x="3142491" y="6319840"/>
            <a:ext cx="247054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Figure 3: Application of TCP </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1"/>
          <p:cNvSpPr txBox="1">
            <a:spLocks noGrp="1"/>
          </p:cNvSpPr>
          <p:nvPr>
            <p:ph type="title"/>
          </p:nvPr>
        </p:nvSpPr>
        <p:spPr>
          <a:xfrm>
            <a:off x="0" y="236668"/>
            <a:ext cx="6863379" cy="832878"/>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1800"/>
              <a:buNone/>
            </a:pPr>
            <a:r>
              <a:rPr lang="en-US" sz="3200" b="1" i="0">
                <a:solidFill>
                  <a:srgbClr val="222222"/>
                </a:solidFill>
                <a:latin typeface="Times New Roman"/>
                <a:ea typeface="Times New Roman"/>
                <a:cs typeface="Times New Roman"/>
                <a:sym typeface="Times New Roman"/>
              </a:rPr>
              <a:t>What is TCP Three-Way </a:t>
            </a:r>
            <a:br>
              <a:rPr lang="en-US" sz="3200" b="1" i="0">
                <a:solidFill>
                  <a:srgbClr val="222222"/>
                </a:solidFill>
                <a:latin typeface="Times New Roman"/>
                <a:ea typeface="Times New Roman"/>
                <a:cs typeface="Times New Roman"/>
                <a:sym typeface="Times New Roman"/>
              </a:rPr>
            </a:br>
            <a:r>
              <a:rPr lang="en-US" sz="3200" b="1" i="0">
                <a:solidFill>
                  <a:srgbClr val="222222"/>
                </a:solidFill>
                <a:latin typeface="Times New Roman"/>
                <a:ea typeface="Times New Roman"/>
                <a:cs typeface="Times New Roman"/>
                <a:sym typeface="Times New Roman"/>
              </a:rPr>
              <a:t>HandShake?</a:t>
            </a:r>
            <a:br>
              <a:rPr lang="en-US" sz="3200" b="1" i="0">
                <a:solidFill>
                  <a:srgbClr val="222222"/>
                </a:solidFill>
                <a:latin typeface="Times New Roman"/>
                <a:ea typeface="Times New Roman"/>
                <a:cs typeface="Times New Roman"/>
                <a:sym typeface="Times New Roman"/>
              </a:rPr>
            </a:br>
            <a:endParaRPr sz="3200">
              <a:latin typeface="Times New Roman"/>
              <a:ea typeface="Times New Roman"/>
              <a:cs typeface="Times New Roman"/>
              <a:sym typeface="Times New Roman"/>
            </a:endParaRPr>
          </a:p>
        </p:txBody>
      </p:sp>
      <p:sp>
        <p:nvSpPr>
          <p:cNvPr id="156" name="Google Shape;156;p11"/>
          <p:cNvSpPr txBox="1">
            <a:spLocks noGrp="1"/>
          </p:cNvSpPr>
          <p:nvPr>
            <p:ph type="body" idx="1"/>
          </p:nvPr>
        </p:nvSpPr>
        <p:spPr>
          <a:xfrm>
            <a:off x="204394" y="1069546"/>
            <a:ext cx="8735211" cy="2125475"/>
          </a:xfrm>
          <a:prstGeom prst="rect">
            <a:avLst/>
          </a:prstGeom>
          <a:noFill/>
          <a:ln>
            <a:noFill/>
          </a:ln>
        </p:spPr>
        <p:txBody>
          <a:bodyPr spcFirstLastPara="1" wrap="square" lIns="0" tIns="0" rIns="0" bIns="0" anchor="t" anchorCtr="0">
            <a:normAutofit fontScale="92500" lnSpcReduction="10000"/>
          </a:bodyPr>
          <a:lstStyle/>
          <a:p>
            <a:pPr marL="114300" lvl="0" indent="0" algn="just" rtl="0">
              <a:lnSpc>
                <a:spcPct val="90000"/>
              </a:lnSpc>
              <a:spcBef>
                <a:spcPts val="1000"/>
              </a:spcBef>
              <a:spcAft>
                <a:spcPts val="0"/>
              </a:spcAft>
              <a:buSzPct val="108107"/>
              <a:buNone/>
            </a:pPr>
            <a:r>
              <a:rPr lang="en-US" sz="1800" b="1" i="0">
                <a:solidFill>
                  <a:srgbClr val="222222"/>
                </a:solidFill>
                <a:latin typeface="Times New Roman"/>
                <a:ea typeface="Times New Roman"/>
                <a:cs typeface="Times New Roman"/>
                <a:sym typeface="Times New Roman"/>
              </a:rPr>
              <a:t>Three-Way HandShake</a:t>
            </a:r>
            <a:r>
              <a:rPr lang="en-US" sz="1800" b="0" i="0">
                <a:solidFill>
                  <a:srgbClr val="222222"/>
                </a:solidFill>
                <a:latin typeface="Times New Roman"/>
                <a:ea typeface="Times New Roman"/>
                <a:cs typeface="Times New Roman"/>
                <a:sym typeface="Times New Roman"/>
              </a:rPr>
              <a:t> </a:t>
            </a:r>
            <a:r>
              <a:rPr lang="en-US" sz="1800" b="1" i="0">
                <a:solidFill>
                  <a:srgbClr val="222222"/>
                </a:solidFill>
                <a:latin typeface="Times New Roman"/>
                <a:ea typeface="Times New Roman"/>
                <a:cs typeface="Times New Roman"/>
                <a:sym typeface="Times New Roman"/>
              </a:rPr>
              <a:t>or a TCP 3-way handshake </a:t>
            </a:r>
            <a:r>
              <a:rPr lang="en-US" sz="1800" b="0" i="0">
                <a:solidFill>
                  <a:srgbClr val="222222"/>
                </a:solidFill>
                <a:latin typeface="Times New Roman"/>
                <a:ea typeface="Times New Roman"/>
                <a:cs typeface="Times New Roman"/>
                <a:sym typeface="Times New Roman"/>
              </a:rPr>
              <a:t>is a process which is used in a TCP/IP network to make a connection between the server and client. It is a three-step process that requires both the client and server to exchange synchronization and acknowledgment packets before the real data communication process starts.</a:t>
            </a:r>
            <a:endParaRPr/>
          </a:p>
          <a:p>
            <a:pPr marL="114300" lvl="0" indent="0" algn="just" rtl="0">
              <a:lnSpc>
                <a:spcPct val="90000"/>
              </a:lnSpc>
              <a:spcBef>
                <a:spcPts val="1000"/>
              </a:spcBef>
              <a:spcAft>
                <a:spcPts val="0"/>
              </a:spcAft>
              <a:buSzPct val="108107"/>
              <a:buNone/>
            </a:pPr>
            <a:r>
              <a:rPr lang="en-US" sz="1800" b="0" i="0">
                <a:solidFill>
                  <a:srgbClr val="222222"/>
                </a:solidFill>
                <a:latin typeface="Times New Roman"/>
                <a:ea typeface="Times New Roman"/>
                <a:cs typeface="Times New Roman"/>
                <a:sym typeface="Times New Roman"/>
              </a:rPr>
              <a:t>Three-way handshake process is designed in such a way that both ends help you to initiate, negotiate, and separate TCP socket connections at the same time. It allows you to transfer multiple TCP socket connections in both directions at the same time.</a:t>
            </a:r>
            <a:endParaRPr/>
          </a:p>
          <a:p>
            <a:pPr marL="114300" lvl="0" indent="0" algn="just" rtl="0">
              <a:lnSpc>
                <a:spcPct val="90000"/>
              </a:lnSpc>
              <a:spcBef>
                <a:spcPts val="1000"/>
              </a:spcBef>
              <a:spcAft>
                <a:spcPts val="0"/>
              </a:spcAft>
              <a:buSzPct val="108107"/>
              <a:buNone/>
            </a:pPr>
            <a:r>
              <a:rPr lang="en-US" sz="1800" b="1">
                <a:solidFill>
                  <a:srgbClr val="222222"/>
                </a:solidFill>
                <a:latin typeface="Times New Roman"/>
                <a:ea typeface="Times New Roman"/>
                <a:cs typeface="Times New Roman"/>
                <a:sym typeface="Times New Roman"/>
              </a:rPr>
              <a:t>TCP message type </a:t>
            </a:r>
            <a:endParaRPr sz="1800" b="1" i="0">
              <a:solidFill>
                <a:srgbClr val="222222"/>
              </a:solidFill>
              <a:latin typeface="Times New Roman"/>
              <a:ea typeface="Times New Roman"/>
              <a:cs typeface="Times New Roman"/>
              <a:sym typeface="Times New Roman"/>
            </a:endParaRPr>
          </a:p>
          <a:p>
            <a:pPr marL="457200" lvl="0" indent="-228600" algn="l" rtl="0">
              <a:lnSpc>
                <a:spcPct val="90000"/>
              </a:lnSpc>
              <a:spcBef>
                <a:spcPts val="1000"/>
              </a:spcBef>
              <a:spcAft>
                <a:spcPts val="0"/>
              </a:spcAft>
              <a:buSzPct val="121621"/>
              <a:buNone/>
            </a:pPr>
            <a:endParaRPr b="0" i="0">
              <a:solidFill>
                <a:srgbClr val="222222"/>
              </a:solidFill>
              <a:latin typeface="Arial"/>
              <a:ea typeface="Arial"/>
              <a:cs typeface="Arial"/>
              <a:sym typeface="Arial"/>
            </a:endParaRPr>
          </a:p>
          <a:p>
            <a:pPr marL="457200" lvl="0" indent="-228600" algn="l" rtl="0">
              <a:lnSpc>
                <a:spcPct val="90000"/>
              </a:lnSpc>
              <a:spcBef>
                <a:spcPts val="1000"/>
              </a:spcBef>
              <a:spcAft>
                <a:spcPts val="0"/>
              </a:spcAft>
              <a:buClr>
                <a:schemeClr val="dk1"/>
              </a:buClr>
              <a:buSzPct val="121621"/>
              <a:buNone/>
            </a:pPr>
            <a:endParaRPr/>
          </a:p>
        </p:txBody>
      </p:sp>
      <p:graphicFrame>
        <p:nvGraphicFramePr>
          <p:cNvPr id="157" name="Google Shape;157;p11"/>
          <p:cNvGraphicFramePr/>
          <p:nvPr/>
        </p:nvGraphicFramePr>
        <p:xfrm>
          <a:off x="610675" y="3509357"/>
          <a:ext cx="8328925" cy="2840215"/>
        </p:xfrm>
        <a:graphic>
          <a:graphicData uri="http://schemas.openxmlformats.org/drawingml/2006/table">
            <a:tbl>
              <a:tblPr>
                <a:noFill/>
                <a:tableStyleId>{2D44C5BD-6802-4065-BA46-74D10B2BC968}</a:tableStyleId>
              </a:tblPr>
              <a:tblGrid>
                <a:gridCol w="4159075"/>
                <a:gridCol w="4169850"/>
              </a:tblGrid>
              <a:tr h="326250">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Message</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EEEEEE"/>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Description</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EEEEEE"/>
                      </a:solidFill>
                      <a:prstDash val="solid"/>
                      <a:round/>
                      <a:headEnd type="none" w="sm" len="sm"/>
                      <a:tailEnd type="none" w="sm" len="sm"/>
                    </a:lnB>
                    <a:solidFill>
                      <a:srgbClr val="F9F9F9"/>
                    </a:solidFill>
                  </a:tcPr>
                </a:tc>
              </a:tr>
              <a:tr h="1011375">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Syn</a:t>
                      </a:r>
                      <a:endParaRPr sz="1600" u="none" strike="noStrike" cap="none">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Used to initiate and establish a connection. It also helps you to synchronize sequence numbers between devices.</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FFFFFF"/>
                    </a:solidFill>
                  </a:tcPr>
                </a:tc>
              </a:tr>
              <a:tr h="554625">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ACK</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Helps to confirm to the other side that it has received the SYN.</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F9F9F9"/>
                    </a:solidFill>
                  </a:tcPr>
                </a:tc>
              </a:tr>
              <a:tr h="554625">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SYN-ACK</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SYN message from local device and ACK of the earlier packet.</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FFFFFF"/>
                    </a:solidFill>
                  </a:tcPr>
                </a:tc>
              </a:tr>
              <a:tr h="32625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FIN</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Used to terminate a connection.</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9F9F9"/>
                    </a:solidFill>
                  </a:tcPr>
                </a:tc>
              </a:tr>
            </a:tbl>
          </a:graphicData>
        </a:graphic>
      </p:graphicFrame>
      <p:sp>
        <p:nvSpPr>
          <p:cNvPr id="158" name="Google Shape;158;p11"/>
          <p:cNvSpPr txBox="1">
            <a:spLocks noGrp="1"/>
          </p:cNvSpPr>
          <p:nvPr>
            <p:ph type="ftr" idx="11"/>
          </p:nvPr>
        </p:nvSpPr>
        <p:spPr>
          <a:xfrm>
            <a:off x="0" y="6600416"/>
            <a:ext cx="840773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978</Words>
  <Application>Microsoft Office PowerPoint</Application>
  <PresentationFormat>On-screen Show (4:3)</PresentationFormat>
  <Paragraphs>198</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Noto Sans Symbols</vt:lpstr>
      <vt:lpstr>Times New Roman</vt:lpstr>
      <vt:lpstr>Office Theme</vt:lpstr>
      <vt:lpstr>PowerPoint Presentation</vt:lpstr>
      <vt:lpstr>Index</vt:lpstr>
      <vt:lpstr> Transmission Control Protocol (TCP) </vt:lpstr>
      <vt:lpstr>PowerPoint Presentation</vt:lpstr>
      <vt:lpstr>PowerPoint Presentation</vt:lpstr>
      <vt:lpstr>PowerPoint Presentation</vt:lpstr>
      <vt:lpstr>PowerPoint Presentation</vt:lpstr>
      <vt:lpstr>Applications that use TCP</vt:lpstr>
      <vt:lpstr>What is TCP Three-Way  HandShake? </vt:lpstr>
      <vt:lpstr>3-Way Handshake process: Connection Establishment </vt:lpstr>
      <vt:lpstr>3-Way Handshake Process: Connection Establishment </vt:lpstr>
      <vt:lpstr>3-Way Handshake Process: Connection Establishment </vt:lpstr>
      <vt:lpstr>3-Way Handshake process: Connection Termination </vt:lpstr>
      <vt:lpstr>3-Way Handshake Process: Connection Termination </vt:lpstr>
      <vt:lpstr>Real-world example</vt:lpstr>
      <vt:lpstr>Summary for TCP 3-way handshake  </vt:lpstr>
      <vt:lpstr>User Datagram Protocol (UDP)</vt:lpstr>
      <vt:lpstr>User Datagram Protocol (UDP)</vt:lpstr>
      <vt:lpstr>UDP Message Format</vt:lpstr>
      <vt:lpstr>Applications that use UDP</vt:lpstr>
      <vt:lpstr>Practice Questions</vt:lpstr>
      <vt:lpstr>Practice Questions</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HP</cp:lastModifiedBy>
  <cp:revision>3</cp:revision>
  <dcterms:created xsi:type="dcterms:W3CDTF">2010-04-09T07:36:15Z</dcterms:created>
  <dcterms:modified xsi:type="dcterms:W3CDTF">2024-08-05T04:19:39Z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