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Lst>
  <p:sldSz cx="9144000" cy="6858000" type="screen4x3"/>
  <p:notesSz cx="7559675" cy="10691813"/>
  <p:embeddedFontLst>
    <p:embeddedFont>
      <p:font typeface="Calibri" panose="020F0502020204030204" pitchFamily="34" charset="0"/>
      <p:regular r:id="rId46"/>
      <p:bold r:id="rId47"/>
      <p:italic r:id="rId48"/>
      <p:boldItalic r:id="rId49"/>
    </p:embeddedFont>
    <p:embeddedFont>
      <p:font typeface="Noto Sans Symbols" panose="020B0604020202020204" charset="0"/>
      <p:regular r:id="rId50"/>
      <p:bold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37">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2" roundtripDataSignature="AMtx7mjUbhLyctMjicie8MuIn3yGq4iPB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8B3D21F-FEEF-40A4-89F8-808EED3E99CE}">
  <a:tblStyle styleId="{48B3D21F-FEEF-40A4-89F8-808EED3E99CE}"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b="off" i="off"/>
      <a:tcStyle>
        <a:tcBdr/>
        <a:fill>
          <a:solidFill>
            <a:srgbClr val="CFD7E7"/>
          </a:solidFill>
        </a:fill>
      </a:tcStyle>
    </a:band1H>
    <a:band2H>
      <a:tcTxStyle b="off" i="off"/>
      <a:tcStyle>
        <a:tcBdr/>
      </a:tcStyle>
    </a:band2H>
    <a:band1V>
      <a:tcTxStyle b="off" i="off"/>
      <a:tcStyle>
        <a:tcBdr/>
        <a:fill>
          <a:solidFill>
            <a:srgbClr val="CFD7E7"/>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1308" y="48"/>
      </p:cViewPr>
      <p:guideLst>
        <p:guide orient="horz" pos="2137"/>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3.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6.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276600" cy="53657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281488" y="0"/>
            <a:ext cx="3276600" cy="536575"/>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10155238"/>
            <a:ext cx="3276600" cy="53657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3636106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9365332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8: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fld id="{00000000-1234-1234-1234-123412341234}" type="slidenum">
              <a:rPr lang="en-US"/>
              <a:t>10</a:t>
            </a:fld>
            <a:endParaRPr/>
          </a:p>
        </p:txBody>
      </p:sp>
      <p:sp>
        <p:nvSpPr>
          <p:cNvPr id="150" name="Google Shape;150;p8:notes"/>
          <p:cNvSpPr>
            <a:spLocks noGrp="1" noRot="1" noChangeAspect="1"/>
          </p:cNvSpPr>
          <p:nvPr>
            <p:ph type="sldImg" idx="2"/>
          </p:nvPr>
        </p:nvSpPr>
        <p:spPr>
          <a:xfrm>
            <a:off x="3363913" y="2366963"/>
            <a:ext cx="0" cy="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51" name="Google Shape;151;p8:notes"/>
          <p:cNvSpPr txBox="1">
            <a:spLocks noGrp="1"/>
          </p:cNvSpPr>
          <p:nvPr>
            <p:ph type="body" idx="1"/>
          </p:nvPr>
        </p:nvSpPr>
        <p:spPr>
          <a:xfrm>
            <a:off x="914400" y="4343400"/>
            <a:ext cx="5029200" cy="41148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89900" tIns="44950" rIns="89900" bIns="4495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r>
              <a:rPr lang="en-US">
                <a:latin typeface="Arial"/>
                <a:ea typeface="Arial"/>
                <a:cs typeface="Arial"/>
                <a:sym typeface="Arial"/>
              </a:rPr>
              <a:t>The</a:t>
            </a:r>
            <a:r>
              <a:rPr lang="en-US" b="1">
                <a:latin typeface="Arial"/>
                <a:ea typeface="Arial"/>
                <a:cs typeface="Arial"/>
                <a:sym typeface="Arial"/>
              </a:rPr>
              <a:t> </a:t>
            </a:r>
            <a:r>
              <a:rPr lang="en-US" i="1">
                <a:latin typeface="Arial"/>
                <a:ea typeface="Arial"/>
                <a:cs typeface="Arial"/>
                <a:sym typeface="Arial"/>
              </a:rPr>
              <a:t>Application layer </a:t>
            </a:r>
            <a:r>
              <a:rPr lang="en-US">
                <a:latin typeface="Arial"/>
                <a:ea typeface="Arial"/>
                <a:cs typeface="Arial"/>
                <a:sym typeface="Arial"/>
              </a:rPr>
              <a:t>represents the level at which applications access network services. This layer represents the services that directly support applications such as software for file transfers, database access, and electronic mail.</a:t>
            </a:r>
            <a:endParaRPr/>
          </a:p>
          <a:p>
            <a:pPr marL="457200" marR="0" lvl="0" indent="-228600" algn="l" rtl="0">
              <a:lnSpc>
                <a:spcPct val="100000"/>
              </a:lnSpc>
              <a:spcBef>
                <a:spcPts val="0"/>
              </a:spcBef>
              <a:spcAft>
                <a:spcPts val="0"/>
              </a:spcAft>
              <a:buClr>
                <a:srgbClr val="000000"/>
              </a:buClr>
              <a:buSzPts val="1400"/>
              <a:buFont typeface="Arial"/>
              <a:buNone/>
            </a:pPr>
            <a:r>
              <a:rPr lang="en-US">
                <a:latin typeface="Noto Sans Symbols"/>
                <a:ea typeface="Noto Sans Symbols"/>
                <a:cs typeface="Noto Sans Symbols"/>
                <a:sym typeface="Noto Sans Symbols"/>
              </a:rPr>
              <a:t>∙</a:t>
            </a:r>
            <a:r>
              <a:rPr lang="en-US">
                <a:latin typeface="Arial"/>
                <a:ea typeface="Arial"/>
                <a:cs typeface="Arial"/>
                <a:sym typeface="Arial"/>
              </a:rPr>
              <a:t> The</a:t>
            </a:r>
            <a:r>
              <a:rPr lang="en-US" b="1">
                <a:latin typeface="Arial"/>
                <a:ea typeface="Arial"/>
                <a:cs typeface="Arial"/>
                <a:sym typeface="Arial"/>
              </a:rPr>
              <a:t> </a:t>
            </a:r>
            <a:r>
              <a:rPr lang="en-US" i="1">
                <a:latin typeface="Arial"/>
                <a:ea typeface="Arial"/>
                <a:cs typeface="Arial"/>
                <a:sym typeface="Arial"/>
              </a:rPr>
              <a:t>Presentation layer </a:t>
            </a:r>
            <a:r>
              <a:rPr lang="en-US">
                <a:latin typeface="Arial"/>
                <a:ea typeface="Arial"/>
                <a:cs typeface="Arial"/>
                <a:sym typeface="Arial"/>
              </a:rPr>
              <a:t>translates data from the Application layer into an intermediary format. This layer also manages security issues by providing services such as data encryption, and compresses data so that fewer bits need to be transferred on the network.</a:t>
            </a:r>
            <a:endParaRPr/>
          </a:p>
          <a:p>
            <a:pPr marL="457200" marR="0" lvl="0" indent="-228600" algn="l" rtl="0">
              <a:lnSpc>
                <a:spcPct val="100000"/>
              </a:lnSpc>
              <a:spcBef>
                <a:spcPts val="0"/>
              </a:spcBef>
              <a:spcAft>
                <a:spcPts val="0"/>
              </a:spcAft>
              <a:buClr>
                <a:srgbClr val="000000"/>
              </a:buClr>
              <a:buSzPts val="1400"/>
              <a:buFont typeface="Arial"/>
              <a:buNone/>
            </a:pPr>
            <a:r>
              <a:rPr lang="en-US">
                <a:latin typeface="Noto Sans Symbols"/>
                <a:ea typeface="Noto Sans Symbols"/>
                <a:cs typeface="Noto Sans Symbols"/>
                <a:sym typeface="Noto Sans Symbols"/>
              </a:rPr>
              <a:t>∙</a:t>
            </a:r>
            <a:r>
              <a:rPr lang="en-US">
                <a:latin typeface="Arial"/>
                <a:ea typeface="Arial"/>
                <a:cs typeface="Arial"/>
                <a:sym typeface="Arial"/>
              </a:rPr>
              <a:t> The</a:t>
            </a:r>
            <a:r>
              <a:rPr lang="en-US" b="1">
                <a:latin typeface="Arial"/>
                <a:ea typeface="Arial"/>
                <a:cs typeface="Arial"/>
                <a:sym typeface="Arial"/>
              </a:rPr>
              <a:t> </a:t>
            </a:r>
            <a:r>
              <a:rPr lang="en-US" i="1">
                <a:latin typeface="Arial"/>
                <a:ea typeface="Arial"/>
                <a:cs typeface="Arial"/>
                <a:sym typeface="Arial"/>
              </a:rPr>
              <a:t>Session layer </a:t>
            </a:r>
            <a:r>
              <a:rPr lang="en-US">
                <a:latin typeface="Arial"/>
                <a:ea typeface="Arial"/>
                <a:cs typeface="Arial"/>
                <a:sym typeface="Arial"/>
              </a:rPr>
              <a:t>allows two applications on different computers to establish, use, and end a session. This layer establishes dialog control between the two computers in a session, regulating which side transmits, plus when and how long it transmits.</a:t>
            </a:r>
            <a:endParaRPr/>
          </a:p>
          <a:p>
            <a:pPr marL="457200" marR="0" lvl="0" indent="-228600" algn="l" rtl="0">
              <a:lnSpc>
                <a:spcPct val="100000"/>
              </a:lnSpc>
              <a:spcBef>
                <a:spcPts val="0"/>
              </a:spcBef>
              <a:spcAft>
                <a:spcPts val="0"/>
              </a:spcAft>
              <a:buClr>
                <a:srgbClr val="000000"/>
              </a:buClr>
              <a:buSzPts val="1400"/>
              <a:buFont typeface="Arial"/>
              <a:buNone/>
            </a:pPr>
            <a:r>
              <a:rPr lang="en-US">
                <a:latin typeface="Noto Sans Symbols"/>
                <a:ea typeface="Noto Sans Symbols"/>
                <a:cs typeface="Noto Sans Symbols"/>
                <a:sym typeface="Noto Sans Symbols"/>
              </a:rPr>
              <a:t>∙</a:t>
            </a:r>
            <a:r>
              <a:rPr lang="en-US">
                <a:latin typeface="Arial"/>
                <a:ea typeface="Arial"/>
                <a:cs typeface="Arial"/>
                <a:sym typeface="Arial"/>
              </a:rPr>
              <a:t> The </a:t>
            </a:r>
            <a:r>
              <a:rPr lang="en-US" i="1">
                <a:latin typeface="Arial"/>
                <a:ea typeface="Arial"/>
                <a:cs typeface="Arial"/>
                <a:sym typeface="Arial"/>
              </a:rPr>
              <a:t>Transport layer</a:t>
            </a:r>
            <a:r>
              <a:rPr lang="en-US">
                <a:latin typeface="Arial"/>
                <a:ea typeface="Arial"/>
                <a:cs typeface="Arial"/>
                <a:sym typeface="Arial"/>
              </a:rPr>
              <a:t> handles error recognition and recovery. It also repackages long messages when necessary into small packets for transmission and, at the receiving end, rebuilds packets into the original message. The receiving Transport layer also sends receipt acknowledgments. </a:t>
            </a:r>
            <a:endParaRPr/>
          </a:p>
          <a:p>
            <a:pPr marL="457200" marR="0" lvl="0" indent="-228600" algn="l" rtl="0">
              <a:lnSpc>
                <a:spcPct val="100000"/>
              </a:lnSpc>
              <a:spcBef>
                <a:spcPts val="0"/>
              </a:spcBef>
              <a:spcAft>
                <a:spcPts val="0"/>
              </a:spcAft>
              <a:buClr>
                <a:srgbClr val="000000"/>
              </a:buClr>
              <a:buSzPts val="1400"/>
              <a:buFont typeface="Arial"/>
              <a:buNone/>
            </a:pPr>
            <a:r>
              <a:rPr lang="en-US">
                <a:latin typeface="Noto Sans Symbols"/>
                <a:ea typeface="Noto Sans Symbols"/>
                <a:cs typeface="Noto Sans Symbols"/>
                <a:sym typeface="Noto Sans Symbols"/>
              </a:rPr>
              <a:t>∙</a:t>
            </a:r>
            <a:r>
              <a:rPr lang="en-US">
                <a:latin typeface="Arial"/>
                <a:ea typeface="Arial"/>
                <a:cs typeface="Arial"/>
                <a:sym typeface="Arial"/>
              </a:rPr>
              <a:t> The </a:t>
            </a:r>
            <a:r>
              <a:rPr lang="en-US" i="1">
                <a:latin typeface="Arial"/>
                <a:ea typeface="Arial"/>
                <a:cs typeface="Arial"/>
                <a:sym typeface="Arial"/>
              </a:rPr>
              <a:t>Network layer </a:t>
            </a:r>
            <a:r>
              <a:rPr lang="en-US">
                <a:latin typeface="Arial"/>
                <a:ea typeface="Arial"/>
                <a:cs typeface="Arial"/>
                <a:sym typeface="Arial"/>
              </a:rPr>
              <a:t>addresses messages and translates logical addresses and names into physical addresses. It also determines the route from the source to the destination computer and manages traffic problems, such as switching, routing, and controlling the congestion of data packets.</a:t>
            </a:r>
            <a:endParaRPr/>
          </a:p>
          <a:p>
            <a:pPr marL="457200" marR="0" lvl="0" indent="-228600" algn="l" rtl="0">
              <a:lnSpc>
                <a:spcPct val="100000"/>
              </a:lnSpc>
              <a:spcBef>
                <a:spcPts val="0"/>
              </a:spcBef>
              <a:spcAft>
                <a:spcPts val="0"/>
              </a:spcAft>
              <a:buClr>
                <a:srgbClr val="000000"/>
              </a:buClr>
              <a:buSzPts val="1400"/>
              <a:buFont typeface="Arial"/>
              <a:buNone/>
            </a:pPr>
            <a:r>
              <a:rPr lang="en-US">
                <a:latin typeface="Noto Sans Symbols"/>
                <a:ea typeface="Noto Sans Symbols"/>
                <a:cs typeface="Noto Sans Symbols"/>
                <a:sym typeface="Noto Sans Symbols"/>
              </a:rPr>
              <a:t>∙</a:t>
            </a:r>
            <a:r>
              <a:rPr lang="en-US">
                <a:latin typeface="Arial"/>
                <a:ea typeface="Arial"/>
                <a:cs typeface="Arial"/>
                <a:sym typeface="Arial"/>
              </a:rPr>
              <a:t> The </a:t>
            </a:r>
            <a:r>
              <a:rPr lang="en-US" i="1">
                <a:latin typeface="Arial"/>
                <a:ea typeface="Arial"/>
                <a:cs typeface="Arial"/>
                <a:sym typeface="Arial"/>
              </a:rPr>
              <a:t>Data Link layer </a:t>
            </a:r>
            <a:r>
              <a:rPr lang="en-US">
                <a:latin typeface="Arial"/>
                <a:ea typeface="Arial"/>
                <a:cs typeface="Arial"/>
                <a:sym typeface="Arial"/>
              </a:rPr>
              <a:t>packages raw bits from the Physical layer into frames (logical, structured packets for data). This layer is responsible for transferring frames from one computer to another, without errors. After sending a frame, it waits for an acknowledgment from the receiving computer.</a:t>
            </a:r>
            <a:endParaRPr/>
          </a:p>
          <a:p>
            <a:pPr marL="457200" marR="0" lvl="0" indent="-228600" algn="l" rtl="0">
              <a:lnSpc>
                <a:spcPct val="100000"/>
              </a:lnSpc>
              <a:spcBef>
                <a:spcPts val="0"/>
              </a:spcBef>
              <a:spcAft>
                <a:spcPts val="0"/>
              </a:spcAft>
              <a:buClr>
                <a:srgbClr val="000000"/>
              </a:buClr>
              <a:buSzPts val="1400"/>
              <a:buFont typeface="Arial"/>
              <a:buNone/>
            </a:pPr>
            <a:r>
              <a:rPr lang="en-US">
                <a:latin typeface="Noto Sans Symbols"/>
                <a:ea typeface="Noto Sans Symbols"/>
                <a:cs typeface="Noto Sans Symbols"/>
                <a:sym typeface="Noto Sans Symbols"/>
              </a:rPr>
              <a:t>∙</a:t>
            </a:r>
            <a:r>
              <a:rPr lang="en-US">
                <a:latin typeface="Arial"/>
                <a:ea typeface="Arial"/>
                <a:cs typeface="Arial"/>
                <a:sym typeface="Arial"/>
              </a:rPr>
              <a:t> The </a:t>
            </a:r>
            <a:r>
              <a:rPr lang="en-US" i="1">
                <a:latin typeface="Arial"/>
                <a:ea typeface="Arial"/>
                <a:cs typeface="Arial"/>
                <a:sym typeface="Arial"/>
              </a:rPr>
              <a:t>Physical layer </a:t>
            </a:r>
            <a:r>
              <a:rPr lang="en-US">
                <a:latin typeface="Arial"/>
                <a:ea typeface="Arial"/>
                <a:cs typeface="Arial"/>
                <a:sym typeface="Arial"/>
              </a:rPr>
              <a:t>transmits bits from one computer to another and regulates the transmission of a stream of bits over a physical medium. This layer defines how the cable is attached to the network adapter and what transmission technique is used to send data over the cable</a:t>
            </a:r>
            <a:endParaRPr/>
          </a:p>
          <a:p>
            <a:pPr marL="457200" marR="0" lvl="0" indent="-228600" algn="l" rtl="0">
              <a:lnSpc>
                <a:spcPct val="100000"/>
              </a:lnSpc>
              <a:spcBef>
                <a:spcPts val="0"/>
              </a:spcBef>
              <a:spcAft>
                <a:spcPts val="0"/>
              </a:spcAft>
              <a:buClr>
                <a:srgbClr val="000000"/>
              </a:buClr>
              <a:buSzPts val="1400"/>
              <a:buFont typeface="Arial"/>
              <a:buNone/>
            </a:pPr>
            <a:endParaRPr/>
          </a:p>
          <a:p>
            <a:pPr marL="457200" marR="0" lvl="0" indent="-228600" algn="l" rtl="0">
              <a:lnSpc>
                <a:spcPct val="100000"/>
              </a:lnSpc>
              <a:spcBef>
                <a:spcPts val="0"/>
              </a:spcBef>
              <a:spcAft>
                <a:spcPts val="0"/>
              </a:spcAft>
              <a:buClr>
                <a:srgbClr val="000000"/>
              </a:buClr>
              <a:buSzPts val="1400"/>
              <a:buFont typeface="Arial"/>
              <a:buNone/>
            </a:pPr>
            <a:r>
              <a:rPr lang="en-US"/>
              <a:t>This partition into ‘lower’ and ‘upper’ layers is a widely used way to distinguish between the communications-oriented layers and the applications- oriented layers. </a:t>
            </a:r>
            <a:endParaRPr/>
          </a:p>
          <a:p>
            <a:pPr marL="457200" marR="0" lvl="0" indent="-228600" algn="l" rtl="0">
              <a:lnSpc>
                <a:spcPct val="100000"/>
              </a:lnSpc>
              <a:spcBef>
                <a:spcPts val="0"/>
              </a:spcBef>
              <a:spcAft>
                <a:spcPts val="0"/>
              </a:spcAft>
              <a:buClr>
                <a:srgbClr val="000000"/>
              </a:buClr>
              <a:buSzPts val="1400"/>
              <a:buFont typeface="Arial"/>
              <a:buNone/>
            </a:pPr>
            <a:r>
              <a:rPr lang="en-US"/>
              <a:t>In fact layers 5 and 6 are often ignored in practical applications (the Internet protocol hierarchy has no equivalents to layers 5 and 6).</a:t>
            </a:r>
            <a:endParaRPr/>
          </a:p>
          <a:p>
            <a:pPr marL="457200" marR="0" lvl="0" indent="-228600" algn="l" rtl="0">
              <a:lnSpc>
                <a:spcPct val="100000"/>
              </a:lnSpc>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35809055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3: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2" name="Google Shape;192;p3: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019128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42: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9" name="Google Shape;199;p42: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144936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5: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8" name="Google Shape;208;p5: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995915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6: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6" name="Google Shape;216;p6: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588805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43: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4" name="Google Shape;224;p43: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860654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44: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0" name="Google Shape;230;p44: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514376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45: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1" name="Google Shape;241;p45: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801236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46: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3" name="Google Shape;253;p46: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693203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47: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4" name="Google Shape;264;p47: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4195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0268278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9: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fld id="{00000000-1234-1234-1234-123412341234}" type="slidenum">
              <a:rPr lang="en-US"/>
              <a:t>20</a:t>
            </a:fld>
            <a:endParaRPr/>
          </a:p>
        </p:txBody>
      </p:sp>
      <p:sp>
        <p:nvSpPr>
          <p:cNvPr id="271" name="Google Shape;271;p9:notes"/>
          <p:cNvSpPr>
            <a:spLocks noGrp="1" noRot="1" noChangeAspect="1"/>
          </p:cNvSpPr>
          <p:nvPr>
            <p:ph type="sldImg" idx="2"/>
          </p:nvPr>
        </p:nvSpPr>
        <p:spPr>
          <a:xfrm>
            <a:off x="3363913" y="2366963"/>
            <a:ext cx="0" cy="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72" name="Google Shape;272;p9:notes"/>
          <p:cNvSpPr txBox="1">
            <a:spLocks noGrp="1"/>
          </p:cNvSpPr>
          <p:nvPr>
            <p:ph type="body" idx="1"/>
          </p:nvPr>
        </p:nvSpPr>
        <p:spPr>
          <a:xfrm>
            <a:off x="914400" y="4343400"/>
            <a:ext cx="5029200" cy="41148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89900" tIns="44950" rIns="89900" bIns="4495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r>
              <a:rPr lang="en-US"/>
              <a:t>The basic function of the Transport Layer is to take data from the Session Layer (Layer 5), split it up into smaller units (as necessary), and pass these units on to the Network Layer.  It is then also responsible for ensuring that all the pieces are received correctly and reassembled in the correct order.</a:t>
            </a:r>
            <a:endParaRPr/>
          </a:p>
          <a:p>
            <a:pPr marL="457200" marR="0" lvl="0" indent="-228600" algn="l" rtl="0">
              <a:lnSpc>
                <a:spcPct val="100000"/>
              </a:lnSpc>
              <a:spcBef>
                <a:spcPts val="0"/>
              </a:spcBef>
              <a:spcAft>
                <a:spcPts val="0"/>
              </a:spcAft>
              <a:buClr>
                <a:srgbClr val="000000"/>
              </a:buClr>
              <a:buSzPts val="1400"/>
              <a:buFont typeface="Arial"/>
              <a:buNone/>
            </a:pPr>
            <a:r>
              <a:rPr lang="en-US"/>
              <a:t>Typically the Transport Layer will create a distinct Network Layer connection for each Transport connection requested by the Session Layer.  However, depending on the data load and the capacity of a single Session channel:</a:t>
            </a:r>
            <a:endParaRPr/>
          </a:p>
          <a:p>
            <a:pPr marL="457200" lvl="0" indent="-228600" algn="l" rtl="0">
              <a:lnSpc>
                <a:spcPct val="100000"/>
              </a:lnSpc>
              <a:spcBef>
                <a:spcPts val="0"/>
              </a:spcBef>
              <a:spcAft>
                <a:spcPts val="0"/>
              </a:spcAft>
              <a:buSzPts val="1400"/>
              <a:buFont typeface="Calibri"/>
              <a:buChar char="•"/>
            </a:pPr>
            <a:r>
              <a:rPr lang="en-US"/>
              <a:t>  multiple Network connections might be used to support a single high-bandwidth Session connection, or</a:t>
            </a:r>
            <a:endParaRPr/>
          </a:p>
          <a:p>
            <a:pPr marL="457200" lvl="0" indent="-228600" algn="l" rtl="0">
              <a:lnSpc>
                <a:spcPct val="100000"/>
              </a:lnSpc>
              <a:spcBef>
                <a:spcPts val="0"/>
              </a:spcBef>
              <a:spcAft>
                <a:spcPts val="0"/>
              </a:spcAft>
              <a:buSzPts val="1400"/>
              <a:buFont typeface="Calibri"/>
              <a:buChar char="•"/>
            </a:pPr>
            <a:r>
              <a:rPr lang="en-US"/>
              <a:t>  one high-bandwidth Network connection might be used to support several Session connections.</a:t>
            </a:r>
            <a:endParaRPr/>
          </a:p>
          <a:p>
            <a:pPr marL="457200" marR="0" lvl="0" indent="-228600" algn="l" rtl="0">
              <a:lnSpc>
                <a:spcPct val="100000"/>
              </a:lnSpc>
              <a:spcBef>
                <a:spcPts val="0"/>
              </a:spcBef>
              <a:spcAft>
                <a:spcPts val="0"/>
              </a:spcAft>
              <a:buClr>
                <a:srgbClr val="000000"/>
              </a:buClr>
              <a:buSzPts val="1400"/>
              <a:buFont typeface="Arial"/>
              <a:buNone/>
            </a:pPr>
            <a:r>
              <a:rPr lang="en-US"/>
              <a:t>The Transport Layer also determines what </a:t>
            </a:r>
            <a:r>
              <a:rPr lang="en-US" i="1"/>
              <a:t>Type of Service</a:t>
            </a:r>
            <a:r>
              <a:rPr lang="en-US"/>
              <a:t> to provide to the Session Layer and, ultimately, to the network users.  For example:</a:t>
            </a:r>
            <a:endParaRPr/>
          </a:p>
          <a:p>
            <a:pPr marL="457200" lvl="0" indent="-228600" algn="l" rtl="0">
              <a:lnSpc>
                <a:spcPct val="100000"/>
              </a:lnSpc>
              <a:spcBef>
                <a:spcPts val="0"/>
              </a:spcBef>
              <a:spcAft>
                <a:spcPts val="0"/>
              </a:spcAft>
              <a:buSzPts val="1400"/>
              <a:buFont typeface="Calibri"/>
              <a:buChar char="•"/>
            </a:pPr>
            <a:r>
              <a:rPr lang="en-US"/>
              <a:t>  an error-free, point-to-point channel, guaranteeing data is delivered in the correct order (the most common type of service),</a:t>
            </a:r>
            <a:endParaRPr/>
          </a:p>
          <a:p>
            <a:pPr marL="457200" lvl="0" indent="-228600" algn="l" rtl="0">
              <a:lnSpc>
                <a:spcPct val="100000"/>
              </a:lnSpc>
              <a:spcBef>
                <a:spcPts val="0"/>
              </a:spcBef>
              <a:spcAft>
                <a:spcPts val="0"/>
              </a:spcAft>
              <a:buSzPts val="1400"/>
              <a:buFont typeface="Calibri"/>
              <a:buChar char="•"/>
            </a:pPr>
            <a:r>
              <a:rPr lang="en-US"/>
              <a:t>  transport of isolated messages with no guarantee of correct ordering, or</a:t>
            </a:r>
            <a:endParaRPr/>
          </a:p>
          <a:p>
            <a:pPr marL="457200" lvl="0" indent="-228600" algn="l" rtl="0">
              <a:lnSpc>
                <a:spcPct val="100000"/>
              </a:lnSpc>
              <a:spcBef>
                <a:spcPts val="0"/>
              </a:spcBef>
              <a:spcAft>
                <a:spcPts val="0"/>
              </a:spcAft>
              <a:buSzPts val="1400"/>
              <a:buFont typeface="Calibri"/>
              <a:buChar char="•"/>
            </a:pPr>
            <a:r>
              <a:rPr lang="en-US"/>
              <a:t>  message broadcast to multiple destinations</a:t>
            </a:r>
            <a:endParaRPr/>
          </a:p>
          <a:p>
            <a:pPr marL="457200" marR="0" lvl="0" indent="-228600" algn="l" rtl="0">
              <a:lnSpc>
                <a:spcPct val="100000"/>
              </a:lnSpc>
              <a:spcBef>
                <a:spcPts val="0"/>
              </a:spcBef>
              <a:spcAft>
                <a:spcPts val="0"/>
              </a:spcAft>
              <a:buClr>
                <a:srgbClr val="000000"/>
              </a:buClr>
              <a:buSzPts val="1400"/>
              <a:buFont typeface="Arial"/>
              <a:buNone/>
            </a:pPr>
            <a:r>
              <a:rPr lang="en-US"/>
              <a:t>Transport is the first true </a:t>
            </a:r>
            <a:r>
              <a:rPr lang="en-US" i="1"/>
              <a:t>end-to-end</a:t>
            </a:r>
            <a:r>
              <a:rPr lang="en-US"/>
              <a:t> layer, i.e. the Transport protocol communicates between end parties and not to any of the intermediaries.</a:t>
            </a:r>
            <a:endParaRPr/>
          </a:p>
          <a:p>
            <a:pPr marL="457200" marR="0" lvl="0" indent="-228600" algn="l" rtl="0">
              <a:lnSpc>
                <a:spcPct val="100000"/>
              </a:lnSpc>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10817318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48: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9" name="Google Shape;279;p48: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759233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10: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0" name="Google Shape;290;p10: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223062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12: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7" name="Google Shape;297;p12: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260584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13: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4" name="Google Shape;304;p13: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077579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14: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fld id="{00000000-1234-1234-1234-123412341234}" type="slidenum">
              <a:rPr lang="en-US"/>
              <a:t>25</a:t>
            </a:fld>
            <a:endParaRPr/>
          </a:p>
        </p:txBody>
      </p:sp>
      <p:sp>
        <p:nvSpPr>
          <p:cNvPr id="311" name="Google Shape;311;p14:notes"/>
          <p:cNvSpPr>
            <a:spLocks noGrp="1" noRot="1" noChangeAspect="1"/>
          </p:cNvSpPr>
          <p:nvPr>
            <p:ph type="sldImg" idx="2"/>
          </p:nvPr>
        </p:nvSpPr>
        <p:spPr>
          <a:xfrm>
            <a:off x="3363913" y="2366963"/>
            <a:ext cx="0" cy="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12" name="Google Shape;312;p14:notes"/>
          <p:cNvSpPr txBox="1">
            <a:spLocks noGrp="1"/>
          </p:cNvSpPr>
          <p:nvPr>
            <p:ph type="body" idx="1"/>
          </p:nvPr>
        </p:nvSpPr>
        <p:spPr>
          <a:xfrm>
            <a:off x="914400" y="4343400"/>
            <a:ext cx="5029200" cy="41148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89900" tIns="44950" rIns="89900" bIns="4495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r>
              <a:rPr lang="en-US"/>
              <a:t>The Session Layer allows the establishment of </a:t>
            </a:r>
            <a:r>
              <a:rPr lang="en-US" i="1"/>
              <a:t>sessions</a:t>
            </a:r>
            <a:r>
              <a:rPr lang="en-US"/>
              <a:t> between machines, e.g. to allow remote logins to a multi-user system, or to perform file transfer between machines.</a:t>
            </a:r>
            <a:endParaRPr/>
          </a:p>
          <a:p>
            <a:pPr marL="457200" marR="0" lvl="0" indent="-228600" algn="l" rtl="0">
              <a:lnSpc>
                <a:spcPct val="100000"/>
              </a:lnSpc>
              <a:spcBef>
                <a:spcPts val="0"/>
              </a:spcBef>
              <a:spcAft>
                <a:spcPts val="0"/>
              </a:spcAft>
              <a:buClr>
                <a:srgbClr val="000000"/>
              </a:buClr>
              <a:buSzPts val="1400"/>
              <a:buFont typeface="Arial"/>
              <a:buNone/>
            </a:pPr>
            <a:r>
              <a:rPr lang="en-US"/>
              <a:t>One of the Session services is </a:t>
            </a:r>
            <a:r>
              <a:rPr lang="en-US" i="1"/>
              <a:t>dialogue control</a:t>
            </a:r>
            <a:r>
              <a:rPr lang="en-US"/>
              <a:t>; if the communications are half-duplex then the session layer can manage which entity sends when.</a:t>
            </a:r>
            <a:endParaRPr/>
          </a:p>
          <a:p>
            <a:pPr marL="457200" marR="0" lvl="0" indent="-228600" algn="l" rtl="0">
              <a:lnSpc>
                <a:spcPct val="100000"/>
              </a:lnSpc>
              <a:spcBef>
                <a:spcPts val="0"/>
              </a:spcBef>
              <a:spcAft>
                <a:spcPts val="0"/>
              </a:spcAft>
              <a:buClr>
                <a:srgbClr val="000000"/>
              </a:buClr>
              <a:buSzPts val="1400"/>
              <a:buFont typeface="Arial"/>
              <a:buNone/>
            </a:pPr>
            <a:r>
              <a:rPr lang="en-US"/>
              <a:t>A related service is </a:t>
            </a:r>
            <a:r>
              <a:rPr lang="en-US" i="1"/>
              <a:t>token management</a:t>
            </a:r>
            <a:r>
              <a:rPr lang="en-US"/>
              <a:t>.  In some protocols it is essential that both entities do not attempt the same operation simultaneously.  Possession of a token permits the operation.</a:t>
            </a:r>
            <a:endParaRPr/>
          </a:p>
          <a:p>
            <a:pPr marL="457200" marR="0" lvl="0" indent="-228600" algn="l" rtl="0">
              <a:lnSpc>
                <a:spcPct val="100000"/>
              </a:lnSpc>
              <a:spcBef>
                <a:spcPts val="0"/>
              </a:spcBef>
              <a:spcAft>
                <a:spcPts val="0"/>
              </a:spcAft>
              <a:buClr>
                <a:srgbClr val="000000"/>
              </a:buClr>
              <a:buSzPts val="1400"/>
              <a:buFont typeface="Arial"/>
              <a:buNone/>
            </a:pPr>
            <a:r>
              <a:rPr lang="en-US"/>
              <a:t>The other main Session service is </a:t>
            </a:r>
            <a:r>
              <a:rPr lang="en-US" i="1"/>
              <a:t>synchronization</a:t>
            </a:r>
            <a:r>
              <a:rPr lang="en-US"/>
              <a:t>.  As an example consider attempting a 2-hour file transfer between machines which crash on average once an hour.  The synchronization service provides a means for </a:t>
            </a:r>
            <a:r>
              <a:rPr lang="en-US" i="1"/>
              <a:t>checkpoints</a:t>
            </a:r>
            <a:r>
              <a:rPr lang="en-US"/>
              <a:t> to be inserted into the data stream so that, after a crash, only data sent since the last checkpoint needs to be re-transmitted.</a:t>
            </a:r>
            <a:endParaRPr/>
          </a:p>
          <a:p>
            <a:pPr marL="457200" marR="0" lvl="0" indent="-228600" algn="l" rtl="0">
              <a:lnSpc>
                <a:spcPct val="100000"/>
              </a:lnSpc>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25223031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49: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8" name="Google Shape;318;p49: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276330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50: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9" name="Google Shape;329;p50: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767266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51: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p51: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031693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52: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1" name="Google Shape;351;p52: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72938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1: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11: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632949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53: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8" name="Google Shape;358;p53: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401378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54: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4" name="Google Shape;364;p54: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687911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55: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0" name="Google Shape;370;p55: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352194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56: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6" name="Google Shape;376;p56: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29305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57: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2" name="Google Shape;382;p57: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940001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58: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8" name="Google Shape;388;p58: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181661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9: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4" name="Google Shape;394;p59: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841181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60: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0" name="Google Shape;400;p60: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2136337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61: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6" name="Google Shape;406;p61: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792078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p62: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2" name="Google Shape;412;p62: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237699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15: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8" name="Google Shape;108;p15: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573876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p63: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8" name="Google Shape;418;p63: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9203030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p18: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4" name="Google Shape;424;p18: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6914024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19: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0" name="Google Shape;430;p19: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8196085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p27: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7" name="Google Shape;437;p27: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008857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0: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20: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28628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6: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0" name="Google Shape;120;p16: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115617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4: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8" name="Google Shape;128;p4: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4139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7: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17: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620378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7: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fld id="{00000000-1234-1234-1234-123412341234}" type="slidenum">
              <a:rPr lang="en-US"/>
              <a:t>9</a:t>
            </a:fld>
            <a:endParaRPr/>
          </a:p>
        </p:txBody>
      </p:sp>
      <p:sp>
        <p:nvSpPr>
          <p:cNvPr id="143" name="Google Shape;143;p7:notes"/>
          <p:cNvSpPr>
            <a:spLocks noGrp="1" noRot="1" noChangeAspect="1"/>
          </p:cNvSpPr>
          <p:nvPr>
            <p:ph type="sldImg" idx="2"/>
          </p:nvPr>
        </p:nvSpPr>
        <p:spPr>
          <a:xfrm>
            <a:off x="3363913" y="2366963"/>
            <a:ext cx="0" cy="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44" name="Google Shape;144;p7:notes"/>
          <p:cNvSpPr txBox="1">
            <a:spLocks noGrp="1"/>
          </p:cNvSpPr>
          <p:nvPr>
            <p:ph type="body" idx="1"/>
          </p:nvPr>
        </p:nvSpPr>
        <p:spPr>
          <a:xfrm>
            <a:off x="914400" y="4343400"/>
            <a:ext cx="5029200" cy="41148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89900" tIns="44950" rIns="89900" bIns="4495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r>
              <a:rPr lang="en-US">
                <a:latin typeface="Arial"/>
                <a:ea typeface="Arial"/>
                <a:cs typeface="Arial"/>
                <a:sym typeface="Arial"/>
              </a:rPr>
              <a:t>The OSI model describes the flow of data in a network, from the lowest layer (the physical connections) up to the layer containing the user’s applications. Data going to and from the network is passed layer to layer. Each layer is able to communicate with the layer immediately above it and the layer immediately below it. This way, each layer is written as an efficient, streamlined software component. When a layer receives a packet of information, it checks the destination address, and if its own address is not there, it passes the packet to the next layer.</a:t>
            </a:r>
            <a:endParaRPr/>
          </a:p>
          <a:p>
            <a:pPr marL="457200" marR="0" lvl="0" indent="-228600" algn="l" rtl="0">
              <a:lnSpc>
                <a:spcPct val="100000"/>
              </a:lnSpc>
              <a:spcBef>
                <a:spcPts val="0"/>
              </a:spcBef>
              <a:spcAft>
                <a:spcPts val="0"/>
              </a:spcAft>
              <a:buClr>
                <a:srgbClr val="000000"/>
              </a:buClr>
              <a:buSzPts val="1400"/>
              <a:buFont typeface="Arial"/>
              <a:buNone/>
            </a:pPr>
            <a:r>
              <a:rPr lang="en-US">
                <a:latin typeface="Arial"/>
                <a:ea typeface="Arial"/>
                <a:cs typeface="Arial"/>
                <a:sym typeface="Arial"/>
              </a:rPr>
              <a:t>When two computers communicate on a network, the software at each layer on one computer assumes it is communicating with the same layer on the other computer. For example, the Transport layer of one computer communicates with the Transport layer on the other computer. The Transport layer on the first computer has no regard for how the communication actually passes through the lower layers of the first computer, across the physical media, and then up through the lower layers of the second computer.</a:t>
            </a:r>
            <a:endParaRPr/>
          </a:p>
          <a:p>
            <a:pPr marL="457200" marR="0" lvl="0" indent="-228600" algn="l" rtl="0">
              <a:lnSpc>
                <a:spcPct val="100000"/>
              </a:lnSpc>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1323442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p:cSld name="Blank Slide">
    <p:spTree>
      <p:nvGrpSpPr>
        <p:cNvPr id="1" name="Shape 28"/>
        <p:cNvGrpSpPr/>
        <p:nvPr/>
      </p:nvGrpSpPr>
      <p:grpSpPr>
        <a:xfrm>
          <a:off x="0" y="0"/>
          <a:ext cx="0" cy="0"/>
          <a:chOff x="0" y="0"/>
          <a:chExt cx="0" cy="0"/>
        </a:xfrm>
      </p:grpSpPr>
      <p:sp>
        <p:nvSpPr>
          <p:cNvPr id="29" name="Google Shape;29;p29"/>
          <p:cNvSpPr txBox="1">
            <a:spLocks noGrp="1"/>
          </p:cNvSpPr>
          <p:nvPr>
            <p:ph type="ftr" idx="11"/>
          </p:nvPr>
        </p:nvSpPr>
        <p:spPr>
          <a:xfrm>
            <a:off x="457559" y="6356520"/>
            <a:ext cx="8499154"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0070C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68"/>
        <p:cNvGrpSpPr/>
        <p:nvPr/>
      </p:nvGrpSpPr>
      <p:grpSpPr>
        <a:xfrm>
          <a:off x="0" y="0"/>
          <a:ext cx="0" cy="0"/>
          <a:chOff x="0" y="0"/>
          <a:chExt cx="0" cy="0"/>
        </a:xfrm>
      </p:grpSpPr>
      <p:sp>
        <p:nvSpPr>
          <p:cNvPr id="69" name="Google Shape;69;p40"/>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40"/>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40"/>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2" name="Google Shape;72;p40"/>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3" name="Google Shape;73;p40"/>
          <p:cNvSpPr txBox="1">
            <a:spLocks noGrp="1"/>
          </p:cNvSpPr>
          <p:nvPr>
            <p:ph type="body" idx="4"/>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40"/>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6 Content" type="blank">
  <p:cSld name="BLANK">
    <p:spTree>
      <p:nvGrpSpPr>
        <p:cNvPr id="1" name="Shape 75"/>
        <p:cNvGrpSpPr/>
        <p:nvPr/>
      </p:nvGrpSpPr>
      <p:grpSpPr>
        <a:xfrm>
          <a:off x="0" y="0"/>
          <a:ext cx="0" cy="0"/>
          <a:chOff x="0" y="0"/>
          <a:chExt cx="0" cy="0"/>
        </a:xfrm>
      </p:grpSpPr>
      <p:sp>
        <p:nvSpPr>
          <p:cNvPr id="76" name="Google Shape;76;p41"/>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41"/>
          <p:cNvSpPr txBox="1">
            <a:spLocks noGrp="1"/>
          </p:cNvSpPr>
          <p:nvPr>
            <p:ph type="body" idx="1"/>
          </p:nvPr>
        </p:nvSpPr>
        <p:spPr>
          <a:xfrm>
            <a:off x="45720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41"/>
          <p:cNvSpPr txBox="1">
            <a:spLocks noGrp="1"/>
          </p:cNvSpPr>
          <p:nvPr>
            <p:ph type="body" idx="2"/>
          </p:nvPr>
        </p:nvSpPr>
        <p:spPr>
          <a:xfrm>
            <a:off x="323964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41"/>
          <p:cNvSpPr txBox="1">
            <a:spLocks noGrp="1"/>
          </p:cNvSpPr>
          <p:nvPr>
            <p:ph type="body" idx="3"/>
          </p:nvPr>
        </p:nvSpPr>
        <p:spPr>
          <a:xfrm>
            <a:off x="602208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41"/>
          <p:cNvSpPr txBox="1">
            <a:spLocks noGrp="1"/>
          </p:cNvSpPr>
          <p:nvPr>
            <p:ph type="body" idx="4"/>
          </p:nvPr>
        </p:nvSpPr>
        <p:spPr>
          <a:xfrm>
            <a:off x="45720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41"/>
          <p:cNvSpPr txBox="1">
            <a:spLocks noGrp="1"/>
          </p:cNvSpPr>
          <p:nvPr>
            <p:ph type="body" idx="5"/>
          </p:nvPr>
        </p:nvSpPr>
        <p:spPr>
          <a:xfrm>
            <a:off x="323964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41"/>
          <p:cNvSpPr txBox="1">
            <a:spLocks noGrp="1"/>
          </p:cNvSpPr>
          <p:nvPr>
            <p:ph type="body" idx="6"/>
          </p:nvPr>
        </p:nvSpPr>
        <p:spPr>
          <a:xfrm>
            <a:off x="602208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41"/>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30"/>
        <p:cNvGrpSpPr/>
        <p:nvPr/>
      </p:nvGrpSpPr>
      <p:grpSpPr>
        <a:xfrm>
          <a:off x="0" y="0"/>
          <a:ext cx="0" cy="0"/>
          <a:chOff x="0" y="0"/>
          <a:chExt cx="0" cy="0"/>
        </a:xfrm>
      </p:grpSpPr>
      <p:sp>
        <p:nvSpPr>
          <p:cNvPr id="31" name="Google Shape;31;p30"/>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30"/>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0"/>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34"/>
        <p:cNvGrpSpPr/>
        <p:nvPr/>
      </p:nvGrpSpPr>
      <p:grpSpPr>
        <a:xfrm>
          <a:off x="0" y="0"/>
          <a:ext cx="0" cy="0"/>
          <a:chOff x="0" y="0"/>
          <a:chExt cx="0" cy="0"/>
        </a:xfrm>
      </p:grpSpPr>
      <p:sp>
        <p:nvSpPr>
          <p:cNvPr id="35" name="Google Shape;35;p31"/>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31"/>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31"/>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31"/>
          <p:cNvSpPr txBox="1">
            <a:spLocks noGrp="1"/>
          </p:cNvSpPr>
          <p:nvPr>
            <p:ph type="ftr" idx="11"/>
          </p:nvPr>
        </p:nvSpPr>
        <p:spPr>
          <a:xfrm>
            <a:off x="533159" y="6356520"/>
            <a:ext cx="8269317"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9"/>
        <p:cNvGrpSpPr/>
        <p:nvPr/>
      </p:nvGrpSpPr>
      <p:grpSpPr>
        <a:xfrm>
          <a:off x="0" y="0"/>
          <a:ext cx="0" cy="0"/>
          <a:chOff x="0" y="0"/>
          <a:chExt cx="0" cy="0"/>
        </a:xfrm>
      </p:grpSpPr>
      <p:sp>
        <p:nvSpPr>
          <p:cNvPr id="40" name="Google Shape;40;p32"/>
          <p:cNvSpPr txBox="1">
            <a:spLocks noGrp="1"/>
          </p:cNvSpPr>
          <p:nvPr>
            <p:ph type="title"/>
          </p:nvPr>
        </p:nvSpPr>
        <p:spPr>
          <a:xfrm>
            <a:off x="0" y="0"/>
            <a:ext cx="6476760" cy="83772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32"/>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entered Text">
  <p:cSld name="Centered Text">
    <p:spTree>
      <p:nvGrpSpPr>
        <p:cNvPr id="1" name="Shape 42"/>
        <p:cNvGrpSpPr/>
        <p:nvPr/>
      </p:nvGrpSpPr>
      <p:grpSpPr>
        <a:xfrm>
          <a:off x="0" y="0"/>
          <a:ext cx="0" cy="0"/>
          <a:chOff x="0" y="0"/>
          <a:chExt cx="0" cy="0"/>
        </a:xfrm>
      </p:grpSpPr>
      <p:sp>
        <p:nvSpPr>
          <p:cNvPr id="43" name="Google Shape;43;p35"/>
          <p:cNvSpPr txBox="1">
            <a:spLocks noGrp="1"/>
          </p:cNvSpPr>
          <p:nvPr>
            <p:ph type="subTitle" idx="1"/>
          </p:nvPr>
        </p:nvSpPr>
        <p:spPr>
          <a:xfrm>
            <a:off x="0" y="0"/>
            <a:ext cx="5486040" cy="4238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44" name="Google Shape;44;p35"/>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45"/>
        <p:cNvGrpSpPr/>
        <p:nvPr/>
      </p:nvGrpSpPr>
      <p:grpSpPr>
        <a:xfrm>
          <a:off x="0" y="0"/>
          <a:ext cx="0" cy="0"/>
          <a:chOff x="0" y="0"/>
          <a:chExt cx="0" cy="0"/>
        </a:xfrm>
      </p:grpSpPr>
      <p:sp>
        <p:nvSpPr>
          <p:cNvPr id="46" name="Google Shape;46;p36"/>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36"/>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36"/>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36"/>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36"/>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51"/>
        <p:cNvGrpSpPr/>
        <p:nvPr/>
      </p:nvGrpSpPr>
      <p:grpSpPr>
        <a:xfrm>
          <a:off x="0" y="0"/>
          <a:ext cx="0" cy="0"/>
          <a:chOff x="0" y="0"/>
          <a:chExt cx="0" cy="0"/>
        </a:xfrm>
      </p:grpSpPr>
      <p:sp>
        <p:nvSpPr>
          <p:cNvPr id="52" name="Google Shape;52;p37"/>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37"/>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37"/>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37"/>
          <p:cNvSpPr txBox="1">
            <a:spLocks noGrp="1"/>
          </p:cNvSpPr>
          <p:nvPr>
            <p:ph type="body" idx="3"/>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37"/>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57"/>
        <p:cNvGrpSpPr/>
        <p:nvPr/>
      </p:nvGrpSpPr>
      <p:grpSpPr>
        <a:xfrm>
          <a:off x="0" y="0"/>
          <a:ext cx="0" cy="0"/>
          <a:chOff x="0" y="0"/>
          <a:chExt cx="0" cy="0"/>
        </a:xfrm>
      </p:grpSpPr>
      <p:sp>
        <p:nvSpPr>
          <p:cNvPr id="58" name="Google Shape;58;p38"/>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38"/>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38"/>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38"/>
          <p:cNvSpPr txBox="1">
            <a:spLocks noGrp="1"/>
          </p:cNvSpPr>
          <p:nvPr>
            <p:ph type="body" idx="3"/>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 name="Google Shape;62;p38"/>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63"/>
        <p:cNvGrpSpPr/>
        <p:nvPr/>
      </p:nvGrpSpPr>
      <p:grpSpPr>
        <a:xfrm>
          <a:off x="0" y="0"/>
          <a:ext cx="0" cy="0"/>
          <a:chOff x="0" y="0"/>
          <a:chExt cx="0" cy="0"/>
        </a:xfrm>
      </p:grpSpPr>
      <p:sp>
        <p:nvSpPr>
          <p:cNvPr id="64" name="Google Shape;64;p39"/>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39"/>
          <p:cNvSpPr txBox="1">
            <a:spLocks noGrp="1"/>
          </p:cNvSpPr>
          <p:nvPr>
            <p:ph type="body" idx="1"/>
          </p:nvPr>
        </p:nvSpPr>
        <p:spPr>
          <a:xfrm>
            <a:off x="457200" y="160452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6" name="Google Shape;66;p39"/>
          <p:cNvSpPr txBox="1">
            <a:spLocks noGrp="1"/>
          </p:cNvSpPr>
          <p:nvPr>
            <p:ph type="body" idx="2"/>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39"/>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28"/>
          <p:cNvSpPr/>
          <p:nvPr/>
        </p:nvSpPr>
        <p:spPr>
          <a:xfrm>
            <a:off x="0" y="0"/>
            <a:ext cx="914364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28"/>
          <p:cNvSpPr/>
          <p:nvPr/>
        </p:nvSpPr>
        <p:spPr>
          <a:xfrm rot="10800000" flipH="1">
            <a:off x="0" y="6704640"/>
            <a:ext cx="9143640" cy="197640"/>
          </a:xfrm>
          <a:prstGeom prst="rect">
            <a:avLst/>
          </a:pr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 name="Google Shape;12;p28" descr="LOGO.gif"/>
          <p:cNvPicPr preferRelativeResize="0"/>
          <p:nvPr/>
        </p:nvPicPr>
        <p:blipFill rotWithShape="1">
          <a:blip r:embed="rId13">
            <a:alphaModFix/>
          </a:blip>
          <a:srcRect b="10718"/>
          <a:stretch/>
        </p:blipFill>
        <p:spPr>
          <a:xfrm>
            <a:off x="6553080" y="228600"/>
            <a:ext cx="2057040" cy="634680"/>
          </a:xfrm>
          <a:prstGeom prst="rect">
            <a:avLst/>
          </a:prstGeom>
          <a:noFill/>
          <a:ln>
            <a:noFill/>
          </a:ln>
        </p:spPr>
      </p:pic>
      <p:pic>
        <p:nvPicPr>
          <p:cNvPr id="13" name="Google Shape;13;p28" descr="LOGO.gif"/>
          <p:cNvPicPr preferRelativeResize="0"/>
          <p:nvPr/>
        </p:nvPicPr>
        <p:blipFill rotWithShape="1">
          <a:blip r:embed="rId13">
            <a:alphaModFix/>
          </a:blip>
          <a:srcRect b="10718"/>
          <a:stretch/>
        </p:blipFill>
        <p:spPr>
          <a:xfrm>
            <a:off x="6553080" y="228600"/>
            <a:ext cx="2057040" cy="634680"/>
          </a:xfrm>
          <a:prstGeom prst="rect">
            <a:avLst/>
          </a:prstGeom>
          <a:noFill/>
          <a:ln>
            <a:noFill/>
          </a:ln>
        </p:spPr>
      </p:pic>
      <p:grpSp>
        <p:nvGrpSpPr>
          <p:cNvPr id="14" name="Google Shape;14;p28"/>
          <p:cNvGrpSpPr/>
          <p:nvPr/>
        </p:nvGrpSpPr>
        <p:grpSpPr>
          <a:xfrm>
            <a:off x="6146640" y="0"/>
            <a:ext cx="2997000" cy="875880"/>
            <a:chOff x="6146640" y="0"/>
            <a:chExt cx="2997000" cy="875880"/>
          </a:xfrm>
        </p:grpSpPr>
        <p:sp>
          <p:nvSpPr>
            <p:cNvPr id="15" name="Google Shape;15;p28"/>
            <p:cNvSpPr/>
            <p:nvPr/>
          </p:nvSpPr>
          <p:spPr>
            <a:xfrm>
              <a:off x="6146640" y="0"/>
              <a:ext cx="299700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 name="Google Shape;16;p28" descr="LOGO.gif"/>
            <p:cNvPicPr preferRelativeResize="0"/>
            <p:nvPr/>
          </p:nvPicPr>
          <p:blipFill rotWithShape="1">
            <a:blip r:embed="rId13">
              <a:alphaModFix/>
            </a:blip>
            <a:srcRect b="10718"/>
            <a:stretch/>
          </p:blipFill>
          <p:spPr>
            <a:xfrm>
              <a:off x="6553080" y="228600"/>
              <a:ext cx="2057040" cy="634680"/>
            </a:xfrm>
            <a:prstGeom prst="rect">
              <a:avLst/>
            </a:prstGeom>
            <a:noFill/>
            <a:ln>
              <a:noFill/>
            </a:ln>
          </p:spPr>
        </p:pic>
        <p:sp>
          <p:nvSpPr>
            <p:cNvPr id="17" name="Google Shape;17;p28"/>
            <p:cNvSpPr/>
            <p:nvPr/>
          </p:nvSpPr>
          <p:spPr>
            <a:xfrm>
              <a:off x="6527880" y="190440"/>
              <a:ext cx="2076120" cy="68544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8" name="Google Shape;18;p28" descr="logo.jpg"/>
          <p:cNvPicPr preferRelativeResize="0"/>
          <p:nvPr/>
        </p:nvPicPr>
        <p:blipFill rotWithShape="1">
          <a:blip r:embed="rId14">
            <a:alphaModFix/>
          </a:blip>
          <a:srcRect/>
          <a:stretch/>
        </p:blipFill>
        <p:spPr>
          <a:xfrm>
            <a:off x="6553080" y="228600"/>
            <a:ext cx="1920600" cy="609120"/>
          </a:xfrm>
          <a:prstGeom prst="rect">
            <a:avLst/>
          </a:prstGeom>
          <a:noFill/>
          <a:ln>
            <a:noFill/>
          </a:ln>
        </p:spPr>
      </p:pic>
      <p:pic>
        <p:nvPicPr>
          <p:cNvPr id="19" name="Google Shape;19;p28" descr="LOGO.gif"/>
          <p:cNvPicPr preferRelativeResize="0"/>
          <p:nvPr/>
        </p:nvPicPr>
        <p:blipFill rotWithShape="1">
          <a:blip r:embed="rId13">
            <a:alphaModFix/>
          </a:blip>
          <a:srcRect b="10718"/>
          <a:stretch/>
        </p:blipFill>
        <p:spPr>
          <a:xfrm>
            <a:off x="6553080" y="228600"/>
            <a:ext cx="2057040" cy="634680"/>
          </a:xfrm>
          <a:prstGeom prst="rect">
            <a:avLst/>
          </a:prstGeom>
          <a:noFill/>
          <a:ln>
            <a:noFill/>
          </a:ln>
        </p:spPr>
      </p:pic>
      <p:grpSp>
        <p:nvGrpSpPr>
          <p:cNvPr id="20" name="Google Shape;20;p28"/>
          <p:cNvGrpSpPr/>
          <p:nvPr/>
        </p:nvGrpSpPr>
        <p:grpSpPr>
          <a:xfrm>
            <a:off x="6146640" y="0"/>
            <a:ext cx="2997000" cy="875880"/>
            <a:chOff x="6146640" y="0"/>
            <a:chExt cx="2997000" cy="875880"/>
          </a:xfrm>
        </p:grpSpPr>
        <p:sp>
          <p:nvSpPr>
            <p:cNvPr id="21" name="Google Shape;21;p28"/>
            <p:cNvSpPr/>
            <p:nvPr/>
          </p:nvSpPr>
          <p:spPr>
            <a:xfrm>
              <a:off x="6146640" y="0"/>
              <a:ext cx="299700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2" name="Google Shape;22;p28" descr="LOGO.gif"/>
            <p:cNvPicPr preferRelativeResize="0"/>
            <p:nvPr/>
          </p:nvPicPr>
          <p:blipFill rotWithShape="1">
            <a:blip r:embed="rId13">
              <a:alphaModFix/>
            </a:blip>
            <a:srcRect b="10718"/>
            <a:stretch/>
          </p:blipFill>
          <p:spPr>
            <a:xfrm>
              <a:off x="6553080" y="228600"/>
              <a:ext cx="2057040" cy="634680"/>
            </a:xfrm>
            <a:prstGeom prst="rect">
              <a:avLst/>
            </a:prstGeom>
            <a:noFill/>
            <a:ln>
              <a:noFill/>
            </a:ln>
          </p:spPr>
        </p:pic>
        <p:sp>
          <p:nvSpPr>
            <p:cNvPr id="23" name="Google Shape;23;p28"/>
            <p:cNvSpPr/>
            <p:nvPr/>
          </p:nvSpPr>
          <p:spPr>
            <a:xfrm>
              <a:off x="6527880" y="190440"/>
              <a:ext cx="2076120" cy="68544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24" name="Google Shape;24;p28" descr="logo.jpg"/>
          <p:cNvPicPr preferRelativeResize="0"/>
          <p:nvPr/>
        </p:nvPicPr>
        <p:blipFill rotWithShape="1">
          <a:blip r:embed="rId14">
            <a:alphaModFix/>
          </a:blip>
          <a:srcRect/>
          <a:stretch/>
        </p:blipFill>
        <p:spPr>
          <a:xfrm>
            <a:off x="6553080" y="228600"/>
            <a:ext cx="1920600" cy="609120"/>
          </a:xfrm>
          <a:prstGeom prst="rect">
            <a:avLst/>
          </a:prstGeom>
          <a:noFill/>
          <a:ln>
            <a:noFill/>
          </a:ln>
        </p:spPr>
      </p:pic>
      <p:sp>
        <p:nvSpPr>
          <p:cNvPr id="25" name="Google Shape;25;p28"/>
          <p:cNvSpPr txBox="1">
            <a:spLocks noGrp="1"/>
          </p:cNvSpPr>
          <p:nvPr>
            <p:ph type="title"/>
          </p:nvPr>
        </p:nvSpPr>
        <p:spPr>
          <a:xfrm>
            <a:off x="0" y="0"/>
            <a:ext cx="6476760" cy="83772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2800"/>
              <a:buFont typeface="Times New Roman"/>
              <a:buNone/>
              <a:defRPr sz="28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6" name="Google Shape;26;p28"/>
          <p:cNvSpPr txBox="1">
            <a:spLocks noGrp="1"/>
          </p:cNvSpPr>
          <p:nvPr>
            <p:ph type="body" idx="1"/>
          </p:nvPr>
        </p:nvSpPr>
        <p:spPr>
          <a:xfrm>
            <a:off x="457200" y="1371600"/>
            <a:ext cx="8229240" cy="4525560"/>
          </a:xfrm>
          <a:prstGeom prst="rect">
            <a:avLst/>
          </a:prstGeom>
          <a:noFill/>
          <a:ln>
            <a:noFill/>
          </a:ln>
        </p:spPr>
        <p:txBody>
          <a:bodyPr spcFirstLastPara="1" wrap="square" lIns="91425" tIns="45700" rIns="91425" bIns="45700" anchor="t" anchorCtr="0">
            <a:noAutofit/>
          </a:bodyPr>
          <a:lstStyle>
            <a:lvl1pPr marL="457200" marR="0" lvl="0" indent="-33020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04800" algn="l" rtl="0">
              <a:lnSpc>
                <a:spcPct val="9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292100" algn="l" rtl="0">
              <a:lnSpc>
                <a:spcPct val="90000"/>
              </a:lnSpc>
              <a:spcBef>
                <a:spcPts val="5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7" name="Google Shape;27;p28"/>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p:nvPr/>
        </p:nvSpPr>
        <p:spPr>
          <a:xfrm>
            <a:off x="0" y="840631"/>
            <a:ext cx="9144000" cy="558844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2000" b="1"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r>
              <a:rPr lang="en-US" sz="3000" b="1" i="0" u="none" strike="noStrike" cap="none">
                <a:solidFill>
                  <a:schemeClr val="dk1"/>
                </a:solidFill>
                <a:latin typeface="Times New Roman"/>
                <a:ea typeface="Times New Roman"/>
                <a:cs typeface="Times New Roman"/>
                <a:sym typeface="Times New Roman"/>
              </a:rPr>
              <a:t>Reference Models</a:t>
            </a:r>
            <a:endParaRPr sz="3000" b="1" i="0" u="none" strike="noStrike" cap="none">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r>
              <a:rPr lang="en-US" sz="2000" b="1" i="0" u="none" strike="noStrike" cap="none">
                <a:solidFill>
                  <a:srgbClr val="0070C0"/>
                </a:solidFill>
                <a:latin typeface="Times New Roman"/>
                <a:ea typeface="Times New Roman"/>
                <a:cs typeface="Times New Roman"/>
                <a:sym typeface="Times New Roman"/>
              </a:rPr>
              <a:t>Lecture -3-4 (Theory)</a:t>
            </a:r>
            <a:endParaRPr sz="2000" b="1" i="0" u="none" strike="noStrike" cap="none">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2000" b="1" i="0" u="none" strike="noStrike" cap="none">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2000" b="1" i="0" u="none" strike="noStrike" cap="none">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Department of Computer Science and Engineering,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400"/>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Chitkara University, Punjab</a:t>
            </a:r>
            <a:endParaRPr sz="1400" b="0" i="0" u="none" strike="noStrike" cap="none">
              <a:solidFill>
                <a:srgbClr val="000000"/>
              </a:solidFill>
              <a:latin typeface="Arial"/>
              <a:ea typeface="Arial"/>
              <a:cs typeface="Arial"/>
              <a:sym typeface="Arial"/>
            </a:endParaRPr>
          </a:p>
          <a:p>
            <a:pPr marL="0" marR="0" lvl="0" indent="0" algn="ctr" rtl="0">
              <a:lnSpc>
                <a:spcPct val="150000"/>
              </a:lnSpc>
              <a:spcBef>
                <a:spcPts val="400"/>
              </a:spcBef>
              <a:spcAft>
                <a:spcPts val="0"/>
              </a:spcAft>
              <a:buClr>
                <a:srgbClr val="000000"/>
              </a:buClr>
              <a:buSzPts val="2000"/>
              <a:buFont typeface="Arial"/>
              <a:buNone/>
            </a:pPr>
            <a:endParaRPr sz="2000" b="0" i="0" u="none" strike="noStrike" cap="none">
              <a:solidFill>
                <a:srgbClr val="000000"/>
              </a:solidFill>
              <a:latin typeface="Calibri"/>
              <a:ea typeface="Calibri"/>
              <a:cs typeface="Calibri"/>
              <a:sym typeface="Calibri"/>
            </a:endParaRPr>
          </a:p>
          <a:p>
            <a:pPr marL="0" marR="0" lvl="0" indent="0" algn="ctr" rtl="0">
              <a:lnSpc>
                <a:spcPct val="150000"/>
              </a:lnSpc>
              <a:spcBef>
                <a:spcPts val="400"/>
              </a:spcBef>
              <a:spcAft>
                <a:spcPts val="0"/>
              </a:spcAft>
              <a:buClr>
                <a:srgbClr val="000000"/>
              </a:buClr>
              <a:buSzPts val="2000"/>
              <a:buFont typeface="Arial"/>
              <a:buNone/>
            </a:pPr>
            <a:endParaRPr sz="2000" b="0" i="0" u="none" strike="noStrike" cap="none">
              <a:solidFill>
                <a:srgbClr val="000000"/>
              </a:solidFill>
              <a:latin typeface="Calibri"/>
              <a:ea typeface="Calibri"/>
              <a:cs typeface="Calibri"/>
              <a:sym typeface="Calibri"/>
            </a:endParaRPr>
          </a:p>
          <a:p>
            <a:pPr marL="0" marR="0" lvl="0" indent="0" algn="ctr" rtl="0">
              <a:lnSpc>
                <a:spcPct val="150000"/>
              </a:lnSpc>
              <a:spcBef>
                <a:spcPts val="400"/>
              </a:spcBef>
              <a:spcAft>
                <a:spcPts val="0"/>
              </a:spcAft>
              <a:buClr>
                <a:srgbClr val="000000"/>
              </a:buClr>
              <a:buSzPts val="2000"/>
              <a:buFont typeface="Arial"/>
              <a:buNone/>
            </a:pPr>
            <a:endParaRPr sz="2000" b="0" i="0" u="none" strike="noStrike" cap="none">
              <a:solidFill>
                <a:srgbClr val="000000"/>
              </a:solidFill>
              <a:latin typeface="Calibri"/>
              <a:ea typeface="Calibri"/>
              <a:cs typeface="Calibri"/>
              <a:sym typeface="Calibri"/>
            </a:endParaRPr>
          </a:p>
          <a:p>
            <a:pPr marL="0" marR="0" lvl="0" indent="0" algn="ctr" rtl="0">
              <a:lnSpc>
                <a:spcPct val="100000"/>
              </a:lnSpc>
              <a:spcBef>
                <a:spcPts val="641"/>
              </a:spcBef>
              <a:spcAft>
                <a:spcPts val="0"/>
              </a:spcAft>
              <a:buClr>
                <a:srgbClr val="000000"/>
              </a:buClr>
              <a:buSzPts val="2000"/>
              <a:buFont typeface="Arial"/>
              <a:buNone/>
            </a:pPr>
            <a:r>
              <a:rPr lang="en-US" sz="2000" b="0" i="0" u="none" strike="noStrike" cap="none">
                <a:solidFill>
                  <a:srgbClr val="000000"/>
                </a:solidFill>
                <a:latin typeface="Times New Roman"/>
                <a:ea typeface="Times New Roman"/>
                <a:cs typeface="Times New Roman"/>
                <a:sym typeface="Times New Roman"/>
              </a:rPr>
              <a:t>Prepared by</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641"/>
              </a:spcBef>
              <a:spcAft>
                <a:spcPts val="0"/>
              </a:spcAft>
              <a:buClr>
                <a:srgbClr val="000000"/>
              </a:buClr>
              <a:buSzPts val="2000"/>
              <a:buFont typeface="Arial"/>
              <a:buNone/>
            </a:pPr>
            <a:r>
              <a:rPr lang="en-US" sz="2000" b="0" i="0" u="none" strike="noStrike" cap="none">
                <a:solidFill>
                  <a:srgbClr val="000000"/>
                </a:solidFill>
                <a:latin typeface="Times New Roman"/>
                <a:ea typeface="Times New Roman"/>
                <a:cs typeface="Times New Roman"/>
                <a:sym typeface="Times New Roman"/>
              </a:rPr>
              <a:t>Dr. Neha Sharma (CSE)</a:t>
            </a:r>
            <a:endParaRPr sz="2000" b="0" i="0" u="none" strike="noStrike" cap="none">
              <a:solidFill>
                <a:srgbClr val="000000"/>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8"/>
          <p:cNvSpPr txBox="1">
            <a:spLocks noGrp="1"/>
          </p:cNvSpPr>
          <p:nvPr>
            <p:ph type="body" idx="1"/>
          </p:nvPr>
        </p:nvSpPr>
        <p:spPr>
          <a:xfrm>
            <a:off x="4572000" y="1676400"/>
            <a:ext cx="4343400" cy="2590800"/>
          </a:xfrm>
          <a:prstGeom prst="rect">
            <a:avLst/>
          </a:prstGeom>
          <a:noFill/>
          <a:ln>
            <a:noFill/>
          </a:ln>
        </p:spPr>
        <p:txBody>
          <a:bodyPr spcFirstLastPara="1" wrap="square" lIns="0" tIns="0" rIns="0" bIns="0" anchor="t" anchorCtr="0">
            <a:normAutofit/>
          </a:bodyPr>
          <a:lstStyle/>
          <a:p>
            <a:pPr marL="609600" lvl="0" indent="-609600" algn="l" rtl="0">
              <a:lnSpc>
                <a:spcPct val="90000"/>
              </a:lnSpc>
              <a:spcBef>
                <a:spcPts val="1000"/>
              </a:spcBef>
              <a:spcAft>
                <a:spcPts val="0"/>
              </a:spcAft>
              <a:buSzPts val="1800"/>
              <a:buChar char="•"/>
            </a:pPr>
            <a:r>
              <a:rPr lang="en-US" sz="2400"/>
              <a:t>Layers 1-4 relate to communications technology.</a:t>
            </a:r>
            <a:endParaRPr/>
          </a:p>
          <a:p>
            <a:pPr marL="609600" lvl="0" indent="-609600" algn="l" rtl="0">
              <a:lnSpc>
                <a:spcPct val="90000"/>
              </a:lnSpc>
              <a:spcBef>
                <a:spcPts val="1000"/>
              </a:spcBef>
              <a:spcAft>
                <a:spcPts val="0"/>
              </a:spcAft>
              <a:buSzPts val="1800"/>
              <a:buChar char="•"/>
            </a:pPr>
            <a:r>
              <a:rPr lang="en-US" sz="2400"/>
              <a:t>Layers 5-7 relate to user applications.</a:t>
            </a:r>
            <a:endParaRPr/>
          </a:p>
        </p:txBody>
      </p:sp>
      <p:sp>
        <p:nvSpPr>
          <p:cNvPr id="154" name="Google Shape;154;p8"/>
          <p:cNvSpPr/>
          <p:nvPr/>
        </p:nvSpPr>
        <p:spPr>
          <a:xfrm>
            <a:off x="177425" y="0"/>
            <a:ext cx="5234100" cy="8016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en-US" sz="2800" b="1" i="0" u="none" strike="noStrike" cap="none">
                <a:solidFill>
                  <a:schemeClr val="dk1"/>
                </a:solidFill>
                <a:latin typeface="Arial"/>
                <a:ea typeface="Arial"/>
                <a:cs typeface="Arial"/>
                <a:sym typeface="Arial"/>
              </a:rPr>
              <a:t>7-Layer OSI Model </a:t>
            </a:r>
            <a:endParaRPr sz="2800" b="0" i="0" u="none" strike="noStrike" cap="none">
              <a:solidFill>
                <a:srgbClr val="000000"/>
              </a:solidFill>
              <a:latin typeface="Arial"/>
              <a:ea typeface="Arial"/>
              <a:cs typeface="Arial"/>
              <a:sym typeface="Arial"/>
            </a:endParaRPr>
          </a:p>
        </p:txBody>
      </p:sp>
      <p:sp>
        <p:nvSpPr>
          <p:cNvPr id="155" name="Google Shape;155;p8"/>
          <p:cNvSpPr/>
          <p:nvPr/>
        </p:nvSpPr>
        <p:spPr>
          <a:xfrm>
            <a:off x="920750" y="1728788"/>
            <a:ext cx="1282700" cy="292100"/>
          </a:xfrm>
          <a:prstGeom prst="rect">
            <a:avLst/>
          </a:prstGeom>
          <a:solidFill>
            <a:srgbClr val="0066FF"/>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8"/>
          <p:cNvSpPr/>
          <p:nvPr/>
        </p:nvSpPr>
        <p:spPr>
          <a:xfrm>
            <a:off x="1050925" y="1676400"/>
            <a:ext cx="966788" cy="396875"/>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Layer 7</a:t>
            </a:r>
            <a:endParaRPr sz="1400" b="0" i="0" u="none" strike="noStrike" cap="none">
              <a:solidFill>
                <a:srgbClr val="000000"/>
              </a:solidFill>
              <a:latin typeface="Arial"/>
              <a:ea typeface="Arial"/>
              <a:cs typeface="Arial"/>
              <a:sym typeface="Arial"/>
            </a:endParaRPr>
          </a:p>
        </p:txBody>
      </p:sp>
      <p:sp>
        <p:nvSpPr>
          <p:cNvPr id="157" name="Google Shape;157;p8"/>
          <p:cNvSpPr/>
          <p:nvPr/>
        </p:nvSpPr>
        <p:spPr>
          <a:xfrm>
            <a:off x="920750" y="2262188"/>
            <a:ext cx="1282700" cy="292100"/>
          </a:xfrm>
          <a:prstGeom prst="rect">
            <a:avLst/>
          </a:prstGeom>
          <a:solidFill>
            <a:srgbClr val="0066FF"/>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8"/>
          <p:cNvSpPr/>
          <p:nvPr/>
        </p:nvSpPr>
        <p:spPr>
          <a:xfrm>
            <a:off x="1050925" y="2209800"/>
            <a:ext cx="966788" cy="396875"/>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Layer 6</a:t>
            </a:r>
            <a:endParaRPr sz="1400" b="0" i="0" u="none" strike="noStrike" cap="none">
              <a:solidFill>
                <a:srgbClr val="000000"/>
              </a:solidFill>
              <a:latin typeface="Arial"/>
              <a:ea typeface="Arial"/>
              <a:cs typeface="Arial"/>
              <a:sym typeface="Arial"/>
            </a:endParaRPr>
          </a:p>
        </p:txBody>
      </p:sp>
      <p:sp>
        <p:nvSpPr>
          <p:cNvPr id="159" name="Google Shape;159;p8"/>
          <p:cNvSpPr/>
          <p:nvPr/>
        </p:nvSpPr>
        <p:spPr>
          <a:xfrm>
            <a:off x="920750" y="2795588"/>
            <a:ext cx="1282700" cy="292100"/>
          </a:xfrm>
          <a:prstGeom prst="rect">
            <a:avLst/>
          </a:prstGeom>
          <a:solidFill>
            <a:srgbClr val="0066FF"/>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8"/>
          <p:cNvSpPr/>
          <p:nvPr/>
        </p:nvSpPr>
        <p:spPr>
          <a:xfrm>
            <a:off x="1050925" y="2743200"/>
            <a:ext cx="966788" cy="396875"/>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Layer 5</a:t>
            </a:r>
            <a:endParaRPr sz="1400" b="0" i="0" u="none" strike="noStrike" cap="none">
              <a:solidFill>
                <a:srgbClr val="000000"/>
              </a:solidFill>
              <a:latin typeface="Arial"/>
              <a:ea typeface="Arial"/>
              <a:cs typeface="Arial"/>
              <a:sym typeface="Arial"/>
            </a:endParaRPr>
          </a:p>
        </p:txBody>
      </p:sp>
      <p:sp>
        <p:nvSpPr>
          <p:cNvPr id="161" name="Google Shape;161;p8"/>
          <p:cNvSpPr/>
          <p:nvPr/>
        </p:nvSpPr>
        <p:spPr>
          <a:xfrm>
            <a:off x="920750" y="3328988"/>
            <a:ext cx="1282700" cy="292100"/>
          </a:xfrm>
          <a:prstGeom prst="rect">
            <a:avLst/>
          </a:prstGeom>
          <a:solidFill>
            <a:srgbClr val="0066FF"/>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8"/>
          <p:cNvSpPr/>
          <p:nvPr/>
        </p:nvSpPr>
        <p:spPr>
          <a:xfrm>
            <a:off x="1050925" y="3276600"/>
            <a:ext cx="966788" cy="396875"/>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Layer 4</a:t>
            </a:r>
            <a:endParaRPr sz="1400" b="0" i="0" u="none" strike="noStrike" cap="none">
              <a:solidFill>
                <a:srgbClr val="000000"/>
              </a:solidFill>
              <a:latin typeface="Arial"/>
              <a:ea typeface="Arial"/>
              <a:cs typeface="Arial"/>
              <a:sym typeface="Arial"/>
            </a:endParaRPr>
          </a:p>
        </p:txBody>
      </p:sp>
      <p:sp>
        <p:nvSpPr>
          <p:cNvPr id="163" name="Google Shape;163;p8"/>
          <p:cNvSpPr/>
          <p:nvPr/>
        </p:nvSpPr>
        <p:spPr>
          <a:xfrm>
            <a:off x="920750" y="3862388"/>
            <a:ext cx="1282700" cy="292100"/>
          </a:xfrm>
          <a:prstGeom prst="rect">
            <a:avLst/>
          </a:prstGeom>
          <a:solidFill>
            <a:srgbClr val="FF0000"/>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8"/>
          <p:cNvSpPr/>
          <p:nvPr/>
        </p:nvSpPr>
        <p:spPr>
          <a:xfrm>
            <a:off x="1050925" y="3810000"/>
            <a:ext cx="966788" cy="396875"/>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Layer 3</a:t>
            </a:r>
            <a:endParaRPr sz="1400" b="0" i="0" u="none" strike="noStrike" cap="none">
              <a:solidFill>
                <a:srgbClr val="000000"/>
              </a:solidFill>
              <a:latin typeface="Arial"/>
              <a:ea typeface="Arial"/>
              <a:cs typeface="Arial"/>
              <a:sym typeface="Arial"/>
            </a:endParaRPr>
          </a:p>
        </p:txBody>
      </p:sp>
      <p:sp>
        <p:nvSpPr>
          <p:cNvPr id="165" name="Google Shape;165;p8"/>
          <p:cNvSpPr/>
          <p:nvPr/>
        </p:nvSpPr>
        <p:spPr>
          <a:xfrm>
            <a:off x="920750" y="4395788"/>
            <a:ext cx="1282700" cy="292100"/>
          </a:xfrm>
          <a:prstGeom prst="rect">
            <a:avLst/>
          </a:prstGeom>
          <a:solidFill>
            <a:srgbClr val="FF0000"/>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8"/>
          <p:cNvSpPr/>
          <p:nvPr/>
        </p:nvSpPr>
        <p:spPr>
          <a:xfrm>
            <a:off x="1050925" y="4343400"/>
            <a:ext cx="966788" cy="396875"/>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Layer 2</a:t>
            </a:r>
            <a:endParaRPr sz="1400" b="0" i="0" u="none" strike="noStrike" cap="none">
              <a:solidFill>
                <a:srgbClr val="000000"/>
              </a:solidFill>
              <a:latin typeface="Arial"/>
              <a:ea typeface="Arial"/>
              <a:cs typeface="Arial"/>
              <a:sym typeface="Arial"/>
            </a:endParaRPr>
          </a:p>
        </p:txBody>
      </p:sp>
      <p:sp>
        <p:nvSpPr>
          <p:cNvPr id="167" name="Google Shape;167;p8"/>
          <p:cNvSpPr/>
          <p:nvPr/>
        </p:nvSpPr>
        <p:spPr>
          <a:xfrm>
            <a:off x="920750" y="4929188"/>
            <a:ext cx="1282700" cy="292100"/>
          </a:xfrm>
          <a:prstGeom prst="rect">
            <a:avLst/>
          </a:prstGeom>
          <a:solidFill>
            <a:srgbClr val="FF0000"/>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8"/>
          <p:cNvSpPr/>
          <p:nvPr/>
        </p:nvSpPr>
        <p:spPr>
          <a:xfrm>
            <a:off x="1050925" y="4876800"/>
            <a:ext cx="966788" cy="396875"/>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Layer 1</a:t>
            </a:r>
            <a:endParaRPr sz="1400" b="0" i="0" u="none" strike="noStrike" cap="none">
              <a:solidFill>
                <a:srgbClr val="000000"/>
              </a:solidFill>
              <a:latin typeface="Arial"/>
              <a:ea typeface="Arial"/>
              <a:cs typeface="Arial"/>
              <a:sym typeface="Arial"/>
            </a:endParaRPr>
          </a:p>
        </p:txBody>
      </p:sp>
      <p:cxnSp>
        <p:nvCxnSpPr>
          <p:cNvPr id="169" name="Google Shape;169;p8"/>
          <p:cNvCxnSpPr/>
          <p:nvPr/>
        </p:nvCxnSpPr>
        <p:spPr>
          <a:xfrm>
            <a:off x="1600200" y="2027238"/>
            <a:ext cx="0" cy="228600"/>
          </a:xfrm>
          <a:prstGeom prst="straightConnector1">
            <a:avLst/>
          </a:prstGeom>
          <a:noFill/>
          <a:ln w="12700" cap="flat" cmpd="sng">
            <a:solidFill>
              <a:schemeClr val="dk1"/>
            </a:solidFill>
            <a:prstDash val="solid"/>
            <a:round/>
            <a:headEnd type="none" w="sm" len="sm"/>
            <a:tailEnd type="none" w="sm" len="sm"/>
          </a:ln>
        </p:spPr>
      </p:cxnSp>
      <p:cxnSp>
        <p:nvCxnSpPr>
          <p:cNvPr id="170" name="Google Shape;170;p8"/>
          <p:cNvCxnSpPr/>
          <p:nvPr/>
        </p:nvCxnSpPr>
        <p:spPr>
          <a:xfrm>
            <a:off x="1600200" y="2560638"/>
            <a:ext cx="0" cy="228600"/>
          </a:xfrm>
          <a:prstGeom prst="straightConnector1">
            <a:avLst/>
          </a:prstGeom>
          <a:noFill/>
          <a:ln w="12700" cap="flat" cmpd="sng">
            <a:solidFill>
              <a:schemeClr val="dk1"/>
            </a:solidFill>
            <a:prstDash val="solid"/>
            <a:round/>
            <a:headEnd type="none" w="sm" len="sm"/>
            <a:tailEnd type="none" w="sm" len="sm"/>
          </a:ln>
        </p:spPr>
      </p:cxnSp>
      <p:cxnSp>
        <p:nvCxnSpPr>
          <p:cNvPr id="171" name="Google Shape;171;p8"/>
          <p:cNvCxnSpPr/>
          <p:nvPr/>
        </p:nvCxnSpPr>
        <p:spPr>
          <a:xfrm>
            <a:off x="1600200" y="3094038"/>
            <a:ext cx="0" cy="228600"/>
          </a:xfrm>
          <a:prstGeom prst="straightConnector1">
            <a:avLst/>
          </a:prstGeom>
          <a:noFill/>
          <a:ln w="12700" cap="flat" cmpd="sng">
            <a:solidFill>
              <a:schemeClr val="dk1"/>
            </a:solidFill>
            <a:prstDash val="solid"/>
            <a:round/>
            <a:headEnd type="none" w="sm" len="sm"/>
            <a:tailEnd type="none" w="sm" len="sm"/>
          </a:ln>
        </p:spPr>
      </p:cxnSp>
      <p:cxnSp>
        <p:nvCxnSpPr>
          <p:cNvPr id="172" name="Google Shape;172;p8"/>
          <p:cNvCxnSpPr/>
          <p:nvPr/>
        </p:nvCxnSpPr>
        <p:spPr>
          <a:xfrm>
            <a:off x="1600200" y="3627438"/>
            <a:ext cx="0" cy="228600"/>
          </a:xfrm>
          <a:prstGeom prst="straightConnector1">
            <a:avLst/>
          </a:prstGeom>
          <a:noFill/>
          <a:ln w="12700" cap="flat" cmpd="sng">
            <a:solidFill>
              <a:schemeClr val="dk1"/>
            </a:solidFill>
            <a:prstDash val="solid"/>
            <a:round/>
            <a:headEnd type="none" w="sm" len="sm"/>
            <a:tailEnd type="none" w="sm" len="sm"/>
          </a:ln>
        </p:spPr>
      </p:cxnSp>
      <p:cxnSp>
        <p:nvCxnSpPr>
          <p:cNvPr id="173" name="Google Shape;173;p8"/>
          <p:cNvCxnSpPr/>
          <p:nvPr/>
        </p:nvCxnSpPr>
        <p:spPr>
          <a:xfrm>
            <a:off x="1600200" y="4160838"/>
            <a:ext cx="0" cy="228600"/>
          </a:xfrm>
          <a:prstGeom prst="straightConnector1">
            <a:avLst/>
          </a:prstGeom>
          <a:noFill/>
          <a:ln w="12700" cap="flat" cmpd="sng">
            <a:solidFill>
              <a:schemeClr val="dk1"/>
            </a:solidFill>
            <a:prstDash val="solid"/>
            <a:round/>
            <a:headEnd type="none" w="sm" len="sm"/>
            <a:tailEnd type="none" w="sm" len="sm"/>
          </a:ln>
        </p:spPr>
      </p:cxnSp>
      <p:cxnSp>
        <p:nvCxnSpPr>
          <p:cNvPr id="174" name="Google Shape;174;p8"/>
          <p:cNvCxnSpPr/>
          <p:nvPr/>
        </p:nvCxnSpPr>
        <p:spPr>
          <a:xfrm>
            <a:off x="1600200" y="4694238"/>
            <a:ext cx="0" cy="228600"/>
          </a:xfrm>
          <a:prstGeom prst="straightConnector1">
            <a:avLst/>
          </a:prstGeom>
          <a:noFill/>
          <a:ln w="12700" cap="flat" cmpd="sng">
            <a:solidFill>
              <a:schemeClr val="dk1"/>
            </a:solidFill>
            <a:prstDash val="solid"/>
            <a:round/>
            <a:headEnd type="none" w="sm" len="sm"/>
            <a:tailEnd type="none" w="sm" len="sm"/>
          </a:ln>
        </p:spPr>
      </p:cxnSp>
      <p:sp>
        <p:nvSpPr>
          <p:cNvPr id="175" name="Google Shape;175;p8"/>
          <p:cNvSpPr/>
          <p:nvPr/>
        </p:nvSpPr>
        <p:spPr>
          <a:xfrm>
            <a:off x="2346325" y="1676400"/>
            <a:ext cx="2038350" cy="396875"/>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Application Layer</a:t>
            </a:r>
            <a:endParaRPr sz="1400" b="0" i="0" u="none" strike="noStrike" cap="none">
              <a:solidFill>
                <a:srgbClr val="000000"/>
              </a:solidFill>
              <a:latin typeface="Arial"/>
              <a:ea typeface="Arial"/>
              <a:cs typeface="Arial"/>
              <a:sym typeface="Arial"/>
            </a:endParaRPr>
          </a:p>
        </p:txBody>
      </p:sp>
      <p:sp>
        <p:nvSpPr>
          <p:cNvPr id="176" name="Google Shape;176;p8"/>
          <p:cNvSpPr/>
          <p:nvPr/>
        </p:nvSpPr>
        <p:spPr>
          <a:xfrm>
            <a:off x="2346325" y="2209800"/>
            <a:ext cx="2092325" cy="396875"/>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Presentation Layer</a:t>
            </a:r>
            <a:endParaRPr sz="1400" b="0" i="0" u="none" strike="noStrike" cap="none">
              <a:solidFill>
                <a:srgbClr val="000000"/>
              </a:solidFill>
              <a:latin typeface="Arial"/>
              <a:ea typeface="Arial"/>
              <a:cs typeface="Arial"/>
              <a:sym typeface="Arial"/>
            </a:endParaRPr>
          </a:p>
        </p:txBody>
      </p:sp>
      <p:sp>
        <p:nvSpPr>
          <p:cNvPr id="177" name="Google Shape;177;p8"/>
          <p:cNvSpPr/>
          <p:nvPr/>
        </p:nvSpPr>
        <p:spPr>
          <a:xfrm>
            <a:off x="2346325" y="2743200"/>
            <a:ext cx="1616075" cy="396875"/>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Session Layer</a:t>
            </a:r>
            <a:endParaRPr sz="1400" b="0" i="0" u="none" strike="noStrike" cap="none">
              <a:solidFill>
                <a:srgbClr val="000000"/>
              </a:solidFill>
              <a:latin typeface="Arial"/>
              <a:ea typeface="Arial"/>
              <a:cs typeface="Arial"/>
              <a:sym typeface="Arial"/>
            </a:endParaRPr>
          </a:p>
        </p:txBody>
      </p:sp>
      <p:sp>
        <p:nvSpPr>
          <p:cNvPr id="178" name="Google Shape;178;p8"/>
          <p:cNvSpPr/>
          <p:nvPr/>
        </p:nvSpPr>
        <p:spPr>
          <a:xfrm>
            <a:off x="2346325" y="3276600"/>
            <a:ext cx="1827213" cy="396875"/>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Transport Layer</a:t>
            </a:r>
            <a:endParaRPr sz="1400" b="0" i="0" u="none" strike="noStrike" cap="none">
              <a:solidFill>
                <a:srgbClr val="000000"/>
              </a:solidFill>
              <a:latin typeface="Arial"/>
              <a:ea typeface="Arial"/>
              <a:cs typeface="Arial"/>
              <a:sym typeface="Arial"/>
            </a:endParaRPr>
          </a:p>
        </p:txBody>
      </p:sp>
      <p:sp>
        <p:nvSpPr>
          <p:cNvPr id="179" name="Google Shape;179;p8"/>
          <p:cNvSpPr/>
          <p:nvPr/>
        </p:nvSpPr>
        <p:spPr>
          <a:xfrm>
            <a:off x="2346325" y="3810000"/>
            <a:ext cx="1728788" cy="396875"/>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Network Layer</a:t>
            </a:r>
            <a:endParaRPr sz="1400" b="0" i="0" u="none" strike="noStrike" cap="none">
              <a:solidFill>
                <a:srgbClr val="000000"/>
              </a:solidFill>
              <a:latin typeface="Arial"/>
              <a:ea typeface="Arial"/>
              <a:cs typeface="Arial"/>
              <a:sym typeface="Arial"/>
            </a:endParaRPr>
          </a:p>
        </p:txBody>
      </p:sp>
      <p:sp>
        <p:nvSpPr>
          <p:cNvPr id="180" name="Google Shape;180;p8"/>
          <p:cNvSpPr/>
          <p:nvPr/>
        </p:nvSpPr>
        <p:spPr>
          <a:xfrm>
            <a:off x="2346325" y="4343400"/>
            <a:ext cx="1862138" cy="396875"/>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Data Link Layer</a:t>
            </a:r>
            <a:endParaRPr sz="1400" b="0" i="0" u="none" strike="noStrike" cap="none">
              <a:solidFill>
                <a:srgbClr val="000000"/>
              </a:solidFill>
              <a:latin typeface="Arial"/>
              <a:ea typeface="Arial"/>
              <a:cs typeface="Arial"/>
              <a:sym typeface="Arial"/>
            </a:endParaRPr>
          </a:p>
        </p:txBody>
      </p:sp>
      <p:sp>
        <p:nvSpPr>
          <p:cNvPr id="181" name="Google Shape;181;p8"/>
          <p:cNvSpPr/>
          <p:nvPr/>
        </p:nvSpPr>
        <p:spPr>
          <a:xfrm>
            <a:off x="2346325" y="4876800"/>
            <a:ext cx="1700213" cy="396875"/>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Physical Layer</a:t>
            </a:r>
            <a:endParaRPr sz="1400" b="0" i="0" u="none" strike="noStrike" cap="none">
              <a:solidFill>
                <a:srgbClr val="000000"/>
              </a:solidFill>
              <a:latin typeface="Arial"/>
              <a:ea typeface="Arial"/>
              <a:cs typeface="Arial"/>
              <a:sym typeface="Arial"/>
            </a:endParaRPr>
          </a:p>
        </p:txBody>
      </p:sp>
      <p:cxnSp>
        <p:nvCxnSpPr>
          <p:cNvPr id="182" name="Google Shape;182;p8"/>
          <p:cNvCxnSpPr/>
          <p:nvPr/>
        </p:nvCxnSpPr>
        <p:spPr>
          <a:xfrm>
            <a:off x="609600" y="3779838"/>
            <a:ext cx="0" cy="1524000"/>
          </a:xfrm>
          <a:prstGeom prst="straightConnector1">
            <a:avLst/>
          </a:prstGeom>
          <a:noFill/>
          <a:ln w="12700" cap="flat" cmpd="sng">
            <a:solidFill>
              <a:schemeClr val="dk1"/>
            </a:solidFill>
            <a:prstDash val="dash"/>
            <a:round/>
            <a:headEnd type="none" w="sm" len="sm"/>
            <a:tailEnd type="none" w="sm" len="sm"/>
          </a:ln>
        </p:spPr>
      </p:cxnSp>
      <p:cxnSp>
        <p:nvCxnSpPr>
          <p:cNvPr id="183" name="Google Shape;183;p8"/>
          <p:cNvCxnSpPr/>
          <p:nvPr/>
        </p:nvCxnSpPr>
        <p:spPr>
          <a:xfrm>
            <a:off x="4267200" y="3779838"/>
            <a:ext cx="0" cy="1524000"/>
          </a:xfrm>
          <a:prstGeom prst="straightConnector1">
            <a:avLst/>
          </a:prstGeom>
          <a:noFill/>
          <a:ln w="12700" cap="flat" cmpd="sng">
            <a:solidFill>
              <a:schemeClr val="dk1"/>
            </a:solidFill>
            <a:prstDash val="dot"/>
            <a:round/>
            <a:headEnd type="none" w="sm" len="sm"/>
            <a:tailEnd type="none" w="sm" len="sm"/>
          </a:ln>
        </p:spPr>
      </p:cxnSp>
      <p:cxnSp>
        <p:nvCxnSpPr>
          <p:cNvPr id="184" name="Google Shape;184;p8"/>
          <p:cNvCxnSpPr/>
          <p:nvPr/>
        </p:nvCxnSpPr>
        <p:spPr>
          <a:xfrm rot="10800000">
            <a:off x="609600" y="3779838"/>
            <a:ext cx="3657600" cy="0"/>
          </a:xfrm>
          <a:prstGeom prst="straightConnector1">
            <a:avLst/>
          </a:prstGeom>
          <a:noFill/>
          <a:ln w="12700" cap="flat" cmpd="sng">
            <a:solidFill>
              <a:schemeClr val="dk1"/>
            </a:solidFill>
            <a:prstDash val="dash"/>
            <a:round/>
            <a:headEnd type="none" w="sm" len="sm"/>
            <a:tailEnd type="none" w="sm" len="sm"/>
          </a:ln>
        </p:spPr>
      </p:cxnSp>
      <p:cxnSp>
        <p:nvCxnSpPr>
          <p:cNvPr id="185" name="Google Shape;185;p8"/>
          <p:cNvCxnSpPr/>
          <p:nvPr/>
        </p:nvCxnSpPr>
        <p:spPr>
          <a:xfrm rot="10800000">
            <a:off x="609600" y="5303838"/>
            <a:ext cx="3657600" cy="0"/>
          </a:xfrm>
          <a:prstGeom prst="straightConnector1">
            <a:avLst/>
          </a:prstGeom>
          <a:noFill/>
          <a:ln w="12700" cap="flat" cmpd="sng">
            <a:solidFill>
              <a:schemeClr val="dk1"/>
            </a:solidFill>
            <a:prstDash val="dash"/>
            <a:round/>
            <a:headEnd type="none" w="sm" len="sm"/>
            <a:tailEnd type="none" w="sm" len="sm"/>
          </a:ln>
        </p:spPr>
      </p:cxnSp>
      <p:sp>
        <p:nvSpPr>
          <p:cNvPr id="186" name="Google Shape;186;p8"/>
          <p:cNvSpPr/>
          <p:nvPr/>
        </p:nvSpPr>
        <p:spPr>
          <a:xfrm>
            <a:off x="4267200" y="5791200"/>
            <a:ext cx="4494213" cy="396875"/>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Communications subnet boundary</a:t>
            </a:r>
            <a:endParaRPr sz="1400" b="0" i="0" u="none" strike="noStrike" cap="none">
              <a:solidFill>
                <a:srgbClr val="000000"/>
              </a:solidFill>
              <a:latin typeface="Arial"/>
              <a:ea typeface="Arial"/>
              <a:cs typeface="Arial"/>
              <a:sym typeface="Arial"/>
            </a:endParaRPr>
          </a:p>
        </p:txBody>
      </p:sp>
      <p:sp>
        <p:nvSpPr>
          <p:cNvPr id="187" name="Google Shape;187;p8"/>
          <p:cNvSpPr/>
          <p:nvPr/>
        </p:nvSpPr>
        <p:spPr>
          <a:xfrm>
            <a:off x="4267200" y="4800600"/>
            <a:ext cx="762000" cy="990600"/>
          </a:xfrm>
          <a:custGeom>
            <a:avLst/>
            <a:gdLst/>
            <a:ahLst/>
            <a:cxnLst/>
            <a:rect l="l" t="t" r="r" b="b"/>
            <a:pathLst>
              <a:path w="1440" h="1152" extrusionOk="0">
                <a:moveTo>
                  <a:pt x="0" y="0"/>
                </a:moveTo>
                <a:cubicBezTo>
                  <a:pt x="292" y="216"/>
                  <a:pt x="584" y="432"/>
                  <a:pt x="720" y="576"/>
                </a:cubicBezTo>
                <a:cubicBezTo>
                  <a:pt x="856" y="720"/>
                  <a:pt x="720" y="776"/>
                  <a:pt x="816" y="864"/>
                </a:cubicBezTo>
                <a:cubicBezTo>
                  <a:pt x="912" y="952"/>
                  <a:pt x="1192" y="1056"/>
                  <a:pt x="1296" y="1104"/>
                </a:cubicBezTo>
                <a:cubicBezTo>
                  <a:pt x="1400" y="1152"/>
                  <a:pt x="1420" y="1152"/>
                  <a:pt x="1440" y="1152"/>
                </a:cubicBezTo>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8"/>
          <p:cNvSpPr txBox="1"/>
          <p:nvPr/>
        </p:nvSpPr>
        <p:spPr>
          <a:xfrm>
            <a:off x="476865" y="5508626"/>
            <a:ext cx="3078087"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000000"/>
                </a:solidFill>
                <a:latin typeface="Times New Roman"/>
                <a:ea typeface="Times New Roman"/>
                <a:cs typeface="Times New Roman"/>
                <a:sym typeface="Times New Roman"/>
              </a:rPr>
              <a:t>Figure 4</a:t>
            </a:r>
            <a:r>
              <a:rPr lang="en-US" sz="1600" b="0" i="0" u="none" strike="noStrike" cap="none">
                <a:solidFill>
                  <a:srgbClr val="000000"/>
                </a:solidFill>
                <a:latin typeface="Times New Roman"/>
                <a:ea typeface="Times New Roman"/>
                <a:cs typeface="Times New Roman"/>
                <a:sym typeface="Times New Roman"/>
              </a:rPr>
              <a:t> Shows OSI model layers  </a:t>
            </a:r>
            <a:endParaRPr sz="1400" b="0" i="0" u="none" strike="noStrike" cap="none">
              <a:solidFill>
                <a:srgbClr val="000000"/>
              </a:solidFill>
              <a:latin typeface="Times New Roman"/>
              <a:ea typeface="Times New Roman"/>
              <a:cs typeface="Times New Roman"/>
              <a:sym typeface="Times New Roman"/>
            </a:endParaRPr>
          </a:p>
        </p:txBody>
      </p:sp>
      <p:sp>
        <p:nvSpPr>
          <p:cNvPr id="189" name="Google Shape;189;p8"/>
          <p:cNvSpPr txBox="1"/>
          <p:nvPr/>
        </p:nvSpPr>
        <p:spPr>
          <a:xfrm>
            <a:off x="476864" y="1026927"/>
            <a:ext cx="604320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Times New Roman"/>
                <a:ea typeface="Times New Roman"/>
                <a:cs typeface="Times New Roman"/>
                <a:sym typeface="Times New Roman"/>
              </a:rPr>
              <a:t>Figure 4 displays 7 layers of  OSI model and overview of their specific task.  </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
          <p:cNvSpPr txBox="1">
            <a:spLocks noGrp="1"/>
          </p:cNvSpPr>
          <p:nvPr>
            <p:ph type="title"/>
          </p:nvPr>
        </p:nvSpPr>
        <p:spPr>
          <a:xfrm>
            <a:off x="109650" y="159500"/>
            <a:ext cx="5137200" cy="61500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Clr>
                <a:schemeClr val="dk1"/>
              </a:buClr>
              <a:buSzPts val="2800"/>
              <a:buFont typeface="Times New Roman"/>
              <a:buNone/>
            </a:pPr>
            <a:r>
              <a:rPr lang="en-US"/>
              <a:t>  </a:t>
            </a:r>
            <a:r>
              <a:rPr lang="en-US" b="1"/>
              <a:t>Reference model (OSI)</a:t>
            </a:r>
            <a:endParaRPr b="1"/>
          </a:p>
        </p:txBody>
      </p:sp>
      <p:sp>
        <p:nvSpPr>
          <p:cNvPr id="195" name="Google Shape;195;p3"/>
          <p:cNvSpPr txBox="1">
            <a:spLocks noGrp="1"/>
          </p:cNvSpPr>
          <p:nvPr>
            <p:ph type="body" idx="1"/>
          </p:nvPr>
        </p:nvSpPr>
        <p:spPr>
          <a:xfrm>
            <a:off x="209320" y="1589456"/>
            <a:ext cx="8443361" cy="3513885"/>
          </a:xfrm>
          <a:prstGeom prst="rect">
            <a:avLst/>
          </a:prstGeom>
          <a:noFill/>
          <a:ln>
            <a:noFill/>
          </a:ln>
        </p:spPr>
        <p:txBody>
          <a:bodyPr spcFirstLastPara="1" wrap="square" lIns="0" tIns="0" rIns="0" bIns="79350" anchor="ctr" anchorCtr="0">
            <a:spAutoFit/>
          </a:bodyPr>
          <a:lstStyle/>
          <a:p>
            <a:pPr marL="457200" lvl="0" indent="-342900" algn="just" rtl="0">
              <a:lnSpc>
                <a:spcPct val="90000"/>
              </a:lnSpc>
              <a:spcBef>
                <a:spcPts val="0"/>
              </a:spcBef>
              <a:spcAft>
                <a:spcPts val="0"/>
              </a:spcAft>
              <a:buSzPts val="1800"/>
              <a:buChar char="•"/>
            </a:pPr>
            <a:r>
              <a:rPr lang="en-US" sz="2000">
                <a:solidFill>
                  <a:srgbClr val="000000"/>
                </a:solidFill>
                <a:latin typeface="Times New Roman"/>
                <a:ea typeface="Times New Roman"/>
                <a:cs typeface="Times New Roman"/>
                <a:sym typeface="Times New Roman"/>
              </a:rPr>
              <a:t>OSI: Open System Interconnect</a:t>
            </a:r>
            <a:endParaRPr/>
          </a:p>
          <a:p>
            <a:pPr marL="457200" lvl="0" indent="-228600" algn="just" rtl="0">
              <a:lnSpc>
                <a:spcPct val="90000"/>
              </a:lnSpc>
              <a:spcBef>
                <a:spcPts val="0"/>
              </a:spcBef>
              <a:spcAft>
                <a:spcPts val="0"/>
              </a:spcAft>
              <a:buSzPts val="1800"/>
              <a:buNone/>
            </a:pPr>
            <a:endParaRPr sz="2000">
              <a:solidFill>
                <a:srgbClr val="000000"/>
              </a:solidFill>
              <a:latin typeface="Times New Roman"/>
              <a:ea typeface="Times New Roman"/>
              <a:cs typeface="Times New Roman"/>
              <a:sym typeface="Times New Roman"/>
            </a:endParaRPr>
          </a:p>
          <a:p>
            <a:pPr marL="457200" lvl="0" indent="-342900" algn="just" rtl="0">
              <a:lnSpc>
                <a:spcPct val="90000"/>
              </a:lnSpc>
              <a:spcBef>
                <a:spcPts val="0"/>
              </a:spcBef>
              <a:spcAft>
                <a:spcPts val="0"/>
              </a:spcAft>
              <a:buSzPts val="1800"/>
              <a:buChar char="•"/>
            </a:pPr>
            <a:r>
              <a:rPr lang="en-US" sz="2000">
                <a:solidFill>
                  <a:srgbClr val="000000"/>
                </a:solidFill>
                <a:latin typeface="Times New Roman"/>
                <a:ea typeface="Times New Roman"/>
                <a:cs typeface="Times New Roman"/>
                <a:sym typeface="Times New Roman"/>
              </a:rPr>
              <a:t>Established in 1947, the International Standards Organization (</a:t>
            </a:r>
            <a:r>
              <a:rPr lang="en-US" sz="2000">
                <a:solidFill>
                  <a:srgbClr val="0563C1"/>
                </a:solidFill>
                <a:latin typeface="Times New Roman"/>
                <a:ea typeface="Times New Roman"/>
                <a:cs typeface="Times New Roman"/>
                <a:sym typeface="Times New Roman"/>
              </a:rPr>
              <a:t>ISO</a:t>
            </a:r>
            <a:r>
              <a:rPr lang="en-US" sz="2000">
                <a:solidFill>
                  <a:srgbClr val="000000"/>
                </a:solidFill>
                <a:latin typeface="Times New Roman"/>
                <a:ea typeface="Times New Roman"/>
                <a:cs typeface="Times New Roman"/>
                <a:sym typeface="Times New Roman"/>
              </a:rPr>
              <a:t>) is a multinational body dedicated to worldwide agreement on international standards. An ISO standard that covers all aspects of network communications is the Open Systems Interconnection (</a:t>
            </a:r>
            <a:r>
              <a:rPr lang="en-US" sz="2000">
                <a:solidFill>
                  <a:srgbClr val="0563C1"/>
                </a:solidFill>
                <a:latin typeface="Times New Roman"/>
                <a:ea typeface="Times New Roman"/>
                <a:cs typeface="Times New Roman"/>
                <a:sym typeface="Times New Roman"/>
              </a:rPr>
              <a:t>OSI</a:t>
            </a:r>
            <a:r>
              <a:rPr lang="en-US" sz="2000">
                <a:solidFill>
                  <a:srgbClr val="000000"/>
                </a:solidFill>
                <a:latin typeface="Times New Roman"/>
                <a:ea typeface="Times New Roman"/>
                <a:cs typeface="Times New Roman"/>
                <a:sym typeface="Times New Roman"/>
              </a:rPr>
              <a:t>) model. It was first introduced in the late 1970s. </a:t>
            </a:r>
            <a:endParaRPr sz="2000">
              <a:latin typeface="Times New Roman"/>
              <a:ea typeface="Times New Roman"/>
              <a:cs typeface="Times New Roman"/>
              <a:sym typeface="Times New Roman"/>
            </a:endParaRPr>
          </a:p>
          <a:p>
            <a:pPr marL="114300" lvl="0" indent="0" algn="l" rtl="0">
              <a:lnSpc>
                <a:spcPct val="90000"/>
              </a:lnSpc>
              <a:spcBef>
                <a:spcPts val="1000"/>
              </a:spcBef>
              <a:spcAft>
                <a:spcPts val="0"/>
              </a:spcAft>
              <a:buClr>
                <a:schemeClr val="dk1"/>
              </a:buClr>
              <a:buSzPts val="1800"/>
              <a:buNone/>
            </a:pPr>
            <a:r>
              <a:rPr lang="en-US" sz="2400">
                <a:latin typeface="Times New Roman"/>
                <a:ea typeface="Times New Roman"/>
                <a:cs typeface="Times New Roman"/>
                <a:sym typeface="Times New Roman"/>
              </a:rPr>
              <a:t/>
            </a:r>
            <a:br>
              <a:rPr lang="en-US" sz="2400">
                <a:latin typeface="Times New Roman"/>
                <a:ea typeface="Times New Roman"/>
                <a:cs typeface="Times New Roman"/>
                <a:sym typeface="Times New Roman"/>
              </a:rPr>
            </a:br>
            <a:r>
              <a:rPr lang="en-US" sz="2400" b="0" i="0" u="none" strike="noStrike" cap="none">
                <a:solidFill>
                  <a:schemeClr val="dk1"/>
                </a:solidFill>
                <a:latin typeface="Times New Roman"/>
                <a:ea typeface="Times New Roman"/>
                <a:cs typeface="Times New Roman"/>
                <a:sym typeface="Times New Roman"/>
              </a:rPr>
              <a:t/>
            </a:r>
            <a:br>
              <a:rPr lang="en-US" sz="2400" b="0" i="0" u="none" strike="noStrike" cap="none">
                <a:solidFill>
                  <a:schemeClr val="dk1"/>
                </a:solidFill>
                <a:latin typeface="Times New Roman"/>
                <a:ea typeface="Times New Roman"/>
                <a:cs typeface="Times New Roman"/>
                <a:sym typeface="Times New Roman"/>
              </a:rPr>
            </a:br>
            <a:endParaRPr sz="24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800"/>
              <a:buFont typeface="Arial"/>
              <a:buNone/>
            </a:pPr>
            <a:endParaRPr sz="2400" b="0" i="0" u="none" strike="noStrike" cap="none">
              <a:solidFill>
                <a:schemeClr val="dk1"/>
              </a:solidFill>
              <a:latin typeface="Times New Roman"/>
              <a:ea typeface="Times New Roman"/>
              <a:cs typeface="Times New Roman"/>
              <a:sym typeface="Times New Roman"/>
            </a:endParaRPr>
          </a:p>
        </p:txBody>
      </p:sp>
      <p:pic>
        <p:nvPicPr>
          <p:cNvPr id="196" name="Google Shape;196;p3"/>
          <p:cNvPicPr preferRelativeResize="0"/>
          <p:nvPr/>
        </p:nvPicPr>
        <p:blipFill rotWithShape="1">
          <a:blip r:embed="rId3">
            <a:alphaModFix/>
          </a:blip>
          <a:srcRect/>
          <a:stretch/>
        </p:blipFill>
        <p:spPr>
          <a:xfrm>
            <a:off x="658661" y="4022856"/>
            <a:ext cx="7544677" cy="2160970"/>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42"/>
          <p:cNvSpPr txBox="1">
            <a:spLocks noGrp="1"/>
          </p:cNvSpPr>
          <p:nvPr>
            <p:ph type="title"/>
          </p:nvPr>
        </p:nvSpPr>
        <p:spPr>
          <a:xfrm>
            <a:off x="59800" y="100625"/>
            <a:ext cx="3608400" cy="69480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Clr>
                <a:schemeClr val="dk1"/>
              </a:buClr>
              <a:buSzPts val="1800"/>
              <a:buNone/>
            </a:pPr>
            <a:r>
              <a:rPr lang="en-US"/>
              <a:t>  </a:t>
            </a:r>
            <a:r>
              <a:rPr lang="en-US" b="1"/>
              <a:t>Layers of OSI model</a:t>
            </a:r>
            <a:endParaRPr b="1"/>
          </a:p>
        </p:txBody>
      </p:sp>
      <p:sp>
        <p:nvSpPr>
          <p:cNvPr id="202" name="Google Shape;202;p42"/>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p>
            <a:pPr marL="457200" lvl="0" indent="-228600" algn="l" rtl="0">
              <a:lnSpc>
                <a:spcPct val="90000"/>
              </a:lnSpc>
              <a:spcBef>
                <a:spcPts val="1000"/>
              </a:spcBef>
              <a:spcAft>
                <a:spcPts val="0"/>
              </a:spcAft>
              <a:buClr>
                <a:schemeClr val="dk1"/>
              </a:buClr>
              <a:buSzPts val="1800"/>
              <a:buNone/>
            </a:pPr>
            <a:endParaRPr/>
          </a:p>
        </p:txBody>
      </p:sp>
      <p:pic>
        <p:nvPicPr>
          <p:cNvPr id="203" name="Google Shape;203;p42"/>
          <p:cNvPicPr preferRelativeResize="0"/>
          <p:nvPr/>
        </p:nvPicPr>
        <p:blipFill rotWithShape="1">
          <a:blip r:embed="rId3">
            <a:alphaModFix/>
          </a:blip>
          <a:srcRect/>
          <a:stretch/>
        </p:blipFill>
        <p:spPr>
          <a:xfrm>
            <a:off x="289401" y="1604520"/>
            <a:ext cx="8564838" cy="4633771"/>
          </a:xfrm>
          <a:prstGeom prst="rect">
            <a:avLst/>
          </a:prstGeom>
          <a:noFill/>
          <a:ln>
            <a:noFill/>
          </a:ln>
        </p:spPr>
      </p:pic>
      <p:sp>
        <p:nvSpPr>
          <p:cNvPr id="204" name="Google Shape;204;p42"/>
          <p:cNvSpPr txBox="1"/>
          <p:nvPr/>
        </p:nvSpPr>
        <p:spPr>
          <a:xfrm>
            <a:off x="2820488" y="6314760"/>
            <a:ext cx="46521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000000"/>
                </a:solidFill>
                <a:latin typeface="Times New Roman"/>
                <a:ea typeface="Times New Roman"/>
                <a:cs typeface="Times New Roman"/>
                <a:sym typeface="Times New Roman"/>
              </a:rPr>
              <a:t>Figure 5</a:t>
            </a:r>
            <a:r>
              <a:rPr lang="en-US" sz="1600" b="0" i="0" u="none" strike="noStrike" cap="none">
                <a:solidFill>
                  <a:srgbClr val="000000"/>
                </a:solidFill>
                <a:latin typeface="Times New Roman"/>
                <a:ea typeface="Times New Roman"/>
                <a:cs typeface="Times New Roman"/>
                <a:sym typeface="Times New Roman"/>
              </a:rPr>
              <a:t> Shows  responsibilities of OSI model layers  </a:t>
            </a:r>
            <a:endParaRPr sz="1600" b="0" i="0" u="none" strike="noStrike" cap="none">
              <a:solidFill>
                <a:srgbClr val="000000"/>
              </a:solidFill>
              <a:latin typeface="Arial"/>
              <a:ea typeface="Arial"/>
              <a:cs typeface="Arial"/>
              <a:sym typeface="Arial"/>
            </a:endParaRPr>
          </a:p>
        </p:txBody>
      </p:sp>
      <p:sp>
        <p:nvSpPr>
          <p:cNvPr id="205" name="Google Shape;205;p42"/>
          <p:cNvSpPr txBox="1"/>
          <p:nvPr/>
        </p:nvSpPr>
        <p:spPr>
          <a:xfrm>
            <a:off x="429897" y="1030703"/>
            <a:ext cx="4594528"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Times New Roman"/>
                <a:ea typeface="Times New Roman"/>
                <a:cs typeface="Times New Roman"/>
                <a:sym typeface="Times New Roman"/>
              </a:rPr>
              <a:t>Figure 5 shows  responsibilities of OSI model layers  </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5"/>
          <p:cNvSpPr txBox="1">
            <a:spLocks noGrp="1"/>
          </p:cNvSpPr>
          <p:nvPr>
            <p:ph type="title"/>
          </p:nvPr>
        </p:nvSpPr>
        <p:spPr>
          <a:xfrm>
            <a:off x="69775" y="-217275"/>
            <a:ext cx="6419100" cy="9141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2800"/>
              <a:buFont typeface="Times New Roman"/>
              <a:buNone/>
            </a:pPr>
            <a:r>
              <a:rPr lang="en-US"/>
              <a:t>      </a:t>
            </a:r>
            <a:br>
              <a:rPr lang="en-US"/>
            </a:br>
            <a:r>
              <a:rPr lang="en-US"/>
              <a:t> </a:t>
            </a:r>
            <a:r>
              <a:rPr lang="en-US" b="1"/>
              <a:t>Interaction between layers in OSI model</a:t>
            </a:r>
            <a:endParaRPr b="1"/>
          </a:p>
        </p:txBody>
      </p:sp>
      <p:pic>
        <p:nvPicPr>
          <p:cNvPr id="211" name="Google Shape;211;p5"/>
          <p:cNvPicPr preferRelativeResize="0"/>
          <p:nvPr/>
        </p:nvPicPr>
        <p:blipFill rotWithShape="1">
          <a:blip r:embed="rId3">
            <a:alphaModFix/>
          </a:blip>
          <a:srcRect/>
          <a:stretch/>
        </p:blipFill>
        <p:spPr>
          <a:xfrm>
            <a:off x="480767" y="1404730"/>
            <a:ext cx="8144759" cy="4611757"/>
          </a:xfrm>
          <a:prstGeom prst="rect">
            <a:avLst/>
          </a:prstGeom>
          <a:noFill/>
          <a:ln>
            <a:noFill/>
          </a:ln>
        </p:spPr>
      </p:pic>
      <p:sp>
        <p:nvSpPr>
          <p:cNvPr id="212" name="Google Shape;212;p5"/>
          <p:cNvSpPr txBox="1"/>
          <p:nvPr/>
        </p:nvSpPr>
        <p:spPr>
          <a:xfrm>
            <a:off x="2673413" y="6254061"/>
            <a:ext cx="50097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000000"/>
                </a:solidFill>
                <a:latin typeface="Times New Roman"/>
                <a:ea typeface="Times New Roman"/>
                <a:cs typeface="Times New Roman"/>
                <a:sym typeface="Times New Roman"/>
              </a:rPr>
              <a:t>Figure 6</a:t>
            </a:r>
            <a:r>
              <a:rPr lang="en-US" sz="1600" b="0" i="0" u="none" strike="noStrike" cap="none">
                <a:solidFill>
                  <a:srgbClr val="000000"/>
                </a:solidFill>
                <a:latin typeface="Times New Roman"/>
                <a:ea typeface="Times New Roman"/>
                <a:cs typeface="Times New Roman"/>
                <a:sym typeface="Times New Roman"/>
              </a:rPr>
              <a:t> Shows interaction between layers in OSI model.  </a:t>
            </a:r>
            <a:endParaRPr sz="1600" b="0" i="0" u="none" strike="noStrike" cap="none">
              <a:solidFill>
                <a:srgbClr val="000000"/>
              </a:solidFill>
              <a:latin typeface="Arial"/>
              <a:ea typeface="Arial"/>
              <a:cs typeface="Arial"/>
              <a:sym typeface="Arial"/>
            </a:endParaRPr>
          </a:p>
        </p:txBody>
      </p:sp>
      <p:sp>
        <p:nvSpPr>
          <p:cNvPr id="213" name="Google Shape;213;p5"/>
          <p:cNvSpPr txBox="1"/>
          <p:nvPr/>
        </p:nvSpPr>
        <p:spPr>
          <a:xfrm>
            <a:off x="600011" y="919569"/>
            <a:ext cx="6675225"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Times New Roman"/>
                <a:ea typeface="Times New Roman"/>
                <a:cs typeface="Times New Roman"/>
                <a:sym typeface="Times New Roman"/>
              </a:rPr>
              <a:t>Figure 6 shows interaction between layers in OSI model at each layer in detail.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6"/>
          <p:cNvSpPr txBox="1">
            <a:spLocks noGrp="1"/>
          </p:cNvSpPr>
          <p:nvPr>
            <p:ph type="title"/>
          </p:nvPr>
        </p:nvSpPr>
        <p:spPr>
          <a:xfrm>
            <a:off x="0" y="139550"/>
            <a:ext cx="5372700" cy="6180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2800"/>
              <a:buFont typeface="Times New Roman"/>
              <a:buNone/>
            </a:pPr>
            <a:r>
              <a:rPr lang="en-US" b="1"/>
              <a:t>  An exchange using the OSI model</a:t>
            </a:r>
            <a:endParaRPr b="1"/>
          </a:p>
        </p:txBody>
      </p:sp>
      <p:pic>
        <p:nvPicPr>
          <p:cNvPr id="219" name="Google Shape;219;p6"/>
          <p:cNvPicPr preferRelativeResize="0"/>
          <p:nvPr/>
        </p:nvPicPr>
        <p:blipFill rotWithShape="1">
          <a:blip r:embed="rId3">
            <a:alphaModFix/>
          </a:blip>
          <a:srcRect/>
          <a:stretch/>
        </p:blipFill>
        <p:spPr>
          <a:xfrm>
            <a:off x="906259" y="1224103"/>
            <a:ext cx="7523116" cy="4822354"/>
          </a:xfrm>
          <a:prstGeom prst="rect">
            <a:avLst/>
          </a:prstGeom>
          <a:noFill/>
          <a:ln>
            <a:noFill/>
          </a:ln>
        </p:spPr>
      </p:pic>
      <p:sp>
        <p:nvSpPr>
          <p:cNvPr id="220" name="Google Shape;220;p6"/>
          <p:cNvSpPr txBox="1"/>
          <p:nvPr/>
        </p:nvSpPr>
        <p:spPr>
          <a:xfrm>
            <a:off x="2673413" y="6254061"/>
            <a:ext cx="5460149"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000000"/>
                </a:solidFill>
                <a:latin typeface="Times New Roman"/>
                <a:ea typeface="Times New Roman"/>
                <a:cs typeface="Times New Roman"/>
                <a:sym typeface="Times New Roman"/>
              </a:rPr>
              <a:t>Figure 7</a:t>
            </a:r>
            <a:r>
              <a:rPr lang="en-US" sz="1600" b="0" i="0" u="none" strike="noStrike" cap="none">
                <a:solidFill>
                  <a:srgbClr val="000000"/>
                </a:solidFill>
                <a:latin typeface="Times New Roman"/>
                <a:ea typeface="Times New Roman"/>
                <a:cs typeface="Times New Roman"/>
                <a:sym typeface="Times New Roman"/>
              </a:rPr>
              <a:t> Exchange of information using OSI model.  </a:t>
            </a:r>
            <a:endParaRPr sz="1400" b="0" i="0" u="none" strike="noStrike" cap="none">
              <a:solidFill>
                <a:srgbClr val="000000"/>
              </a:solidFill>
              <a:latin typeface="Arial"/>
              <a:ea typeface="Arial"/>
              <a:cs typeface="Arial"/>
              <a:sym typeface="Arial"/>
            </a:endParaRPr>
          </a:p>
        </p:txBody>
      </p:sp>
      <p:sp>
        <p:nvSpPr>
          <p:cNvPr id="221" name="Google Shape;221;p6"/>
          <p:cNvSpPr txBox="1"/>
          <p:nvPr/>
        </p:nvSpPr>
        <p:spPr>
          <a:xfrm>
            <a:off x="906259" y="899795"/>
            <a:ext cx="7582525"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Times New Roman"/>
                <a:ea typeface="Times New Roman"/>
                <a:cs typeface="Times New Roman"/>
                <a:sym typeface="Times New Roman"/>
              </a:rPr>
              <a:t>Figure 7 shows the exchange of information using OSI model and transmission medium.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43"/>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Clr>
                <a:schemeClr val="dk1"/>
              </a:buClr>
              <a:buSzPts val="1800"/>
              <a:buNone/>
            </a:pPr>
            <a:r>
              <a:rPr lang="en-US"/>
              <a:t> </a:t>
            </a:r>
            <a:r>
              <a:rPr lang="en-US" b="1"/>
              <a:t>Layers in the OSI model</a:t>
            </a:r>
            <a:endParaRPr b="1"/>
          </a:p>
        </p:txBody>
      </p:sp>
      <p:sp>
        <p:nvSpPr>
          <p:cNvPr id="227" name="Google Shape;227;p43"/>
          <p:cNvSpPr txBox="1">
            <a:spLocks noGrp="1"/>
          </p:cNvSpPr>
          <p:nvPr>
            <p:ph type="body" idx="1"/>
          </p:nvPr>
        </p:nvSpPr>
        <p:spPr>
          <a:xfrm>
            <a:off x="457200" y="967800"/>
            <a:ext cx="8229300" cy="5463900"/>
          </a:xfrm>
          <a:prstGeom prst="rect">
            <a:avLst/>
          </a:prstGeom>
          <a:noFill/>
          <a:ln>
            <a:noFill/>
          </a:ln>
        </p:spPr>
        <p:txBody>
          <a:bodyPr spcFirstLastPara="1" wrap="square" lIns="0" tIns="0" rIns="0" bIns="0" anchor="t" anchorCtr="0">
            <a:noAutofit/>
          </a:bodyPr>
          <a:lstStyle/>
          <a:p>
            <a:pPr marL="457200" lvl="0" indent="-342900" algn="l" rtl="0">
              <a:lnSpc>
                <a:spcPct val="150000"/>
              </a:lnSpc>
              <a:spcBef>
                <a:spcPts val="1000"/>
              </a:spcBef>
              <a:spcAft>
                <a:spcPts val="0"/>
              </a:spcAft>
              <a:buSzPts val="1800"/>
              <a:buChar char="•"/>
            </a:pPr>
            <a:r>
              <a:rPr lang="en-US" sz="2000">
                <a:latin typeface="Times New Roman"/>
                <a:ea typeface="Times New Roman"/>
                <a:cs typeface="Times New Roman"/>
                <a:sym typeface="Times New Roman"/>
              </a:rPr>
              <a:t>In this section we briefly describe the functions of each layer in the OSI model</a:t>
            </a:r>
            <a:r>
              <a:rPr lang="en-US" sz="2000" i="1">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a:p>
            <a:pPr marL="1257300" lvl="2" indent="-342900" algn="l" rtl="0">
              <a:lnSpc>
                <a:spcPct val="150000"/>
              </a:lnSpc>
              <a:spcBef>
                <a:spcPts val="0"/>
              </a:spcBef>
              <a:spcAft>
                <a:spcPts val="0"/>
              </a:spcAft>
              <a:buSzPts val="2808"/>
              <a:buChar char="•"/>
            </a:pPr>
            <a:r>
              <a:rPr lang="en-US">
                <a:solidFill>
                  <a:schemeClr val="dk1"/>
                </a:solidFill>
                <a:latin typeface="Times New Roman"/>
                <a:ea typeface="Times New Roman"/>
                <a:cs typeface="Times New Roman"/>
                <a:sym typeface="Times New Roman"/>
              </a:rPr>
              <a:t>Physical Layer</a:t>
            </a:r>
            <a:endParaRPr/>
          </a:p>
          <a:p>
            <a:pPr marL="1257300" lvl="2" indent="-342900" algn="l" rtl="0">
              <a:lnSpc>
                <a:spcPct val="150000"/>
              </a:lnSpc>
              <a:spcBef>
                <a:spcPts val="0"/>
              </a:spcBef>
              <a:spcAft>
                <a:spcPts val="0"/>
              </a:spcAft>
              <a:buSzPts val="2808"/>
              <a:buChar char="•"/>
            </a:pPr>
            <a:r>
              <a:rPr lang="en-US">
                <a:solidFill>
                  <a:schemeClr val="dk1"/>
                </a:solidFill>
                <a:latin typeface="Times New Roman"/>
                <a:ea typeface="Times New Roman"/>
                <a:cs typeface="Times New Roman"/>
                <a:sym typeface="Times New Roman"/>
              </a:rPr>
              <a:t>Data Link Layer</a:t>
            </a:r>
            <a:endParaRPr>
              <a:solidFill>
                <a:schemeClr val="dk1"/>
              </a:solidFill>
              <a:latin typeface="Times New Roman"/>
              <a:ea typeface="Times New Roman"/>
              <a:cs typeface="Times New Roman"/>
              <a:sym typeface="Times New Roman"/>
            </a:endParaRPr>
          </a:p>
          <a:p>
            <a:pPr marL="1257300" lvl="2" indent="-342900" algn="l" rtl="0">
              <a:lnSpc>
                <a:spcPct val="150000"/>
              </a:lnSpc>
              <a:spcBef>
                <a:spcPts val="0"/>
              </a:spcBef>
              <a:spcAft>
                <a:spcPts val="0"/>
              </a:spcAft>
              <a:buSzPts val="2808"/>
              <a:buChar char="•"/>
            </a:pPr>
            <a:r>
              <a:rPr lang="en-US">
                <a:solidFill>
                  <a:schemeClr val="dk1"/>
                </a:solidFill>
                <a:latin typeface="Times New Roman"/>
                <a:ea typeface="Times New Roman"/>
                <a:cs typeface="Times New Roman"/>
                <a:sym typeface="Times New Roman"/>
              </a:rPr>
              <a:t>Network Layer</a:t>
            </a:r>
            <a:endParaRPr>
              <a:solidFill>
                <a:schemeClr val="dk1"/>
              </a:solidFill>
              <a:latin typeface="Times New Roman"/>
              <a:ea typeface="Times New Roman"/>
              <a:cs typeface="Times New Roman"/>
              <a:sym typeface="Times New Roman"/>
            </a:endParaRPr>
          </a:p>
          <a:p>
            <a:pPr marL="1257300" lvl="2" indent="-342900" algn="l" rtl="0">
              <a:lnSpc>
                <a:spcPct val="150000"/>
              </a:lnSpc>
              <a:spcBef>
                <a:spcPts val="0"/>
              </a:spcBef>
              <a:spcAft>
                <a:spcPts val="0"/>
              </a:spcAft>
              <a:buSzPts val="2808"/>
              <a:buChar char="•"/>
            </a:pPr>
            <a:r>
              <a:rPr lang="en-US">
                <a:solidFill>
                  <a:schemeClr val="dk1"/>
                </a:solidFill>
                <a:latin typeface="Times New Roman"/>
                <a:ea typeface="Times New Roman"/>
                <a:cs typeface="Times New Roman"/>
                <a:sym typeface="Times New Roman"/>
              </a:rPr>
              <a:t>Transport Layer</a:t>
            </a:r>
            <a:endParaRPr>
              <a:solidFill>
                <a:schemeClr val="dk1"/>
              </a:solidFill>
              <a:latin typeface="Times New Roman"/>
              <a:ea typeface="Times New Roman"/>
              <a:cs typeface="Times New Roman"/>
              <a:sym typeface="Times New Roman"/>
            </a:endParaRPr>
          </a:p>
          <a:p>
            <a:pPr marL="1257300" lvl="2" indent="-342900" algn="l" rtl="0">
              <a:lnSpc>
                <a:spcPct val="150000"/>
              </a:lnSpc>
              <a:spcBef>
                <a:spcPts val="0"/>
              </a:spcBef>
              <a:spcAft>
                <a:spcPts val="0"/>
              </a:spcAft>
              <a:buSzPts val="2808"/>
              <a:buChar char="•"/>
            </a:pPr>
            <a:r>
              <a:rPr lang="en-US">
                <a:solidFill>
                  <a:schemeClr val="dk1"/>
                </a:solidFill>
                <a:latin typeface="Times New Roman"/>
                <a:ea typeface="Times New Roman"/>
                <a:cs typeface="Times New Roman"/>
                <a:sym typeface="Times New Roman"/>
              </a:rPr>
              <a:t>Session Layer</a:t>
            </a:r>
            <a:endParaRPr>
              <a:solidFill>
                <a:schemeClr val="dk1"/>
              </a:solidFill>
              <a:latin typeface="Times New Roman"/>
              <a:ea typeface="Times New Roman"/>
              <a:cs typeface="Times New Roman"/>
              <a:sym typeface="Times New Roman"/>
            </a:endParaRPr>
          </a:p>
          <a:p>
            <a:pPr marL="1257300" lvl="2" indent="-342900" algn="l" rtl="0">
              <a:lnSpc>
                <a:spcPct val="150000"/>
              </a:lnSpc>
              <a:spcBef>
                <a:spcPts val="0"/>
              </a:spcBef>
              <a:spcAft>
                <a:spcPts val="0"/>
              </a:spcAft>
              <a:buSzPts val="2808"/>
              <a:buChar char="•"/>
            </a:pPr>
            <a:r>
              <a:rPr lang="en-US">
                <a:solidFill>
                  <a:schemeClr val="dk1"/>
                </a:solidFill>
                <a:latin typeface="Times New Roman"/>
                <a:ea typeface="Times New Roman"/>
                <a:cs typeface="Times New Roman"/>
                <a:sym typeface="Times New Roman"/>
              </a:rPr>
              <a:t>Presentation Layer</a:t>
            </a:r>
            <a:endParaRPr>
              <a:solidFill>
                <a:schemeClr val="dk1"/>
              </a:solidFill>
              <a:latin typeface="Times New Roman"/>
              <a:ea typeface="Times New Roman"/>
              <a:cs typeface="Times New Roman"/>
              <a:sym typeface="Times New Roman"/>
            </a:endParaRPr>
          </a:p>
          <a:p>
            <a:pPr marL="1257300" lvl="2" indent="-342900" algn="l" rtl="0">
              <a:lnSpc>
                <a:spcPct val="150000"/>
              </a:lnSpc>
              <a:spcBef>
                <a:spcPts val="0"/>
              </a:spcBef>
              <a:spcAft>
                <a:spcPts val="0"/>
              </a:spcAft>
              <a:buSzPts val="2808"/>
              <a:buChar char="•"/>
            </a:pPr>
            <a:r>
              <a:rPr lang="en-US">
                <a:solidFill>
                  <a:schemeClr val="dk1"/>
                </a:solidFill>
                <a:latin typeface="Times New Roman"/>
                <a:ea typeface="Times New Roman"/>
                <a:cs typeface="Times New Roman"/>
                <a:sym typeface="Times New Roman"/>
              </a:rPr>
              <a:t>Application Layer</a:t>
            </a:r>
            <a:endParaRPr>
              <a:solidFill>
                <a:schemeClr val="dk1"/>
              </a:solidFill>
              <a:latin typeface="Times New Roman"/>
              <a:ea typeface="Times New Roman"/>
              <a:cs typeface="Times New Roman"/>
              <a:sym typeface="Times New Roman"/>
            </a:endParaRPr>
          </a:p>
          <a:p>
            <a:pPr marL="914400" lvl="1" indent="-228600" algn="l" rtl="0">
              <a:lnSpc>
                <a:spcPct val="90000"/>
              </a:lnSpc>
              <a:spcBef>
                <a:spcPts val="500"/>
              </a:spcBef>
              <a:spcAft>
                <a:spcPts val="0"/>
              </a:spcAft>
              <a:buSzPts val="1800"/>
              <a:buNone/>
            </a:pPr>
            <a:endParaRPr sz="20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44"/>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a:t>   </a:t>
            </a:r>
            <a:r>
              <a:rPr lang="en-US" b="1"/>
              <a:t>Layer 1 :Physical Layer</a:t>
            </a:r>
            <a:endParaRPr b="1"/>
          </a:p>
        </p:txBody>
      </p:sp>
      <p:pic>
        <p:nvPicPr>
          <p:cNvPr id="233" name="Google Shape;233;p44"/>
          <p:cNvPicPr preferRelativeResize="0"/>
          <p:nvPr/>
        </p:nvPicPr>
        <p:blipFill rotWithShape="1">
          <a:blip r:embed="rId3">
            <a:alphaModFix/>
          </a:blip>
          <a:srcRect/>
          <a:stretch/>
        </p:blipFill>
        <p:spPr>
          <a:xfrm>
            <a:off x="835745" y="1707329"/>
            <a:ext cx="7663218" cy="2451580"/>
          </a:xfrm>
          <a:prstGeom prst="rect">
            <a:avLst/>
          </a:prstGeom>
          <a:noFill/>
          <a:ln>
            <a:noFill/>
          </a:ln>
        </p:spPr>
      </p:pic>
      <p:sp>
        <p:nvSpPr>
          <p:cNvPr id="234" name="Google Shape;234;p44"/>
          <p:cNvSpPr/>
          <p:nvPr/>
        </p:nvSpPr>
        <p:spPr>
          <a:xfrm>
            <a:off x="636356" y="5441283"/>
            <a:ext cx="8050084" cy="707846"/>
          </a:xfrm>
          <a:prstGeom prst="rect">
            <a:avLst/>
          </a:prstGeom>
          <a:solidFill>
            <a:srgbClr val="99FF33"/>
          </a:solid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Times New Roman"/>
                <a:ea typeface="Times New Roman"/>
                <a:cs typeface="Times New Roman"/>
                <a:sym typeface="Times New Roman"/>
              </a:rPr>
              <a:t>The physical layer is responsible for movements of individual bits from one hop (node) to the next.</a:t>
            </a:r>
            <a:endParaRPr sz="2000" b="0" i="0" u="none" strike="noStrike" cap="none">
              <a:solidFill>
                <a:srgbClr val="000000"/>
              </a:solidFill>
              <a:latin typeface="Arial"/>
              <a:ea typeface="Arial"/>
              <a:cs typeface="Arial"/>
              <a:sym typeface="Arial"/>
            </a:endParaRPr>
          </a:p>
        </p:txBody>
      </p:sp>
      <p:grpSp>
        <p:nvGrpSpPr>
          <p:cNvPr id="235" name="Google Shape;235;p44"/>
          <p:cNvGrpSpPr/>
          <p:nvPr/>
        </p:nvGrpSpPr>
        <p:grpSpPr>
          <a:xfrm>
            <a:off x="639200" y="4936365"/>
            <a:ext cx="971238" cy="509094"/>
            <a:chOff x="1200" y="1248"/>
            <a:chExt cx="720" cy="357"/>
          </a:xfrm>
        </p:grpSpPr>
        <p:pic>
          <p:nvPicPr>
            <p:cNvPr id="236" name="Google Shape;236;p44"/>
            <p:cNvPicPr preferRelativeResize="0"/>
            <p:nvPr/>
          </p:nvPicPr>
          <p:blipFill rotWithShape="1">
            <a:blip r:embed="rId4">
              <a:alphaModFix/>
            </a:blip>
            <a:srcRect/>
            <a:stretch/>
          </p:blipFill>
          <p:spPr>
            <a:xfrm>
              <a:off x="1200" y="1248"/>
              <a:ext cx="720" cy="357"/>
            </a:xfrm>
            <a:prstGeom prst="rect">
              <a:avLst/>
            </a:prstGeom>
            <a:noFill/>
            <a:ln>
              <a:noFill/>
            </a:ln>
          </p:spPr>
        </p:pic>
        <p:sp>
          <p:nvSpPr>
            <p:cNvPr id="237" name="Google Shape;237;p44"/>
            <p:cNvSpPr txBox="1"/>
            <p:nvPr/>
          </p:nvSpPr>
          <p:spPr>
            <a:xfrm>
              <a:off x="1284" y="1248"/>
              <a:ext cx="551" cy="25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1" u="none" strike="noStrike" cap="none">
                  <a:solidFill>
                    <a:schemeClr val="hlink"/>
                  </a:solidFill>
                  <a:latin typeface="Times New Roman"/>
                  <a:ea typeface="Times New Roman"/>
                  <a:cs typeface="Times New Roman"/>
                  <a:sym typeface="Times New Roman"/>
                </a:rPr>
                <a:t>Note</a:t>
              </a:r>
              <a:endParaRPr sz="2000" b="0" i="0" u="none" strike="noStrike" cap="none">
                <a:solidFill>
                  <a:srgbClr val="000000"/>
                </a:solidFill>
                <a:latin typeface="Arial"/>
                <a:ea typeface="Arial"/>
                <a:cs typeface="Arial"/>
                <a:sym typeface="Arial"/>
              </a:endParaRPr>
            </a:p>
          </p:txBody>
        </p:sp>
      </p:grpSp>
      <p:sp>
        <p:nvSpPr>
          <p:cNvPr id="238" name="Google Shape;238;p44"/>
          <p:cNvSpPr txBox="1"/>
          <p:nvPr/>
        </p:nvSpPr>
        <p:spPr>
          <a:xfrm>
            <a:off x="1828587" y="4229437"/>
            <a:ext cx="63048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000000"/>
                </a:solidFill>
                <a:latin typeface="Times New Roman"/>
                <a:ea typeface="Times New Roman"/>
                <a:cs typeface="Times New Roman"/>
                <a:sym typeface="Times New Roman"/>
              </a:rPr>
              <a:t>Figure 8</a:t>
            </a:r>
            <a:r>
              <a:rPr lang="en-US" sz="1600" b="0" i="0" u="none" strike="noStrike" cap="none">
                <a:solidFill>
                  <a:srgbClr val="000000"/>
                </a:solidFill>
                <a:latin typeface="Times New Roman"/>
                <a:ea typeface="Times New Roman"/>
                <a:cs typeface="Times New Roman"/>
                <a:sym typeface="Times New Roman"/>
              </a:rPr>
              <a:t> Shows the physical layer information transmitted in OSI model.  </a:t>
            </a:r>
            <a:endParaRPr sz="1600" b="0" i="0" u="none" strike="noStrike" cap="non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45"/>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a:t>  </a:t>
            </a:r>
            <a:r>
              <a:rPr lang="en-US" b="1"/>
              <a:t>Layer 2  : Data link layer</a:t>
            </a:r>
            <a:endParaRPr b="1"/>
          </a:p>
        </p:txBody>
      </p:sp>
      <p:pic>
        <p:nvPicPr>
          <p:cNvPr id="244" name="Google Shape;244;p45"/>
          <p:cNvPicPr preferRelativeResize="0"/>
          <p:nvPr/>
        </p:nvPicPr>
        <p:blipFill rotWithShape="1">
          <a:blip r:embed="rId3">
            <a:alphaModFix/>
          </a:blip>
          <a:srcRect/>
          <a:stretch/>
        </p:blipFill>
        <p:spPr>
          <a:xfrm>
            <a:off x="877890" y="1593376"/>
            <a:ext cx="7365360" cy="2555543"/>
          </a:xfrm>
          <a:prstGeom prst="rect">
            <a:avLst/>
          </a:prstGeom>
          <a:noFill/>
          <a:ln>
            <a:noFill/>
          </a:ln>
        </p:spPr>
      </p:pic>
      <p:cxnSp>
        <p:nvCxnSpPr>
          <p:cNvPr id="245" name="Google Shape;245;p45"/>
          <p:cNvCxnSpPr/>
          <p:nvPr/>
        </p:nvCxnSpPr>
        <p:spPr>
          <a:xfrm>
            <a:off x="572728" y="6339807"/>
            <a:ext cx="8153400" cy="0"/>
          </a:xfrm>
          <a:prstGeom prst="straightConnector1">
            <a:avLst/>
          </a:prstGeom>
          <a:noFill/>
          <a:ln w="76200" cap="flat" cmpd="sng">
            <a:solidFill>
              <a:srgbClr val="009900"/>
            </a:solidFill>
            <a:prstDash val="solid"/>
            <a:round/>
            <a:headEnd type="none" w="sm" len="sm"/>
            <a:tailEnd type="none" w="sm" len="sm"/>
          </a:ln>
        </p:spPr>
      </p:cxnSp>
      <p:sp>
        <p:nvSpPr>
          <p:cNvPr id="246" name="Google Shape;246;p45"/>
          <p:cNvSpPr/>
          <p:nvPr/>
        </p:nvSpPr>
        <p:spPr>
          <a:xfrm>
            <a:off x="609240" y="5441283"/>
            <a:ext cx="8077200" cy="707846"/>
          </a:xfrm>
          <a:prstGeom prst="rect">
            <a:avLst/>
          </a:prstGeom>
          <a:solidFill>
            <a:srgbClr val="99FF33"/>
          </a:solid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Times New Roman"/>
                <a:ea typeface="Times New Roman"/>
                <a:cs typeface="Times New Roman"/>
                <a:sym typeface="Times New Roman"/>
              </a:rPr>
              <a:t>The data link layer is responsible for moving frames from one hop (node) to the next.</a:t>
            </a:r>
            <a:endParaRPr sz="2000" b="0" i="0" u="none" strike="noStrike" cap="none">
              <a:solidFill>
                <a:srgbClr val="000000"/>
              </a:solidFill>
              <a:latin typeface="Arial"/>
              <a:ea typeface="Arial"/>
              <a:cs typeface="Arial"/>
              <a:sym typeface="Arial"/>
            </a:endParaRPr>
          </a:p>
        </p:txBody>
      </p:sp>
      <p:grpSp>
        <p:nvGrpSpPr>
          <p:cNvPr id="247" name="Google Shape;247;p45"/>
          <p:cNvGrpSpPr/>
          <p:nvPr/>
        </p:nvGrpSpPr>
        <p:grpSpPr>
          <a:xfrm>
            <a:off x="598436" y="5004913"/>
            <a:ext cx="1066591" cy="440546"/>
            <a:chOff x="1200" y="1231"/>
            <a:chExt cx="720" cy="374"/>
          </a:xfrm>
        </p:grpSpPr>
        <p:pic>
          <p:nvPicPr>
            <p:cNvPr id="248" name="Google Shape;248;p45"/>
            <p:cNvPicPr preferRelativeResize="0"/>
            <p:nvPr/>
          </p:nvPicPr>
          <p:blipFill rotWithShape="1">
            <a:blip r:embed="rId4">
              <a:alphaModFix/>
            </a:blip>
            <a:srcRect/>
            <a:stretch/>
          </p:blipFill>
          <p:spPr>
            <a:xfrm>
              <a:off x="1200" y="1248"/>
              <a:ext cx="720" cy="357"/>
            </a:xfrm>
            <a:prstGeom prst="rect">
              <a:avLst/>
            </a:prstGeom>
            <a:noFill/>
            <a:ln>
              <a:noFill/>
            </a:ln>
          </p:spPr>
        </p:pic>
        <p:sp>
          <p:nvSpPr>
            <p:cNvPr id="249" name="Google Shape;249;p45"/>
            <p:cNvSpPr txBox="1"/>
            <p:nvPr/>
          </p:nvSpPr>
          <p:spPr>
            <a:xfrm>
              <a:off x="1284" y="1231"/>
              <a:ext cx="551" cy="25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1" u="none" strike="noStrike" cap="none">
                  <a:solidFill>
                    <a:schemeClr val="hlink"/>
                  </a:solidFill>
                  <a:latin typeface="Times New Roman"/>
                  <a:ea typeface="Times New Roman"/>
                  <a:cs typeface="Times New Roman"/>
                  <a:sym typeface="Times New Roman"/>
                </a:rPr>
                <a:t>Note</a:t>
              </a:r>
              <a:endParaRPr sz="2000" b="0" i="0" u="none" strike="noStrike" cap="none">
                <a:solidFill>
                  <a:srgbClr val="000000"/>
                </a:solidFill>
                <a:latin typeface="Arial"/>
                <a:ea typeface="Arial"/>
                <a:cs typeface="Arial"/>
                <a:sym typeface="Arial"/>
              </a:endParaRPr>
            </a:p>
          </p:txBody>
        </p:sp>
      </p:grpSp>
      <p:sp>
        <p:nvSpPr>
          <p:cNvPr id="250" name="Google Shape;250;p45"/>
          <p:cNvSpPr txBox="1"/>
          <p:nvPr/>
        </p:nvSpPr>
        <p:spPr>
          <a:xfrm>
            <a:off x="1828587" y="4229437"/>
            <a:ext cx="63339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000000"/>
                </a:solidFill>
                <a:latin typeface="Times New Roman"/>
                <a:ea typeface="Times New Roman"/>
                <a:cs typeface="Times New Roman"/>
                <a:sym typeface="Times New Roman"/>
              </a:rPr>
              <a:t>Figure 9</a:t>
            </a:r>
            <a:r>
              <a:rPr lang="en-US" sz="1600" b="0" i="0" u="none" strike="noStrike" cap="none">
                <a:solidFill>
                  <a:srgbClr val="000000"/>
                </a:solidFill>
                <a:latin typeface="Times New Roman"/>
                <a:ea typeface="Times New Roman"/>
                <a:cs typeface="Times New Roman"/>
                <a:sym typeface="Times New Roman"/>
              </a:rPr>
              <a:t> Shows the data link layer information transmitted in OSI model.  </a:t>
            </a:r>
            <a:endParaRPr sz="1600" b="0" i="0" u="none" strike="noStrike" cap="non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46"/>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a:t>  </a:t>
            </a:r>
            <a:r>
              <a:rPr lang="en-US" b="1"/>
              <a:t> Layer 3 : Network layer</a:t>
            </a:r>
            <a:endParaRPr b="1"/>
          </a:p>
        </p:txBody>
      </p:sp>
      <p:pic>
        <p:nvPicPr>
          <p:cNvPr id="256" name="Google Shape;256;p46"/>
          <p:cNvPicPr preferRelativeResize="0"/>
          <p:nvPr/>
        </p:nvPicPr>
        <p:blipFill rotWithShape="1">
          <a:blip r:embed="rId3">
            <a:alphaModFix/>
          </a:blip>
          <a:srcRect/>
          <a:stretch/>
        </p:blipFill>
        <p:spPr>
          <a:xfrm>
            <a:off x="726488" y="1595247"/>
            <a:ext cx="7694185" cy="2922161"/>
          </a:xfrm>
          <a:prstGeom prst="rect">
            <a:avLst/>
          </a:prstGeom>
          <a:noFill/>
          <a:ln>
            <a:noFill/>
          </a:ln>
        </p:spPr>
      </p:pic>
      <p:sp>
        <p:nvSpPr>
          <p:cNvPr id="257" name="Google Shape;257;p46"/>
          <p:cNvSpPr/>
          <p:nvPr/>
        </p:nvSpPr>
        <p:spPr>
          <a:xfrm>
            <a:off x="609240" y="5419026"/>
            <a:ext cx="8077200" cy="707846"/>
          </a:xfrm>
          <a:prstGeom prst="rect">
            <a:avLst/>
          </a:prstGeom>
          <a:solidFill>
            <a:srgbClr val="99FF33"/>
          </a:solid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Times New Roman"/>
                <a:ea typeface="Times New Roman"/>
                <a:cs typeface="Times New Roman"/>
                <a:sym typeface="Times New Roman"/>
              </a:rPr>
              <a:t>The network layer is responsible for the delivery of individual packets from the source host to the destination host.</a:t>
            </a:r>
            <a:endParaRPr sz="2000" b="0" i="0" u="none" strike="noStrike" cap="none">
              <a:solidFill>
                <a:srgbClr val="000000"/>
              </a:solidFill>
              <a:latin typeface="Arial"/>
              <a:ea typeface="Arial"/>
              <a:cs typeface="Arial"/>
              <a:sym typeface="Arial"/>
            </a:endParaRPr>
          </a:p>
        </p:txBody>
      </p:sp>
      <p:grpSp>
        <p:nvGrpSpPr>
          <p:cNvPr id="258" name="Google Shape;258;p46"/>
          <p:cNvGrpSpPr/>
          <p:nvPr/>
        </p:nvGrpSpPr>
        <p:grpSpPr>
          <a:xfrm>
            <a:off x="633692" y="5009643"/>
            <a:ext cx="1143000" cy="402866"/>
            <a:chOff x="1200" y="1248"/>
            <a:chExt cx="720" cy="357"/>
          </a:xfrm>
        </p:grpSpPr>
        <p:pic>
          <p:nvPicPr>
            <p:cNvPr id="259" name="Google Shape;259;p46"/>
            <p:cNvPicPr preferRelativeResize="0"/>
            <p:nvPr/>
          </p:nvPicPr>
          <p:blipFill rotWithShape="1">
            <a:blip r:embed="rId4">
              <a:alphaModFix/>
            </a:blip>
            <a:srcRect/>
            <a:stretch/>
          </p:blipFill>
          <p:spPr>
            <a:xfrm>
              <a:off x="1200" y="1248"/>
              <a:ext cx="720" cy="357"/>
            </a:xfrm>
            <a:prstGeom prst="rect">
              <a:avLst/>
            </a:prstGeom>
            <a:noFill/>
            <a:ln>
              <a:noFill/>
            </a:ln>
          </p:spPr>
        </p:pic>
        <p:sp>
          <p:nvSpPr>
            <p:cNvPr id="260" name="Google Shape;260;p46"/>
            <p:cNvSpPr txBox="1"/>
            <p:nvPr/>
          </p:nvSpPr>
          <p:spPr>
            <a:xfrm>
              <a:off x="1284" y="1248"/>
              <a:ext cx="551" cy="35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1" u="none" strike="noStrike" cap="none">
                  <a:solidFill>
                    <a:schemeClr val="hlink"/>
                  </a:solidFill>
                  <a:latin typeface="Times New Roman"/>
                  <a:ea typeface="Times New Roman"/>
                  <a:cs typeface="Times New Roman"/>
                  <a:sym typeface="Times New Roman"/>
                </a:rPr>
                <a:t>Note</a:t>
              </a:r>
              <a:endParaRPr sz="2000" b="0" i="0" u="none" strike="noStrike" cap="none">
                <a:solidFill>
                  <a:srgbClr val="000000"/>
                </a:solidFill>
                <a:latin typeface="Arial"/>
                <a:ea typeface="Arial"/>
                <a:cs typeface="Arial"/>
                <a:sym typeface="Arial"/>
              </a:endParaRPr>
            </a:p>
          </p:txBody>
        </p:sp>
      </p:grpSp>
      <p:sp>
        <p:nvSpPr>
          <p:cNvPr id="261" name="Google Shape;261;p46"/>
          <p:cNvSpPr txBox="1"/>
          <p:nvPr/>
        </p:nvSpPr>
        <p:spPr>
          <a:xfrm>
            <a:off x="1776692" y="4523925"/>
            <a:ext cx="6343403"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000000"/>
                </a:solidFill>
                <a:latin typeface="Times New Roman"/>
                <a:ea typeface="Times New Roman"/>
                <a:cs typeface="Times New Roman"/>
                <a:sym typeface="Times New Roman"/>
              </a:rPr>
              <a:t>Figure</a:t>
            </a:r>
            <a:r>
              <a:rPr lang="en-US" sz="1600" b="0" i="0" u="none" strike="noStrike" cap="none">
                <a:solidFill>
                  <a:srgbClr val="000000"/>
                </a:solidFill>
                <a:latin typeface="Times New Roman"/>
                <a:ea typeface="Times New Roman"/>
                <a:cs typeface="Times New Roman"/>
                <a:sym typeface="Times New Roman"/>
              </a:rPr>
              <a:t> </a:t>
            </a:r>
            <a:r>
              <a:rPr lang="en-US" sz="1600" b="1" i="0" u="none" strike="noStrike" cap="none">
                <a:solidFill>
                  <a:srgbClr val="000000"/>
                </a:solidFill>
                <a:latin typeface="Times New Roman"/>
                <a:ea typeface="Times New Roman"/>
                <a:cs typeface="Times New Roman"/>
                <a:sym typeface="Times New Roman"/>
              </a:rPr>
              <a:t>10 </a:t>
            </a:r>
            <a:r>
              <a:rPr lang="en-US" sz="1600" b="0" i="0" u="none" strike="noStrike" cap="none">
                <a:solidFill>
                  <a:srgbClr val="000000"/>
                </a:solidFill>
                <a:latin typeface="Times New Roman"/>
                <a:ea typeface="Times New Roman"/>
                <a:cs typeface="Times New Roman"/>
                <a:sym typeface="Times New Roman"/>
              </a:rPr>
              <a:t>Shows the network layer information transmitted in OSI model.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47"/>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a:t>  </a:t>
            </a:r>
            <a:r>
              <a:rPr lang="en-US" b="1"/>
              <a:t>Source to destination delivery</a:t>
            </a:r>
            <a:endParaRPr b="1"/>
          </a:p>
        </p:txBody>
      </p:sp>
      <p:pic>
        <p:nvPicPr>
          <p:cNvPr id="267" name="Google Shape;267;p47"/>
          <p:cNvPicPr preferRelativeResize="0"/>
          <p:nvPr/>
        </p:nvPicPr>
        <p:blipFill rotWithShape="1">
          <a:blip r:embed="rId3">
            <a:alphaModFix/>
          </a:blip>
          <a:srcRect/>
          <a:stretch/>
        </p:blipFill>
        <p:spPr>
          <a:xfrm>
            <a:off x="226243" y="1165287"/>
            <a:ext cx="8521831" cy="5339710"/>
          </a:xfrm>
          <a:prstGeom prst="rect">
            <a:avLst/>
          </a:prstGeom>
          <a:noFill/>
          <a:ln>
            <a:noFill/>
          </a:ln>
        </p:spPr>
      </p:pic>
      <p:sp>
        <p:nvSpPr>
          <p:cNvPr id="268" name="Google Shape;268;p47"/>
          <p:cNvSpPr txBox="1"/>
          <p:nvPr/>
        </p:nvSpPr>
        <p:spPr>
          <a:xfrm>
            <a:off x="1418048" y="6417690"/>
            <a:ext cx="7098418"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000000"/>
                </a:solidFill>
                <a:latin typeface="Times New Roman"/>
                <a:ea typeface="Times New Roman"/>
                <a:cs typeface="Times New Roman"/>
                <a:sym typeface="Times New Roman"/>
              </a:rPr>
              <a:t>Figure 11</a:t>
            </a:r>
            <a:r>
              <a:rPr lang="en-US" sz="1600" b="0" i="0" u="none" strike="noStrike" cap="none">
                <a:solidFill>
                  <a:srgbClr val="000000"/>
                </a:solidFill>
                <a:latin typeface="Times New Roman"/>
                <a:ea typeface="Times New Roman"/>
                <a:cs typeface="Times New Roman"/>
                <a:sym typeface="Times New Roman"/>
              </a:rPr>
              <a:t> Shows the network layer detailed information transmitted in OSI model.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txBox="1"/>
          <p:nvPr/>
        </p:nvSpPr>
        <p:spPr>
          <a:xfrm>
            <a:off x="457200" y="0"/>
            <a:ext cx="6019500" cy="8376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000"/>
              <a:buFont typeface="Arial"/>
              <a:buNone/>
            </a:pPr>
            <a:r>
              <a:rPr lang="en-US" sz="4200" b="1" i="0" u="none" strike="noStrike" cap="none">
                <a:solidFill>
                  <a:srgbClr val="000000"/>
                </a:solidFill>
                <a:latin typeface="Times New Roman"/>
                <a:ea typeface="Times New Roman"/>
                <a:cs typeface="Times New Roman"/>
                <a:sym typeface="Times New Roman"/>
              </a:rPr>
              <a:t>Index</a:t>
            </a:r>
            <a:endParaRPr sz="4200" b="0" i="0" u="none" strike="noStrike" cap="none">
              <a:solidFill>
                <a:srgbClr val="000000"/>
              </a:solidFill>
              <a:latin typeface="Arial"/>
              <a:ea typeface="Arial"/>
              <a:cs typeface="Arial"/>
              <a:sym typeface="Arial"/>
            </a:endParaRPr>
          </a:p>
        </p:txBody>
      </p:sp>
      <p:sp>
        <p:nvSpPr>
          <p:cNvPr id="94" name="Google Shape;94;p2"/>
          <p:cNvSpPr txBox="1"/>
          <p:nvPr/>
        </p:nvSpPr>
        <p:spPr>
          <a:xfrm>
            <a:off x="168990" y="963516"/>
            <a:ext cx="8838720" cy="4945966"/>
          </a:xfrm>
          <a:prstGeom prst="rect">
            <a:avLst/>
          </a:prstGeom>
          <a:noFill/>
          <a:ln>
            <a:noFill/>
          </a:ln>
        </p:spPr>
        <p:txBody>
          <a:bodyPr spcFirstLastPara="1" wrap="square" lIns="91425" tIns="45700" rIns="91425" bIns="45700" anchor="t" anchorCtr="0">
            <a:noAutofit/>
          </a:bodyPr>
          <a:lstStyle/>
          <a:p>
            <a:pPr marL="342900" marR="0" lvl="0" indent="-222250" algn="l" rtl="0">
              <a:lnSpc>
                <a:spcPct val="150000"/>
              </a:lnSpc>
              <a:spcBef>
                <a:spcPts val="0"/>
              </a:spcBef>
              <a:spcAft>
                <a:spcPts val="0"/>
              </a:spcAft>
              <a:buClr>
                <a:schemeClr val="dk1"/>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p:txBody>
      </p:sp>
      <p:sp>
        <p:nvSpPr>
          <p:cNvPr id="95" name="Google Shape;95;p2"/>
          <p:cNvSpPr txBox="1">
            <a:spLocks noGrp="1"/>
          </p:cNvSpPr>
          <p:nvPr>
            <p:ph type="body" idx="1"/>
          </p:nvPr>
        </p:nvSpPr>
        <p:spPr>
          <a:xfrm>
            <a:off x="747793" y="948518"/>
            <a:ext cx="7929067" cy="5501978"/>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1400"/>
              <a:buFont typeface="Times New Roman"/>
              <a:buNone/>
            </a:pPr>
            <a:endParaRPr sz="1700"/>
          </a:p>
          <a:p>
            <a:pPr marL="457200" lvl="0" indent="-450850" algn="l" rtl="0">
              <a:lnSpc>
                <a:spcPct val="150000"/>
              </a:lnSpc>
              <a:spcBef>
                <a:spcPts val="0"/>
              </a:spcBef>
              <a:spcAft>
                <a:spcPts val="0"/>
              </a:spcAft>
              <a:buSzPts val="2700"/>
              <a:buChar char="•"/>
            </a:pPr>
            <a:r>
              <a:rPr lang="en-US" sz="1700">
                <a:latin typeface="Times New Roman"/>
                <a:ea typeface="Times New Roman"/>
                <a:cs typeface="Times New Roman"/>
                <a:sym typeface="Times New Roman"/>
              </a:rPr>
              <a:t>Operating System </a:t>
            </a:r>
            <a:endParaRPr sz="1700"/>
          </a:p>
          <a:p>
            <a:pPr marL="457200" lvl="0" indent="-450850" algn="l" rtl="0">
              <a:lnSpc>
                <a:spcPct val="150000"/>
              </a:lnSpc>
              <a:spcBef>
                <a:spcPts val="0"/>
              </a:spcBef>
              <a:spcAft>
                <a:spcPts val="0"/>
              </a:spcAft>
              <a:buSzPts val="2700"/>
              <a:buChar char="•"/>
            </a:pPr>
            <a:r>
              <a:rPr lang="en-US" sz="1700">
                <a:latin typeface="Times New Roman"/>
                <a:ea typeface="Times New Roman"/>
                <a:cs typeface="Times New Roman"/>
                <a:sym typeface="Times New Roman"/>
              </a:rPr>
              <a:t>Protocols and Models</a:t>
            </a:r>
            <a:endParaRPr sz="1700"/>
          </a:p>
          <a:p>
            <a:pPr marL="457200" lvl="0" indent="-450850" algn="l" rtl="0">
              <a:lnSpc>
                <a:spcPct val="150000"/>
              </a:lnSpc>
              <a:spcBef>
                <a:spcPts val="0"/>
              </a:spcBef>
              <a:spcAft>
                <a:spcPts val="0"/>
              </a:spcAft>
              <a:buSzPts val="2700"/>
              <a:buChar char="•"/>
            </a:pPr>
            <a:r>
              <a:rPr lang="en-US" sz="1700">
                <a:latin typeface="Times New Roman"/>
                <a:ea typeface="Times New Roman"/>
                <a:cs typeface="Times New Roman"/>
                <a:sym typeface="Times New Roman"/>
              </a:rPr>
              <a:t>R</a:t>
            </a:r>
            <a:r>
              <a:rPr lang="en-US" sz="1700" b="0" i="0" u="none" strike="noStrike" cap="none">
                <a:solidFill>
                  <a:schemeClr val="dk1"/>
                </a:solidFill>
                <a:latin typeface="Times New Roman"/>
                <a:ea typeface="Times New Roman"/>
                <a:cs typeface="Times New Roman"/>
                <a:sym typeface="Times New Roman"/>
              </a:rPr>
              <a:t>eference model</a:t>
            </a:r>
            <a:endParaRPr sz="1700"/>
          </a:p>
          <a:p>
            <a:pPr marL="1257300" lvl="1" indent="-342900" algn="l" rtl="0">
              <a:lnSpc>
                <a:spcPct val="150000"/>
              </a:lnSpc>
              <a:spcBef>
                <a:spcPts val="0"/>
              </a:spcBef>
              <a:spcAft>
                <a:spcPts val="0"/>
              </a:spcAft>
              <a:buSzPts val="1800"/>
              <a:buChar char="•"/>
            </a:pPr>
            <a:r>
              <a:rPr lang="en-US" sz="1700">
                <a:latin typeface="Times New Roman"/>
                <a:ea typeface="Times New Roman"/>
                <a:cs typeface="Times New Roman"/>
                <a:sym typeface="Times New Roman"/>
              </a:rPr>
              <a:t>Seven-Layers of OSI(Open System Interconnection</a:t>
            </a:r>
            <a:r>
              <a:rPr lang="en-US" sz="1700" b="1">
                <a:latin typeface="Times New Roman"/>
                <a:ea typeface="Times New Roman"/>
                <a:cs typeface="Times New Roman"/>
                <a:sym typeface="Times New Roman"/>
              </a:rPr>
              <a:t>)</a:t>
            </a:r>
            <a:endParaRPr sz="1700" b="1"/>
          </a:p>
          <a:p>
            <a:pPr marL="1257300" lvl="1" indent="-342900" algn="l" rtl="0">
              <a:lnSpc>
                <a:spcPct val="150000"/>
              </a:lnSpc>
              <a:spcBef>
                <a:spcPts val="0"/>
              </a:spcBef>
              <a:spcAft>
                <a:spcPts val="0"/>
              </a:spcAft>
              <a:buSzPts val="1800"/>
              <a:buChar char="•"/>
            </a:pPr>
            <a:r>
              <a:rPr lang="en-US" sz="1700">
                <a:latin typeface="Times New Roman"/>
                <a:ea typeface="Times New Roman"/>
                <a:cs typeface="Times New Roman"/>
                <a:sym typeface="Times New Roman"/>
              </a:rPr>
              <a:t>Concept of Layers</a:t>
            </a:r>
            <a:endParaRPr sz="1700"/>
          </a:p>
          <a:p>
            <a:pPr marL="1257300" lvl="1" indent="-342900" algn="l" rtl="0">
              <a:lnSpc>
                <a:spcPct val="150000"/>
              </a:lnSpc>
              <a:spcBef>
                <a:spcPts val="0"/>
              </a:spcBef>
              <a:spcAft>
                <a:spcPts val="0"/>
              </a:spcAft>
              <a:buSzPts val="1800"/>
              <a:buChar char="•"/>
            </a:pPr>
            <a:r>
              <a:rPr lang="en-US" sz="1700">
                <a:latin typeface="Times New Roman"/>
                <a:ea typeface="Times New Roman"/>
                <a:cs typeface="Times New Roman"/>
                <a:sym typeface="Times New Roman"/>
              </a:rPr>
              <a:t>Benefit of using layered Models</a:t>
            </a:r>
            <a:endParaRPr sz="1700"/>
          </a:p>
          <a:p>
            <a:pPr marL="342900" lvl="0" indent="-336550" algn="l" rtl="0">
              <a:lnSpc>
                <a:spcPct val="150000"/>
              </a:lnSpc>
              <a:spcBef>
                <a:spcPts val="0"/>
              </a:spcBef>
              <a:spcAft>
                <a:spcPts val="0"/>
              </a:spcAft>
              <a:buSzPts val="2700"/>
              <a:buChar char="•"/>
            </a:pPr>
            <a:r>
              <a:rPr lang="en-US" sz="1700">
                <a:latin typeface="Times New Roman"/>
                <a:ea typeface="Times New Roman"/>
                <a:cs typeface="Times New Roman"/>
                <a:sym typeface="Times New Roman"/>
              </a:rPr>
              <a:t>Summary of layers </a:t>
            </a:r>
            <a:endParaRPr sz="1700"/>
          </a:p>
          <a:p>
            <a:pPr marL="342900" lvl="0" indent="-336550" algn="l" rtl="0">
              <a:lnSpc>
                <a:spcPct val="150000"/>
              </a:lnSpc>
              <a:spcBef>
                <a:spcPts val="0"/>
              </a:spcBef>
              <a:spcAft>
                <a:spcPts val="0"/>
              </a:spcAft>
              <a:buSzPts val="2700"/>
              <a:buChar char="•"/>
            </a:pPr>
            <a:r>
              <a:rPr lang="en-US" sz="1700">
                <a:latin typeface="Times New Roman"/>
                <a:ea typeface="Times New Roman"/>
                <a:cs typeface="Times New Roman"/>
                <a:sym typeface="Times New Roman"/>
              </a:rPr>
              <a:t>Protocols used at each layer</a:t>
            </a:r>
            <a:endParaRPr sz="1700"/>
          </a:p>
          <a:p>
            <a:pPr marL="342900" lvl="0" indent="-336550" algn="l" rtl="0">
              <a:lnSpc>
                <a:spcPct val="150000"/>
              </a:lnSpc>
              <a:spcBef>
                <a:spcPts val="0"/>
              </a:spcBef>
              <a:spcAft>
                <a:spcPts val="0"/>
              </a:spcAft>
              <a:buSzPts val="2700"/>
              <a:buChar char="•"/>
            </a:pPr>
            <a:r>
              <a:rPr lang="en-US" sz="1700">
                <a:latin typeface="Times New Roman"/>
                <a:ea typeface="Times New Roman"/>
                <a:cs typeface="Times New Roman"/>
                <a:sym typeface="Times New Roman"/>
              </a:rPr>
              <a:t>Protocol Data Unit (PDU)</a:t>
            </a:r>
            <a:endParaRPr sz="170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9"/>
          <p:cNvSpPr txBox="1">
            <a:spLocks noGrp="1"/>
          </p:cNvSpPr>
          <p:nvPr>
            <p:ph type="body" idx="1"/>
          </p:nvPr>
        </p:nvSpPr>
        <p:spPr>
          <a:xfrm>
            <a:off x="304800" y="1143000"/>
            <a:ext cx="8610600" cy="1948992"/>
          </a:xfrm>
          <a:prstGeom prst="rect">
            <a:avLst/>
          </a:prstGeom>
          <a:noFill/>
          <a:ln>
            <a:noFill/>
          </a:ln>
        </p:spPr>
        <p:txBody>
          <a:bodyPr spcFirstLastPara="1" wrap="square" lIns="0" tIns="0" rIns="0" bIns="0" anchor="t" anchorCtr="0">
            <a:noAutofit/>
          </a:bodyPr>
          <a:lstStyle/>
          <a:p>
            <a:pPr marL="609600" lvl="0" indent="-609600" algn="l" rtl="0">
              <a:lnSpc>
                <a:spcPct val="90000"/>
              </a:lnSpc>
              <a:spcBef>
                <a:spcPts val="1000"/>
              </a:spcBef>
              <a:spcAft>
                <a:spcPts val="0"/>
              </a:spcAft>
              <a:buSzPts val="1800"/>
              <a:buChar char="•"/>
            </a:pPr>
            <a:r>
              <a:rPr lang="en-US">
                <a:latin typeface="Times New Roman"/>
                <a:ea typeface="Times New Roman"/>
                <a:cs typeface="Times New Roman"/>
                <a:sym typeface="Times New Roman"/>
              </a:rPr>
              <a:t>Manages transmission packets</a:t>
            </a:r>
            <a:endParaRPr>
              <a:latin typeface="Times New Roman"/>
              <a:ea typeface="Times New Roman"/>
              <a:cs typeface="Times New Roman"/>
              <a:sym typeface="Times New Roman"/>
            </a:endParaRPr>
          </a:p>
          <a:p>
            <a:pPr marL="1100138" lvl="1" indent="-533400" algn="l" rtl="0">
              <a:lnSpc>
                <a:spcPct val="90000"/>
              </a:lnSpc>
              <a:spcBef>
                <a:spcPts val="500"/>
              </a:spcBef>
              <a:spcAft>
                <a:spcPts val="0"/>
              </a:spcAft>
              <a:buSzPts val="1800"/>
              <a:buFont typeface="Arial"/>
              <a:buAutoNum type="arabicPeriod"/>
            </a:pPr>
            <a:r>
              <a:rPr lang="en-US" sz="1600">
                <a:latin typeface="Times New Roman"/>
                <a:ea typeface="Times New Roman"/>
                <a:cs typeface="Times New Roman"/>
                <a:sym typeface="Times New Roman"/>
              </a:rPr>
              <a:t>Repackages long messages when necessary into small packets for transmission </a:t>
            </a:r>
            <a:endParaRPr sz="1600">
              <a:latin typeface="Times New Roman"/>
              <a:ea typeface="Times New Roman"/>
              <a:cs typeface="Times New Roman"/>
              <a:sym typeface="Times New Roman"/>
            </a:endParaRPr>
          </a:p>
          <a:p>
            <a:pPr marL="1100138" lvl="1" indent="-533400" algn="l" rtl="0">
              <a:lnSpc>
                <a:spcPct val="90000"/>
              </a:lnSpc>
              <a:spcBef>
                <a:spcPts val="500"/>
              </a:spcBef>
              <a:spcAft>
                <a:spcPts val="0"/>
              </a:spcAft>
              <a:buSzPts val="1800"/>
              <a:buFont typeface="Arial"/>
              <a:buAutoNum type="arabicPeriod"/>
            </a:pPr>
            <a:r>
              <a:rPr lang="en-US" sz="1600">
                <a:latin typeface="Times New Roman"/>
                <a:ea typeface="Times New Roman"/>
                <a:cs typeface="Times New Roman"/>
                <a:sym typeface="Times New Roman"/>
              </a:rPr>
              <a:t>Reassemble packets in the correct order to get the original message. </a:t>
            </a:r>
            <a:endParaRPr sz="1600">
              <a:latin typeface="Times New Roman"/>
              <a:ea typeface="Times New Roman"/>
              <a:cs typeface="Times New Roman"/>
              <a:sym typeface="Times New Roman"/>
            </a:endParaRPr>
          </a:p>
          <a:p>
            <a:pPr marL="609600" lvl="0" indent="-609600" algn="l" rtl="0">
              <a:lnSpc>
                <a:spcPct val="90000"/>
              </a:lnSpc>
              <a:spcBef>
                <a:spcPts val="1000"/>
              </a:spcBef>
              <a:spcAft>
                <a:spcPts val="0"/>
              </a:spcAft>
              <a:buSzPts val="1800"/>
              <a:buChar char="•"/>
            </a:pPr>
            <a:r>
              <a:rPr lang="en-US">
                <a:latin typeface="Times New Roman"/>
                <a:ea typeface="Times New Roman"/>
                <a:cs typeface="Times New Roman"/>
                <a:sym typeface="Times New Roman"/>
              </a:rPr>
              <a:t>Handles error recognition and recovery. </a:t>
            </a:r>
            <a:endParaRPr>
              <a:latin typeface="Times New Roman"/>
              <a:ea typeface="Times New Roman"/>
              <a:cs typeface="Times New Roman"/>
              <a:sym typeface="Times New Roman"/>
            </a:endParaRPr>
          </a:p>
          <a:p>
            <a:pPr marL="1100138" lvl="1" indent="-533400" algn="l" rtl="0">
              <a:lnSpc>
                <a:spcPct val="90000"/>
              </a:lnSpc>
              <a:spcBef>
                <a:spcPts val="500"/>
              </a:spcBef>
              <a:spcAft>
                <a:spcPts val="0"/>
              </a:spcAft>
              <a:buSzPts val="1800"/>
              <a:buFont typeface="Arial"/>
              <a:buAutoNum type="arabicPeriod"/>
            </a:pPr>
            <a:r>
              <a:rPr lang="en-US" sz="1600">
                <a:latin typeface="Times New Roman"/>
                <a:ea typeface="Times New Roman"/>
                <a:cs typeface="Times New Roman"/>
                <a:sym typeface="Times New Roman"/>
              </a:rPr>
              <a:t>Transport layer at receiving acknowledges packet delivery. </a:t>
            </a:r>
            <a:endParaRPr sz="1600">
              <a:latin typeface="Times New Roman"/>
              <a:ea typeface="Times New Roman"/>
              <a:cs typeface="Times New Roman"/>
              <a:sym typeface="Times New Roman"/>
            </a:endParaRPr>
          </a:p>
          <a:p>
            <a:pPr marL="1100138" lvl="1" indent="-533400" algn="l" rtl="0">
              <a:lnSpc>
                <a:spcPct val="90000"/>
              </a:lnSpc>
              <a:spcBef>
                <a:spcPts val="500"/>
              </a:spcBef>
              <a:spcAft>
                <a:spcPts val="0"/>
              </a:spcAft>
              <a:buSzPts val="1800"/>
              <a:buFont typeface="Arial"/>
              <a:buAutoNum type="arabicPeriod"/>
            </a:pPr>
            <a:r>
              <a:rPr lang="en-US" sz="1600">
                <a:latin typeface="Times New Roman"/>
                <a:ea typeface="Times New Roman"/>
                <a:cs typeface="Times New Roman"/>
                <a:sym typeface="Times New Roman"/>
              </a:rPr>
              <a:t>Resends missing packets</a:t>
            </a:r>
            <a:endParaRPr sz="1600">
              <a:latin typeface="Times New Roman"/>
              <a:ea typeface="Times New Roman"/>
              <a:cs typeface="Times New Roman"/>
              <a:sym typeface="Times New Roman"/>
            </a:endParaRPr>
          </a:p>
        </p:txBody>
      </p:sp>
      <p:sp>
        <p:nvSpPr>
          <p:cNvPr id="275" name="Google Shape;275;p9"/>
          <p:cNvSpPr/>
          <p:nvPr/>
        </p:nvSpPr>
        <p:spPr>
          <a:xfrm>
            <a:off x="685800" y="76200"/>
            <a:ext cx="5469903" cy="753359"/>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200"/>
              <a:buFont typeface="Arial"/>
              <a:buNone/>
            </a:pPr>
            <a:r>
              <a:rPr lang="en-US" sz="2800" b="1" i="0" u="none" strike="noStrike" cap="none">
                <a:solidFill>
                  <a:schemeClr val="dk1"/>
                </a:solidFill>
                <a:latin typeface="Times New Roman"/>
                <a:ea typeface="Times New Roman"/>
                <a:cs typeface="Times New Roman"/>
                <a:sym typeface="Times New Roman"/>
              </a:rPr>
              <a:t>Layer 4: Transport Layer </a:t>
            </a:r>
            <a:endParaRPr sz="2800" b="0" i="0" u="none" strike="noStrike" cap="none">
              <a:solidFill>
                <a:srgbClr val="000000"/>
              </a:solidFill>
              <a:latin typeface="Times New Roman"/>
              <a:ea typeface="Times New Roman"/>
              <a:cs typeface="Times New Roman"/>
              <a:sym typeface="Times New Roman"/>
            </a:endParaRPr>
          </a:p>
        </p:txBody>
      </p:sp>
      <p:sp>
        <p:nvSpPr>
          <p:cNvPr id="276" name="Google Shape;276;p9"/>
          <p:cNvSpPr txBox="1"/>
          <p:nvPr/>
        </p:nvSpPr>
        <p:spPr>
          <a:xfrm>
            <a:off x="169682" y="3332748"/>
            <a:ext cx="8210747" cy="2308284"/>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800"/>
              <a:buFont typeface="Arial"/>
              <a:buChar char="•"/>
            </a:pPr>
            <a:r>
              <a:rPr lang="en-US" sz="1600" b="0" i="0" u="none" strike="noStrike" cap="none">
                <a:solidFill>
                  <a:schemeClr val="dk1"/>
                </a:solidFill>
                <a:latin typeface="Times New Roman"/>
                <a:ea typeface="Times New Roman"/>
                <a:cs typeface="Times New Roman"/>
                <a:sym typeface="Times New Roman"/>
              </a:rPr>
              <a:t>Transport Layer is responsible for end-to-end connectivity. It is also known as the heart of OSI Layers. Following tasks are performed at the Transport Layer : -</a:t>
            </a:r>
            <a:endParaRPr sz="1600" b="0" i="0" u="none" strike="noStrike" cap="none">
              <a:solidFill>
                <a:srgbClr val="000000"/>
              </a:solidFill>
              <a:latin typeface="Times New Roman"/>
              <a:ea typeface="Times New Roman"/>
              <a:cs typeface="Times New Roman"/>
              <a:sym typeface="Times New Roman"/>
            </a:endParaRPr>
          </a:p>
          <a:p>
            <a:pPr marL="342900" marR="0" lvl="3" indent="-342900" algn="l" rtl="0">
              <a:lnSpc>
                <a:spcPct val="100000"/>
              </a:lnSpc>
              <a:spcBef>
                <a:spcPts val="0"/>
              </a:spcBef>
              <a:spcAft>
                <a:spcPts val="0"/>
              </a:spcAft>
              <a:buClr>
                <a:srgbClr val="000000"/>
              </a:buClr>
              <a:buSzPts val="1800"/>
              <a:buFont typeface="Arial"/>
              <a:buChar char="•"/>
            </a:pPr>
            <a:r>
              <a:rPr lang="en-US" sz="1600" b="0" i="0" u="none" strike="noStrike" cap="none">
                <a:solidFill>
                  <a:schemeClr val="dk1"/>
                </a:solidFill>
                <a:latin typeface="Times New Roman"/>
                <a:ea typeface="Times New Roman"/>
                <a:cs typeface="Times New Roman"/>
                <a:sym typeface="Times New Roman"/>
              </a:rPr>
              <a:t>Identifying Service</a:t>
            </a:r>
            <a:endParaRPr sz="1600" b="0" i="0" u="none" strike="noStrike" cap="none">
              <a:solidFill>
                <a:srgbClr val="000000"/>
              </a:solidFill>
              <a:latin typeface="Times New Roman"/>
              <a:ea typeface="Times New Roman"/>
              <a:cs typeface="Times New Roman"/>
              <a:sym typeface="Times New Roman"/>
            </a:endParaRPr>
          </a:p>
          <a:p>
            <a:pPr marL="342900" marR="0" lvl="3" indent="-342900" algn="l" rtl="0">
              <a:lnSpc>
                <a:spcPct val="100000"/>
              </a:lnSpc>
              <a:spcBef>
                <a:spcPts val="0"/>
              </a:spcBef>
              <a:spcAft>
                <a:spcPts val="0"/>
              </a:spcAft>
              <a:buClr>
                <a:srgbClr val="000000"/>
              </a:buClr>
              <a:buSzPts val="1800"/>
              <a:buFont typeface="Arial"/>
              <a:buChar char="•"/>
            </a:pPr>
            <a:r>
              <a:rPr lang="en-US" sz="1600" b="0" i="0" u="none" strike="noStrike" cap="none">
                <a:solidFill>
                  <a:schemeClr val="dk1"/>
                </a:solidFill>
                <a:latin typeface="Times New Roman"/>
                <a:ea typeface="Times New Roman"/>
                <a:cs typeface="Times New Roman"/>
                <a:sym typeface="Times New Roman"/>
              </a:rPr>
              <a:t>Multiplexing &amp; De-multiplexing</a:t>
            </a:r>
            <a:endParaRPr sz="1600" b="0" i="0" u="none" strike="noStrike" cap="none">
              <a:solidFill>
                <a:srgbClr val="000000"/>
              </a:solidFill>
              <a:latin typeface="Times New Roman"/>
              <a:ea typeface="Times New Roman"/>
              <a:cs typeface="Times New Roman"/>
              <a:sym typeface="Times New Roman"/>
            </a:endParaRPr>
          </a:p>
          <a:p>
            <a:pPr marL="342900" marR="0" lvl="3" indent="-342900" algn="l" rtl="0">
              <a:lnSpc>
                <a:spcPct val="100000"/>
              </a:lnSpc>
              <a:spcBef>
                <a:spcPts val="0"/>
              </a:spcBef>
              <a:spcAft>
                <a:spcPts val="0"/>
              </a:spcAft>
              <a:buClr>
                <a:srgbClr val="000000"/>
              </a:buClr>
              <a:buSzPts val="1800"/>
              <a:buFont typeface="Arial"/>
              <a:buChar char="•"/>
            </a:pPr>
            <a:r>
              <a:rPr lang="en-US" sz="1600" b="0" i="0" u="none" strike="noStrike" cap="none">
                <a:solidFill>
                  <a:schemeClr val="dk1"/>
                </a:solidFill>
                <a:latin typeface="Times New Roman"/>
                <a:ea typeface="Times New Roman"/>
                <a:cs typeface="Times New Roman"/>
                <a:sym typeface="Times New Roman"/>
              </a:rPr>
              <a:t>Segmentation</a:t>
            </a:r>
            <a:endParaRPr sz="1600" b="0" i="0" u="none" strike="noStrike" cap="none">
              <a:solidFill>
                <a:srgbClr val="000000"/>
              </a:solidFill>
              <a:latin typeface="Times New Roman"/>
              <a:ea typeface="Times New Roman"/>
              <a:cs typeface="Times New Roman"/>
              <a:sym typeface="Times New Roman"/>
            </a:endParaRPr>
          </a:p>
          <a:p>
            <a:pPr marL="342900" marR="0" lvl="3" indent="-342900" algn="l" rtl="0">
              <a:lnSpc>
                <a:spcPct val="100000"/>
              </a:lnSpc>
              <a:spcBef>
                <a:spcPts val="0"/>
              </a:spcBef>
              <a:spcAft>
                <a:spcPts val="0"/>
              </a:spcAft>
              <a:buClr>
                <a:srgbClr val="000000"/>
              </a:buClr>
              <a:buSzPts val="1800"/>
              <a:buFont typeface="Arial"/>
              <a:buChar char="•"/>
            </a:pPr>
            <a:r>
              <a:rPr lang="en-US" sz="1600" b="0" i="0" u="none" strike="noStrike" cap="none">
                <a:solidFill>
                  <a:schemeClr val="dk1"/>
                </a:solidFill>
                <a:latin typeface="Times New Roman"/>
                <a:ea typeface="Times New Roman"/>
                <a:cs typeface="Times New Roman"/>
                <a:sym typeface="Times New Roman"/>
              </a:rPr>
              <a:t>Sequencing &amp; Reassembling</a:t>
            </a:r>
            <a:endParaRPr sz="1600" b="0" i="0" u="none" strike="noStrike" cap="none">
              <a:solidFill>
                <a:srgbClr val="000000"/>
              </a:solidFill>
              <a:latin typeface="Times New Roman"/>
              <a:ea typeface="Times New Roman"/>
              <a:cs typeface="Times New Roman"/>
              <a:sym typeface="Times New Roman"/>
            </a:endParaRPr>
          </a:p>
          <a:p>
            <a:pPr marL="342900" marR="0" lvl="3" indent="-342900" algn="l" rtl="0">
              <a:lnSpc>
                <a:spcPct val="100000"/>
              </a:lnSpc>
              <a:spcBef>
                <a:spcPts val="0"/>
              </a:spcBef>
              <a:spcAft>
                <a:spcPts val="0"/>
              </a:spcAft>
              <a:buClr>
                <a:srgbClr val="000000"/>
              </a:buClr>
              <a:buSzPts val="1800"/>
              <a:buFont typeface="Arial"/>
              <a:buChar char="•"/>
            </a:pPr>
            <a:r>
              <a:rPr lang="en-US" sz="1600" b="0" i="0" u="none" strike="noStrike" cap="none">
                <a:solidFill>
                  <a:schemeClr val="dk1"/>
                </a:solidFill>
                <a:latin typeface="Times New Roman"/>
                <a:ea typeface="Times New Roman"/>
                <a:cs typeface="Times New Roman"/>
                <a:sym typeface="Times New Roman"/>
              </a:rPr>
              <a:t>Error Correction</a:t>
            </a:r>
            <a:endParaRPr sz="1600" b="0" i="0" u="none" strike="noStrike" cap="none">
              <a:solidFill>
                <a:srgbClr val="000000"/>
              </a:solidFill>
              <a:latin typeface="Times New Roman"/>
              <a:ea typeface="Times New Roman"/>
              <a:cs typeface="Times New Roman"/>
              <a:sym typeface="Times New Roman"/>
            </a:endParaRPr>
          </a:p>
          <a:p>
            <a:pPr marL="342900" marR="0" lvl="3" indent="-342900" algn="l" rtl="0">
              <a:lnSpc>
                <a:spcPct val="100000"/>
              </a:lnSpc>
              <a:spcBef>
                <a:spcPts val="0"/>
              </a:spcBef>
              <a:spcAft>
                <a:spcPts val="0"/>
              </a:spcAft>
              <a:buClr>
                <a:srgbClr val="000000"/>
              </a:buClr>
              <a:buSzPts val="1800"/>
              <a:buFont typeface="Arial"/>
              <a:buChar char="•"/>
            </a:pPr>
            <a:r>
              <a:rPr lang="en-US" sz="1600" b="0" i="0" u="none" strike="noStrike" cap="none">
                <a:solidFill>
                  <a:schemeClr val="dk1"/>
                </a:solidFill>
                <a:latin typeface="Times New Roman"/>
                <a:ea typeface="Times New Roman"/>
                <a:cs typeface="Times New Roman"/>
                <a:sym typeface="Times New Roman"/>
              </a:rPr>
              <a:t>Flow Control</a:t>
            </a:r>
            <a:endParaRPr sz="1600" b="0" i="0" u="none" strike="noStrike" cap="none">
              <a:solidFill>
                <a:srgbClr val="000000"/>
              </a:solidFill>
              <a:latin typeface="Times New Roman"/>
              <a:ea typeface="Times New Roman"/>
              <a:cs typeface="Times New Roman"/>
              <a:sym typeface="Times New Roman"/>
            </a:endParaRPr>
          </a:p>
          <a:p>
            <a:pPr marL="342900" marR="0" lvl="3" indent="-342900" algn="l" rtl="0">
              <a:lnSpc>
                <a:spcPct val="100000"/>
              </a:lnSpc>
              <a:spcBef>
                <a:spcPts val="0"/>
              </a:spcBef>
              <a:spcAft>
                <a:spcPts val="0"/>
              </a:spcAft>
              <a:buClr>
                <a:srgbClr val="000000"/>
              </a:buClr>
              <a:buSzPts val="1800"/>
              <a:buFont typeface="Arial"/>
              <a:buChar char="•"/>
            </a:pPr>
            <a:r>
              <a:rPr lang="en-US" sz="1600" b="0" i="0" u="none" strike="noStrike" cap="none">
                <a:solidFill>
                  <a:schemeClr val="dk1"/>
                </a:solidFill>
                <a:latin typeface="Times New Roman"/>
                <a:ea typeface="Times New Roman"/>
                <a:cs typeface="Times New Roman"/>
                <a:sym typeface="Times New Roman"/>
              </a:rPr>
              <a:t>Transport</a:t>
            </a:r>
            <a:endParaRPr sz="16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8"/>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a:t>       </a:t>
            </a:r>
            <a:r>
              <a:rPr lang="en-US" b="1"/>
              <a:t>Transport layer</a:t>
            </a:r>
            <a:endParaRPr b="1"/>
          </a:p>
        </p:txBody>
      </p:sp>
      <p:pic>
        <p:nvPicPr>
          <p:cNvPr id="282" name="Google Shape;282;p48"/>
          <p:cNvPicPr preferRelativeResize="0"/>
          <p:nvPr/>
        </p:nvPicPr>
        <p:blipFill rotWithShape="1">
          <a:blip r:embed="rId3">
            <a:alphaModFix/>
          </a:blip>
          <a:srcRect/>
          <a:stretch/>
        </p:blipFill>
        <p:spPr>
          <a:xfrm>
            <a:off x="464498" y="1602601"/>
            <a:ext cx="8235590" cy="2887513"/>
          </a:xfrm>
          <a:prstGeom prst="rect">
            <a:avLst/>
          </a:prstGeom>
          <a:noFill/>
          <a:ln>
            <a:noFill/>
          </a:ln>
        </p:spPr>
      </p:pic>
      <p:sp>
        <p:nvSpPr>
          <p:cNvPr id="283" name="Google Shape;283;p48"/>
          <p:cNvSpPr/>
          <p:nvPr/>
        </p:nvSpPr>
        <p:spPr>
          <a:xfrm>
            <a:off x="533703" y="5417878"/>
            <a:ext cx="8077200" cy="707846"/>
          </a:xfrm>
          <a:prstGeom prst="rect">
            <a:avLst/>
          </a:prstGeom>
          <a:solidFill>
            <a:srgbClr val="99FF33"/>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Times New Roman"/>
                <a:ea typeface="Times New Roman"/>
                <a:cs typeface="Times New Roman"/>
                <a:sym typeface="Times New Roman"/>
              </a:rPr>
              <a:t>The transport layer is responsible for the delivery of a message from one process to another.</a:t>
            </a:r>
            <a:endParaRPr sz="2000" b="0" i="0" u="none" strike="noStrike" cap="none">
              <a:solidFill>
                <a:srgbClr val="000000"/>
              </a:solidFill>
              <a:latin typeface="Arial"/>
              <a:ea typeface="Arial"/>
              <a:cs typeface="Arial"/>
              <a:sym typeface="Arial"/>
            </a:endParaRPr>
          </a:p>
        </p:txBody>
      </p:sp>
      <p:grpSp>
        <p:nvGrpSpPr>
          <p:cNvPr id="284" name="Google Shape;284;p48"/>
          <p:cNvGrpSpPr/>
          <p:nvPr/>
        </p:nvGrpSpPr>
        <p:grpSpPr>
          <a:xfrm>
            <a:off x="533703" y="4899163"/>
            <a:ext cx="1161462" cy="518715"/>
            <a:chOff x="1200" y="1248"/>
            <a:chExt cx="720" cy="357"/>
          </a:xfrm>
        </p:grpSpPr>
        <p:pic>
          <p:nvPicPr>
            <p:cNvPr id="285" name="Google Shape;285;p48"/>
            <p:cNvPicPr preferRelativeResize="0"/>
            <p:nvPr/>
          </p:nvPicPr>
          <p:blipFill rotWithShape="1">
            <a:blip r:embed="rId4">
              <a:alphaModFix/>
            </a:blip>
            <a:srcRect/>
            <a:stretch/>
          </p:blipFill>
          <p:spPr>
            <a:xfrm>
              <a:off x="1200" y="1248"/>
              <a:ext cx="720" cy="357"/>
            </a:xfrm>
            <a:prstGeom prst="rect">
              <a:avLst/>
            </a:prstGeom>
            <a:noFill/>
            <a:ln>
              <a:noFill/>
            </a:ln>
          </p:spPr>
        </p:pic>
        <p:sp>
          <p:nvSpPr>
            <p:cNvPr id="286" name="Google Shape;286;p48"/>
            <p:cNvSpPr txBox="1"/>
            <p:nvPr/>
          </p:nvSpPr>
          <p:spPr>
            <a:xfrm>
              <a:off x="1284" y="1248"/>
              <a:ext cx="551" cy="2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1" u="none" strike="noStrike" cap="none">
                  <a:solidFill>
                    <a:schemeClr val="hlink"/>
                  </a:solidFill>
                  <a:latin typeface="Times New Roman"/>
                  <a:ea typeface="Times New Roman"/>
                  <a:cs typeface="Times New Roman"/>
                  <a:sym typeface="Times New Roman"/>
                </a:rPr>
                <a:t>Note</a:t>
              </a:r>
              <a:endParaRPr sz="2000" b="0" i="0" u="none" strike="noStrike" cap="none">
                <a:solidFill>
                  <a:srgbClr val="000000"/>
                </a:solidFill>
                <a:latin typeface="Arial"/>
                <a:ea typeface="Arial"/>
                <a:cs typeface="Arial"/>
                <a:sym typeface="Arial"/>
              </a:endParaRPr>
            </a:p>
          </p:txBody>
        </p:sp>
      </p:grpSp>
      <p:sp>
        <p:nvSpPr>
          <p:cNvPr id="287" name="Google Shape;287;p48"/>
          <p:cNvSpPr txBox="1"/>
          <p:nvPr/>
        </p:nvSpPr>
        <p:spPr>
          <a:xfrm>
            <a:off x="1776692" y="4523925"/>
            <a:ext cx="6487673"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000000"/>
                </a:solidFill>
                <a:latin typeface="Times New Roman"/>
                <a:ea typeface="Times New Roman"/>
                <a:cs typeface="Times New Roman"/>
                <a:sym typeface="Times New Roman"/>
              </a:rPr>
              <a:t>Figure 12 </a:t>
            </a:r>
            <a:r>
              <a:rPr lang="en-US" sz="1600" b="0" i="0" u="none" strike="noStrike" cap="none">
                <a:solidFill>
                  <a:srgbClr val="000000"/>
                </a:solidFill>
                <a:latin typeface="Times New Roman"/>
                <a:ea typeface="Times New Roman"/>
                <a:cs typeface="Times New Roman"/>
                <a:sym typeface="Times New Roman"/>
              </a:rPr>
              <a:t>Shows the transport layer information transmitted in OSI model.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10"/>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1800"/>
              <a:buNone/>
            </a:pPr>
            <a:r>
              <a:rPr lang="en-US" sz="3200" b="1">
                <a:solidFill>
                  <a:schemeClr val="dk1"/>
                </a:solidFill>
              </a:rPr>
              <a:t>Identify Service</a:t>
            </a:r>
            <a:endParaRPr sz="3200" b="1">
              <a:solidFill>
                <a:schemeClr val="dk1"/>
              </a:solidFill>
            </a:endParaRPr>
          </a:p>
        </p:txBody>
      </p:sp>
      <p:pic>
        <p:nvPicPr>
          <p:cNvPr id="293" name="Google Shape;293;p10"/>
          <p:cNvPicPr preferRelativeResize="0"/>
          <p:nvPr/>
        </p:nvPicPr>
        <p:blipFill rotWithShape="1">
          <a:blip r:embed="rId3">
            <a:alphaModFix/>
          </a:blip>
          <a:srcRect l="3497" t="3442" r="3235" b="5093"/>
          <a:stretch/>
        </p:blipFill>
        <p:spPr>
          <a:xfrm>
            <a:off x="784645" y="982744"/>
            <a:ext cx="7416674" cy="4892511"/>
          </a:xfrm>
          <a:prstGeom prst="rect">
            <a:avLst/>
          </a:prstGeom>
          <a:noFill/>
          <a:ln>
            <a:noFill/>
          </a:ln>
        </p:spPr>
      </p:pic>
      <p:sp>
        <p:nvSpPr>
          <p:cNvPr id="294" name="Google Shape;294;p10"/>
          <p:cNvSpPr txBox="1"/>
          <p:nvPr/>
        </p:nvSpPr>
        <p:spPr>
          <a:xfrm>
            <a:off x="2286000" y="6042828"/>
            <a:ext cx="45720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Clr>
                <a:schemeClr val="dk1"/>
              </a:buClr>
              <a:buSzPts val="2800"/>
              <a:buFont typeface="Arial"/>
              <a:buNone/>
            </a:pPr>
            <a:r>
              <a:rPr lang="en-US" sz="1400" b="1" i="0" u="none" strike="noStrike" cap="none">
                <a:solidFill>
                  <a:schemeClr val="dk1"/>
                </a:solidFill>
                <a:latin typeface="Times New Roman"/>
                <a:ea typeface="Times New Roman"/>
                <a:cs typeface="Times New Roman"/>
                <a:sym typeface="Times New Roman"/>
              </a:rPr>
              <a:t>Figure 13  </a:t>
            </a:r>
            <a:r>
              <a:rPr lang="en-US" sz="1400" b="0" i="0" u="none" strike="noStrike" cap="none">
                <a:solidFill>
                  <a:schemeClr val="dk1"/>
                </a:solidFill>
                <a:latin typeface="Times New Roman"/>
                <a:ea typeface="Times New Roman"/>
                <a:cs typeface="Times New Roman"/>
                <a:sym typeface="Times New Roman"/>
              </a:rPr>
              <a:t>TCP Vs UDP</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12"/>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1800"/>
              <a:buNone/>
            </a:pPr>
            <a:r>
              <a:rPr lang="en-US" sz="3200" b="1">
                <a:solidFill>
                  <a:schemeClr val="dk1"/>
                </a:solidFill>
              </a:rPr>
              <a:t>Segmentation</a:t>
            </a:r>
            <a:endParaRPr sz="3200" b="1">
              <a:solidFill>
                <a:schemeClr val="dk1"/>
              </a:solidFill>
            </a:endParaRPr>
          </a:p>
        </p:txBody>
      </p:sp>
      <p:pic>
        <p:nvPicPr>
          <p:cNvPr id="300" name="Google Shape;300;p12"/>
          <p:cNvPicPr preferRelativeResize="0"/>
          <p:nvPr/>
        </p:nvPicPr>
        <p:blipFill rotWithShape="1">
          <a:blip r:embed="rId3">
            <a:alphaModFix/>
          </a:blip>
          <a:srcRect t="9737" r="2517"/>
          <a:stretch/>
        </p:blipFill>
        <p:spPr>
          <a:xfrm>
            <a:off x="1196800" y="1734532"/>
            <a:ext cx="6580313" cy="4223094"/>
          </a:xfrm>
          <a:prstGeom prst="rect">
            <a:avLst/>
          </a:prstGeom>
          <a:noFill/>
          <a:ln>
            <a:noFill/>
          </a:ln>
        </p:spPr>
      </p:pic>
      <p:sp>
        <p:nvSpPr>
          <p:cNvPr id="301" name="Google Shape;301;p12"/>
          <p:cNvSpPr txBox="1"/>
          <p:nvPr/>
        </p:nvSpPr>
        <p:spPr>
          <a:xfrm>
            <a:off x="2743020" y="5957626"/>
            <a:ext cx="4572000" cy="461624"/>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Clr>
                <a:schemeClr val="dk1"/>
              </a:buClr>
              <a:buSzPts val="2800"/>
              <a:buFont typeface="Arial"/>
              <a:buNone/>
            </a:pPr>
            <a:r>
              <a:rPr lang="en-US" sz="1600" b="1" i="0" u="none" strike="noStrike" cap="none">
                <a:solidFill>
                  <a:schemeClr val="dk1"/>
                </a:solidFill>
                <a:latin typeface="Times New Roman"/>
                <a:ea typeface="Times New Roman"/>
                <a:cs typeface="Times New Roman"/>
                <a:sym typeface="Times New Roman"/>
              </a:rPr>
              <a:t>Figure 14  </a:t>
            </a:r>
            <a:r>
              <a:rPr lang="en-US" sz="1600" b="0" i="0" u="none" strike="noStrike" cap="none">
                <a:solidFill>
                  <a:schemeClr val="dk1"/>
                </a:solidFill>
                <a:latin typeface="Times New Roman"/>
                <a:ea typeface="Times New Roman"/>
                <a:cs typeface="Times New Roman"/>
                <a:sym typeface="Times New Roman"/>
              </a:rPr>
              <a:t>Segmentation process</a:t>
            </a:r>
            <a:endParaRPr sz="1600" b="0" i="0" u="none" strike="noStrike" cap="non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13"/>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SzPts val="1800"/>
              <a:buNone/>
            </a:pPr>
            <a:r>
              <a:rPr lang="en-US" sz="3200" b="1">
                <a:solidFill>
                  <a:schemeClr val="dk1"/>
                </a:solidFill>
              </a:rPr>
              <a:t>Sequence &amp; Reassembling</a:t>
            </a:r>
            <a:endParaRPr sz="3200" b="1">
              <a:solidFill>
                <a:schemeClr val="dk1"/>
              </a:solidFill>
            </a:endParaRPr>
          </a:p>
        </p:txBody>
      </p:sp>
      <p:pic>
        <p:nvPicPr>
          <p:cNvPr id="307" name="Google Shape;307;p13"/>
          <p:cNvPicPr preferRelativeResize="0"/>
          <p:nvPr/>
        </p:nvPicPr>
        <p:blipFill rotWithShape="1">
          <a:blip r:embed="rId3">
            <a:alphaModFix/>
          </a:blip>
          <a:srcRect t="6121" r="486"/>
          <a:stretch/>
        </p:blipFill>
        <p:spPr>
          <a:xfrm>
            <a:off x="1649477" y="1800519"/>
            <a:ext cx="5816552" cy="3484111"/>
          </a:xfrm>
          <a:prstGeom prst="rect">
            <a:avLst/>
          </a:prstGeom>
          <a:noFill/>
          <a:ln>
            <a:noFill/>
          </a:ln>
        </p:spPr>
      </p:pic>
      <p:sp>
        <p:nvSpPr>
          <p:cNvPr id="308" name="Google Shape;308;p13"/>
          <p:cNvSpPr txBox="1"/>
          <p:nvPr/>
        </p:nvSpPr>
        <p:spPr>
          <a:xfrm>
            <a:off x="2505395" y="5644340"/>
            <a:ext cx="4572000" cy="338700"/>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Clr>
                <a:schemeClr val="dk1"/>
              </a:buClr>
              <a:buSzPts val="2800"/>
              <a:buFont typeface="Arial"/>
              <a:buNone/>
            </a:pPr>
            <a:r>
              <a:rPr lang="en-US" sz="1600" b="1" i="0" u="none" strike="noStrike" cap="none">
                <a:solidFill>
                  <a:schemeClr val="dk1"/>
                </a:solidFill>
                <a:latin typeface="Times New Roman"/>
                <a:ea typeface="Times New Roman"/>
                <a:cs typeface="Times New Roman"/>
                <a:sym typeface="Times New Roman"/>
              </a:rPr>
              <a:t>Figure 15 </a:t>
            </a:r>
            <a:r>
              <a:rPr lang="en-US" sz="1600" b="0" i="0" u="none" strike="noStrike" cap="none">
                <a:solidFill>
                  <a:schemeClr val="dk1"/>
                </a:solidFill>
                <a:latin typeface="Times New Roman"/>
                <a:ea typeface="Times New Roman"/>
                <a:cs typeface="Times New Roman"/>
                <a:sym typeface="Times New Roman"/>
              </a:rPr>
              <a:t>Sequence &amp; Reassembly</a:t>
            </a:r>
            <a:endParaRPr sz="1600" b="0" i="0" u="none" strike="noStrike" cap="non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14"/>
          <p:cNvSpPr txBox="1">
            <a:spLocks noGrp="1"/>
          </p:cNvSpPr>
          <p:nvPr>
            <p:ph type="body" idx="1"/>
          </p:nvPr>
        </p:nvSpPr>
        <p:spPr>
          <a:xfrm>
            <a:off x="266700" y="1043325"/>
            <a:ext cx="8610600" cy="5334000"/>
          </a:xfrm>
          <a:prstGeom prst="rect">
            <a:avLst/>
          </a:prstGeom>
          <a:noFill/>
          <a:ln>
            <a:noFill/>
          </a:ln>
        </p:spPr>
        <p:txBody>
          <a:bodyPr spcFirstLastPara="1" wrap="square" lIns="0" tIns="0" rIns="0" bIns="0" anchor="t" anchorCtr="0">
            <a:normAutofit/>
          </a:bodyPr>
          <a:lstStyle/>
          <a:p>
            <a:pPr marL="285750" lvl="0" indent="-285750" algn="l" rtl="0">
              <a:lnSpc>
                <a:spcPct val="90000"/>
              </a:lnSpc>
              <a:spcBef>
                <a:spcPts val="1000"/>
              </a:spcBef>
              <a:spcAft>
                <a:spcPts val="0"/>
              </a:spcAft>
              <a:buSzPts val="1800"/>
              <a:buChar char="•"/>
            </a:pPr>
            <a:r>
              <a:rPr lang="en-US" sz="1800">
                <a:solidFill>
                  <a:schemeClr val="dk1"/>
                </a:solidFill>
                <a:latin typeface="Times New Roman"/>
                <a:ea typeface="Times New Roman"/>
                <a:cs typeface="Times New Roman"/>
                <a:sym typeface="Times New Roman"/>
              </a:rPr>
              <a:t>Allows two applications on different computers to establish, use, and end a session.e.g. file transfer, remote login </a:t>
            </a:r>
            <a:endParaRPr sz="1800">
              <a:latin typeface="Times New Roman"/>
              <a:ea typeface="Times New Roman"/>
              <a:cs typeface="Times New Roman"/>
              <a:sym typeface="Times New Roman"/>
            </a:endParaRPr>
          </a:p>
          <a:p>
            <a:pPr marL="285750" lvl="0" indent="-285750" algn="l" rtl="0">
              <a:lnSpc>
                <a:spcPct val="90000"/>
              </a:lnSpc>
              <a:spcBef>
                <a:spcPts val="1000"/>
              </a:spcBef>
              <a:spcAft>
                <a:spcPts val="0"/>
              </a:spcAft>
              <a:buSzPts val="1800"/>
              <a:buChar char="•"/>
            </a:pPr>
            <a:r>
              <a:rPr lang="en-US" sz="1800">
                <a:solidFill>
                  <a:schemeClr val="dk1"/>
                </a:solidFill>
                <a:latin typeface="Times New Roman"/>
                <a:ea typeface="Times New Roman"/>
                <a:cs typeface="Times New Roman"/>
                <a:sym typeface="Times New Roman"/>
              </a:rPr>
              <a:t>Establishes dialog control -Regulates which side transmits, plus when and how long it transmits.</a:t>
            </a:r>
            <a:endParaRPr sz="1800">
              <a:latin typeface="Times New Roman"/>
              <a:ea typeface="Times New Roman"/>
              <a:cs typeface="Times New Roman"/>
              <a:sym typeface="Times New Roman"/>
            </a:endParaRPr>
          </a:p>
          <a:p>
            <a:pPr marL="285750" lvl="0" indent="-285750" algn="l" rtl="0">
              <a:lnSpc>
                <a:spcPct val="90000"/>
              </a:lnSpc>
              <a:spcBef>
                <a:spcPts val="1000"/>
              </a:spcBef>
              <a:spcAft>
                <a:spcPts val="0"/>
              </a:spcAft>
              <a:buSzPts val="1800"/>
              <a:buChar char="•"/>
            </a:pPr>
            <a:r>
              <a:rPr lang="en-US" sz="1800">
                <a:solidFill>
                  <a:schemeClr val="dk1"/>
                </a:solidFill>
                <a:latin typeface="Times New Roman"/>
                <a:ea typeface="Times New Roman"/>
                <a:cs typeface="Times New Roman"/>
                <a:sym typeface="Times New Roman"/>
              </a:rPr>
              <a:t>Performs token management and synchronization.</a:t>
            </a:r>
            <a:endParaRPr sz="1800">
              <a:latin typeface="Times New Roman"/>
              <a:ea typeface="Times New Roman"/>
              <a:cs typeface="Times New Roman"/>
              <a:sym typeface="Times New Roman"/>
            </a:endParaRPr>
          </a:p>
          <a:p>
            <a:pPr marL="285750" lvl="0" indent="-285750" algn="l" rtl="0">
              <a:lnSpc>
                <a:spcPct val="90000"/>
              </a:lnSpc>
              <a:spcBef>
                <a:spcPts val="1000"/>
              </a:spcBef>
              <a:spcAft>
                <a:spcPts val="0"/>
              </a:spcAft>
              <a:buSzPts val="1800"/>
              <a:buChar char="•"/>
            </a:pPr>
            <a:r>
              <a:rPr lang="en-US" sz="1800" b="0">
                <a:solidFill>
                  <a:schemeClr val="dk1"/>
                </a:solidFill>
                <a:latin typeface="Times New Roman"/>
                <a:ea typeface="Times New Roman"/>
                <a:cs typeface="Times New Roman"/>
                <a:sym typeface="Times New Roman"/>
              </a:rPr>
              <a:t>Session </a:t>
            </a:r>
            <a:r>
              <a:rPr lang="en-US" sz="1800" b="0" i="0">
                <a:solidFill>
                  <a:schemeClr val="dk1"/>
                </a:solidFill>
                <a:latin typeface="Times New Roman"/>
                <a:ea typeface="Times New Roman"/>
                <a:cs typeface="Times New Roman"/>
                <a:sym typeface="Times New Roman"/>
              </a:rPr>
              <a:t>Layer is responsible for establishing, maintaining and terminating session. Session ID works at Session Layer.</a:t>
            </a:r>
            <a:endParaRPr sz="1800">
              <a:latin typeface="Times New Roman"/>
              <a:ea typeface="Times New Roman"/>
              <a:cs typeface="Times New Roman"/>
              <a:sym typeface="Times New Roman"/>
            </a:endParaRPr>
          </a:p>
          <a:p>
            <a:pPr marL="0" lvl="0" indent="0" algn="l" rtl="0">
              <a:lnSpc>
                <a:spcPct val="90000"/>
              </a:lnSpc>
              <a:spcBef>
                <a:spcPts val="1000"/>
              </a:spcBef>
              <a:spcAft>
                <a:spcPts val="0"/>
              </a:spcAft>
              <a:buSzPts val="1800"/>
              <a:buNone/>
            </a:pPr>
            <a:r>
              <a:rPr lang="en-US" sz="1800" b="1" i="0">
                <a:solidFill>
                  <a:schemeClr val="dk1"/>
                </a:solidFill>
                <a:latin typeface="Times New Roman"/>
                <a:ea typeface="Times New Roman"/>
                <a:cs typeface="Times New Roman"/>
                <a:sym typeface="Times New Roman"/>
              </a:rPr>
              <a:t>Examples</a:t>
            </a:r>
            <a:r>
              <a:rPr lang="en-US" sz="1800" b="0" i="0">
                <a:solidFill>
                  <a:schemeClr val="dk1"/>
                </a:solidFill>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marL="1066800" lvl="1" indent="-609600" algn="l" rtl="0">
              <a:lnSpc>
                <a:spcPct val="90000"/>
              </a:lnSpc>
              <a:spcBef>
                <a:spcPts val="500"/>
              </a:spcBef>
              <a:spcAft>
                <a:spcPts val="0"/>
              </a:spcAft>
              <a:buSzPts val="1800"/>
              <a:buChar char="•"/>
            </a:pPr>
            <a:r>
              <a:rPr lang="en-US" sz="1800" b="0" i="0">
                <a:solidFill>
                  <a:schemeClr val="dk1"/>
                </a:solidFill>
                <a:latin typeface="Times New Roman"/>
                <a:ea typeface="Times New Roman"/>
                <a:cs typeface="Times New Roman"/>
                <a:sym typeface="Times New Roman"/>
              </a:rPr>
              <a:t>RPC - Remote Procedure Call</a:t>
            </a:r>
            <a:endParaRPr sz="1800">
              <a:latin typeface="Times New Roman"/>
              <a:ea typeface="Times New Roman"/>
              <a:cs typeface="Times New Roman"/>
              <a:sym typeface="Times New Roman"/>
            </a:endParaRPr>
          </a:p>
          <a:p>
            <a:pPr marL="1066800" lvl="1" indent="-609600" algn="l" rtl="0">
              <a:lnSpc>
                <a:spcPct val="90000"/>
              </a:lnSpc>
              <a:spcBef>
                <a:spcPts val="500"/>
              </a:spcBef>
              <a:spcAft>
                <a:spcPts val="0"/>
              </a:spcAft>
              <a:buSzPts val="1800"/>
              <a:buChar char="•"/>
            </a:pPr>
            <a:r>
              <a:rPr lang="en-US" sz="1800" b="0" i="0">
                <a:solidFill>
                  <a:schemeClr val="dk1"/>
                </a:solidFill>
                <a:latin typeface="Times New Roman"/>
                <a:ea typeface="Times New Roman"/>
                <a:cs typeface="Times New Roman"/>
                <a:sym typeface="Times New Roman"/>
              </a:rPr>
              <a:t>SQL - Structured Query Language</a:t>
            </a:r>
            <a:endParaRPr sz="1800">
              <a:latin typeface="Times New Roman"/>
              <a:ea typeface="Times New Roman"/>
              <a:cs typeface="Times New Roman"/>
              <a:sym typeface="Times New Roman"/>
            </a:endParaRPr>
          </a:p>
          <a:p>
            <a:pPr marL="1066800" lvl="1" indent="-609600" algn="l" rtl="0">
              <a:lnSpc>
                <a:spcPct val="90000"/>
              </a:lnSpc>
              <a:spcBef>
                <a:spcPts val="500"/>
              </a:spcBef>
              <a:spcAft>
                <a:spcPts val="0"/>
              </a:spcAft>
              <a:buSzPts val="1800"/>
              <a:buChar char="•"/>
            </a:pPr>
            <a:r>
              <a:rPr lang="en-US" sz="1800" b="0" i="0">
                <a:solidFill>
                  <a:schemeClr val="dk1"/>
                </a:solidFill>
                <a:latin typeface="Times New Roman"/>
                <a:ea typeface="Times New Roman"/>
                <a:cs typeface="Times New Roman"/>
                <a:sym typeface="Times New Roman"/>
              </a:rPr>
              <a:t>NFS - Network File System</a:t>
            </a:r>
            <a:endParaRPr sz="1800">
              <a:solidFill>
                <a:schemeClr val="dk1"/>
              </a:solidFill>
              <a:latin typeface="Times New Roman"/>
              <a:ea typeface="Times New Roman"/>
              <a:cs typeface="Times New Roman"/>
              <a:sym typeface="Times New Roman"/>
            </a:endParaRPr>
          </a:p>
        </p:txBody>
      </p:sp>
      <p:sp>
        <p:nvSpPr>
          <p:cNvPr id="315" name="Google Shape;315;p14"/>
          <p:cNvSpPr/>
          <p:nvPr/>
        </p:nvSpPr>
        <p:spPr>
          <a:xfrm>
            <a:off x="266700" y="66225"/>
            <a:ext cx="5658300" cy="838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200"/>
              <a:buFont typeface="Arial"/>
              <a:buNone/>
            </a:pPr>
            <a:r>
              <a:rPr lang="en-US" sz="2800" b="1" i="0" u="none" strike="noStrike" cap="none">
                <a:solidFill>
                  <a:schemeClr val="dk1"/>
                </a:solidFill>
                <a:latin typeface="Arial"/>
                <a:ea typeface="Arial"/>
                <a:cs typeface="Arial"/>
                <a:sym typeface="Arial"/>
              </a:rPr>
              <a:t>Layer 5: Session Layer </a:t>
            </a:r>
            <a:endParaRPr sz="2800" b="0" i="0" u="none" strike="noStrike" cap="non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9"/>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a:t>       </a:t>
            </a:r>
            <a:r>
              <a:rPr lang="en-US" b="1"/>
              <a:t>Session layer</a:t>
            </a:r>
            <a:endParaRPr b="1"/>
          </a:p>
        </p:txBody>
      </p:sp>
      <p:pic>
        <p:nvPicPr>
          <p:cNvPr id="321" name="Google Shape;321;p49"/>
          <p:cNvPicPr preferRelativeResize="0"/>
          <p:nvPr/>
        </p:nvPicPr>
        <p:blipFill rotWithShape="1">
          <a:blip r:embed="rId3">
            <a:alphaModFix/>
          </a:blip>
          <a:srcRect/>
          <a:stretch/>
        </p:blipFill>
        <p:spPr>
          <a:xfrm>
            <a:off x="245097" y="1189022"/>
            <a:ext cx="7871381" cy="3769477"/>
          </a:xfrm>
          <a:prstGeom prst="rect">
            <a:avLst/>
          </a:prstGeom>
          <a:noFill/>
          <a:ln>
            <a:noFill/>
          </a:ln>
        </p:spPr>
      </p:pic>
      <p:sp>
        <p:nvSpPr>
          <p:cNvPr id="322" name="Google Shape;322;p49"/>
          <p:cNvSpPr/>
          <p:nvPr/>
        </p:nvSpPr>
        <p:spPr>
          <a:xfrm>
            <a:off x="549892" y="6233853"/>
            <a:ext cx="8077200" cy="400069"/>
          </a:xfrm>
          <a:prstGeom prst="rect">
            <a:avLst/>
          </a:prstGeom>
          <a:solidFill>
            <a:srgbClr val="99FF33"/>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Times New Roman"/>
                <a:ea typeface="Times New Roman"/>
                <a:cs typeface="Times New Roman"/>
                <a:sym typeface="Times New Roman"/>
              </a:rPr>
              <a:t>The session layer is responsible for dialog control and synchronization.</a:t>
            </a:r>
            <a:endParaRPr sz="2000" b="0" i="0" u="none" strike="noStrike" cap="none">
              <a:solidFill>
                <a:srgbClr val="000000"/>
              </a:solidFill>
              <a:latin typeface="Arial"/>
              <a:ea typeface="Arial"/>
              <a:cs typeface="Arial"/>
              <a:sym typeface="Arial"/>
            </a:endParaRPr>
          </a:p>
        </p:txBody>
      </p:sp>
      <p:grpSp>
        <p:nvGrpSpPr>
          <p:cNvPr id="323" name="Google Shape;323;p49"/>
          <p:cNvGrpSpPr/>
          <p:nvPr/>
        </p:nvGrpSpPr>
        <p:grpSpPr>
          <a:xfrm>
            <a:off x="549892" y="5840006"/>
            <a:ext cx="992306" cy="393847"/>
            <a:chOff x="1200" y="1248"/>
            <a:chExt cx="720" cy="357"/>
          </a:xfrm>
        </p:grpSpPr>
        <p:pic>
          <p:nvPicPr>
            <p:cNvPr id="324" name="Google Shape;324;p49"/>
            <p:cNvPicPr preferRelativeResize="0"/>
            <p:nvPr/>
          </p:nvPicPr>
          <p:blipFill rotWithShape="1">
            <a:blip r:embed="rId4">
              <a:alphaModFix/>
            </a:blip>
            <a:srcRect/>
            <a:stretch/>
          </p:blipFill>
          <p:spPr>
            <a:xfrm>
              <a:off x="1200" y="1248"/>
              <a:ext cx="720" cy="357"/>
            </a:xfrm>
            <a:prstGeom prst="rect">
              <a:avLst/>
            </a:prstGeom>
            <a:noFill/>
            <a:ln>
              <a:noFill/>
            </a:ln>
          </p:spPr>
        </p:pic>
        <p:sp>
          <p:nvSpPr>
            <p:cNvPr id="325" name="Google Shape;325;p49"/>
            <p:cNvSpPr txBox="1"/>
            <p:nvPr/>
          </p:nvSpPr>
          <p:spPr>
            <a:xfrm>
              <a:off x="1284" y="1248"/>
              <a:ext cx="551" cy="25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1" u="none" strike="noStrike" cap="none">
                  <a:solidFill>
                    <a:schemeClr val="hlink"/>
                  </a:solidFill>
                  <a:latin typeface="Times New Roman"/>
                  <a:ea typeface="Times New Roman"/>
                  <a:cs typeface="Times New Roman"/>
                  <a:sym typeface="Times New Roman"/>
                </a:rPr>
                <a:t>Note</a:t>
              </a:r>
              <a:endParaRPr sz="2000" b="0" i="0" u="none" strike="noStrike" cap="none">
                <a:solidFill>
                  <a:srgbClr val="000000"/>
                </a:solidFill>
                <a:latin typeface="Arial"/>
                <a:ea typeface="Arial"/>
                <a:cs typeface="Arial"/>
                <a:sym typeface="Arial"/>
              </a:endParaRPr>
            </a:p>
          </p:txBody>
        </p:sp>
      </p:grpSp>
      <p:sp>
        <p:nvSpPr>
          <p:cNvPr id="326" name="Google Shape;326;p49"/>
          <p:cNvSpPr txBox="1"/>
          <p:nvPr/>
        </p:nvSpPr>
        <p:spPr>
          <a:xfrm>
            <a:off x="1045356" y="5138792"/>
            <a:ext cx="6264900"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Times New Roman"/>
                <a:ea typeface="Times New Roman"/>
                <a:cs typeface="Times New Roman"/>
                <a:sym typeface="Times New Roman"/>
              </a:rPr>
              <a:t>Figure 16 </a:t>
            </a:r>
            <a:r>
              <a:rPr lang="en-US" sz="1400" b="0" i="0" u="none" strike="noStrike" cap="none">
                <a:solidFill>
                  <a:srgbClr val="000000"/>
                </a:solidFill>
                <a:latin typeface="Times New Roman"/>
                <a:ea typeface="Times New Roman"/>
                <a:cs typeface="Times New Roman"/>
                <a:sym typeface="Times New Roman"/>
              </a:rPr>
              <a:t>Shows the session layer information transmitted in OSI model.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50"/>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b="1"/>
              <a:t>       Layer 6 </a:t>
            </a:r>
            <a:r>
              <a:rPr lang="en-US"/>
              <a:t>-</a:t>
            </a:r>
            <a:r>
              <a:rPr lang="en-US" b="1"/>
              <a:t>Presentation layer</a:t>
            </a:r>
            <a:endParaRPr b="1"/>
          </a:p>
        </p:txBody>
      </p:sp>
      <p:pic>
        <p:nvPicPr>
          <p:cNvPr id="332" name="Google Shape;332;p50"/>
          <p:cNvPicPr preferRelativeResize="0"/>
          <p:nvPr/>
        </p:nvPicPr>
        <p:blipFill rotWithShape="1">
          <a:blip r:embed="rId3">
            <a:alphaModFix/>
          </a:blip>
          <a:srcRect/>
          <a:stretch/>
        </p:blipFill>
        <p:spPr>
          <a:xfrm>
            <a:off x="362564" y="1604520"/>
            <a:ext cx="8418512" cy="2862262"/>
          </a:xfrm>
          <a:prstGeom prst="rect">
            <a:avLst/>
          </a:prstGeom>
          <a:noFill/>
          <a:ln>
            <a:noFill/>
          </a:ln>
        </p:spPr>
      </p:pic>
      <p:sp>
        <p:nvSpPr>
          <p:cNvPr id="333" name="Google Shape;333;p50"/>
          <p:cNvSpPr/>
          <p:nvPr/>
        </p:nvSpPr>
        <p:spPr>
          <a:xfrm>
            <a:off x="540821" y="5378814"/>
            <a:ext cx="8077200" cy="707846"/>
          </a:xfrm>
          <a:prstGeom prst="rect">
            <a:avLst/>
          </a:prstGeom>
          <a:solidFill>
            <a:srgbClr val="99FF33"/>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Times New Roman"/>
                <a:ea typeface="Times New Roman"/>
                <a:cs typeface="Times New Roman"/>
                <a:sym typeface="Times New Roman"/>
              </a:rPr>
              <a:t>The presentation layer is responsible for translation, compression, and encryption.</a:t>
            </a:r>
            <a:endParaRPr sz="2000" b="0" i="0" u="none" strike="noStrike" cap="none">
              <a:solidFill>
                <a:srgbClr val="000000"/>
              </a:solidFill>
              <a:latin typeface="Arial"/>
              <a:ea typeface="Arial"/>
              <a:cs typeface="Arial"/>
              <a:sym typeface="Arial"/>
            </a:endParaRPr>
          </a:p>
        </p:txBody>
      </p:sp>
      <p:grpSp>
        <p:nvGrpSpPr>
          <p:cNvPr id="334" name="Google Shape;334;p50"/>
          <p:cNvGrpSpPr/>
          <p:nvPr/>
        </p:nvGrpSpPr>
        <p:grpSpPr>
          <a:xfrm>
            <a:off x="540821" y="4930080"/>
            <a:ext cx="908685" cy="448734"/>
            <a:chOff x="1200" y="1248"/>
            <a:chExt cx="720" cy="357"/>
          </a:xfrm>
        </p:grpSpPr>
        <p:pic>
          <p:nvPicPr>
            <p:cNvPr id="335" name="Google Shape;335;p50"/>
            <p:cNvPicPr preferRelativeResize="0"/>
            <p:nvPr/>
          </p:nvPicPr>
          <p:blipFill rotWithShape="1">
            <a:blip r:embed="rId4">
              <a:alphaModFix/>
            </a:blip>
            <a:srcRect/>
            <a:stretch/>
          </p:blipFill>
          <p:spPr>
            <a:xfrm>
              <a:off x="1200" y="1248"/>
              <a:ext cx="720" cy="357"/>
            </a:xfrm>
            <a:prstGeom prst="rect">
              <a:avLst/>
            </a:prstGeom>
            <a:noFill/>
            <a:ln>
              <a:noFill/>
            </a:ln>
          </p:spPr>
        </p:pic>
        <p:sp>
          <p:nvSpPr>
            <p:cNvPr id="336" name="Google Shape;336;p50"/>
            <p:cNvSpPr txBox="1"/>
            <p:nvPr/>
          </p:nvSpPr>
          <p:spPr>
            <a:xfrm>
              <a:off x="1284" y="1248"/>
              <a:ext cx="551" cy="25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1" u="none" strike="noStrike" cap="none">
                  <a:solidFill>
                    <a:schemeClr val="hlink"/>
                  </a:solidFill>
                  <a:latin typeface="Times New Roman"/>
                  <a:ea typeface="Times New Roman"/>
                  <a:cs typeface="Times New Roman"/>
                  <a:sym typeface="Times New Roman"/>
                </a:rPr>
                <a:t>Note</a:t>
              </a:r>
              <a:endParaRPr sz="2000" b="0" i="0" u="none" strike="noStrike" cap="none">
                <a:solidFill>
                  <a:srgbClr val="000000"/>
                </a:solidFill>
                <a:latin typeface="Arial"/>
                <a:ea typeface="Arial"/>
                <a:cs typeface="Arial"/>
                <a:sym typeface="Arial"/>
              </a:endParaRPr>
            </a:p>
          </p:txBody>
        </p:sp>
      </p:grpSp>
      <p:sp>
        <p:nvSpPr>
          <p:cNvPr id="337" name="Google Shape;337;p50"/>
          <p:cNvSpPr txBox="1"/>
          <p:nvPr/>
        </p:nvSpPr>
        <p:spPr>
          <a:xfrm>
            <a:off x="1776692" y="4523925"/>
            <a:ext cx="6670500"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Times New Roman"/>
                <a:ea typeface="Times New Roman"/>
                <a:cs typeface="Times New Roman"/>
                <a:sym typeface="Times New Roman"/>
              </a:rPr>
              <a:t>Figure 17</a:t>
            </a:r>
            <a:r>
              <a:rPr lang="en-US" sz="1400" b="0" i="0" u="none" strike="noStrike" cap="none">
                <a:solidFill>
                  <a:srgbClr val="000000"/>
                </a:solidFill>
                <a:latin typeface="Times New Roman"/>
                <a:ea typeface="Times New Roman"/>
                <a:cs typeface="Times New Roman"/>
                <a:sym typeface="Times New Roman"/>
              </a:rPr>
              <a:t> Shows the presentation layer information transmitted in OSI model.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51"/>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a:t>      </a:t>
            </a:r>
            <a:r>
              <a:rPr lang="en-US" b="1"/>
              <a:t> Layer </a:t>
            </a:r>
            <a:r>
              <a:rPr lang="en-US"/>
              <a:t>7 - </a:t>
            </a:r>
            <a:r>
              <a:rPr lang="en-US" b="1"/>
              <a:t>Application layer</a:t>
            </a:r>
            <a:endParaRPr b="1"/>
          </a:p>
        </p:txBody>
      </p:sp>
      <p:pic>
        <p:nvPicPr>
          <p:cNvPr id="343" name="Google Shape;343;p51"/>
          <p:cNvPicPr preferRelativeResize="0"/>
          <p:nvPr/>
        </p:nvPicPr>
        <p:blipFill rotWithShape="1">
          <a:blip r:embed="rId3">
            <a:alphaModFix/>
          </a:blip>
          <a:srcRect/>
          <a:stretch/>
        </p:blipFill>
        <p:spPr>
          <a:xfrm>
            <a:off x="344307" y="1129237"/>
            <a:ext cx="8455025" cy="3991064"/>
          </a:xfrm>
          <a:prstGeom prst="rect">
            <a:avLst/>
          </a:prstGeom>
          <a:noFill/>
          <a:ln>
            <a:noFill/>
          </a:ln>
        </p:spPr>
      </p:pic>
      <p:sp>
        <p:nvSpPr>
          <p:cNvPr id="344" name="Google Shape;344;p51"/>
          <p:cNvSpPr/>
          <p:nvPr/>
        </p:nvSpPr>
        <p:spPr>
          <a:xfrm>
            <a:off x="457200" y="6027003"/>
            <a:ext cx="8077200" cy="400069"/>
          </a:xfrm>
          <a:prstGeom prst="rect">
            <a:avLst/>
          </a:prstGeom>
          <a:solidFill>
            <a:srgbClr val="99FF33"/>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Times New Roman"/>
                <a:ea typeface="Times New Roman"/>
                <a:cs typeface="Times New Roman"/>
                <a:sym typeface="Times New Roman"/>
              </a:rPr>
              <a:t>The application layer is responsible for providing services to the user.</a:t>
            </a:r>
            <a:endParaRPr sz="2000" b="0" i="0" u="none" strike="noStrike" cap="none">
              <a:solidFill>
                <a:srgbClr val="000000"/>
              </a:solidFill>
              <a:latin typeface="Arial"/>
              <a:ea typeface="Arial"/>
              <a:cs typeface="Arial"/>
              <a:sym typeface="Arial"/>
            </a:endParaRPr>
          </a:p>
        </p:txBody>
      </p:sp>
      <p:grpSp>
        <p:nvGrpSpPr>
          <p:cNvPr id="345" name="Google Shape;345;p51"/>
          <p:cNvGrpSpPr/>
          <p:nvPr/>
        </p:nvGrpSpPr>
        <p:grpSpPr>
          <a:xfrm>
            <a:off x="468004" y="5549381"/>
            <a:ext cx="1033249" cy="482933"/>
            <a:chOff x="1200" y="1248"/>
            <a:chExt cx="720" cy="357"/>
          </a:xfrm>
        </p:grpSpPr>
        <p:pic>
          <p:nvPicPr>
            <p:cNvPr id="346" name="Google Shape;346;p51"/>
            <p:cNvPicPr preferRelativeResize="0"/>
            <p:nvPr/>
          </p:nvPicPr>
          <p:blipFill rotWithShape="1">
            <a:blip r:embed="rId4">
              <a:alphaModFix/>
            </a:blip>
            <a:srcRect/>
            <a:stretch/>
          </p:blipFill>
          <p:spPr>
            <a:xfrm>
              <a:off x="1200" y="1248"/>
              <a:ext cx="720" cy="357"/>
            </a:xfrm>
            <a:prstGeom prst="rect">
              <a:avLst/>
            </a:prstGeom>
            <a:noFill/>
            <a:ln>
              <a:noFill/>
            </a:ln>
          </p:spPr>
        </p:pic>
        <p:sp>
          <p:nvSpPr>
            <p:cNvPr id="347" name="Google Shape;347;p51"/>
            <p:cNvSpPr txBox="1"/>
            <p:nvPr/>
          </p:nvSpPr>
          <p:spPr>
            <a:xfrm>
              <a:off x="1284" y="1256"/>
              <a:ext cx="551" cy="25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1" u="none" strike="noStrike" cap="none">
                  <a:solidFill>
                    <a:schemeClr val="hlink"/>
                  </a:solidFill>
                  <a:latin typeface="Times New Roman"/>
                  <a:ea typeface="Times New Roman"/>
                  <a:cs typeface="Times New Roman"/>
                  <a:sym typeface="Times New Roman"/>
                </a:rPr>
                <a:t>Note</a:t>
              </a:r>
              <a:endParaRPr sz="2000" b="0" i="0" u="none" strike="noStrike" cap="none">
                <a:solidFill>
                  <a:srgbClr val="000000"/>
                </a:solidFill>
                <a:latin typeface="Arial"/>
                <a:ea typeface="Arial"/>
                <a:cs typeface="Arial"/>
                <a:sym typeface="Arial"/>
              </a:endParaRPr>
            </a:p>
          </p:txBody>
        </p:sp>
      </p:grpSp>
      <p:sp>
        <p:nvSpPr>
          <p:cNvPr id="348" name="Google Shape;348;p51"/>
          <p:cNvSpPr txBox="1"/>
          <p:nvPr/>
        </p:nvSpPr>
        <p:spPr>
          <a:xfrm>
            <a:off x="1426690" y="5157622"/>
            <a:ext cx="6636753"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Times New Roman"/>
                <a:ea typeface="Times New Roman"/>
                <a:cs typeface="Times New Roman"/>
                <a:sym typeface="Times New Roman"/>
              </a:rPr>
              <a:t>Figure 18</a:t>
            </a:r>
            <a:r>
              <a:rPr lang="en-US" sz="1400" b="0" i="0" u="none" strike="noStrike" cap="none">
                <a:solidFill>
                  <a:srgbClr val="000000"/>
                </a:solidFill>
                <a:latin typeface="Times New Roman"/>
                <a:ea typeface="Times New Roman"/>
                <a:cs typeface="Times New Roman"/>
                <a:sym typeface="Times New Roman"/>
              </a:rPr>
              <a:t> Shows the application layer information transmitted in OSI model.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52"/>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a:t>       </a:t>
            </a:r>
            <a:r>
              <a:rPr lang="en-US" b="1"/>
              <a:t>Summary of layers</a:t>
            </a:r>
            <a:endParaRPr b="1"/>
          </a:p>
        </p:txBody>
      </p:sp>
      <p:pic>
        <p:nvPicPr>
          <p:cNvPr id="354" name="Google Shape;354;p52"/>
          <p:cNvPicPr preferRelativeResize="0"/>
          <p:nvPr/>
        </p:nvPicPr>
        <p:blipFill rotWithShape="1">
          <a:blip r:embed="rId3">
            <a:alphaModFix/>
          </a:blip>
          <a:srcRect/>
          <a:stretch/>
        </p:blipFill>
        <p:spPr>
          <a:xfrm>
            <a:off x="496528" y="1816250"/>
            <a:ext cx="8189912" cy="4141490"/>
          </a:xfrm>
          <a:prstGeom prst="rect">
            <a:avLst/>
          </a:prstGeom>
          <a:noFill/>
          <a:ln>
            <a:noFill/>
          </a:ln>
        </p:spPr>
      </p:pic>
      <p:sp>
        <p:nvSpPr>
          <p:cNvPr id="355" name="Google Shape;355;p52"/>
          <p:cNvSpPr txBox="1"/>
          <p:nvPr/>
        </p:nvSpPr>
        <p:spPr>
          <a:xfrm>
            <a:off x="1856205" y="6114186"/>
            <a:ext cx="5022529"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Times New Roman"/>
                <a:ea typeface="Times New Roman"/>
                <a:cs typeface="Times New Roman"/>
                <a:sym typeface="Times New Roman"/>
              </a:rPr>
              <a:t>Figure 19</a:t>
            </a:r>
            <a:r>
              <a:rPr lang="en-US" sz="1400" b="0" i="0" u="none" strike="noStrike" cap="none">
                <a:solidFill>
                  <a:srgbClr val="000000"/>
                </a:solidFill>
                <a:latin typeface="Times New Roman"/>
                <a:ea typeface="Times New Roman"/>
                <a:cs typeface="Times New Roman"/>
                <a:sym typeface="Times New Roman"/>
              </a:rPr>
              <a:t> Presents the summary of  layers of OSI model.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1"/>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Clr>
                <a:schemeClr val="dk1"/>
              </a:buClr>
              <a:buSzPts val="1800"/>
              <a:buNone/>
            </a:pPr>
            <a:r>
              <a:rPr lang="en-US" b="1"/>
              <a:t>Operating Systems (OS)</a:t>
            </a:r>
            <a:endParaRPr b="1"/>
          </a:p>
        </p:txBody>
      </p:sp>
      <p:sp>
        <p:nvSpPr>
          <p:cNvPr id="101" name="Google Shape;101;p11"/>
          <p:cNvSpPr txBox="1">
            <a:spLocks noGrp="1"/>
          </p:cNvSpPr>
          <p:nvPr>
            <p:ph type="body" idx="1"/>
          </p:nvPr>
        </p:nvSpPr>
        <p:spPr>
          <a:xfrm>
            <a:off x="144050" y="914040"/>
            <a:ext cx="8855900" cy="3977280"/>
          </a:xfrm>
          <a:prstGeom prst="rect">
            <a:avLst/>
          </a:prstGeom>
          <a:noFill/>
          <a:ln>
            <a:noFill/>
          </a:ln>
        </p:spPr>
        <p:txBody>
          <a:bodyPr spcFirstLastPara="1" wrap="square" lIns="0" tIns="0" rIns="0" bIns="0" anchor="t" anchorCtr="0">
            <a:normAutofit/>
          </a:bodyPr>
          <a:lstStyle/>
          <a:p>
            <a:pPr marL="114300" lvl="0" indent="0" algn="just" rtl="0">
              <a:lnSpc>
                <a:spcPct val="90000"/>
              </a:lnSpc>
              <a:spcBef>
                <a:spcPts val="1000"/>
              </a:spcBef>
              <a:spcAft>
                <a:spcPts val="0"/>
              </a:spcAft>
              <a:buSzPts val="1800"/>
              <a:buNone/>
            </a:pPr>
            <a:r>
              <a:rPr lang="en-US" b="0" i="0" dirty="0">
                <a:solidFill>
                  <a:schemeClr val="dk1"/>
                </a:solidFill>
                <a:highlight>
                  <a:srgbClr val="FFFFFF"/>
                </a:highlight>
                <a:latin typeface="Times New Roman"/>
                <a:ea typeface="Times New Roman"/>
                <a:cs typeface="Times New Roman"/>
                <a:sym typeface="Times New Roman"/>
              </a:rPr>
              <a:t>All end devices and network devices require an operating system (OS). As shown in the figure 1, the portion of the OS that interacts directly with computer hardware is known as the kernel. The portion that interfaces with applications and the user is known as the shell. The user can interact with the shell using a command-line interface (CLI) or a graphical user interface (GUI).</a:t>
            </a:r>
            <a:endParaRPr dirty="0">
              <a:solidFill>
                <a:schemeClr val="dk1"/>
              </a:solidFill>
              <a:latin typeface="Times New Roman"/>
              <a:ea typeface="Times New Roman"/>
              <a:cs typeface="Times New Roman"/>
              <a:sym typeface="Times New Roman"/>
            </a:endParaRPr>
          </a:p>
        </p:txBody>
      </p:sp>
      <p:pic>
        <p:nvPicPr>
          <p:cNvPr id="102" name="Google Shape;102;p11"/>
          <p:cNvPicPr preferRelativeResize="0"/>
          <p:nvPr/>
        </p:nvPicPr>
        <p:blipFill rotWithShape="1">
          <a:blip r:embed="rId3">
            <a:alphaModFix/>
          </a:blip>
          <a:srcRect/>
          <a:stretch/>
        </p:blipFill>
        <p:spPr>
          <a:xfrm>
            <a:off x="1991223" y="2124980"/>
            <a:ext cx="4165737" cy="1949180"/>
          </a:xfrm>
          <a:prstGeom prst="rect">
            <a:avLst/>
          </a:prstGeom>
          <a:noFill/>
          <a:ln>
            <a:noFill/>
          </a:ln>
        </p:spPr>
      </p:pic>
      <p:sp>
        <p:nvSpPr>
          <p:cNvPr id="103" name="Google Shape;103;p11"/>
          <p:cNvSpPr txBox="1"/>
          <p:nvPr/>
        </p:nvSpPr>
        <p:spPr>
          <a:xfrm>
            <a:off x="144050" y="4780578"/>
            <a:ext cx="8547533" cy="1169511"/>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00000"/>
              </a:lnSpc>
              <a:spcBef>
                <a:spcPts val="0"/>
              </a:spcBef>
              <a:spcAft>
                <a:spcPts val="0"/>
              </a:spcAft>
              <a:buClr>
                <a:srgbClr val="000000"/>
              </a:buClr>
              <a:buSzPts val="1400"/>
              <a:buFont typeface="Arial"/>
              <a:buChar char="•"/>
            </a:pPr>
            <a:r>
              <a:rPr lang="en-US" sz="1400" b="1" i="0" u="none" strike="noStrike" cap="none" dirty="0">
                <a:solidFill>
                  <a:srgbClr val="000000"/>
                </a:solidFill>
                <a:latin typeface="Times New Roman" panose="02020603050405020304" pitchFamily="18" charset="0"/>
                <a:cs typeface="Times New Roman" panose="02020603050405020304" pitchFamily="18" charset="0"/>
                <a:sym typeface="Arial"/>
              </a:rPr>
              <a:t>Shell: </a:t>
            </a:r>
            <a:r>
              <a:rPr lang="en-US" sz="1400" b="0" i="0" u="none" strike="noStrike" cap="none" dirty="0">
                <a:solidFill>
                  <a:srgbClr val="000000"/>
                </a:solidFill>
                <a:latin typeface="Times New Roman" panose="02020603050405020304" pitchFamily="18" charset="0"/>
                <a:cs typeface="Times New Roman" panose="02020603050405020304" pitchFamily="18" charset="0"/>
                <a:sym typeface="Arial"/>
              </a:rPr>
              <a:t>The user interface that allows the user to request specific tasks from the computer. These requests can be made either through CLI or GUI interfaces.</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285750" marR="0" lvl="0" indent="-285750" algn="just" rtl="0">
              <a:lnSpc>
                <a:spcPct val="100000"/>
              </a:lnSpc>
              <a:spcBef>
                <a:spcPts val="0"/>
              </a:spcBef>
              <a:spcAft>
                <a:spcPts val="0"/>
              </a:spcAft>
              <a:buClr>
                <a:srgbClr val="000000"/>
              </a:buClr>
              <a:buSzPts val="1400"/>
              <a:buFont typeface="Arial"/>
              <a:buChar char="•"/>
            </a:pPr>
            <a:r>
              <a:rPr lang="en-US" sz="1400" b="1" i="0" u="none" strike="noStrike" cap="none" dirty="0">
                <a:solidFill>
                  <a:srgbClr val="000000"/>
                </a:solidFill>
                <a:latin typeface="Times New Roman" panose="02020603050405020304" pitchFamily="18" charset="0"/>
                <a:cs typeface="Times New Roman" panose="02020603050405020304" pitchFamily="18" charset="0"/>
                <a:sym typeface="Arial"/>
              </a:rPr>
              <a:t>Kernel</a:t>
            </a:r>
            <a:r>
              <a:rPr lang="en-US" sz="1400" b="0" i="0" u="none" strike="noStrike" cap="none" dirty="0">
                <a:solidFill>
                  <a:srgbClr val="000000"/>
                </a:solidFill>
                <a:latin typeface="Times New Roman" panose="02020603050405020304" pitchFamily="18" charset="0"/>
                <a:cs typeface="Times New Roman" panose="02020603050405020304" pitchFamily="18" charset="0"/>
                <a:sym typeface="Arial"/>
              </a:rPr>
              <a:t>: Communication between hardware and software of a computer and manages how </a:t>
            </a:r>
            <a:r>
              <a:rPr lang="en-US" sz="1400" b="0" i="0" u="none" strike="noStrike" cap="none" dirty="0" smtClean="0">
                <a:solidFill>
                  <a:srgbClr val="000000"/>
                </a:solidFill>
                <a:latin typeface="Times New Roman" panose="02020603050405020304" pitchFamily="18" charset="0"/>
                <a:cs typeface="Times New Roman" panose="02020603050405020304" pitchFamily="18" charset="0"/>
                <a:sym typeface="Arial"/>
              </a:rPr>
              <a:t>hardware </a:t>
            </a:r>
            <a:r>
              <a:rPr lang="en-US" sz="1400" b="0" i="0" u="none" strike="noStrike" cap="none" dirty="0">
                <a:solidFill>
                  <a:srgbClr val="000000"/>
                </a:solidFill>
                <a:latin typeface="Times New Roman" panose="02020603050405020304" pitchFamily="18" charset="0"/>
                <a:cs typeface="Times New Roman" panose="02020603050405020304" pitchFamily="18" charset="0"/>
                <a:sym typeface="Arial"/>
              </a:rPr>
              <a:t>resources are used to meet software requirements.</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285750" marR="0" lvl="0" indent="-285750" algn="just" rtl="0">
              <a:lnSpc>
                <a:spcPct val="100000"/>
              </a:lnSpc>
              <a:spcBef>
                <a:spcPts val="0"/>
              </a:spcBef>
              <a:spcAft>
                <a:spcPts val="0"/>
              </a:spcAft>
              <a:buClr>
                <a:srgbClr val="000000"/>
              </a:buClr>
              <a:buSzPts val="1400"/>
              <a:buFont typeface="Arial"/>
              <a:buChar char="•"/>
            </a:pPr>
            <a:r>
              <a:rPr lang="en-US" sz="1400" b="1" i="0" u="none" strike="noStrike" cap="none" dirty="0">
                <a:solidFill>
                  <a:srgbClr val="000000"/>
                </a:solidFill>
                <a:latin typeface="Times New Roman" panose="02020603050405020304" pitchFamily="18" charset="0"/>
                <a:cs typeface="Times New Roman" panose="02020603050405020304" pitchFamily="18" charset="0"/>
                <a:sym typeface="Arial"/>
              </a:rPr>
              <a:t>Hardware:</a:t>
            </a:r>
            <a:r>
              <a:rPr lang="en-US" sz="1400" b="0" i="0" u="none" strike="noStrike" cap="none" dirty="0">
                <a:solidFill>
                  <a:srgbClr val="000000"/>
                </a:solidFill>
                <a:latin typeface="Times New Roman" panose="02020603050405020304" pitchFamily="18" charset="0"/>
                <a:cs typeface="Times New Roman" panose="02020603050405020304" pitchFamily="18" charset="0"/>
                <a:sym typeface="Arial"/>
              </a:rPr>
              <a:t> The physical part of a computer including underlying electronics.</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104" name="Google Shape;104;p11"/>
          <p:cNvSpPr txBox="1"/>
          <p:nvPr/>
        </p:nvSpPr>
        <p:spPr>
          <a:xfrm>
            <a:off x="-10134" y="6127374"/>
            <a:ext cx="8855899"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highlight>
                  <a:srgbClr val="FFFFFF"/>
                </a:highlight>
                <a:latin typeface="Times New Roman"/>
                <a:ea typeface="Times New Roman"/>
                <a:cs typeface="Times New Roman"/>
                <a:sym typeface="Times New Roman"/>
              </a:rPr>
              <a:t>Note</a:t>
            </a:r>
            <a:r>
              <a:rPr lang="en-US" sz="1400" b="0" i="0" u="none" strike="noStrike" cap="none">
                <a:solidFill>
                  <a:schemeClr val="dk1"/>
                </a:solidFill>
                <a:highlight>
                  <a:srgbClr val="FFFFFF"/>
                </a:highlight>
                <a:latin typeface="Times New Roman"/>
                <a:ea typeface="Times New Roman"/>
                <a:cs typeface="Times New Roman"/>
                <a:sym typeface="Times New Roman"/>
              </a:rPr>
              <a:t>: The operating system on home routers is usually called </a:t>
            </a:r>
            <a:r>
              <a:rPr lang="en-US" sz="1400" b="0" i="1" u="none" strike="noStrike" cap="none">
                <a:solidFill>
                  <a:schemeClr val="dk1"/>
                </a:solidFill>
                <a:highlight>
                  <a:srgbClr val="FFFFFF"/>
                </a:highlight>
                <a:latin typeface="Times New Roman"/>
                <a:ea typeface="Times New Roman"/>
                <a:cs typeface="Times New Roman"/>
                <a:sym typeface="Times New Roman"/>
              </a:rPr>
              <a:t>firmware</a:t>
            </a:r>
            <a:r>
              <a:rPr lang="en-US" sz="1400" b="0" i="0" u="none" strike="noStrike" cap="none">
                <a:solidFill>
                  <a:schemeClr val="dk1"/>
                </a:solidFill>
                <a:highlight>
                  <a:srgbClr val="FFFFFF"/>
                </a:highlight>
                <a:latin typeface="Times New Roman"/>
                <a:ea typeface="Times New Roman"/>
                <a:cs typeface="Times New Roman"/>
                <a:sym typeface="Times New Roman"/>
              </a:rPr>
              <a:t>. The most common method for configuring a home router is by using a web browser-based GUI.</a:t>
            </a:r>
            <a:endParaRPr sz="1400" b="0" i="0" u="none" strike="noStrike" cap="none">
              <a:solidFill>
                <a:schemeClr val="dk1"/>
              </a:solidFill>
              <a:latin typeface="Times New Roman"/>
              <a:ea typeface="Times New Roman"/>
              <a:cs typeface="Times New Roman"/>
              <a:sym typeface="Times New Roman"/>
            </a:endParaRPr>
          </a:p>
        </p:txBody>
      </p:sp>
      <p:sp>
        <p:nvSpPr>
          <p:cNvPr id="105" name="Google Shape;105;p11"/>
          <p:cNvSpPr txBox="1"/>
          <p:nvPr/>
        </p:nvSpPr>
        <p:spPr>
          <a:xfrm>
            <a:off x="1274444" y="4326334"/>
            <a:ext cx="5942652" cy="27695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dirty="0">
                <a:solidFill>
                  <a:srgbClr val="000000"/>
                </a:solidFill>
                <a:latin typeface="Times New Roman"/>
                <a:ea typeface="Times New Roman"/>
                <a:cs typeface="Times New Roman"/>
                <a:sym typeface="Times New Roman"/>
              </a:rPr>
              <a:t>Figure</a:t>
            </a:r>
            <a:r>
              <a:rPr lang="en-US" sz="1200" b="0" i="0" u="none" strike="noStrike" cap="none" dirty="0">
                <a:solidFill>
                  <a:srgbClr val="000000"/>
                </a:solidFill>
                <a:latin typeface="Times New Roman"/>
                <a:ea typeface="Times New Roman"/>
                <a:cs typeface="Times New Roman"/>
                <a:sym typeface="Times New Roman"/>
              </a:rPr>
              <a:t> </a:t>
            </a:r>
            <a:r>
              <a:rPr lang="en-US" sz="1200" b="1" i="0" u="none" strike="noStrike" cap="none" dirty="0">
                <a:solidFill>
                  <a:srgbClr val="000000"/>
                </a:solidFill>
                <a:latin typeface="Times New Roman"/>
                <a:ea typeface="Times New Roman"/>
                <a:cs typeface="Times New Roman"/>
                <a:sym typeface="Times New Roman"/>
              </a:rPr>
              <a:t>1</a:t>
            </a:r>
            <a:r>
              <a:rPr lang="en-US" sz="1200" b="0" i="0" u="none" strike="noStrike" cap="none" dirty="0">
                <a:solidFill>
                  <a:srgbClr val="000000"/>
                </a:solidFill>
                <a:latin typeface="Times New Roman"/>
                <a:ea typeface="Times New Roman"/>
                <a:cs typeface="Times New Roman"/>
                <a:sym typeface="Times New Roman"/>
              </a:rPr>
              <a:t> Operating system interacts with hardware, kernel, and Shell. </a:t>
            </a:r>
            <a:endParaRPr sz="1200" b="0" i="0" u="none" strike="noStrike" cap="none" dirty="0">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53"/>
          <p:cNvSpPr txBox="1">
            <a:spLocks noGrp="1"/>
          </p:cNvSpPr>
          <p:nvPr>
            <p:ph type="title"/>
          </p:nvPr>
        </p:nvSpPr>
        <p:spPr>
          <a:xfrm>
            <a:off x="0" y="0"/>
            <a:ext cx="6369600" cy="9141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a:t>       </a:t>
            </a:r>
            <a:r>
              <a:rPr lang="en-US" b="1"/>
              <a:t>Protocol supported at various layers</a:t>
            </a:r>
            <a:endParaRPr b="1"/>
          </a:p>
        </p:txBody>
      </p:sp>
      <p:pic>
        <p:nvPicPr>
          <p:cNvPr id="361" name="Google Shape;361;p53"/>
          <p:cNvPicPr preferRelativeResize="0"/>
          <p:nvPr/>
        </p:nvPicPr>
        <p:blipFill rotWithShape="1">
          <a:blip r:embed="rId3">
            <a:alphaModFix/>
          </a:blip>
          <a:srcRect/>
          <a:stretch/>
        </p:blipFill>
        <p:spPr>
          <a:xfrm>
            <a:off x="405353" y="1357460"/>
            <a:ext cx="8281087" cy="4430597"/>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54"/>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a:t>       </a:t>
            </a:r>
            <a:r>
              <a:rPr lang="en-US" b="1"/>
              <a:t>Protocols at Application layer</a:t>
            </a:r>
            <a:endParaRPr b="1"/>
          </a:p>
        </p:txBody>
      </p:sp>
      <p:sp>
        <p:nvSpPr>
          <p:cNvPr id="367" name="Google Shape;367;p54"/>
          <p:cNvSpPr txBox="1">
            <a:spLocks noGrp="1"/>
          </p:cNvSpPr>
          <p:nvPr>
            <p:ph type="body" idx="1"/>
          </p:nvPr>
        </p:nvSpPr>
        <p:spPr>
          <a:xfrm>
            <a:off x="0" y="1187355"/>
            <a:ext cx="8966579" cy="4885899"/>
          </a:xfrm>
          <a:prstGeom prst="rect">
            <a:avLst/>
          </a:prstGeom>
          <a:noFill/>
          <a:ln>
            <a:noFill/>
          </a:ln>
        </p:spPr>
        <p:txBody>
          <a:bodyPr spcFirstLastPara="1" wrap="square" lIns="0" tIns="0" rIns="0" bIns="0" anchor="t" anchorCtr="0">
            <a:noAutofit/>
          </a:bodyPr>
          <a:lstStyle/>
          <a:p>
            <a:pPr marL="457200" lvl="0" indent="-342900" algn="just" rtl="0">
              <a:lnSpc>
                <a:spcPct val="90000"/>
              </a:lnSpc>
              <a:spcBef>
                <a:spcPts val="1000"/>
              </a:spcBef>
              <a:spcAft>
                <a:spcPts val="0"/>
              </a:spcAft>
              <a:buSzPts val="1800"/>
              <a:buChar char="•"/>
            </a:pPr>
            <a:r>
              <a:rPr lang="en-US" sz="1800" b="1">
                <a:latin typeface="Times New Roman"/>
                <a:ea typeface="Times New Roman"/>
                <a:cs typeface="Times New Roman"/>
                <a:sym typeface="Times New Roman"/>
              </a:rPr>
              <a:t>TELNET: </a:t>
            </a:r>
            <a:r>
              <a:rPr lang="en-US" sz="1800">
                <a:latin typeface="Times New Roman"/>
                <a:ea typeface="Times New Roman"/>
                <a:cs typeface="Times New Roman"/>
                <a:sym typeface="Times New Roman"/>
              </a:rPr>
              <a:t>Telnet stands for the </a:t>
            </a:r>
            <a:r>
              <a:rPr lang="en-US" sz="1800" b="1">
                <a:latin typeface="Times New Roman"/>
                <a:ea typeface="Times New Roman"/>
                <a:cs typeface="Times New Roman"/>
                <a:sym typeface="Times New Roman"/>
              </a:rPr>
              <a:t>TEL</a:t>
            </a:r>
            <a:r>
              <a:rPr lang="en-US" sz="1800">
                <a:latin typeface="Times New Roman"/>
                <a:ea typeface="Times New Roman"/>
                <a:cs typeface="Times New Roman"/>
                <a:sym typeface="Times New Roman"/>
              </a:rPr>
              <a:t>etype </a:t>
            </a:r>
            <a:r>
              <a:rPr lang="en-US" sz="1800" b="1">
                <a:latin typeface="Times New Roman"/>
                <a:ea typeface="Times New Roman"/>
                <a:cs typeface="Times New Roman"/>
                <a:sym typeface="Times New Roman"/>
              </a:rPr>
              <a:t>NET</a:t>
            </a:r>
            <a:r>
              <a:rPr lang="en-US" sz="1800">
                <a:latin typeface="Times New Roman"/>
                <a:ea typeface="Times New Roman"/>
                <a:cs typeface="Times New Roman"/>
                <a:sym typeface="Times New Roman"/>
              </a:rPr>
              <a:t>work. It helps in terminal emulation. It allows Telnet clients to access the resources of the Telnet server. It is used for managing files on the internet. It is used for the initial setup of devices like switches. The telnet command is a command that uses the Telnet protocol to communicate with a remote device or system. Port number of telnet is 23. </a:t>
            </a:r>
            <a:endParaRPr sz="1800">
              <a:latin typeface="Times New Roman"/>
              <a:ea typeface="Times New Roman"/>
              <a:cs typeface="Times New Roman"/>
              <a:sym typeface="Times New Roman"/>
            </a:endParaRPr>
          </a:p>
          <a:p>
            <a:pPr marL="457200" lvl="0" indent="-342900" algn="just" rtl="0">
              <a:lnSpc>
                <a:spcPct val="90000"/>
              </a:lnSpc>
              <a:spcBef>
                <a:spcPts val="1000"/>
              </a:spcBef>
              <a:spcAft>
                <a:spcPts val="0"/>
              </a:spcAft>
              <a:buSzPts val="1800"/>
              <a:buChar char="•"/>
            </a:pPr>
            <a:r>
              <a:rPr lang="en-US" sz="1800" b="1">
                <a:latin typeface="Times New Roman"/>
                <a:ea typeface="Times New Roman"/>
                <a:cs typeface="Times New Roman"/>
                <a:sym typeface="Times New Roman"/>
              </a:rPr>
              <a:t>FTP: </a:t>
            </a:r>
            <a:r>
              <a:rPr lang="en-US" sz="1800">
                <a:latin typeface="Times New Roman"/>
                <a:ea typeface="Times New Roman"/>
                <a:cs typeface="Times New Roman"/>
                <a:sym typeface="Times New Roman"/>
              </a:rPr>
              <a:t>FTP stands for file transfer protocol. It is the protocol that actually lets us transfer files. It can facilitate this between any two machines using it. But FTP is not just a protocol but it is also a program. FTP promotes sharing of files via remote computers with reliable and efficient data transfer. The Port number for FTP is 20 for data and 21 for control. </a:t>
            </a:r>
            <a:endParaRPr sz="1800">
              <a:latin typeface="Times New Roman"/>
              <a:ea typeface="Times New Roman"/>
              <a:cs typeface="Times New Roman"/>
              <a:sym typeface="Times New Roman"/>
            </a:endParaRPr>
          </a:p>
          <a:p>
            <a:pPr marL="457200" lvl="0" indent="-342900" algn="just" rtl="0">
              <a:lnSpc>
                <a:spcPct val="90000"/>
              </a:lnSpc>
              <a:spcBef>
                <a:spcPts val="1000"/>
              </a:spcBef>
              <a:spcAft>
                <a:spcPts val="0"/>
              </a:spcAft>
              <a:buSzPts val="1800"/>
              <a:buChar char="•"/>
            </a:pPr>
            <a:r>
              <a:rPr lang="en-US" sz="1800" b="1">
                <a:latin typeface="Times New Roman"/>
                <a:ea typeface="Times New Roman"/>
                <a:cs typeface="Times New Roman"/>
                <a:sym typeface="Times New Roman"/>
              </a:rPr>
              <a:t>TFTP: </a:t>
            </a:r>
            <a:r>
              <a:rPr lang="en-US" sz="1800">
                <a:latin typeface="Times New Roman"/>
                <a:ea typeface="Times New Roman"/>
                <a:cs typeface="Times New Roman"/>
                <a:sym typeface="Times New Roman"/>
              </a:rPr>
              <a:t>The Trivial File Transfer Protocol (TFTP) is the stripped-down, stock version of FTP, but it’s the protocol of choice if you know exactly what you want and where to find it. It’s a technology for transferring files between network devices and is a simplified version of FTP. The Port number for TFTP is 69.</a:t>
            </a:r>
            <a:endParaRPr sz="1800">
              <a:latin typeface="Times New Roman"/>
              <a:ea typeface="Times New Roman"/>
              <a:cs typeface="Times New Roman"/>
              <a:sym typeface="Times New Roman"/>
            </a:endParaRPr>
          </a:p>
          <a:p>
            <a:pPr marL="457200" lvl="0" indent="-228600" algn="just" rtl="0">
              <a:lnSpc>
                <a:spcPct val="90000"/>
              </a:lnSpc>
              <a:spcBef>
                <a:spcPts val="1000"/>
              </a:spcBef>
              <a:spcAft>
                <a:spcPts val="0"/>
              </a:spcAft>
              <a:buSzPts val="1800"/>
              <a:buNone/>
            </a:pPr>
            <a:endParaRPr sz="1800">
              <a:latin typeface="Times New Roman"/>
              <a:ea typeface="Times New Roman"/>
              <a:cs typeface="Times New Roman"/>
              <a:sym typeface="Times New Roman"/>
            </a:endParaRPr>
          </a:p>
          <a:p>
            <a:pPr marL="457200" lvl="0" indent="-228600" algn="l" rtl="0">
              <a:lnSpc>
                <a:spcPct val="90000"/>
              </a:lnSpc>
              <a:spcBef>
                <a:spcPts val="1000"/>
              </a:spcBef>
              <a:spcAft>
                <a:spcPts val="0"/>
              </a:spcAft>
              <a:buClr>
                <a:schemeClr val="dk1"/>
              </a:buClr>
              <a:buSzPts val="1800"/>
              <a:buNone/>
            </a:pPr>
            <a:endParaRPr sz="20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55"/>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a:t>       </a:t>
            </a:r>
            <a:r>
              <a:rPr lang="en-US" b="1"/>
              <a:t>Continued….</a:t>
            </a:r>
            <a:endParaRPr b="1"/>
          </a:p>
        </p:txBody>
      </p:sp>
      <p:sp>
        <p:nvSpPr>
          <p:cNvPr id="373" name="Google Shape;373;p55"/>
          <p:cNvSpPr txBox="1">
            <a:spLocks noGrp="1"/>
          </p:cNvSpPr>
          <p:nvPr>
            <p:ph type="body" idx="1"/>
          </p:nvPr>
        </p:nvSpPr>
        <p:spPr>
          <a:xfrm>
            <a:off x="95534" y="1241946"/>
            <a:ext cx="8720920" cy="5063320"/>
          </a:xfrm>
          <a:prstGeom prst="rect">
            <a:avLst/>
          </a:prstGeom>
          <a:noFill/>
          <a:ln>
            <a:noFill/>
          </a:ln>
        </p:spPr>
        <p:txBody>
          <a:bodyPr spcFirstLastPara="1" wrap="square" lIns="0" tIns="0" rIns="0" bIns="0" anchor="t" anchorCtr="0">
            <a:noAutofit/>
          </a:bodyPr>
          <a:lstStyle/>
          <a:p>
            <a:pPr marL="457200" lvl="0" indent="-342900" algn="just" rtl="0">
              <a:lnSpc>
                <a:spcPct val="90000"/>
              </a:lnSpc>
              <a:spcBef>
                <a:spcPts val="1000"/>
              </a:spcBef>
              <a:spcAft>
                <a:spcPts val="0"/>
              </a:spcAft>
              <a:buSzPts val="1800"/>
              <a:buChar char="•"/>
            </a:pPr>
            <a:r>
              <a:rPr lang="en-US" sz="1800" b="1">
                <a:latin typeface="Times New Roman"/>
                <a:ea typeface="Times New Roman"/>
                <a:cs typeface="Times New Roman"/>
                <a:sym typeface="Times New Roman"/>
              </a:rPr>
              <a:t>SMTP: </a:t>
            </a:r>
            <a:r>
              <a:rPr lang="en-US" sz="1800">
                <a:latin typeface="Times New Roman"/>
                <a:ea typeface="Times New Roman"/>
                <a:cs typeface="Times New Roman"/>
                <a:sym typeface="Times New Roman"/>
              </a:rPr>
              <a:t>It stands for Simple Mail Transfer Protocol. It is a part of the TCP/IP protocol. Using a process called “store and forward,” SMTP moves your email on and across networks. It works closely with something called the Mail Transfer Agent (MTA) to send your communication to the right computer and email inbox. The Port number for SMTP is 25. </a:t>
            </a:r>
            <a:endParaRPr sz="1800">
              <a:latin typeface="Times New Roman"/>
              <a:ea typeface="Times New Roman"/>
              <a:cs typeface="Times New Roman"/>
              <a:sym typeface="Times New Roman"/>
            </a:endParaRPr>
          </a:p>
          <a:p>
            <a:pPr marL="457200" lvl="0" indent="-342900" algn="just" rtl="0">
              <a:lnSpc>
                <a:spcPct val="90000"/>
              </a:lnSpc>
              <a:spcBef>
                <a:spcPts val="1000"/>
              </a:spcBef>
              <a:spcAft>
                <a:spcPts val="0"/>
              </a:spcAft>
              <a:buSzPts val="1800"/>
              <a:buChar char="•"/>
            </a:pPr>
            <a:r>
              <a:rPr lang="en-US" sz="1800" b="1">
                <a:latin typeface="Times New Roman"/>
                <a:ea typeface="Times New Roman"/>
                <a:cs typeface="Times New Roman"/>
                <a:sym typeface="Times New Roman"/>
              </a:rPr>
              <a:t>SNMP: </a:t>
            </a:r>
            <a:r>
              <a:rPr lang="en-US" sz="1800">
                <a:latin typeface="Times New Roman"/>
                <a:ea typeface="Times New Roman"/>
                <a:cs typeface="Times New Roman"/>
                <a:sym typeface="Times New Roman"/>
              </a:rPr>
              <a:t>It stands for Simple Network Management Protocol. It gathers data by polling the devices on the network from a management station at fixed or random intervals, requiring them to disclose certain information. It is a way that servers can share information about their current state, and also a channel through which an administrate can modify pre-defined values. The Port number of SNMP is 161(TCP) and 162(UDP). </a:t>
            </a:r>
            <a:endParaRPr sz="1800">
              <a:latin typeface="Times New Roman"/>
              <a:ea typeface="Times New Roman"/>
              <a:cs typeface="Times New Roman"/>
              <a:sym typeface="Times New Roman"/>
            </a:endParaRPr>
          </a:p>
          <a:p>
            <a:pPr marL="457200" lvl="0" indent="-342900" algn="just" rtl="0">
              <a:lnSpc>
                <a:spcPct val="90000"/>
              </a:lnSpc>
              <a:spcBef>
                <a:spcPts val="1000"/>
              </a:spcBef>
              <a:spcAft>
                <a:spcPts val="0"/>
              </a:spcAft>
              <a:buSzPts val="1800"/>
              <a:buChar char="•"/>
            </a:pPr>
            <a:r>
              <a:rPr lang="en-US" sz="1800" b="1">
                <a:latin typeface="Times New Roman"/>
                <a:ea typeface="Times New Roman"/>
                <a:cs typeface="Times New Roman"/>
                <a:sym typeface="Times New Roman"/>
              </a:rPr>
              <a:t>DNS: </a:t>
            </a:r>
            <a:r>
              <a:rPr lang="en-US" sz="1800">
                <a:latin typeface="Times New Roman"/>
                <a:ea typeface="Times New Roman"/>
                <a:cs typeface="Times New Roman"/>
                <a:sym typeface="Times New Roman"/>
              </a:rPr>
              <a:t>It stands for Domain Name System. Every time you use a domain name, therefore, a DNS service must translate the name into the corresponding IP address. For example, the domain name www.abc.com might translate to 198.105.232.4. </a:t>
            </a:r>
            <a:br>
              <a:rPr lang="en-US" sz="1800">
                <a:latin typeface="Times New Roman"/>
                <a:ea typeface="Times New Roman"/>
                <a:cs typeface="Times New Roman"/>
                <a:sym typeface="Times New Roman"/>
              </a:rPr>
            </a:br>
            <a:r>
              <a:rPr lang="en-US" sz="1800">
                <a:latin typeface="Times New Roman"/>
                <a:ea typeface="Times New Roman"/>
                <a:cs typeface="Times New Roman"/>
                <a:sym typeface="Times New Roman"/>
              </a:rPr>
              <a:t>The Port number for DNS is 53</a:t>
            </a:r>
            <a:endParaRPr sz="1800">
              <a:latin typeface="Times New Roman"/>
              <a:ea typeface="Times New Roman"/>
              <a:cs typeface="Times New Roman"/>
              <a:sym typeface="Times New Roman"/>
            </a:endParaRPr>
          </a:p>
          <a:p>
            <a:pPr marL="457200" lvl="0" indent="-228600" algn="just" rtl="0">
              <a:lnSpc>
                <a:spcPct val="90000"/>
              </a:lnSpc>
              <a:spcBef>
                <a:spcPts val="1000"/>
              </a:spcBef>
              <a:spcAft>
                <a:spcPts val="0"/>
              </a:spcAft>
              <a:buSzPts val="1800"/>
              <a:buNone/>
            </a:pPr>
            <a:endParaRPr sz="2000">
              <a:latin typeface="Times New Roman"/>
              <a:ea typeface="Times New Roman"/>
              <a:cs typeface="Times New Roman"/>
              <a:sym typeface="Times New Roman"/>
            </a:endParaRPr>
          </a:p>
          <a:p>
            <a:pPr marL="457200" lvl="0" indent="-228600" algn="just" rtl="0">
              <a:lnSpc>
                <a:spcPct val="90000"/>
              </a:lnSpc>
              <a:spcBef>
                <a:spcPts val="1000"/>
              </a:spcBef>
              <a:spcAft>
                <a:spcPts val="0"/>
              </a:spcAft>
              <a:buSzPts val="1800"/>
              <a:buNone/>
            </a:pPr>
            <a:endParaRPr sz="2000">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56"/>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a:t>       </a:t>
            </a:r>
            <a:r>
              <a:rPr lang="en-US" b="1"/>
              <a:t>Continued…</a:t>
            </a:r>
            <a:endParaRPr b="1"/>
          </a:p>
        </p:txBody>
      </p:sp>
      <p:sp>
        <p:nvSpPr>
          <p:cNvPr id="379" name="Google Shape;379;p56"/>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p>
            <a:pPr marL="457200" lvl="0" indent="-342900" algn="just" rtl="0">
              <a:lnSpc>
                <a:spcPct val="90000"/>
              </a:lnSpc>
              <a:spcBef>
                <a:spcPts val="1000"/>
              </a:spcBef>
              <a:spcAft>
                <a:spcPts val="0"/>
              </a:spcAft>
              <a:buSzPts val="1800"/>
              <a:buChar char="•"/>
            </a:pPr>
            <a:r>
              <a:rPr lang="en-US" sz="1800" b="1">
                <a:latin typeface="Times New Roman"/>
                <a:ea typeface="Times New Roman"/>
                <a:cs typeface="Times New Roman"/>
                <a:sym typeface="Times New Roman"/>
              </a:rPr>
              <a:t>DHCP: </a:t>
            </a:r>
            <a:r>
              <a:rPr lang="en-US" sz="1800">
                <a:latin typeface="Times New Roman"/>
                <a:ea typeface="Times New Roman"/>
                <a:cs typeface="Times New Roman"/>
                <a:sym typeface="Times New Roman"/>
              </a:rPr>
              <a:t>It stands for Dynamic Host Configuration Protocol (DHCP). It gives IP addresses to hosts. There is a lot of information a DHCP server can provide to a host when the host is registering for an IP address with the DHCP server. Port number for DHCP is 67, 68. </a:t>
            </a:r>
            <a:endParaRPr sz="1800">
              <a:latin typeface="Times New Roman"/>
              <a:ea typeface="Times New Roman"/>
              <a:cs typeface="Times New Roman"/>
              <a:sym typeface="Times New Roman"/>
            </a:endParaRPr>
          </a:p>
          <a:p>
            <a:pPr marL="457200" lvl="0" indent="-228600" algn="l" rtl="0">
              <a:lnSpc>
                <a:spcPct val="90000"/>
              </a:lnSpc>
              <a:spcBef>
                <a:spcPts val="1000"/>
              </a:spcBef>
              <a:spcAft>
                <a:spcPts val="0"/>
              </a:spcAft>
              <a:buClr>
                <a:schemeClr val="dk1"/>
              </a:buClr>
              <a:buSzPts val="1800"/>
              <a:buNone/>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57"/>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b="1"/>
              <a:t>       Presentation layer protocols</a:t>
            </a:r>
            <a:endParaRPr b="1"/>
          </a:p>
        </p:txBody>
      </p:sp>
      <p:sp>
        <p:nvSpPr>
          <p:cNvPr id="385" name="Google Shape;385;p57"/>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p>
            <a:pPr marL="457200" lvl="0" indent="-342900" algn="just" rtl="0">
              <a:lnSpc>
                <a:spcPct val="90000"/>
              </a:lnSpc>
              <a:spcBef>
                <a:spcPts val="1000"/>
              </a:spcBef>
              <a:spcAft>
                <a:spcPts val="0"/>
              </a:spcAft>
              <a:buSzPts val="1800"/>
              <a:buChar char="•"/>
            </a:pPr>
            <a:r>
              <a:rPr lang="en-US" sz="1800" b="1">
                <a:latin typeface="Times New Roman"/>
                <a:ea typeface="Times New Roman"/>
                <a:cs typeface="Times New Roman"/>
                <a:sym typeface="Times New Roman"/>
              </a:rPr>
              <a:t>MPEG</a:t>
            </a:r>
            <a:r>
              <a:rPr lang="en-US" sz="1800">
                <a:latin typeface="Times New Roman"/>
                <a:ea typeface="Times New Roman"/>
                <a:cs typeface="Times New Roman"/>
                <a:sym typeface="Times New Roman"/>
              </a:rPr>
              <a:t>: </a:t>
            </a:r>
            <a:r>
              <a:rPr lang="en-US" sz="1800" b="1">
                <a:latin typeface="Times New Roman"/>
                <a:ea typeface="Times New Roman"/>
                <a:cs typeface="Times New Roman"/>
                <a:sym typeface="Times New Roman"/>
              </a:rPr>
              <a:t>The Moving Pictures Experts Group's standard for the compression and coding of motion video for CD's</a:t>
            </a:r>
            <a:r>
              <a:rPr lang="en-US" sz="1800">
                <a:latin typeface="Times New Roman"/>
                <a:ea typeface="Times New Roman"/>
                <a:cs typeface="Times New Roman"/>
                <a:sym typeface="Times New Roman"/>
              </a:rPr>
              <a:t> is very popular. QuickTime: This is for use with Machintosh or Power PC programs, it manages audio and video applications.</a:t>
            </a:r>
            <a:endParaRPr sz="1800">
              <a:latin typeface="Times New Roman"/>
              <a:ea typeface="Times New Roman"/>
              <a:cs typeface="Times New Roman"/>
              <a:sym typeface="Times New Roman"/>
            </a:endParaRPr>
          </a:p>
          <a:p>
            <a:pPr marL="457200" lvl="0" indent="-342900" algn="just" rtl="0">
              <a:lnSpc>
                <a:spcPct val="90000"/>
              </a:lnSpc>
              <a:spcBef>
                <a:spcPts val="1000"/>
              </a:spcBef>
              <a:spcAft>
                <a:spcPts val="0"/>
              </a:spcAft>
              <a:buSzPts val="1800"/>
              <a:buChar char="•"/>
            </a:pPr>
            <a:r>
              <a:rPr lang="en-US" sz="1800" b="1">
                <a:latin typeface="Times New Roman"/>
                <a:ea typeface="Times New Roman"/>
                <a:cs typeface="Times New Roman"/>
                <a:sym typeface="Times New Roman"/>
              </a:rPr>
              <a:t>SSL</a:t>
            </a:r>
            <a:r>
              <a:rPr lang="en-US" sz="1800">
                <a:latin typeface="Times New Roman"/>
                <a:ea typeface="Times New Roman"/>
                <a:cs typeface="Times New Roman"/>
                <a:sym typeface="Times New Roman"/>
              </a:rPr>
              <a:t> (</a:t>
            </a:r>
            <a:r>
              <a:rPr lang="en-US" sz="1800" b="1">
                <a:latin typeface="Times New Roman"/>
                <a:ea typeface="Times New Roman"/>
                <a:cs typeface="Times New Roman"/>
                <a:sym typeface="Times New Roman"/>
              </a:rPr>
              <a:t>Secure Socket Layer</a:t>
            </a:r>
            <a:r>
              <a:rPr lang="en-US" sz="1800">
                <a:latin typeface="Times New Roman"/>
                <a:ea typeface="Times New Roman"/>
                <a:cs typeface="Times New Roman"/>
                <a:sym typeface="Times New Roman"/>
              </a:rPr>
              <a:t>) and </a:t>
            </a:r>
            <a:r>
              <a:rPr lang="en-US" sz="1800" b="1">
                <a:latin typeface="Times New Roman"/>
                <a:ea typeface="Times New Roman"/>
                <a:cs typeface="Times New Roman"/>
                <a:sym typeface="Times New Roman"/>
              </a:rPr>
              <a:t>TLS</a:t>
            </a:r>
            <a:r>
              <a:rPr lang="en-US" sz="1800">
                <a:latin typeface="Times New Roman"/>
                <a:ea typeface="Times New Roman"/>
                <a:cs typeface="Times New Roman"/>
                <a:sym typeface="Times New Roman"/>
              </a:rPr>
              <a:t> (Transport Layer Security) are popular cryptographic protocols that are used to imbue web communications with integrity, security, and resilience against unauthorized tampering.</a:t>
            </a:r>
            <a:endParaRPr sz="1800">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58"/>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b="1"/>
              <a:t>       Session layer protocols</a:t>
            </a:r>
            <a:endParaRPr b="1"/>
          </a:p>
        </p:txBody>
      </p:sp>
      <p:sp>
        <p:nvSpPr>
          <p:cNvPr id="391" name="Google Shape;391;p58"/>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p>
            <a:pPr marL="457200" lvl="0" indent="-342900" algn="just" rtl="0">
              <a:lnSpc>
                <a:spcPct val="90000"/>
              </a:lnSpc>
              <a:spcBef>
                <a:spcPts val="1000"/>
              </a:spcBef>
              <a:spcAft>
                <a:spcPts val="0"/>
              </a:spcAft>
              <a:buSzPts val="1800"/>
              <a:buChar char="•"/>
            </a:pPr>
            <a:r>
              <a:rPr lang="en-US" sz="1800" b="1">
                <a:latin typeface="Times New Roman"/>
                <a:ea typeface="Times New Roman"/>
                <a:cs typeface="Times New Roman"/>
                <a:sym typeface="Times New Roman"/>
              </a:rPr>
              <a:t>NetBIOS</a:t>
            </a:r>
            <a:r>
              <a:rPr lang="en-US" sz="1800">
                <a:latin typeface="Times New Roman"/>
                <a:ea typeface="Times New Roman"/>
                <a:cs typeface="Times New Roman"/>
                <a:sym typeface="Times New Roman"/>
              </a:rPr>
              <a:t> is a </a:t>
            </a:r>
            <a:r>
              <a:rPr lang="en-US" sz="1800" b="1">
                <a:latin typeface="Times New Roman"/>
                <a:ea typeface="Times New Roman"/>
                <a:cs typeface="Times New Roman"/>
                <a:sym typeface="Times New Roman"/>
              </a:rPr>
              <a:t>non-routable OSI Session Layer 5 Protocol</a:t>
            </a:r>
            <a:r>
              <a:rPr lang="en-US" sz="1800">
                <a:latin typeface="Times New Roman"/>
                <a:ea typeface="Times New Roman"/>
                <a:cs typeface="Times New Roman"/>
                <a:sym typeface="Times New Roman"/>
              </a:rPr>
              <a:t> and a service that allows applications on computers to communicate with one another over a local area network (LAN). NetBIOS was developed in 1983 by Sytek Inc. as an API for software communication over IBM PC Network LAN technology.</a:t>
            </a:r>
            <a:endParaRPr sz="1800">
              <a:latin typeface="Times New Roman"/>
              <a:ea typeface="Times New Roman"/>
              <a:cs typeface="Times New Roman"/>
              <a:sym typeface="Times New Roman"/>
            </a:endParaRPr>
          </a:p>
          <a:p>
            <a:pPr marL="457200" lvl="0" indent="-342900" algn="just" rtl="0">
              <a:lnSpc>
                <a:spcPct val="90000"/>
              </a:lnSpc>
              <a:spcBef>
                <a:spcPts val="1000"/>
              </a:spcBef>
              <a:spcAft>
                <a:spcPts val="0"/>
              </a:spcAft>
              <a:buSzPts val="1800"/>
              <a:buChar char="•"/>
            </a:pPr>
            <a:r>
              <a:rPr lang="en-US" sz="1800" b="1">
                <a:latin typeface="Times New Roman"/>
                <a:ea typeface="Times New Roman"/>
                <a:cs typeface="Times New Roman"/>
                <a:sym typeface="Times New Roman"/>
              </a:rPr>
              <a:t>SAP</a:t>
            </a:r>
            <a:r>
              <a:rPr lang="en-US" sz="1800">
                <a:latin typeface="Times New Roman"/>
                <a:ea typeface="Times New Roman"/>
                <a:cs typeface="Times New Roman"/>
                <a:sym typeface="Times New Roman"/>
              </a:rPr>
              <a:t>: The protocol used by SAP programs that communicate using the NI interface is called the SAP Protocol. This is an enhanced version of the </a:t>
            </a:r>
            <a:r>
              <a:rPr lang="en-US" sz="1800" b="1">
                <a:latin typeface="Times New Roman"/>
                <a:ea typeface="Times New Roman"/>
                <a:cs typeface="Times New Roman"/>
                <a:sym typeface="Times New Roman"/>
              </a:rPr>
              <a:t>TCP/IP protocol</a:t>
            </a:r>
            <a:r>
              <a:rPr lang="en-US" sz="1800">
                <a:latin typeface="Times New Roman"/>
                <a:ea typeface="Times New Roman"/>
                <a:cs typeface="Times New Roman"/>
                <a:sym typeface="Times New Roman"/>
              </a:rPr>
              <a:t>, which has been supplemented by one length field and some options for error information .</a:t>
            </a:r>
            <a:endParaRPr sz="1800">
              <a:latin typeface="Times New Roman"/>
              <a:ea typeface="Times New Roman"/>
              <a:cs typeface="Times New Roman"/>
              <a:sym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59"/>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b="1"/>
              <a:t>       Transport layer protocol</a:t>
            </a:r>
            <a:endParaRPr b="1"/>
          </a:p>
        </p:txBody>
      </p:sp>
      <p:sp>
        <p:nvSpPr>
          <p:cNvPr id="397" name="Google Shape;397;p59"/>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p>
            <a:pPr marL="457200" lvl="0" indent="-342900" algn="just" rtl="0">
              <a:lnSpc>
                <a:spcPct val="90000"/>
              </a:lnSpc>
              <a:spcBef>
                <a:spcPts val="1000"/>
              </a:spcBef>
              <a:spcAft>
                <a:spcPts val="0"/>
              </a:spcAft>
              <a:buSzPts val="1800"/>
              <a:buChar char="•"/>
            </a:pPr>
            <a:r>
              <a:rPr lang="en-US" sz="1800" b="1">
                <a:latin typeface="Times New Roman"/>
                <a:ea typeface="Times New Roman"/>
                <a:cs typeface="Times New Roman"/>
                <a:sym typeface="Times New Roman"/>
              </a:rPr>
              <a:t>Transmission Control Protocol (TCP) - </a:t>
            </a:r>
            <a:r>
              <a:rPr lang="en-US" sz="1800">
                <a:latin typeface="Times New Roman"/>
                <a:ea typeface="Times New Roman"/>
                <a:cs typeface="Times New Roman"/>
                <a:sym typeface="Times New Roman"/>
              </a:rPr>
              <a:t> is a transport protocol that </a:t>
            </a:r>
            <a:r>
              <a:rPr lang="en-US" sz="1800" b="1">
                <a:latin typeface="Times New Roman"/>
                <a:ea typeface="Times New Roman"/>
                <a:cs typeface="Times New Roman"/>
                <a:sym typeface="Times New Roman"/>
              </a:rPr>
              <a:t>is used on top of IP to ensure reliable transmission of packets</a:t>
            </a:r>
            <a:r>
              <a:rPr lang="en-US" sz="1800">
                <a:latin typeface="Times New Roman"/>
                <a:ea typeface="Times New Roman"/>
                <a:cs typeface="Times New Roman"/>
                <a:sym typeface="Times New Roman"/>
              </a:rPr>
              <a:t>. TCP includes mechanisms to solve many of the problems that arise from packet-based messaging, such as lost packets, out of order packets, duplicate packets, and corrupted packets.</a:t>
            </a:r>
            <a:endParaRPr sz="1800">
              <a:latin typeface="Times New Roman"/>
              <a:ea typeface="Times New Roman"/>
              <a:cs typeface="Times New Roman"/>
              <a:sym typeface="Times New Roman"/>
            </a:endParaRPr>
          </a:p>
          <a:p>
            <a:pPr marL="457200" lvl="0" indent="-342900" algn="just" rtl="0">
              <a:lnSpc>
                <a:spcPct val="90000"/>
              </a:lnSpc>
              <a:spcBef>
                <a:spcPts val="1000"/>
              </a:spcBef>
              <a:spcAft>
                <a:spcPts val="0"/>
              </a:spcAft>
              <a:buSzPts val="1800"/>
              <a:buChar char="•"/>
            </a:pPr>
            <a:r>
              <a:rPr lang="en-US" sz="1800">
                <a:latin typeface="Times New Roman"/>
                <a:ea typeface="Times New Roman"/>
                <a:cs typeface="Times New Roman"/>
                <a:sym typeface="Times New Roman"/>
              </a:rPr>
              <a:t>User Datagram Protocol (UDP) – </a:t>
            </a:r>
            <a:r>
              <a:rPr lang="en-US" sz="1800" b="1">
                <a:latin typeface="Times New Roman"/>
                <a:ea typeface="Times New Roman"/>
                <a:cs typeface="Times New Roman"/>
                <a:sym typeface="Times New Roman"/>
              </a:rPr>
              <a:t>a communications protocol that facilitates the exchange of messages between computing devices in a network</a:t>
            </a:r>
            <a:r>
              <a:rPr lang="en-US" sz="1800">
                <a:latin typeface="Times New Roman"/>
                <a:ea typeface="Times New Roman"/>
                <a:cs typeface="Times New Roman"/>
                <a:sym typeface="Times New Roman"/>
              </a:rPr>
              <a:t>. It's an alternative to the transmission control protocol (TCP). In a network that uses the Internet Protocol (IP), it is sometimes referred to as UDP/IP.</a:t>
            </a:r>
            <a:endParaRPr sz="1800">
              <a:latin typeface="Times New Roman"/>
              <a:ea typeface="Times New Roman"/>
              <a:cs typeface="Times New Roman"/>
              <a:sym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60"/>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b="1"/>
              <a:t>       Internet protocol</a:t>
            </a:r>
            <a:endParaRPr b="1"/>
          </a:p>
        </p:txBody>
      </p:sp>
      <p:sp>
        <p:nvSpPr>
          <p:cNvPr id="403" name="Google Shape;403;p60"/>
          <p:cNvSpPr txBox="1">
            <a:spLocks noGrp="1"/>
          </p:cNvSpPr>
          <p:nvPr>
            <p:ph type="body" idx="1"/>
          </p:nvPr>
        </p:nvSpPr>
        <p:spPr>
          <a:xfrm>
            <a:off x="387626" y="1042114"/>
            <a:ext cx="8229240" cy="4700747"/>
          </a:xfrm>
          <a:prstGeom prst="rect">
            <a:avLst/>
          </a:prstGeom>
          <a:noFill/>
          <a:ln>
            <a:noFill/>
          </a:ln>
        </p:spPr>
        <p:txBody>
          <a:bodyPr spcFirstLastPara="1" wrap="square" lIns="0" tIns="0" rIns="0" bIns="0" anchor="t" anchorCtr="0">
            <a:noAutofit/>
          </a:bodyPr>
          <a:lstStyle/>
          <a:p>
            <a:pPr marL="457200" lvl="0" indent="-342900" algn="just" rtl="0">
              <a:lnSpc>
                <a:spcPct val="90000"/>
              </a:lnSpc>
              <a:spcBef>
                <a:spcPts val="1000"/>
              </a:spcBef>
              <a:spcAft>
                <a:spcPts val="0"/>
              </a:spcAft>
              <a:buSzPts val="1800"/>
              <a:buChar char="•"/>
            </a:pPr>
            <a:r>
              <a:rPr lang="en-US" sz="2000" b="1">
                <a:latin typeface="Times New Roman"/>
                <a:ea typeface="Times New Roman"/>
                <a:cs typeface="Times New Roman"/>
                <a:sym typeface="Times New Roman"/>
              </a:rPr>
              <a:t>IPV6</a:t>
            </a:r>
            <a:r>
              <a:rPr lang="en-US" sz="2000">
                <a:latin typeface="Times New Roman"/>
                <a:ea typeface="Times New Roman"/>
                <a:cs typeface="Times New Roman"/>
                <a:sym typeface="Times New Roman"/>
              </a:rPr>
              <a:t>: Internet Protocol version 6 is the most recent version of the Internet Protocol, the communications protocol that provides an identification and location system for computers on networks and routes traffic across the Internet.</a:t>
            </a:r>
            <a:endParaRPr sz="2000">
              <a:latin typeface="Times New Roman"/>
              <a:ea typeface="Times New Roman"/>
              <a:cs typeface="Times New Roman"/>
              <a:sym typeface="Times New Roman"/>
            </a:endParaRPr>
          </a:p>
          <a:p>
            <a:pPr marL="457200" lvl="0" indent="-342900" algn="just" rtl="0">
              <a:lnSpc>
                <a:spcPct val="90000"/>
              </a:lnSpc>
              <a:spcBef>
                <a:spcPts val="1000"/>
              </a:spcBef>
              <a:spcAft>
                <a:spcPts val="0"/>
              </a:spcAft>
              <a:buSzPts val="1800"/>
              <a:buChar char="•"/>
            </a:pPr>
            <a:r>
              <a:rPr lang="en-US" sz="2000" b="1">
                <a:latin typeface="Times New Roman"/>
                <a:ea typeface="Times New Roman"/>
                <a:cs typeface="Times New Roman"/>
                <a:sym typeface="Times New Roman"/>
              </a:rPr>
              <a:t>ICMP: </a:t>
            </a:r>
            <a:r>
              <a:rPr lang="en-US" sz="2000">
                <a:latin typeface="Times New Roman"/>
                <a:ea typeface="Times New Roman"/>
                <a:cs typeface="Times New Roman"/>
                <a:sym typeface="Times New Roman"/>
              </a:rPr>
              <a:t>ICMP is a network level protocol. ICMP messages </a:t>
            </a:r>
            <a:r>
              <a:rPr lang="en-US" sz="2000" b="1">
                <a:latin typeface="Times New Roman"/>
                <a:ea typeface="Times New Roman"/>
                <a:cs typeface="Times New Roman"/>
                <a:sym typeface="Times New Roman"/>
              </a:rPr>
              <a:t>communicate information about network connectivity issues back to the source of the compromised transmission</a:t>
            </a:r>
            <a:r>
              <a:rPr lang="en-US" sz="2000">
                <a:latin typeface="Times New Roman"/>
                <a:ea typeface="Times New Roman"/>
                <a:cs typeface="Times New Roman"/>
                <a:sym typeface="Times New Roman"/>
              </a:rPr>
              <a:t>. It sends control messages such as destination network unreachable, source route failed, and source quench.</a:t>
            </a:r>
            <a:endParaRPr sz="2000">
              <a:latin typeface="Times New Roman"/>
              <a:ea typeface="Times New Roman"/>
              <a:cs typeface="Times New Roman"/>
              <a:sym typeface="Times New Roman"/>
            </a:endParaRPr>
          </a:p>
          <a:p>
            <a:pPr marL="457200" lvl="0" indent="-342900" algn="just" rtl="0">
              <a:lnSpc>
                <a:spcPct val="90000"/>
              </a:lnSpc>
              <a:spcBef>
                <a:spcPts val="1000"/>
              </a:spcBef>
              <a:spcAft>
                <a:spcPts val="0"/>
              </a:spcAft>
              <a:buSzPts val="1800"/>
              <a:buChar char="•"/>
            </a:pPr>
            <a:r>
              <a:rPr lang="en-US" sz="2000" b="1">
                <a:latin typeface="Times New Roman"/>
                <a:ea typeface="Times New Roman"/>
                <a:cs typeface="Times New Roman"/>
                <a:sym typeface="Times New Roman"/>
              </a:rPr>
              <a:t>MPLS: Multiprotocol Label Switching</a:t>
            </a:r>
            <a:r>
              <a:rPr lang="en-US" sz="2000">
                <a:latin typeface="Times New Roman"/>
                <a:ea typeface="Times New Roman"/>
                <a:cs typeface="Times New Roman"/>
                <a:sym typeface="Times New Roman"/>
              </a:rPr>
              <a:t>, or MPLS, is a networking technology that routes traffic using the shortest path based on “labels,” rather than network addresses, to handle forwarding over private wide area networks.</a:t>
            </a:r>
            <a:endParaRPr sz="2000">
              <a:latin typeface="Times New Roman"/>
              <a:ea typeface="Times New Roman"/>
              <a:cs typeface="Times New Roman"/>
              <a:sym typeface="Times New Roman"/>
            </a:endParaRPr>
          </a:p>
          <a:p>
            <a:pPr marL="457200" lvl="0" indent="-342900" algn="just" rtl="0">
              <a:lnSpc>
                <a:spcPct val="90000"/>
              </a:lnSpc>
              <a:spcBef>
                <a:spcPts val="1000"/>
              </a:spcBef>
              <a:spcAft>
                <a:spcPts val="0"/>
              </a:spcAft>
              <a:buSzPts val="1800"/>
              <a:buChar char="•"/>
            </a:pPr>
            <a:r>
              <a:rPr lang="en-US" sz="2000" b="1">
                <a:latin typeface="Times New Roman"/>
                <a:ea typeface="Times New Roman"/>
                <a:cs typeface="Times New Roman"/>
                <a:sym typeface="Times New Roman"/>
              </a:rPr>
              <a:t>ARP:</a:t>
            </a:r>
            <a:r>
              <a:rPr lang="en-US" sz="2000">
                <a:latin typeface="Times New Roman"/>
                <a:ea typeface="Times New Roman"/>
                <a:cs typeface="Times New Roman"/>
                <a:sym typeface="Times New Roman"/>
              </a:rPr>
              <a:t> ARP is </a:t>
            </a:r>
            <a:r>
              <a:rPr lang="en-US" sz="2000" b="1">
                <a:latin typeface="Times New Roman"/>
                <a:ea typeface="Times New Roman"/>
                <a:cs typeface="Times New Roman"/>
                <a:sym typeface="Times New Roman"/>
              </a:rPr>
              <a:t>the protocol used to associate the IP address to a MAC address</a:t>
            </a:r>
            <a:r>
              <a:rPr lang="en-US" sz="2000">
                <a:latin typeface="Times New Roman"/>
                <a:ea typeface="Times New Roman"/>
                <a:cs typeface="Times New Roman"/>
                <a:sym typeface="Times New Roman"/>
              </a:rPr>
              <a:t>. When a host wants to send a packet to another host, say IP address 10.5. 5.1, on its local area network (LAN), it first sends out (broadcasts) an ARP packet.</a:t>
            </a:r>
            <a:endParaRPr sz="2000">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61"/>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b="1"/>
              <a:t>       Data Link Layer Protocols</a:t>
            </a:r>
            <a:endParaRPr b="1"/>
          </a:p>
        </p:txBody>
      </p:sp>
      <p:sp>
        <p:nvSpPr>
          <p:cNvPr id="409" name="Google Shape;409;p61"/>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p>
            <a:pPr marL="457200" lvl="0" indent="-342900" algn="just" rtl="0">
              <a:lnSpc>
                <a:spcPct val="90000"/>
              </a:lnSpc>
              <a:spcBef>
                <a:spcPts val="1000"/>
              </a:spcBef>
              <a:spcAft>
                <a:spcPts val="0"/>
              </a:spcAft>
              <a:buSzPts val="1800"/>
              <a:buChar char="•"/>
            </a:pPr>
            <a:r>
              <a:rPr lang="en-US" sz="2000" b="1">
                <a:latin typeface="Times New Roman"/>
                <a:ea typeface="Times New Roman"/>
                <a:cs typeface="Times New Roman"/>
                <a:sym typeface="Times New Roman"/>
              </a:rPr>
              <a:t>PPP</a:t>
            </a:r>
            <a:r>
              <a:rPr lang="en-US" sz="2000">
                <a:latin typeface="Times New Roman"/>
                <a:ea typeface="Times New Roman"/>
                <a:cs typeface="Times New Roman"/>
                <a:sym typeface="Times New Roman"/>
              </a:rPr>
              <a:t>: In computer networking, Point-to-Point Protocol is a data link layer communication protocol between two routers directly without any host or any other networking in between. It can provide connection authentication, transmission encryption, and data compression.</a:t>
            </a:r>
            <a:endParaRPr sz="2000">
              <a:latin typeface="Times New Roman"/>
              <a:ea typeface="Times New Roman"/>
              <a:cs typeface="Times New Roman"/>
              <a:sym typeface="Times New Roman"/>
            </a:endParaRPr>
          </a:p>
          <a:p>
            <a:pPr marL="457200" lvl="0" indent="-342900" algn="just" rtl="0">
              <a:lnSpc>
                <a:spcPct val="90000"/>
              </a:lnSpc>
              <a:spcBef>
                <a:spcPts val="1000"/>
              </a:spcBef>
              <a:spcAft>
                <a:spcPts val="0"/>
              </a:spcAft>
              <a:buSzPts val="1800"/>
              <a:buChar char="•"/>
            </a:pPr>
            <a:r>
              <a:rPr lang="en-US" sz="2000" b="1">
                <a:latin typeface="Times New Roman"/>
                <a:ea typeface="Times New Roman"/>
                <a:cs typeface="Times New Roman"/>
                <a:sym typeface="Times New Roman"/>
              </a:rPr>
              <a:t>ATM:</a:t>
            </a:r>
            <a:r>
              <a:rPr lang="en-US" sz="2000">
                <a:latin typeface="Times New Roman"/>
                <a:ea typeface="Times New Roman"/>
                <a:cs typeface="Times New Roman"/>
                <a:sym typeface="Times New Roman"/>
              </a:rPr>
              <a:t> ATM is a core protocol used in </a:t>
            </a:r>
            <a:r>
              <a:rPr lang="en-US" sz="2000" b="1">
                <a:latin typeface="Times New Roman"/>
                <a:ea typeface="Times New Roman"/>
                <a:cs typeface="Times New Roman"/>
                <a:sym typeface="Times New Roman"/>
              </a:rPr>
              <a:t>the SONET/SDH backbone of the public switched telephone network (PSTN)</a:t>
            </a:r>
            <a:r>
              <a:rPr lang="en-US" sz="2000">
                <a:latin typeface="Times New Roman"/>
                <a:ea typeface="Times New Roman"/>
                <a:cs typeface="Times New Roman"/>
                <a:sym typeface="Times New Roman"/>
              </a:rPr>
              <a:t> and in the Integrated Services Digital Network (ISDN), but has largely been superseded in favor of next-generation networks based on Internet Protocol (IP) technology</a:t>
            </a:r>
            <a:endParaRPr sz="2000">
              <a:latin typeface="Times New Roman"/>
              <a:ea typeface="Times New Roman"/>
              <a:cs typeface="Times New Roman"/>
              <a:sym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62"/>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b="1"/>
              <a:t>       Physical layer Protocols</a:t>
            </a:r>
            <a:endParaRPr b="1"/>
          </a:p>
        </p:txBody>
      </p:sp>
      <p:sp>
        <p:nvSpPr>
          <p:cNvPr id="415" name="Google Shape;415;p62"/>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p>
            <a:pPr marL="457200" lvl="0" indent="-342900" algn="just" rtl="0">
              <a:lnSpc>
                <a:spcPct val="90000"/>
              </a:lnSpc>
              <a:spcBef>
                <a:spcPts val="1000"/>
              </a:spcBef>
              <a:spcAft>
                <a:spcPts val="0"/>
              </a:spcAft>
              <a:buSzPts val="1800"/>
              <a:buChar char="•"/>
            </a:pPr>
            <a:r>
              <a:rPr lang="en-US" sz="2000" b="1">
                <a:latin typeface="Times New Roman"/>
                <a:ea typeface="Times New Roman"/>
                <a:cs typeface="Times New Roman"/>
                <a:sym typeface="Times New Roman"/>
              </a:rPr>
              <a:t>ISDN:</a:t>
            </a:r>
            <a:r>
              <a:rPr lang="en-US" sz="2000">
                <a:latin typeface="Times New Roman"/>
                <a:ea typeface="Times New Roman"/>
                <a:cs typeface="Times New Roman"/>
                <a:sym typeface="Times New Roman"/>
              </a:rPr>
              <a:t> ISDN or Integrated Services Digital Network is a </a:t>
            </a:r>
            <a:r>
              <a:rPr lang="en-US" sz="2000" b="1">
                <a:latin typeface="Times New Roman"/>
                <a:ea typeface="Times New Roman"/>
                <a:cs typeface="Times New Roman"/>
                <a:sym typeface="Times New Roman"/>
              </a:rPr>
              <a:t>circuit-switched telephone network system</a:t>
            </a:r>
            <a:r>
              <a:rPr lang="en-US" sz="2000">
                <a:latin typeface="Times New Roman"/>
                <a:ea typeface="Times New Roman"/>
                <a:cs typeface="Times New Roman"/>
                <a:sym typeface="Times New Roman"/>
              </a:rPr>
              <a:t> that transmits both data and voice over a digital line. You can also think of it as a set of communication standards to transmit data, voice, and signaling. These digital lines could be copper lines.</a:t>
            </a:r>
            <a:endParaRPr sz="2000">
              <a:latin typeface="Times New Roman"/>
              <a:ea typeface="Times New Roman"/>
              <a:cs typeface="Times New Roman"/>
              <a:sym typeface="Times New Roman"/>
            </a:endParaRPr>
          </a:p>
          <a:p>
            <a:pPr marL="457200" lvl="0" indent="-342900" algn="just" rtl="0">
              <a:lnSpc>
                <a:spcPct val="90000"/>
              </a:lnSpc>
              <a:spcBef>
                <a:spcPts val="1000"/>
              </a:spcBef>
              <a:spcAft>
                <a:spcPts val="0"/>
              </a:spcAft>
              <a:buSzPts val="1800"/>
              <a:buChar char="•"/>
            </a:pPr>
            <a:r>
              <a:rPr lang="en-US" sz="2000" b="1">
                <a:latin typeface="Times New Roman"/>
                <a:ea typeface="Times New Roman"/>
                <a:cs typeface="Times New Roman"/>
                <a:sym typeface="Times New Roman"/>
              </a:rPr>
              <a:t>100Base-TX:</a:t>
            </a:r>
            <a:r>
              <a:rPr lang="en-US" sz="2000">
                <a:latin typeface="Times New Roman"/>
                <a:ea typeface="Times New Roman"/>
                <a:cs typeface="Times New Roman"/>
                <a:sym typeface="Times New Roman"/>
              </a:rPr>
              <a:t> 100Base-TX is </a:t>
            </a:r>
            <a:r>
              <a:rPr lang="en-US" sz="2000" b="1">
                <a:latin typeface="Times New Roman"/>
                <a:ea typeface="Times New Roman"/>
                <a:cs typeface="Times New Roman"/>
                <a:sym typeface="Times New Roman"/>
              </a:rPr>
              <a:t>an Ethernet networking standard (IEEE 802.3u standard.)</a:t>
            </a:r>
            <a:r>
              <a:rPr lang="en-US" sz="2000">
                <a:latin typeface="Times New Roman"/>
                <a:ea typeface="Times New Roman"/>
                <a:cs typeface="Times New Roman"/>
                <a:sym typeface="Times New Roman"/>
              </a:rPr>
              <a:t> that supports up to 100 Mbps transfer speed. 100Base-TX was also called as FastEthernet, because Ethernet was 10 Mbps that time and FastEthernet was faster than Ethernet.</a:t>
            </a:r>
            <a:endParaRPr sz="20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title"/>
          </p:nvPr>
        </p:nvSpPr>
        <p:spPr>
          <a:xfrm>
            <a:off x="119625" y="69775"/>
            <a:ext cx="5486100" cy="91410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Clr>
                <a:schemeClr val="dk1"/>
              </a:buClr>
              <a:buSzPts val="1800"/>
              <a:buNone/>
            </a:pPr>
            <a:r>
              <a:rPr lang="en-US" b="1"/>
              <a:t>Protocols and Models</a:t>
            </a:r>
            <a:endParaRPr b="1"/>
          </a:p>
        </p:txBody>
      </p:sp>
      <p:sp>
        <p:nvSpPr>
          <p:cNvPr id="111" name="Google Shape;111;p15"/>
          <p:cNvSpPr txBox="1">
            <a:spLocks noGrp="1"/>
          </p:cNvSpPr>
          <p:nvPr>
            <p:ph type="body" idx="1"/>
          </p:nvPr>
        </p:nvSpPr>
        <p:spPr>
          <a:xfrm>
            <a:off x="69574" y="914039"/>
            <a:ext cx="9074426" cy="5745177"/>
          </a:xfrm>
          <a:prstGeom prst="rect">
            <a:avLst/>
          </a:prstGeom>
          <a:noFill/>
          <a:ln>
            <a:noFill/>
          </a:ln>
        </p:spPr>
        <p:txBody>
          <a:bodyPr spcFirstLastPara="1" wrap="square" lIns="0" tIns="0" rIns="0" bIns="0" anchor="t" anchorCtr="0">
            <a:noAutofit/>
          </a:bodyPr>
          <a:lstStyle/>
          <a:p>
            <a:pPr marL="457200" lvl="0" indent="-296140" algn="l" rtl="0">
              <a:lnSpc>
                <a:spcPct val="170000"/>
              </a:lnSpc>
              <a:spcBef>
                <a:spcPts val="1000"/>
              </a:spcBef>
              <a:spcAft>
                <a:spcPts val="0"/>
              </a:spcAft>
              <a:buClr>
                <a:schemeClr val="dk1"/>
              </a:buClr>
              <a:buSzPts val="2545"/>
              <a:buChar char="•"/>
            </a:pPr>
            <a:r>
              <a:rPr lang="en-US" sz="1400" b="0" i="0" dirty="0">
                <a:solidFill>
                  <a:schemeClr val="dk1"/>
                </a:solidFill>
                <a:highlight>
                  <a:srgbClr val="FFFFFF"/>
                </a:highlight>
                <a:latin typeface="Times New Roman"/>
                <a:ea typeface="Times New Roman"/>
                <a:cs typeface="Times New Roman"/>
                <a:sym typeface="Times New Roman"/>
              </a:rPr>
              <a:t> </a:t>
            </a:r>
            <a:r>
              <a:rPr lang="en-US" sz="1400" b="1" i="0" dirty="0">
                <a:solidFill>
                  <a:schemeClr val="dk1"/>
                </a:solidFill>
                <a:highlight>
                  <a:srgbClr val="FFFFFF"/>
                </a:highlight>
                <a:latin typeface="Times New Roman"/>
                <a:ea typeface="Times New Roman"/>
                <a:cs typeface="Times New Roman"/>
                <a:sym typeface="Times New Roman"/>
              </a:rPr>
              <a:t>How a network device operates within a network? </a:t>
            </a:r>
            <a:endParaRPr sz="1400" dirty="0"/>
          </a:p>
          <a:p>
            <a:pPr marL="114300" lvl="0" indent="0" algn="l" rtl="0">
              <a:lnSpc>
                <a:spcPct val="170000"/>
              </a:lnSpc>
              <a:spcBef>
                <a:spcPts val="1000"/>
              </a:spcBef>
              <a:spcAft>
                <a:spcPts val="0"/>
              </a:spcAft>
              <a:buSzPts val="948"/>
              <a:buNone/>
            </a:pPr>
            <a:r>
              <a:rPr lang="en-US" sz="1400" b="0" i="0" dirty="0">
                <a:solidFill>
                  <a:schemeClr val="dk1"/>
                </a:solidFill>
                <a:highlight>
                  <a:srgbClr val="FFFFFF"/>
                </a:highlight>
                <a:latin typeface="Times New Roman"/>
                <a:ea typeface="Times New Roman"/>
                <a:cs typeface="Times New Roman"/>
                <a:sym typeface="Times New Roman"/>
              </a:rPr>
              <a:t>A network device is a node in the wireless mesh network. It can </a:t>
            </a:r>
            <a:r>
              <a:rPr lang="en-US" sz="1400" b="0" i="0" dirty="0">
                <a:solidFill>
                  <a:schemeClr val="dk1"/>
                </a:solidFill>
                <a:latin typeface="Times New Roman"/>
                <a:ea typeface="Times New Roman"/>
                <a:cs typeface="Times New Roman"/>
                <a:sym typeface="Times New Roman"/>
              </a:rPr>
              <a:t>transmit and receive wireless data and perform the basic functions necessary to support network formation and maintenance.</a:t>
            </a:r>
            <a:endParaRPr sz="1400" b="0" i="0" dirty="0">
              <a:solidFill>
                <a:schemeClr val="dk1"/>
              </a:solidFill>
              <a:latin typeface="Times New Roman"/>
              <a:ea typeface="Times New Roman"/>
              <a:cs typeface="Times New Roman"/>
              <a:sym typeface="Times New Roman"/>
            </a:endParaRPr>
          </a:p>
          <a:p>
            <a:pPr marL="114300" lvl="0" indent="0" algn="l" rtl="0">
              <a:lnSpc>
                <a:spcPct val="170000"/>
              </a:lnSpc>
              <a:spcBef>
                <a:spcPts val="0"/>
              </a:spcBef>
              <a:spcAft>
                <a:spcPts val="0"/>
              </a:spcAft>
              <a:buSzPts val="948"/>
              <a:buNone/>
            </a:pPr>
            <a:r>
              <a:rPr lang="en-US" sz="1400" b="1" i="0" dirty="0">
                <a:solidFill>
                  <a:schemeClr val="dk1"/>
                </a:solidFill>
                <a:highlight>
                  <a:srgbClr val="FFFFFF"/>
                </a:highlight>
                <a:latin typeface="Times New Roman"/>
                <a:ea typeface="Times New Roman"/>
                <a:cs typeface="Times New Roman"/>
                <a:sym typeface="Times New Roman"/>
              </a:rPr>
              <a:t>Communications Fundamentals - </a:t>
            </a:r>
            <a:r>
              <a:rPr lang="en-US" sz="1400" b="0" i="0" dirty="0">
                <a:solidFill>
                  <a:schemeClr val="dk1"/>
                </a:solidFill>
                <a:highlight>
                  <a:srgbClr val="FFFFFF"/>
                </a:highlight>
                <a:latin typeface="Times New Roman"/>
                <a:ea typeface="Times New Roman"/>
                <a:cs typeface="Times New Roman"/>
                <a:sym typeface="Times New Roman"/>
              </a:rPr>
              <a:t>Networks vary in size, shape, and function. For communication to occur, devices must know “how” to communicate, three elements in common:</a:t>
            </a:r>
            <a:endParaRPr sz="1400" b="0" i="0" dirty="0">
              <a:solidFill>
                <a:schemeClr val="dk1"/>
              </a:solidFill>
              <a:highlight>
                <a:srgbClr val="FFFFFF"/>
              </a:highlight>
              <a:latin typeface="Times New Roman"/>
              <a:ea typeface="Times New Roman"/>
              <a:cs typeface="Times New Roman"/>
              <a:sym typeface="Times New Roman"/>
            </a:endParaRPr>
          </a:p>
          <a:p>
            <a:pPr marL="457200" lvl="0" indent="-342900" algn="l" rtl="0">
              <a:lnSpc>
                <a:spcPct val="170000"/>
              </a:lnSpc>
              <a:spcBef>
                <a:spcPts val="0"/>
              </a:spcBef>
              <a:spcAft>
                <a:spcPts val="0"/>
              </a:spcAft>
              <a:buSzPts val="948"/>
              <a:buChar char="•"/>
            </a:pPr>
            <a:r>
              <a:rPr lang="en-US" sz="1400" b="1" i="0" dirty="0">
                <a:solidFill>
                  <a:schemeClr val="dk1"/>
                </a:solidFill>
                <a:highlight>
                  <a:srgbClr val="FFFFFF"/>
                </a:highlight>
                <a:latin typeface="Times New Roman"/>
                <a:ea typeface="Times New Roman"/>
                <a:cs typeface="Times New Roman"/>
                <a:sym typeface="Times New Roman"/>
              </a:rPr>
              <a:t>Message source (sender)</a:t>
            </a:r>
            <a:r>
              <a:rPr lang="en-US" sz="1400" b="0" i="0" dirty="0">
                <a:solidFill>
                  <a:schemeClr val="dk1"/>
                </a:solidFill>
                <a:highlight>
                  <a:srgbClr val="FFFFFF"/>
                </a:highlight>
                <a:latin typeface="Times New Roman"/>
                <a:ea typeface="Times New Roman"/>
                <a:cs typeface="Times New Roman"/>
                <a:sym typeface="Times New Roman"/>
              </a:rPr>
              <a:t> - Message sources are people, or electronic devices, that need to send a message to other individuals or devices.</a:t>
            </a:r>
            <a:endParaRPr sz="1400" dirty="0">
              <a:highlight>
                <a:srgbClr val="FFFFFF"/>
              </a:highlight>
              <a:latin typeface="Times New Roman"/>
              <a:ea typeface="Times New Roman"/>
              <a:cs typeface="Times New Roman"/>
              <a:sym typeface="Times New Roman"/>
            </a:endParaRPr>
          </a:p>
          <a:p>
            <a:pPr marL="457200" lvl="0" indent="-342900" algn="l" rtl="0">
              <a:lnSpc>
                <a:spcPct val="170000"/>
              </a:lnSpc>
              <a:spcBef>
                <a:spcPts val="0"/>
              </a:spcBef>
              <a:spcAft>
                <a:spcPts val="0"/>
              </a:spcAft>
              <a:buSzPts val="948"/>
              <a:buChar char="•"/>
            </a:pPr>
            <a:r>
              <a:rPr lang="en-US" sz="1400" b="1" i="0" dirty="0">
                <a:solidFill>
                  <a:schemeClr val="dk1"/>
                </a:solidFill>
                <a:highlight>
                  <a:srgbClr val="FFFFFF"/>
                </a:highlight>
                <a:latin typeface="Times New Roman"/>
                <a:ea typeface="Times New Roman"/>
                <a:cs typeface="Times New Roman"/>
                <a:sym typeface="Times New Roman"/>
              </a:rPr>
              <a:t>Message Destination (receiver)</a:t>
            </a:r>
            <a:r>
              <a:rPr lang="en-US" sz="1400" b="0" i="0" dirty="0">
                <a:solidFill>
                  <a:schemeClr val="dk1"/>
                </a:solidFill>
                <a:highlight>
                  <a:srgbClr val="FFFFFF"/>
                </a:highlight>
                <a:latin typeface="Times New Roman"/>
                <a:ea typeface="Times New Roman"/>
                <a:cs typeface="Times New Roman"/>
                <a:sym typeface="Times New Roman"/>
              </a:rPr>
              <a:t> - The destination receives the message and interprets it.</a:t>
            </a:r>
            <a:endParaRPr sz="1400" dirty="0">
              <a:highlight>
                <a:srgbClr val="FFFFFF"/>
              </a:highlight>
              <a:latin typeface="Times New Roman"/>
              <a:ea typeface="Times New Roman"/>
              <a:cs typeface="Times New Roman"/>
              <a:sym typeface="Times New Roman"/>
            </a:endParaRPr>
          </a:p>
          <a:p>
            <a:pPr marL="457200" lvl="0" indent="-342900" algn="l" rtl="0">
              <a:lnSpc>
                <a:spcPct val="170000"/>
              </a:lnSpc>
              <a:spcBef>
                <a:spcPts val="0"/>
              </a:spcBef>
              <a:spcAft>
                <a:spcPts val="0"/>
              </a:spcAft>
              <a:buSzPts val="948"/>
              <a:buChar char="•"/>
            </a:pPr>
            <a:r>
              <a:rPr lang="en-US" sz="1400" b="1" i="0" dirty="0">
                <a:solidFill>
                  <a:schemeClr val="dk1"/>
                </a:solidFill>
                <a:highlight>
                  <a:srgbClr val="FFFFFF"/>
                </a:highlight>
                <a:latin typeface="Times New Roman"/>
                <a:ea typeface="Times New Roman"/>
                <a:cs typeface="Times New Roman"/>
                <a:sym typeface="Times New Roman"/>
              </a:rPr>
              <a:t>Channel</a:t>
            </a:r>
            <a:r>
              <a:rPr lang="en-US" sz="1400" b="0" i="0" dirty="0">
                <a:solidFill>
                  <a:schemeClr val="dk1"/>
                </a:solidFill>
                <a:highlight>
                  <a:srgbClr val="FFFFFF"/>
                </a:highlight>
                <a:latin typeface="Times New Roman"/>
                <a:ea typeface="Times New Roman"/>
                <a:cs typeface="Times New Roman"/>
                <a:sym typeface="Times New Roman"/>
              </a:rPr>
              <a:t> - This consists of the media that provides the pathway over which the message travels from source to destination.</a:t>
            </a:r>
            <a:endParaRPr sz="1400" dirty="0"/>
          </a:p>
          <a:p>
            <a:pPr marL="114300" lvl="0" indent="0" algn="l" rtl="0">
              <a:lnSpc>
                <a:spcPct val="150000"/>
              </a:lnSpc>
              <a:spcBef>
                <a:spcPts val="1000"/>
              </a:spcBef>
              <a:spcAft>
                <a:spcPts val="0"/>
              </a:spcAft>
              <a:buSzPts val="948"/>
              <a:buNone/>
            </a:pPr>
            <a:r>
              <a:rPr lang="en-US" sz="1400" b="1" i="0" dirty="0">
                <a:solidFill>
                  <a:schemeClr val="dk1"/>
                </a:solidFill>
                <a:highlight>
                  <a:srgbClr val="FFFFFF"/>
                </a:highlight>
                <a:latin typeface="Times New Roman"/>
                <a:ea typeface="Times New Roman"/>
                <a:cs typeface="Times New Roman"/>
                <a:sym typeface="Times New Roman"/>
              </a:rPr>
              <a:t>Sending a message, whether by face-to-face communication or over a network, is governed by rules called protocols.</a:t>
            </a:r>
            <a:r>
              <a:rPr lang="en-US" sz="1400" dirty="0">
                <a:highlight>
                  <a:srgbClr val="FFFFFF"/>
                </a:highlight>
              </a:rPr>
              <a:t> </a:t>
            </a:r>
            <a:r>
              <a:rPr lang="en-US" sz="1400" b="0" i="0" dirty="0">
                <a:solidFill>
                  <a:schemeClr val="dk1"/>
                </a:solidFill>
                <a:highlight>
                  <a:srgbClr val="FFFFFF"/>
                </a:highlight>
                <a:latin typeface="Times New Roman"/>
                <a:ea typeface="Times New Roman"/>
                <a:cs typeface="Times New Roman"/>
                <a:sym typeface="Times New Roman"/>
              </a:rPr>
              <a:t>Protocols must account for the following requirements to successfully deliver a message that is understood by the receiver:</a:t>
            </a:r>
            <a:r>
              <a:rPr lang="en-US" sz="1400" dirty="0"/>
              <a:t> </a:t>
            </a:r>
            <a:r>
              <a:rPr lang="en-US" sz="1400" b="0" i="0" dirty="0">
                <a:solidFill>
                  <a:schemeClr val="dk1"/>
                </a:solidFill>
                <a:highlight>
                  <a:srgbClr val="FFFFFF"/>
                </a:highlight>
                <a:latin typeface="Times New Roman"/>
                <a:ea typeface="Times New Roman"/>
                <a:cs typeface="Times New Roman"/>
                <a:sym typeface="Times New Roman"/>
              </a:rPr>
              <a:t>An identified sender and receiver</a:t>
            </a:r>
            <a:r>
              <a:rPr lang="en-US" sz="1400" dirty="0"/>
              <a:t>, </a:t>
            </a:r>
            <a:r>
              <a:rPr lang="en-US" sz="1400" b="0" i="0" dirty="0">
                <a:solidFill>
                  <a:schemeClr val="dk1"/>
                </a:solidFill>
                <a:highlight>
                  <a:srgbClr val="FFFFFF"/>
                </a:highlight>
                <a:latin typeface="Times New Roman"/>
                <a:ea typeface="Times New Roman"/>
                <a:cs typeface="Times New Roman"/>
                <a:sym typeface="Times New Roman"/>
              </a:rPr>
              <a:t>Common language and grammar</a:t>
            </a:r>
            <a:r>
              <a:rPr lang="en-US" sz="1400" dirty="0"/>
              <a:t>, </a:t>
            </a:r>
            <a:r>
              <a:rPr lang="en-US" sz="1400" b="0" i="0" dirty="0">
                <a:solidFill>
                  <a:schemeClr val="dk1"/>
                </a:solidFill>
                <a:highlight>
                  <a:srgbClr val="FFFFFF"/>
                </a:highlight>
                <a:latin typeface="Times New Roman"/>
                <a:ea typeface="Times New Roman"/>
                <a:cs typeface="Times New Roman"/>
                <a:sym typeface="Times New Roman"/>
              </a:rPr>
              <a:t>Speed and timing of delivery</a:t>
            </a:r>
            <a:r>
              <a:rPr lang="en-US" sz="1400" dirty="0"/>
              <a:t>, </a:t>
            </a:r>
            <a:r>
              <a:rPr lang="en-US" sz="1400" b="0" i="0" dirty="0">
                <a:solidFill>
                  <a:schemeClr val="dk1"/>
                </a:solidFill>
                <a:highlight>
                  <a:srgbClr val="FFFFFF"/>
                </a:highlight>
                <a:latin typeface="Times New Roman"/>
                <a:ea typeface="Times New Roman"/>
                <a:cs typeface="Times New Roman"/>
                <a:sym typeface="Times New Roman"/>
              </a:rPr>
              <a:t>Confirmation or acknowledgment requirements.</a:t>
            </a:r>
            <a:endParaRPr sz="14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63"/>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a:t>       PDU (Protocol Data Unit)</a:t>
            </a:r>
            <a:endParaRPr/>
          </a:p>
        </p:txBody>
      </p:sp>
      <p:pic>
        <p:nvPicPr>
          <p:cNvPr id="421" name="Google Shape;421;p63"/>
          <p:cNvPicPr preferRelativeResize="0"/>
          <p:nvPr/>
        </p:nvPicPr>
        <p:blipFill rotWithShape="1">
          <a:blip r:embed="rId3">
            <a:alphaModFix/>
          </a:blip>
          <a:srcRect/>
          <a:stretch/>
        </p:blipFill>
        <p:spPr>
          <a:xfrm>
            <a:off x="805992" y="993153"/>
            <a:ext cx="7532016" cy="4871694"/>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18"/>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b="1" u="sng">
                <a:latin typeface="Times New Roman"/>
                <a:ea typeface="Times New Roman"/>
                <a:cs typeface="Times New Roman"/>
                <a:sym typeface="Times New Roman"/>
              </a:rPr>
              <a:t>Questions</a:t>
            </a:r>
            <a:endParaRPr/>
          </a:p>
        </p:txBody>
      </p:sp>
      <p:sp>
        <p:nvSpPr>
          <p:cNvPr id="427" name="Google Shape;427;p18"/>
          <p:cNvSpPr txBox="1">
            <a:spLocks noGrp="1"/>
          </p:cNvSpPr>
          <p:nvPr>
            <p:ph type="body" idx="1"/>
          </p:nvPr>
        </p:nvSpPr>
        <p:spPr>
          <a:xfrm>
            <a:off x="457200" y="835380"/>
            <a:ext cx="9291005" cy="5515562"/>
          </a:xfrm>
          <a:prstGeom prst="rect">
            <a:avLst/>
          </a:prstGeom>
          <a:solidFill>
            <a:srgbClr val="FFFFFF"/>
          </a:solidFill>
          <a:ln>
            <a:noFill/>
          </a:ln>
        </p:spPr>
        <p:txBody>
          <a:bodyPr spcFirstLastPara="1" wrap="square" lIns="0" tIns="0" rIns="0" bIns="158700" anchor="ctr" anchorCtr="0">
            <a:spAutoFit/>
          </a:bodyPr>
          <a:lstStyle/>
          <a:p>
            <a:pPr marL="0" marR="0" lvl="0" indent="0" algn="l" rtl="0">
              <a:lnSpc>
                <a:spcPct val="100000"/>
              </a:lnSpc>
              <a:spcBef>
                <a:spcPts val="0"/>
              </a:spcBef>
              <a:spcAft>
                <a:spcPts val="0"/>
              </a:spcAft>
              <a:buClr>
                <a:schemeClr val="dk1"/>
              </a:buClr>
              <a:buSzPts val="1000"/>
              <a:buFont typeface="Arial"/>
              <a:buNone/>
            </a:pPr>
            <a:endParaRPr sz="1000" b="0" i="0" u="none" strike="noStrike" cap="none" dirty="0">
              <a:solidFill>
                <a:srgbClr val="58585B"/>
              </a:solidFill>
              <a:latin typeface="Arial"/>
              <a:ea typeface="Arial"/>
              <a:cs typeface="Arial"/>
              <a:sym typeface="Arial"/>
            </a:endParaRPr>
          </a:p>
          <a:p>
            <a:pPr marL="0" marR="0" lvl="0" indent="0" algn="l" rtl="0">
              <a:lnSpc>
                <a:spcPct val="100000"/>
              </a:lnSpc>
              <a:spcBef>
                <a:spcPts val="0"/>
              </a:spcBef>
              <a:spcAft>
                <a:spcPts val="0"/>
              </a:spcAft>
              <a:buClr>
                <a:srgbClr val="58585B"/>
              </a:buClr>
              <a:buSzPts val="1800"/>
              <a:buFont typeface="Arial"/>
              <a:buAutoNum type="arabicPeriod"/>
            </a:pPr>
            <a:r>
              <a:rPr lang="en-US" sz="1800" b="0" i="0" u="none" strike="noStrike" cap="none" dirty="0">
                <a:solidFill>
                  <a:srgbClr val="58585B"/>
                </a:solidFill>
                <a:latin typeface="Times New Roman"/>
                <a:ea typeface="Times New Roman"/>
                <a:cs typeface="Times New Roman"/>
                <a:sym typeface="Times New Roman"/>
              </a:rPr>
              <a:t>Which type of communication will send a message to a group of host destinations simultaneously?</a:t>
            </a:r>
            <a:endParaRPr dirty="0"/>
          </a:p>
          <a:p>
            <a:pPr marL="0" marR="0" lvl="0" indent="0" algn="l" rtl="0">
              <a:lnSpc>
                <a:spcPct val="100000"/>
              </a:lnSpc>
              <a:spcBef>
                <a:spcPts val="0"/>
              </a:spcBef>
              <a:spcAft>
                <a:spcPts val="0"/>
              </a:spcAft>
              <a:buClr>
                <a:srgbClr val="58585B"/>
              </a:buClr>
              <a:buSzPts val="1800"/>
              <a:buFont typeface="Arial"/>
              <a:buNone/>
            </a:pPr>
            <a:r>
              <a:rPr lang="en-US" sz="1800" b="0" i="0" u="none" strike="noStrike" cap="none" dirty="0">
                <a:solidFill>
                  <a:srgbClr val="58585B"/>
                </a:solidFill>
                <a:latin typeface="Times New Roman"/>
                <a:ea typeface="Times New Roman"/>
                <a:cs typeface="Times New Roman"/>
                <a:sym typeface="Times New Roman"/>
              </a:rPr>
              <a:t>unicast</a:t>
            </a:r>
            <a:endParaRPr dirty="0"/>
          </a:p>
          <a:p>
            <a:pPr marL="0" marR="0" lvl="0" indent="0" algn="l" rtl="0">
              <a:lnSpc>
                <a:spcPct val="100000"/>
              </a:lnSpc>
              <a:spcBef>
                <a:spcPts val="0"/>
              </a:spcBef>
              <a:spcAft>
                <a:spcPts val="0"/>
              </a:spcAft>
              <a:buClr>
                <a:srgbClr val="58585B"/>
              </a:buClr>
              <a:buSzPts val="1800"/>
              <a:buFont typeface="Arial"/>
              <a:buNone/>
            </a:pPr>
            <a:r>
              <a:rPr lang="en-US" sz="1800" b="0" i="0" u="none" strike="noStrike" cap="none" dirty="0" err="1">
                <a:solidFill>
                  <a:srgbClr val="58585B"/>
                </a:solidFill>
                <a:latin typeface="Times New Roman"/>
                <a:ea typeface="Times New Roman"/>
                <a:cs typeface="Times New Roman"/>
                <a:sym typeface="Times New Roman"/>
              </a:rPr>
              <a:t>anycast</a:t>
            </a:r>
            <a:endParaRPr dirty="0"/>
          </a:p>
          <a:p>
            <a:pPr marL="0" marR="0" lvl="0" indent="0" algn="l" rtl="0">
              <a:lnSpc>
                <a:spcPct val="100000"/>
              </a:lnSpc>
              <a:spcBef>
                <a:spcPts val="0"/>
              </a:spcBef>
              <a:spcAft>
                <a:spcPts val="0"/>
              </a:spcAft>
              <a:buClr>
                <a:srgbClr val="58585B"/>
              </a:buClr>
              <a:buSzPts val="1800"/>
              <a:buFont typeface="Arial"/>
              <a:buNone/>
            </a:pPr>
            <a:r>
              <a:rPr lang="en-US" sz="1800" b="0" i="0" u="none" strike="noStrike" cap="none" dirty="0">
                <a:solidFill>
                  <a:srgbClr val="58585B"/>
                </a:solidFill>
                <a:latin typeface="Times New Roman"/>
                <a:ea typeface="Times New Roman"/>
                <a:cs typeface="Times New Roman"/>
                <a:sym typeface="Times New Roman"/>
              </a:rPr>
              <a:t>multicast</a:t>
            </a:r>
            <a:endParaRPr dirty="0"/>
          </a:p>
          <a:p>
            <a:pPr marL="0" marR="0" lvl="0" indent="0" algn="l" rtl="0">
              <a:lnSpc>
                <a:spcPct val="100000"/>
              </a:lnSpc>
              <a:spcBef>
                <a:spcPts val="0"/>
              </a:spcBef>
              <a:spcAft>
                <a:spcPts val="0"/>
              </a:spcAft>
              <a:buClr>
                <a:srgbClr val="58585B"/>
              </a:buClr>
              <a:buSzPts val="1800"/>
              <a:buFont typeface="Arial"/>
              <a:buNone/>
            </a:pPr>
            <a:r>
              <a:rPr lang="en-US" sz="1800" b="0" i="0" u="none" strike="noStrike" cap="none" dirty="0">
                <a:solidFill>
                  <a:srgbClr val="58585B"/>
                </a:solidFill>
                <a:latin typeface="Times New Roman"/>
                <a:ea typeface="Times New Roman"/>
                <a:cs typeface="Times New Roman"/>
                <a:sym typeface="Times New Roman"/>
              </a:rPr>
              <a:t>Broadcast</a:t>
            </a:r>
            <a:endParaRPr dirty="0"/>
          </a:p>
          <a:p>
            <a:pPr marL="0" marR="0" lvl="0" indent="0" algn="l" rtl="0">
              <a:lnSpc>
                <a:spcPct val="100000"/>
              </a:lnSpc>
              <a:spcBef>
                <a:spcPts val="0"/>
              </a:spcBef>
              <a:spcAft>
                <a:spcPts val="0"/>
              </a:spcAft>
              <a:buClr>
                <a:schemeClr val="dk1"/>
              </a:buClr>
              <a:buSzPts val="1800"/>
              <a:buFont typeface="Arial"/>
              <a:buNone/>
            </a:pPr>
            <a:endParaRPr sz="1800" b="0" i="0" u="none" strike="noStrike" cap="none" dirty="0">
              <a:solidFill>
                <a:srgbClr val="58585B"/>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58585B"/>
              </a:buClr>
              <a:buSzPts val="1800"/>
              <a:buFont typeface="Arial"/>
              <a:buAutoNum type="arabicPeriod" startAt="2"/>
            </a:pPr>
            <a:r>
              <a:rPr lang="en-US" sz="1800" b="0" i="0" u="none" strike="noStrike" cap="none" dirty="0">
                <a:solidFill>
                  <a:srgbClr val="58585B"/>
                </a:solidFill>
                <a:latin typeface="Times New Roman"/>
                <a:ea typeface="Times New Roman"/>
                <a:cs typeface="Times New Roman"/>
                <a:sym typeface="Times New Roman"/>
              </a:rPr>
              <a:t>What process is used to receive transmitted data and convert it into a readable message?</a:t>
            </a:r>
            <a:endParaRPr dirty="0"/>
          </a:p>
          <a:p>
            <a:pPr marL="0" marR="0" lvl="0" indent="0" algn="l" rtl="0">
              <a:lnSpc>
                <a:spcPct val="100000"/>
              </a:lnSpc>
              <a:spcBef>
                <a:spcPts val="0"/>
              </a:spcBef>
              <a:spcAft>
                <a:spcPts val="0"/>
              </a:spcAft>
              <a:buClr>
                <a:srgbClr val="58585B"/>
              </a:buClr>
              <a:buSzPts val="1800"/>
              <a:buFont typeface="Arial"/>
              <a:buNone/>
            </a:pPr>
            <a:r>
              <a:rPr lang="en-US" sz="1800" b="0" i="0" u="none" strike="noStrike" cap="none" dirty="0">
                <a:solidFill>
                  <a:srgbClr val="58585B"/>
                </a:solidFill>
                <a:latin typeface="Times New Roman"/>
                <a:ea typeface="Times New Roman"/>
                <a:cs typeface="Times New Roman"/>
                <a:sym typeface="Times New Roman"/>
              </a:rPr>
              <a:t>encapsulation</a:t>
            </a:r>
            <a:endParaRPr dirty="0"/>
          </a:p>
          <a:p>
            <a:pPr marL="0" marR="0" lvl="0" indent="0" algn="l" rtl="0">
              <a:lnSpc>
                <a:spcPct val="100000"/>
              </a:lnSpc>
              <a:spcBef>
                <a:spcPts val="0"/>
              </a:spcBef>
              <a:spcAft>
                <a:spcPts val="0"/>
              </a:spcAft>
              <a:buClr>
                <a:srgbClr val="58585B"/>
              </a:buClr>
              <a:buSzPts val="1800"/>
              <a:buFont typeface="Arial"/>
              <a:buNone/>
            </a:pPr>
            <a:r>
              <a:rPr lang="en-US" sz="1800" b="0" i="0" u="none" strike="noStrike" cap="none" dirty="0">
                <a:solidFill>
                  <a:srgbClr val="58585B"/>
                </a:solidFill>
                <a:latin typeface="Times New Roman"/>
                <a:ea typeface="Times New Roman"/>
                <a:cs typeface="Times New Roman"/>
                <a:sym typeface="Times New Roman"/>
              </a:rPr>
              <a:t>access control</a:t>
            </a:r>
            <a:endParaRPr dirty="0"/>
          </a:p>
          <a:p>
            <a:pPr marL="0" marR="0" lvl="0" indent="0" algn="l" rtl="0">
              <a:lnSpc>
                <a:spcPct val="100000"/>
              </a:lnSpc>
              <a:spcBef>
                <a:spcPts val="0"/>
              </a:spcBef>
              <a:spcAft>
                <a:spcPts val="0"/>
              </a:spcAft>
              <a:buClr>
                <a:srgbClr val="58585B"/>
              </a:buClr>
              <a:buSzPts val="1800"/>
              <a:buFont typeface="Arial"/>
              <a:buNone/>
            </a:pPr>
            <a:r>
              <a:rPr lang="en-US" sz="1800" b="0" i="0" u="none" strike="noStrike" cap="none" dirty="0">
                <a:solidFill>
                  <a:srgbClr val="58585B"/>
                </a:solidFill>
                <a:latin typeface="Times New Roman"/>
                <a:ea typeface="Times New Roman"/>
                <a:cs typeface="Times New Roman"/>
                <a:sym typeface="Times New Roman"/>
              </a:rPr>
              <a:t>decoding</a:t>
            </a:r>
            <a:endParaRPr dirty="0"/>
          </a:p>
          <a:p>
            <a:pPr marL="0" marR="0" lvl="0" indent="0" algn="l" rtl="0">
              <a:lnSpc>
                <a:spcPct val="100000"/>
              </a:lnSpc>
              <a:spcBef>
                <a:spcPts val="0"/>
              </a:spcBef>
              <a:spcAft>
                <a:spcPts val="0"/>
              </a:spcAft>
              <a:buClr>
                <a:srgbClr val="58585B"/>
              </a:buClr>
              <a:buSzPts val="1800"/>
              <a:buFont typeface="Arial"/>
              <a:buNone/>
            </a:pPr>
            <a:r>
              <a:rPr lang="en-US" sz="1800" b="0" i="0" u="none" strike="noStrike" cap="none" dirty="0">
                <a:solidFill>
                  <a:srgbClr val="58585B"/>
                </a:solidFill>
                <a:latin typeface="Times New Roman"/>
                <a:ea typeface="Times New Roman"/>
                <a:cs typeface="Times New Roman"/>
                <a:sym typeface="Times New Roman"/>
              </a:rPr>
              <a:t>flow control</a:t>
            </a:r>
            <a:endParaRPr dirty="0"/>
          </a:p>
          <a:p>
            <a:pPr marL="0" marR="0" lvl="0" indent="0" algn="l" rtl="0">
              <a:lnSpc>
                <a:spcPct val="100000"/>
              </a:lnSpc>
              <a:spcBef>
                <a:spcPts val="0"/>
              </a:spcBef>
              <a:spcAft>
                <a:spcPts val="0"/>
              </a:spcAft>
              <a:buClr>
                <a:schemeClr val="dk1"/>
              </a:buClr>
              <a:buSzPts val="1800"/>
              <a:buFont typeface="Arial"/>
              <a:buNone/>
            </a:pPr>
            <a:endParaRPr sz="1800" b="0" i="0" u="none" strike="noStrike" cap="none" dirty="0">
              <a:solidFill>
                <a:srgbClr val="58585B"/>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58585B"/>
              </a:buClr>
              <a:buSzPts val="1800"/>
              <a:buFont typeface="Arial"/>
              <a:buAutoNum type="arabicPeriod" startAt="3"/>
            </a:pPr>
            <a:r>
              <a:rPr lang="en-US" sz="1800" b="0" i="0" u="none" strike="noStrike" cap="none" dirty="0">
                <a:solidFill>
                  <a:srgbClr val="58585B"/>
                </a:solidFill>
                <a:latin typeface="Times New Roman"/>
                <a:ea typeface="Times New Roman"/>
                <a:cs typeface="Times New Roman"/>
                <a:sym typeface="Times New Roman"/>
              </a:rPr>
              <a:t>What is done to an IP packet before it is transmitted over the physical medium?</a:t>
            </a:r>
            <a:endParaRPr dirty="0"/>
          </a:p>
          <a:p>
            <a:pPr marL="0" marR="0" lvl="0" indent="0" algn="l" rtl="0">
              <a:lnSpc>
                <a:spcPct val="100000"/>
              </a:lnSpc>
              <a:spcBef>
                <a:spcPts val="0"/>
              </a:spcBef>
              <a:spcAft>
                <a:spcPts val="0"/>
              </a:spcAft>
              <a:buClr>
                <a:srgbClr val="58585B"/>
              </a:buClr>
              <a:buSzPts val="1800"/>
              <a:buFont typeface="Arial"/>
              <a:buNone/>
            </a:pPr>
            <a:r>
              <a:rPr lang="en-US" sz="1800" b="0" i="0" u="none" strike="noStrike" cap="none" dirty="0">
                <a:solidFill>
                  <a:srgbClr val="58585B"/>
                </a:solidFill>
                <a:latin typeface="Times New Roman"/>
                <a:ea typeface="Times New Roman"/>
                <a:cs typeface="Times New Roman"/>
                <a:sym typeface="Times New Roman"/>
              </a:rPr>
              <a:t>It is segmented into smaller individual pieces.</a:t>
            </a:r>
            <a:endParaRPr dirty="0"/>
          </a:p>
          <a:p>
            <a:pPr marL="0" marR="0" lvl="0" indent="0" algn="l" rtl="0">
              <a:lnSpc>
                <a:spcPct val="100000"/>
              </a:lnSpc>
              <a:spcBef>
                <a:spcPts val="0"/>
              </a:spcBef>
              <a:spcAft>
                <a:spcPts val="0"/>
              </a:spcAft>
              <a:buClr>
                <a:srgbClr val="58585B"/>
              </a:buClr>
              <a:buSzPts val="1800"/>
              <a:buFont typeface="Arial"/>
              <a:buNone/>
            </a:pPr>
            <a:r>
              <a:rPr lang="en-US" sz="1800" b="0" i="0" u="none" strike="noStrike" cap="none" dirty="0">
                <a:solidFill>
                  <a:srgbClr val="58585B"/>
                </a:solidFill>
                <a:latin typeface="Times New Roman"/>
                <a:ea typeface="Times New Roman"/>
                <a:cs typeface="Times New Roman"/>
                <a:sym typeface="Times New Roman"/>
              </a:rPr>
              <a:t>It is tagged with information guaranteeing reliable delivery.</a:t>
            </a:r>
            <a:endParaRPr dirty="0"/>
          </a:p>
          <a:p>
            <a:pPr marL="0" marR="0" lvl="0" indent="0" algn="l" rtl="0">
              <a:lnSpc>
                <a:spcPct val="100000"/>
              </a:lnSpc>
              <a:spcBef>
                <a:spcPts val="0"/>
              </a:spcBef>
              <a:spcAft>
                <a:spcPts val="0"/>
              </a:spcAft>
              <a:buClr>
                <a:srgbClr val="58585B"/>
              </a:buClr>
              <a:buSzPts val="1800"/>
              <a:buFont typeface="Arial"/>
              <a:buNone/>
            </a:pPr>
            <a:r>
              <a:rPr lang="en-US" sz="1800" b="0" i="0" u="none" strike="noStrike" cap="none" dirty="0">
                <a:solidFill>
                  <a:srgbClr val="58585B"/>
                </a:solidFill>
                <a:latin typeface="Times New Roman"/>
                <a:ea typeface="Times New Roman"/>
                <a:cs typeface="Times New Roman"/>
                <a:sym typeface="Times New Roman"/>
              </a:rPr>
              <a:t>It is encapsulated in a Layer 2 frame.</a:t>
            </a:r>
            <a:endParaRPr dirty="0"/>
          </a:p>
          <a:p>
            <a:pPr marL="0" marR="0" lvl="0" indent="0" algn="l" rtl="0">
              <a:lnSpc>
                <a:spcPct val="100000"/>
              </a:lnSpc>
              <a:spcBef>
                <a:spcPts val="0"/>
              </a:spcBef>
              <a:spcAft>
                <a:spcPts val="0"/>
              </a:spcAft>
              <a:buClr>
                <a:srgbClr val="58585B"/>
              </a:buClr>
              <a:buSzPts val="1800"/>
              <a:buFont typeface="Arial"/>
              <a:buNone/>
            </a:pPr>
            <a:r>
              <a:rPr lang="en-US" sz="1800" b="0" i="0" u="none" strike="noStrike" cap="none" dirty="0">
                <a:solidFill>
                  <a:srgbClr val="58585B"/>
                </a:solidFill>
                <a:latin typeface="Times New Roman"/>
                <a:ea typeface="Times New Roman"/>
                <a:cs typeface="Times New Roman"/>
                <a:sym typeface="Times New Roman"/>
              </a:rPr>
              <a:t>It is encapsulated into a TCP segment.</a:t>
            </a:r>
            <a:endParaRPr dirty="0"/>
          </a:p>
          <a:p>
            <a:pPr marL="0" marR="0" lvl="0" indent="0" algn="l" rtl="0">
              <a:lnSpc>
                <a:spcPct val="100000"/>
              </a:lnSpc>
              <a:spcBef>
                <a:spcPts val="0"/>
              </a:spcBef>
              <a:spcAft>
                <a:spcPts val="0"/>
              </a:spcAft>
              <a:buClr>
                <a:srgbClr val="58585B"/>
              </a:buClr>
              <a:buSzPts val="1600"/>
              <a:buFont typeface="Arial"/>
              <a:buNone/>
            </a:pPr>
            <a:r>
              <a:rPr lang="en-US" sz="1600" b="0" i="0" u="none" strike="noStrike" cap="none" dirty="0">
                <a:solidFill>
                  <a:srgbClr val="58585B"/>
                </a:solidFill>
                <a:latin typeface="Times New Roman"/>
                <a:ea typeface="Times New Roman"/>
                <a:cs typeface="Times New Roman"/>
                <a:sym typeface="Times New Roman"/>
              </a:rPr>
              <a:t/>
            </a:r>
            <a:br>
              <a:rPr lang="en-US" sz="1600" b="0" i="0" u="none" strike="noStrike" cap="none" dirty="0">
                <a:solidFill>
                  <a:srgbClr val="58585B"/>
                </a:solidFill>
                <a:latin typeface="Times New Roman"/>
                <a:ea typeface="Times New Roman"/>
                <a:cs typeface="Times New Roman"/>
                <a:sym typeface="Times New Roman"/>
              </a:rPr>
            </a:br>
            <a:endParaRPr sz="1600" b="0" i="0" u="none" strike="noStrike" cap="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19"/>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b="1"/>
              <a:t>Questions</a:t>
            </a:r>
            <a:endParaRPr/>
          </a:p>
        </p:txBody>
      </p:sp>
      <p:sp>
        <p:nvSpPr>
          <p:cNvPr id="433" name="Google Shape;433;p19"/>
          <p:cNvSpPr txBox="1">
            <a:spLocks noGrp="1"/>
          </p:cNvSpPr>
          <p:nvPr>
            <p:ph type="body" idx="1"/>
          </p:nvPr>
        </p:nvSpPr>
        <p:spPr>
          <a:xfrm>
            <a:off x="320050" y="1078749"/>
            <a:ext cx="8229300" cy="3852600"/>
          </a:xfrm>
          <a:prstGeom prst="rect">
            <a:avLst/>
          </a:prstGeom>
          <a:noFill/>
          <a:ln>
            <a:noFill/>
          </a:ln>
        </p:spPr>
        <p:txBody>
          <a:bodyPr spcFirstLastPara="1" wrap="square" lIns="0" tIns="0" rIns="0" bIns="0" anchor="t" anchorCtr="0">
            <a:normAutofit/>
          </a:bodyPr>
          <a:lstStyle/>
          <a:p>
            <a:pPr marL="0" marR="0" lvl="0" indent="0" algn="l" rtl="0">
              <a:lnSpc>
                <a:spcPct val="100000"/>
              </a:lnSpc>
              <a:spcBef>
                <a:spcPts val="0"/>
              </a:spcBef>
              <a:spcAft>
                <a:spcPts val="0"/>
              </a:spcAft>
              <a:buClr>
                <a:srgbClr val="58585B"/>
              </a:buClr>
              <a:buSzPts val="1600"/>
              <a:buFont typeface="Times New Roman"/>
              <a:buAutoNum type="arabicPeriod" startAt="4"/>
            </a:pPr>
            <a:r>
              <a:rPr lang="en-US" b="0" i="0" u="none" strike="noStrike" cap="none" dirty="0">
                <a:solidFill>
                  <a:srgbClr val="58585B"/>
                </a:solidFill>
                <a:latin typeface="Times New Roman"/>
                <a:ea typeface="Times New Roman"/>
                <a:cs typeface="Times New Roman"/>
                <a:sym typeface="Times New Roman"/>
              </a:rPr>
              <a:t>What process is used to place one message inside another message for transfer from the source to the destination?</a:t>
            </a:r>
            <a:endParaRPr dirty="0"/>
          </a:p>
          <a:p>
            <a:pPr marL="0" marR="0" lvl="0" indent="0" algn="l" rtl="0">
              <a:lnSpc>
                <a:spcPct val="100000"/>
              </a:lnSpc>
              <a:spcBef>
                <a:spcPts val="0"/>
              </a:spcBef>
              <a:spcAft>
                <a:spcPts val="0"/>
              </a:spcAft>
              <a:buClr>
                <a:srgbClr val="58585B"/>
              </a:buClr>
              <a:buSzPts val="1600"/>
              <a:buFont typeface="Times New Roman"/>
              <a:buNone/>
            </a:pPr>
            <a:r>
              <a:rPr lang="en-US" b="0" i="0" u="none" strike="noStrike" cap="none" dirty="0">
                <a:solidFill>
                  <a:srgbClr val="58585B"/>
                </a:solidFill>
                <a:latin typeface="Times New Roman"/>
                <a:ea typeface="Times New Roman"/>
                <a:cs typeface="Times New Roman"/>
                <a:sym typeface="Times New Roman"/>
              </a:rPr>
              <a:t>decoding</a:t>
            </a:r>
            <a:endParaRPr dirty="0"/>
          </a:p>
          <a:p>
            <a:pPr marL="0" marR="0" lvl="0" indent="0" algn="l" rtl="0">
              <a:lnSpc>
                <a:spcPct val="100000"/>
              </a:lnSpc>
              <a:spcBef>
                <a:spcPts val="0"/>
              </a:spcBef>
              <a:spcAft>
                <a:spcPts val="0"/>
              </a:spcAft>
              <a:buClr>
                <a:srgbClr val="58585B"/>
              </a:buClr>
              <a:buSzPts val="1600"/>
              <a:buFont typeface="Times New Roman"/>
              <a:buNone/>
            </a:pPr>
            <a:r>
              <a:rPr lang="en-US" b="0" i="0" u="none" strike="noStrike" cap="none" dirty="0">
                <a:solidFill>
                  <a:srgbClr val="58585B"/>
                </a:solidFill>
                <a:latin typeface="Times New Roman"/>
                <a:ea typeface="Times New Roman"/>
                <a:cs typeface="Times New Roman"/>
                <a:sym typeface="Times New Roman"/>
              </a:rPr>
              <a:t>access control</a:t>
            </a:r>
            <a:endParaRPr dirty="0"/>
          </a:p>
          <a:p>
            <a:pPr marL="0" marR="0" lvl="0" indent="0" algn="l" rtl="0">
              <a:lnSpc>
                <a:spcPct val="100000"/>
              </a:lnSpc>
              <a:spcBef>
                <a:spcPts val="0"/>
              </a:spcBef>
              <a:spcAft>
                <a:spcPts val="0"/>
              </a:spcAft>
              <a:buClr>
                <a:srgbClr val="58585B"/>
              </a:buClr>
              <a:buSzPts val="1600"/>
              <a:buFont typeface="Times New Roman"/>
              <a:buNone/>
            </a:pPr>
            <a:r>
              <a:rPr lang="en-US" b="0" i="0" u="none" strike="noStrike" cap="none" dirty="0">
                <a:solidFill>
                  <a:srgbClr val="58585B"/>
                </a:solidFill>
                <a:latin typeface="Times New Roman"/>
                <a:ea typeface="Times New Roman"/>
                <a:cs typeface="Times New Roman"/>
                <a:sym typeface="Times New Roman"/>
              </a:rPr>
              <a:t>encapsulation</a:t>
            </a:r>
            <a:endParaRPr dirty="0"/>
          </a:p>
          <a:p>
            <a:pPr marL="0" marR="0" lvl="0" indent="0" algn="l" rtl="0">
              <a:lnSpc>
                <a:spcPct val="100000"/>
              </a:lnSpc>
              <a:spcBef>
                <a:spcPts val="0"/>
              </a:spcBef>
              <a:spcAft>
                <a:spcPts val="0"/>
              </a:spcAft>
              <a:buClr>
                <a:srgbClr val="58585B"/>
              </a:buClr>
              <a:buSzPts val="1600"/>
              <a:buFont typeface="Times New Roman"/>
              <a:buNone/>
            </a:pPr>
            <a:r>
              <a:rPr lang="en-US" b="0" i="0" u="none" strike="noStrike" cap="none" dirty="0">
                <a:solidFill>
                  <a:srgbClr val="58585B"/>
                </a:solidFill>
                <a:latin typeface="Times New Roman"/>
                <a:ea typeface="Times New Roman"/>
                <a:cs typeface="Times New Roman"/>
                <a:sym typeface="Times New Roman"/>
              </a:rPr>
              <a:t>flow control</a:t>
            </a:r>
            <a:endParaRPr dirty="0"/>
          </a:p>
          <a:p>
            <a:pPr marL="0" marR="0" lvl="0" indent="0" algn="l" rtl="0">
              <a:lnSpc>
                <a:spcPct val="100000"/>
              </a:lnSpc>
              <a:spcBef>
                <a:spcPts val="0"/>
              </a:spcBef>
              <a:spcAft>
                <a:spcPts val="0"/>
              </a:spcAft>
              <a:buClr>
                <a:schemeClr val="dk1"/>
              </a:buClr>
              <a:buSzPts val="1600"/>
              <a:buFont typeface="Arial"/>
              <a:buNone/>
            </a:pPr>
            <a:endParaRPr b="0" i="0" u="none" strike="noStrike" cap="none" dirty="0">
              <a:solidFill>
                <a:srgbClr val="58585B"/>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58585B"/>
              </a:buClr>
              <a:buSzPts val="1600"/>
              <a:buFont typeface="Times New Roman"/>
              <a:buAutoNum type="arabicPeriod" startAt="5"/>
            </a:pPr>
            <a:r>
              <a:rPr lang="en-US" b="0" i="0" u="none" strike="noStrike" cap="none" dirty="0">
                <a:solidFill>
                  <a:srgbClr val="58585B"/>
                </a:solidFill>
                <a:latin typeface="Times New Roman"/>
                <a:ea typeface="Times New Roman"/>
                <a:cs typeface="Times New Roman"/>
                <a:sym typeface="Times New Roman"/>
              </a:rPr>
              <a:t>A web client is sending a request for a webpage to a web server. From the perspective of the client, what is the correct order of the protocol stack that is used to prepare the request for transmission?</a:t>
            </a:r>
            <a:endParaRPr dirty="0"/>
          </a:p>
          <a:p>
            <a:pPr marL="0" marR="0" lvl="0" indent="0" algn="l" rtl="0">
              <a:lnSpc>
                <a:spcPct val="100000"/>
              </a:lnSpc>
              <a:spcBef>
                <a:spcPts val="0"/>
              </a:spcBef>
              <a:spcAft>
                <a:spcPts val="0"/>
              </a:spcAft>
              <a:buClr>
                <a:srgbClr val="58585B"/>
              </a:buClr>
              <a:buSzPts val="1600"/>
              <a:buFont typeface="Times New Roman"/>
              <a:buNone/>
            </a:pPr>
            <a:r>
              <a:rPr lang="en-US" b="0" i="0" u="none" strike="noStrike" cap="none" dirty="0">
                <a:solidFill>
                  <a:srgbClr val="58585B"/>
                </a:solidFill>
                <a:latin typeface="Times New Roman"/>
                <a:ea typeface="Times New Roman"/>
                <a:cs typeface="Times New Roman"/>
                <a:sym typeface="Times New Roman"/>
              </a:rPr>
              <a:t>Ethernet, IP, TCP, HTTP</a:t>
            </a:r>
            <a:endParaRPr dirty="0"/>
          </a:p>
          <a:p>
            <a:pPr marL="0" marR="0" lvl="0" indent="0" algn="l" rtl="0">
              <a:lnSpc>
                <a:spcPct val="100000"/>
              </a:lnSpc>
              <a:spcBef>
                <a:spcPts val="0"/>
              </a:spcBef>
              <a:spcAft>
                <a:spcPts val="0"/>
              </a:spcAft>
              <a:buClr>
                <a:srgbClr val="58585B"/>
              </a:buClr>
              <a:buSzPts val="1600"/>
              <a:buFont typeface="Times New Roman"/>
              <a:buNone/>
            </a:pPr>
            <a:r>
              <a:rPr lang="en-US" b="0" i="0" u="none" strike="noStrike" cap="none" dirty="0">
                <a:solidFill>
                  <a:srgbClr val="58585B"/>
                </a:solidFill>
                <a:latin typeface="Times New Roman"/>
                <a:ea typeface="Times New Roman"/>
                <a:cs typeface="Times New Roman"/>
                <a:sym typeface="Times New Roman"/>
              </a:rPr>
              <a:t>HTTP, TCP, IP, Ethernet</a:t>
            </a:r>
            <a:endParaRPr dirty="0"/>
          </a:p>
          <a:p>
            <a:pPr marL="0" marR="0" lvl="0" indent="0" algn="l" rtl="0">
              <a:lnSpc>
                <a:spcPct val="100000"/>
              </a:lnSpc>
              <a:spcBef>
                <a:spcPts val="0"/>
              </a:spcBef>
              <a:spcAft>
                <a:spcPts val="0"/>
              </a:spcAft>
              <a:buClr>
                <a:srgbClr val="58585B"/>
              </a:buClr>
              <a:buSzPts val="1600"/>
              <a:buFont typeface="Times New Roman"/>
              <a:buNone/>
            </a:pPr>
            <a:r>
              <a:rPr lang="en-US" b="0" i="0" u="none" strike="noStrike" cap="none" dirty="0">
                <a:solidFill>
                  <a:srgbClr val="58585B"/>
                </a:solidFill>
                <a:latin typeface="Times New Roman"/>
                <a:ea typeface="Times New Roman"/>
                <a:cs typeface="Times New Roman"/>
                <a:sym typeface="Times New Roman"/>
              </a:rPr>
              <a:t>HTTP, IP, TCP, Ethernet</a:t>
            </a:r>
            <a:endParaRPr dirty="0"/>
          </a:p>
          <a:p>
            <a:pPr marL="0" marR="0" lvl="0" indent="0" algn="l" rtl="0">
              <a:lnSpc>
                <a:spcPct val="100000"/>
              </a:lnSpc>
              <a:spcBef>
                <a:spcPts val="0"/>
              </a:spcBef>
              <a:spcAft>
                <a:spcPts val="0"/>
              </a:spcAft>
              <a:buClr>
                <a:srgbClr val="58585B"/>
              </a:buClr>
              <a:buSzPts val="1600"/>
              <a:buFont typeface="Times New Roman"/>
              <a:buNone/>
            </a:pPr>
            <a:r>
              <a:rPr lang="en-US" b="0" i="0" u="none" strike="noStrike" cap="none" dirty="0">
                <a:solidFill>
                  <a:srgbClr val="58585B"/>
                </a:solidFill>
                <a:latin typeface="Times New Roman"/>
                <a:ea typeface="Times New Roman"/>
                <a:cs typeface="Times New Roman"/>
                <a:sym typeface="Times New Roman"/>
              </a:rPr>
              <a:t>Ethernet, TCP, IP, HTTP</a:t>
            </a:r>
            <a:endParaRPr dirty="0"/>
          </a:p>
          <a:p>
            <a:pPr marL="457200" lvl="0" indent="-228600" algn="l" rtl="0">
              <a:lnSpc>
                <a:spcPct val="90000"/>
              </a:lnSpc>
              <a:spcBef>
                <a:spcPts val="1000"/>
              </a:spcBef>
              <a:spcAft>
                <a:spcPts val="0"/>
              </a:spcAft>
              <a:buClr>
                <a:schemeClr val="dk1"/>
              </a:buClr>
              <a:buSzPts val="1800"/>
              <a:buNone/>
            </a:pPr>
            <a:endParaRPr dirty="0"/>
          </a:p>
        </p:txBody>
      </p:sp>
      <p:sp>
        <p:nvSpPr>
          <p:cNvPr id="434" name="Google Shape;434;p19"/>
          <p:cNvSpPr txBox="1"/>
          <p:nvPr/>
        </p:nvSpPr>
        <p:spPr>
          <a:xfrm>
            <a:off x="320050" y="5546600"/>
            <a:ext cx="79698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a:solidFill>
                  <a:srgbClr val="000000"/>
                </a:solidFill>
                <a:latin typeface="Times New Roman"/>
                <a:ea typeface="Times New Roman"/>
                <a:cs typeface="Times New Roman"/>
                <a:sym typeface="Times New Roman"/>
              </a:rPr>
              <a:t>References :</a:t>
            </a:r>
            <a:endParaRPr sz="1600" b="1">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r>
              <a:rPr lang="en-US" sz="1600">
                <a:solidFill>
                  <a:srgbClr val="000000"/>
                </a:solidFill>
                <a:latin typeface="Times New Roman"/>
                <a:ea typeface="Times New Roman"/>
                <a:cs typeface="Times New Roman"/>
                <a:sym typeface="Times New Roman"/>
              </a:rPr>
              <a:t>Data Communications and Networking’ by Forouzan, 5th Edition, 2013</a:t>
            </a:r>
            <a:endParaRPr sz="160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r>
              <a:rPr lang="en-US" sz="1600">
                <a:solidFill>
                  <a:srgbClr val="000000"/>
                </a:solidFill>
                <a:latin typeface="Times New Roman"/>
                <a:ea typeface="Times New Roman"/>
                <a:cs typeface="Times New Roman"/>
                <a:sym typeface="Times New Roman"/>
              </a:rPr>
              <a:t>Netacad course </a:t>
            </a:r>
            <a:endParaRPr sz="1600">
              <a:solidFill>
                <a:srgbClr val="000000"/>
              </a:solidFill>
              <a:latin typeface="Times New Roman"/>
              <a:ea typeface="Times New Roman"/>
              <a:cs typeface="Times New Roman"/>
              <a:sym typeface="Times New Roman"/>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27"/>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2800"/>
              <a:buFont typeface="Times New Roman"/>
              <a:buNone/>
            </a:pPr>
            <a:endParaRPr/>
          </a:p>
        </p:txBody>
      </p:sp>
      <p:sp>
        <p:nvSpPr>
          <p:cNvPr id="440" name="Google Shape;440;p27"/>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latin typeface="Times New Roman"/>
                <a:ea typeface="Times New Roman"/>
                <a:cs typeface="Times New Roman"/>
                <a:sym typeface="Times New Roman"/>
              </a:rPr>
              <a:t>Computer Networks                      Dr. Vidhu Baggan</a:t>
            </a:r>
            <a:endParaRPr>
              <a:latin typeface="Times New Roman"/>
              <a:ea typeface="Times New Roman"/>
              <a:cs typeface="Times New Roman"/>
              <a:sym typeface="Times New Roman"/>
            </a:endParaRPr>
          </a:p>
        </p:txBody>
      </p:sp>
      <p:pic>
        <p:nvPicPr>
          <p:cNvPr id="441" name="Google Shape;441;p27" descr="See the source image"/>
          <p:cNvPicPr preferRelativeResize="0"/>
          <p:nvPr/>
        </p:nvPicPr>
        <p:blipFill rotWithShape="1">
          <a:blip r:embed="rId3">
            <a:alphaModFix/>
          </a:blip>
          <a:srcRect/>
          <a:stretch/>
        </p:blipFill>
        <p:spPr>
          <a:xfrm>
            <a:off x="0" y="163513"/>
            <a:ext cx="9144000" cy="6530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0"/>
          <p:cNvSpPr txBox="1">
            <a:spLocks noGrp="1"/>
          </p:cNvSpPr>
          <p:nvPr>
            <p:ph type="body" idx="1"/>
          </p:nvPr>
        </p:nvSpPr>
        <p:spPr>
          <a:xfrm>
            <a:off x="249810" y="1440360"/>
            <a:ext cx="8724508" cy="3977280"/>
          </a:xfrm>
          <a:prstGeom prst="rect">
            <a:avLst/>
          </a:prstGeom>
          <a:noFill/>
          <a:ln>
            <a:noFill/>
          </a:ln>
        </p:spPr>
        <p:txBody>
          <a:bodyPr spcFirstLastPara="1" wrap="square" lIns="0" tIns="0" rIns="0" bIns="0" anchor="t" anchorCtr="0">
            <a:normAutofit/>
          </a:bodyPr>
          <a:lstStyle/>
          <a:p>
            <a:pPr marL="114300" lvl="0" indent="0" algn="l" rtl="0">
              <a:lnSpc>
                <a:spcPct val="150000"/>
              </a:lnSpc>
              <a:spcBef>
                <a:spcPts val="1000"/>
              </a:spcBef>
              <a:spcAft>
                <a:spcPts val="0"/>
              </a:spcAft>
              <a:buSzPts val="1219"/>
              <a:buNone/>
            </a:pPr>
            <a:r>
              <a:rPr lang="en-US" sz="1800" b="1" i="0" dirty="0">
                <a:solidFill>
                  <a:schemeClr val="dk1"/>
                </a:solidFill>
                <a:highlight>
                  <a:srgbClr val="FFFFFF"/>
                </a:highlight>
                <a:latin typeface="Times New Roman"/>
                <a:ea typeface="Times New Roman"/>
                <a:cs typeface="Times New Roman"/>
                <a:sym typeface="Times New Roman"/>
              </a:rPr>
              <a:t>Network Protocol Requirements - </a:t>
            </a:r>
            <a:r>
              <a:rPr lang="en-US" sz="1800" b="0" i="0" dirty="0">
                <a:solidFill>
                  <a:schemeClr val="dk1"/>
                </a:solidFill>
                <a:highlight>
                  <a:srgbClr val="FFFFFF"/>
                </a:highlight>
                <a:latin typeface="Times New Roman"/>
                <a:ea typeface="Times New Roman"/>
                <a:cs typeface="Times New Roman"/>
                <a:sym typeface="Times New Roman"/>
              </a:rPr>
              <a:t>Common computer protocols include the following requirements:</a:t>
            </a:r>
            <a:endParaRPr dirty="0"/>
          </a:p>
          <a:p>
            <a:pPr marL="457200" lvl="0" indent="-342900" algn="l" rtl="0">
              <a:lnSpc>
                <a:spcPct val="170000"/>
              </a:lnSpc>
              <a:spcBef>
                <a:spcPts val="1000"/>
              </a:spcBef>
              <a:spcAft>
                <a:spcPts val="0"/>
              </a:spcAft>
              <a:buSzPts val="1202"/>
              <a:buChar char="•"/>
            </a:pPr>
            <a:r>
              <a:rPr lang="en-US" sz="1800" b="0" i="0" dirty="0">
                <a:solidFill>
                  <a:schemeClr val="dk1"/>
                </a:solidFill>
                <a:highlight>
                  <a:srgbClr val="FFFFFF"/>
                </a:highlight>
                <a:latin typeface="Times New Roman"/>
                <a:ea typeface="Times New Roman"/>
                <a:cs typeface="Times New Roman"/>
                <a:sym typeface="Times New Roman"/>
              </a:rPr>
              <a:t>Message encoding</a:t>
            </a:r>
            <a:r>
              <a:rPr lang="en-US" sz="1800" dirty="0"/>
              <a:t> </a:t>
            </a:r>
            <a:endParaRPr dirty="0"/>
          </a:p>
          <a:p>
            <a:pPr marL="457200" lvl="0" indent="-342900" algn="l" rtl="0">
              <a:lnSpc>
                <a:spcPct val="170000"/>
              </a:lnSpc>
              <a:spcBef>
                <a:spcPts val="1000"/>
              </a:spcBef>
              <a:spcAft>
                <a:spcPts val="0"/>
              </a:spcAft>
              <a:buSzPts val="1202"/>
              <a:buChar char="•"/>
            </a:pPr>
            <a:r>
              <a:rPr lang="en-US" sz="1800" b="0" i="0" dirty="0">
                <a:solidFill>
                  <a:schemeClr val="dk1"/>
                </a:solidFill>
                <a:highlight>
                  <a:srgbClr val="FFFFFF"/>
                </a:highlight>
                <a:latin typeface="Times New Roman"/>
                <a:ea typeface="Times New Roman"/>
                <a:cs typeface="Times New Roman"/>
                <a:sym typeface="Times New Roman"/>
              </a:rPr>
              <a:t>Message formatting and encapsulation</a:t>
            </a:r>
            <a:r>
              <a:rPr lang="en-US" sz="1800" dirty="0"/>
              <a:t> </a:t>
            </a:r>
            <a:endParaRPr dirty="0"/>
          </a:p>
          <a:p>
            <a:pPr marL="457200" lvl="0" indent="-342900" algn="l" rtl="0">
              <a:lnSpc>
                <a:spcPct val="170000"/>
              </a:lnSpc>
              <a:spcBef>
                <a:spcPts val="1000"/>
              </a:spcBef>
              <a:spcAft>
                <a:spcPts val="0"/>
              </a:spcAft>
              <a:buSzPts val="1202"/>
              <a:buChar char="•"/>
            </a:pPr>
            <a:r>
              <a:rPr lang="en-US" sz="1800" b="0" i="0" dirty="0">
                <a:solidFill>
                  <a:schemeClr val="dk1"/>
                </a:solidFill>
                <a:highlight>
                  <a:srgbClr val="FFFFFF"/>
                </a:highlight>
                <a:latin typeface="Times New Roman"/>
                <a:ea typeface="Times New Roman"/>
                <a:cs typeface="Times New Roman"/>
                <a:sym typeface="Times New Roman"/>
              </a:rPr>
              <a:t>Message size</a:t>
            </a:r>
            <a:endParaRPr sz="1800" dirty="0"/>
          </a:p>
          <a:p>
            <a:pPr marL="457200" lvl="0" indent="-342900" algn="l" rtl="0">
              <a:lnSpc>
                <a:spcPct val="170000"/>
              </a:lnSpc>
              <a:spcBef>
                <a:spcPts val="1000"/>
              </a:spcBef>
              <a:spcAft>
                <a:spcPts val="0"/>
              </a:spcAft>
              <a:buSzPts val="1202"/>
              <a:buChar char="•"/>
            </a:pPr>
            <a:r>
              <a:rPr lang="en-US" sz="1800" b="0" i="0" dirty="0">
                <a:solidFill>
                  <a:schemeClr val="dk1"/>
                </a:solidFill>
                <a:highlight>
                  <a:srgbClr val="FFFFFF"/>
                </a:highlight>
                <a:latin typeface="Times New Roman"/>
                <a:ea typeface="Times New Roman"/>
                <a:cs typeface="Times New Roman"/>
                <a:sym typeface="Times New Roman"/>
              </a:rPr>
              <a:t>Message timin</a:t>
            </a:r>
            <a:r>
              <a:rPr lang="en-US" sz="1800" dirty="0">
                <a:highlight>
                  <a:srgbClr val="FFFFFF"/>
                </a:highlight>
                <a:latin typeface="Times New Roman"/>
                <a:ea typeface="Times New Roman"/>
                <a:cs typeface="Times New Roman"/>
                <a:sym typeface="Times New Roman"/>
              </a:rPr>
              <a:t>g </a:t>
            </a:r>
            <a:endParaRPr dirty="0"/>
          </a:p>
          <a:p>
            <a:pPr marL="457200" lvl="0" indent="-342900" algn="l" rtl="0">
              <a:lnSpc>
                <a:spcPct val="170000"/>
              </a:lnSpc>
              <a:spcBef>
                <a:spcPts val="1000"/>
              </a:spcBef>
              <a:spcAft>
                <a:spcPts val="0"/>
              </a:spcAft>
              <a:buSzPts val="1202"/>
              <a:buChar char="•"/>
            </a:pPr>
            <a:r>
              <a:rPr lang="en-US" sz="1800" b="0" i="0" dirty="0">
                <a:solidFill>
                  <a:schemeClr val="dk1"/>
                </a:solidFill>
                <a:highlight>
                  <a:srgbClr val="FFFFFF"/>
                </a:highlight>
                <a:latin typeface="Times New Roman"/>
                <a:ea typeface="Times New Roman"/>
                <a:cs typeface="Times New Roman"/>
                <a:sym typeface="Times New Roman"/>
              </a:rPr>
              <a:t>Message delivery options</a:t>
            </a:r>
            <a:endParaRPr sz="1800" dirty="0"/>
          </a:p>
          <a:p>
            <a:pPr marL="114300" lvl="0" indent="0" algn="l" rtl="0">
              <a:lnSpc>
                <a:spcPct val="170000"/>
              </a:lnSpc>
              <a:spcBef>
                <a:spcPts val="1000"/>
              </a:spcBef>
              <a:spcAft>
                <a:spcPts val="0"/>
              </a:spcAft>
              <a:buSzPts val="3682"/>
              <a:buNone/>
            </a:pPr>
            <a:endParaRPr sz="1800" b="1" i="0" dirty="0">
              <a:solidFill>
                <a:srgbClr val="056153"/>
              </a:solidFill>
              <a:highlight>
                <a:srgbClr val="FFFFFF"/>
              </a:highlight>
              <a:latin typeface="Arial"/>
              <a:ea typeface="Arial"/>
              <a:cs typeface="Arial"/>
              <a:sym typeface="Arial"/>
            </a:endParaRPr>
          </a:p>
          <a:p>
            <a:pPr marL="457200" lvl="0" indent="-228600" algn="l" rtl="0">
              <a:lnSpc>
                <a:spcPct val="90000"/>
              </a:lnSpc>
              <a:spcBef>
                <a:spcPts val="1000"/>
              </a:spcBef>
              <a:spcAft>
                <a:spcPts val="0"/>
              </a:spcAft>
              <a:buClr>
                <a:schemeClr val="dk1"/>
              </a:buClr>
              <a:buSzPts val="1800"/>
              <a:buNone/>
            </a:pPr>
            <a:endParaRPr sz="1800" dirty="0"/>
          </a:p>
        </p:txBody>
      </p:sp>
      <p:sp>
        <p:nvSpPr>
          <p:cNvPr id="117" name="Google Shape;117;p20"/>
          <p:cNvSpPr txBox="1">
            <a:spLocks noGrp="1"/>
          </p:cNvSpPr>
          <p:nvPr>
            <p:ph type="title"/>
          </p:nvPr>
        </p:nvSpPr>
        <p:spPr>
          <a:xfrm>
            <a:off x="119625" y="69775"/>
            <a:ext cx="5486100" cy="91410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Clr>
                <a:schemeClr val="dk1"/>
              </a:buClr>
              <a:buSzPts val="1800"/>
              <a:buNone/>
            </a:pPr>
            <a:r>
              <a:rPr lang="en-US" b="1"/>
              <a:t>Protocols and Models</a:t>
            </a:r>
            <a:endParaRPr b="1"/>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6"/>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Clr>
                <a:schemeClr val="dk1"/>
              </a:buClr>
              <a:buSzPts val="1800"/>
              <a:buNone/>
            </a:pPr>
            <a:r>
              <a:rPr lang="en-US" b="1"/>
              <a:t>Network Protocol Overview</a:t>
            </a:r>
            <a:endParaRPr b="1"/>
          </a:p>
        </p:txBody>
      </p:sp>
      <p:sp>
        <p:nvSpPr>
          <p:cNvPr id="123" name="Google Shape;123;p16"/>
          <p:cNvSpPr txBox="1"/>
          <p:nvPr/>
        </p:nvSpPr>
        <p:spPr>
          <a:xfrm>
            <a:off x="172234" y="914040"/>
            <a:ext cx="8783876" cy="95410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highlight>
                  <a:srgbClr val="FFFFFF"/>
                </a:highlight>
                <a:latin typeface="Times New Roman"/>
                <a:ea typeface="Times New Roman"/>
                <a:cs typeface="Times New Roman"/>
                <a:sym typeface="Times New Roman"/>
              </a:rPr>
              <a:t>Protocols</a:t>
            </a:r>
            <a:r>
              <a:rPr lang="en-US" sz="1400" b="0" i="0" u="none" strike="noStrike" cap="none">
                <a:solidFill>
                  <a:schemeClr val="dk1"/>
                </a:solidFill>
                <a:highlight>
                  <a:srgbClr val="FFFFFF"/>
                </a:highlight>
                <a:latin typeface="Times New Roman"/>
                <a:ea typeface="Times New Roman"/>
                <a:cs typeface="Times New Roman"/>
                <a:sym typeface="Times New Roman"/>
              </a:rPr>
              <a:t> are implemented by end devices and intermediary devices in software, hardware, or both. Each network protocol has its function, format, and rules for communications.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highlight>
                <a:srgbClr val="FFFFFF"/>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highlight>
                  <a:srgbClr val="FFFFFF"/>
                </a:highlight>
                <a:latin typeface="Times New Roman"/>
                <a:ea typeface="Times New Roman"/>
                <a:cs typeface="Times New Roman"/>
                <a:sym typeface="Times New Roman"/>
              </a:rPr>
              <a:t>The table lists the various types of protocols that are needed to enable communications across one or more networks.</a:t>
            </a:r>
            <a:endParaRPr sz="1400" b="0" i="0" u="none" strike="noStrike" cap="none">
              <a:solidFill>
                <a:srgbClr val="000000"/>
              </a:solidFill>
              <a:latin typeface="Arial"/>
              <a:ea typeface="Arial"/>
              <a:cs typeface="Arial"/>
              <a:sym typeface="Arial"/>
            </a:endParaRPr>
          </a:p>
        </p:txBody>
      </p:sp>
      <p:graphicFrame>
        <p:nvGraphicFramePr>
          <p:cNvPr id="124" name="Google Shape;124;p16"/>
          <p:cNvGraphicFramePr/>
          <p:nvPr/>
        </p:nvGraphicFramePr>
        <p:xfrm>
          <a:off x="357809" y="2109904"/>
          <a:ext cx="8598300" cy="3937050"/>
        </p:xfrm>
        <a:graphic>
          <a:graphicData uri="http://schemas.openxmlformats.org/drawingml/2006/table">
            <a:tbl>
              <a:tblPr firstRow="1" bandRow="1">
                <a:noFill/>
                <a:tableStyleId>{48B3D21F-FEEF-40A4-89F8-808EED3E99CE}</a:tableStyleId>
              </a:tblPr>
              <a:tblGrid>
                <a:gridCol w="2415200"/>
                <a:gridCol w="6183100"/>
              </a:tblGrid>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Protocol Type</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Description </a:t>
                      </a:r>
                      <a:endParaRPr sz="1400" u="none" strike="noStrike" cap="none">
                        <a:latin typeface="Times New Roman"/>
                        <a:ea typeface="Times New Roman"/>
                        <a:cs typeface="Times New Roman"/>
                        <a:sym typeface="Times New Roman"/>
                      </a:endParaRPr>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Times New Roman"/>
                          <a:ea typeface="Times New Roman"/>
                          <a:cs typeface="Times New Roman"/>
                          <a:sym typeface="Times New Roman"/>
                        </a:rPr>
                        <a:t>Network Communications Protocols</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Times New Roman"/>
                          <a:ea typeface="Times New Roman"/>
                          <a:cs typeface="Times New Roman"/>
                          <a:sym typeface="Times New Roman"/>
                        </a:rPr>
                        <a:t>Protocols enable two or more devices to communicate over one or more networks. The Ethernet family of technologies involves a variety of protocols such as IP, Transmission Control Protocol (TCP), HyperText Transfer Protocol (HTTP), and many more.</a:t>
                      </a:r>
                      <a:endParaRPr sz="1400" u="none" strike="noStrike" cap="none">
                        <a:latin typeface="Times New Roman"/>
                        <a:ea typeface="Times New Roman"/>
                        <a:cs typeface="Times New Roman"/>
                        <a:sym typeface="Times New Roman"/>
                      </a:endParaRPr>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Times New Roman"/>
                          <a:ea typeface="Times New Roman"/>
                          <a:cs typeface="Times New Roman"/>
                          <a:sym typeface="Times New Roman"/>
                        </a:rPr>
                        <a:t>Network Security Protocols</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Times New Roman"/>
                          <a:ea typeface="Times New Roman"/>
                          <a:cs typeface="Times New Roman"/>
                          <a:sym typeface="Times New Roman"/>
                        </a:rPr>
                        <a:t>Protocols secure data to provide authentication, data integrity, and data encryption. Examples of secure protocols include Secure Shell (SSH), Secure Sockets Layer (SSL), and Transport Layer Security (TLS).</a:t>
                      </a:r>
                      <a:endParaRPr sz="1400" u="none" strike="noStrike" cap="none">
                        <a:latin typeface="Times New Roman"/>
                        <a:ea typeface="Times New Roman"/>
                        <a:cs typeface="Times New Roman"/>
                        <a:sym typeface="Times New Roman"/>
                      </a:endParaRPr>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Times New Roman"/>
                          <a:ea typeface="Times New Roman"/>
                          <a:cs typeface="Times New Roman"/>
                          <a:sym typeface="Times New Roman"/>
                        </a:rPr>
                        <a:t>Routing Protocols</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Times New Roman"/>
                          <a:ea typeface="Times New Roman"/>
                          <a:cs typeface="Times New Roman"/>
                          <a:sym typeface="Times New Roman"/>
                        </a:rPr>
                        <a:t>Protocols enable routers to exchange route information, compare path information, and then to select the best path to the destination network. Examples of routing protocols include Open Shortest Path First (OSPF) and Border Gateway Protocol (BGP).</a:t>
                      </a:r>
                      <a:endParaRPr sz="1400" u="none" strike="noStrike" cap="none">
                        <a:latin typeface="Times New Roman"/>
                        <a:ea typeface="Times New Roman"/>
                        <a:cs typeface="Times New Roman"/>
                        <a:sym typeface="Times New Roman"/>
                      </a:endParaRPr>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Times New Roman"/>
                          <a:ea typeface="Times New Roman"/>
                          <a:cs typeface="Times New Roman"/>
                          <a:sym typeface="Times New Roman"/>
                        </a:rPr>
                        <a:t>Service Discovery Protocols</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Times New Roman"/>
                          <a:ea typeface="Times New Roman"/>
                          <a:cs typeface="Times New Roman"/>
                          <a:sym typeface="Times New Roman"/>
                        </a:rPr>
                        <a:t>Protocols are used for the automatic detection of devices or services. Examples of service discovery protocols include Dynamic Host Configuration Protocol (DHCP) which discovers services for IP address allocation, and Domain Name System (DNS) which is used to perform name-to-IP address translation.</a:t>
                      </a:r>
                      <a:endParaRPr sz="1400" u="none" strike="noStrike" cap="none">
                        <a:latin typeface="Times New Roman"/>
                        <a:ea typeface="Times New Roman"/>
                        <a:cs typeface="Times New Roman"/>
                        <a:sym typeface="Times New Roman"/>
                      </a:endParaRPr>
                    </a:p>
                  </a:txBody>
                  <a:tcPr marL="91450" marR="91450" marT="45725" marB="45725"/>
                </a:tc>
              </a:tr>
            </a:tbl>
          </a:graphicData>
        </a:graphic>
      </p:graphicFrame>
      <p:sp>
        <p:nvSpPr>
          <p:cNvPr id="125" name="Google Shape;125;p16"/>
          <p:cNvSpPr txBox="1"/>
          <p:nvPr/>
        </p:nvSpPr>
        <p:spPr>
          <a:xfrm>
            <a:off x="248479" y="6159428"/>
            <a:ext cx="7588937"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highlight>
                  <a:srgbClr val="FFFFFF"/>
                </a:highlight>
                <a:latin typeface="Times New Roman"/>
                <a:ea typeface="Times New Roman"/>
                <a:cs typeface="Times New Roman"/>
                <a:sym typeface="Times New Roman"/>
              </a:rPr>
              <a:t>The functions of these protocols are addressing, reliability, flow control, sequencing, error detection,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highlight>
                  <a:srgbClr val="FFFFFF"/>
                </a:highlight>
                <a:latin typeface="Times New Roman"/>
                <a:ea typeface="Times New Roman"/>
                <a:cs typeface="Times New Roman"/>
                <a:sym typeface="Times New Roman"/>
              </a:rPr>
              <a:t>and application interface.</a:t>
            </a:r>
            <a:endParaRPr sz="1400" b="0" i="0" u="none" strike="noStrike" cap="none">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4"/>
          <p:cNvSpPr txBox="1"/>
          <p:nvPr/>
        </p:nvSpPr>
        <p:spPr>
          <a:xfrm>
            <a:off x="457200" y="368825"/>
            <a:ext cx="4048500" cy="468900"/>
          </a:xfrm>
          <a:prstGeom prst="rect">
            <a:avLst/>
          </a:prstGeom>
          <a:noFill/>
          <a:ln>
            <a:noFill/>
          </a:ln>
        </p:spPr>
        <p:txBody>
          <a:bodyPr spcFirstLastPara="1" wrap="square" lIns="91425" tIns="45700" rIns="91425" bIns="45700" anchor="ctr" anchorCtr="0">
            <a:noAutofit/>
          </a:bodyPr>
          <a:lstStyle/>
          <a:p>
            <a:pPr marL="0" marR="0" lvl="0" indent="0" algn="ctr" rtl="0">
              <a:lnSpc>
                <a:spcPct val="150000"/>
              </a:lnSpc>
              <a:spcBef>
                <a:spcPts val="0"/>
              </a:spcBef>
              <a:spcAft>
                <a:spcPts val="0"/>
              </a:spcAft>
              <a:buClr>
                <a:schemeClr val="dk1"/>
              </a:buClr>
              <a:buSzPts val="2800"/>
              <a:buFont typeface="Arial"/>
              <a:buNone/>
            </a:pPr>
            <a:r>
              <a:rPr lang="en-US" sz="2800" b="1" i="0" u="none" strike="noStrike" cap="none">
                <a:solidFill>
                  <a:schemeClr val="dk1"/>
                </a:solidFill>
                <a:latin typeface="Times New Roman"/>
                <a:ea typeface="Times New Roman"/>
                <a:cs typeface="Times New Roman"/>
                <a:sym typeface="Times New Roman"/>
              </a:rPr>
              <a:t>OSI Reference Model</a:t>
            </a:r>
            <a:endParaRPr sz="2800" b="1"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000"/>
              <a:buFont typeface="Arial"/>
              <a:buNone/>
            </a:pPr>
            <a:endParaRPr sz="3600" b="1" i="0" u="none" strike="noStrike" cap="none">
              <a:solidFill>
                <a:srgbClr val="000000"/>
              </a:solidFill>
              <a:latin typeface="Times New Roman"/>
              <a:ea typeface="Times New Roman"/>
              <a:cs typeface="Times New Roman"/>
              <a:sym typeface="Times New Roman"/>
            </a:endParaRPr>
          </a:p>
        </p:txBody>
      </p:sp>
      <p:sp>
        <p:nvSpPr>
          <p:cNvPr id="131" name="Google Shape;131;p4"/>
          <p:cNvSpPr txBox="1">
            <a:spLocks noGrp="1"/>
          </p:cNvSpPr>
          <p:nvPr>
            <p:ph type="body" idx="1"/>
          </p:nvPr>
        </p:nvSpPr>
        <p:spPr>
          <a:xfrm>
            <a:off x="884365" y="5359567"/>
            <a:ext cx="7826002" cy="730148"/>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1400"/>
              <a:buFont typeface="Times New Roman"/>
              <a:buNone/>
            </a:pPr>
            <a:endParaRPr b="1"/>
          </a:p>
          <a:p>
            <a:pPr marL="0" marR="0" lvl="0" indent="0" algn="ctr" rtl="0">
              <a:lnSpc>
                <a:spcPct val="150000"/>
              </a:lnSpc>
              <a:spcBef>
                <a:spcPts val="0"/>
              </a:spcBef>
              <a:spcAft>
                <a:spcPts val="0"/>
              </a:spcAft>
              <a:buClr>
                <a:schemeClr val="dk1"/>
              </a:buClr>
              <a:buSzPts val="2800"/>
              <a:buNone/>
            </a:pPr>
            <a:r>
              <a:rPr lang="en-US" b="1" i="0" u="none" strike="noStrike" cap="none">
                <a:solidFill>
                  <a:schemeClr val="dk1"/>
                </a:solidFill>
                <a:latin typeface="Times New Roman"/>
                <a:ea typeface="Times New Roman"/>
                <a:cs typeface="Times New Roman"/>
                <a:sym typeface="Times New Roman"/>
              </a:rPr>
              <a:t>Figure 2 </a:t>
            </a:r>
            <a:r>
              <a:rPr lang="en-US" i="0" u="none" strike="noStrike" cap="none">
                <a:solidFill>
                  <a:schemeClr val="dk1"/>
                </a:solidFill>
                <a:latin typeface="Times New Roman"/>
                <a:ea typeface="Times New Roman"/>
                <a:cs typeface="Times New Roman"/>
                <a:sym typeface="Times New Roman"/>
              </a:rPr>
              <a:t>OSI Reference Model</a:t>
            </a:r>
            <a:endParaRPr>
              <a:latin typeface="Times New Roman"/>
              <a:ea typeface="Times New Roman"/>
              <a:cs typeface="Times New Roman"/>
              <a:sym typeface="Times New Roman"/>
            </a:endParaRPr>
          </a:p>
        </p:txBody>
      </p:sp>
      <p:pic>
        <p:nvPicPr>
          <p:cNvPr id="132" name="Google Shape;132;p4"/>
          <p:cNvPicPr preferRelativeResize="0"/>
          <p:nvPr/>
        </p:nvPicPr>
        <p:blipFill rotWithShape="1">
          <a:blip r:embed="rId3">
            <a:alphaModFix/>
          </a:blip>
          <a:srcRect r="4377" b="3930"/>
          <a:stretch/>
        </p:blipFill>
        <p:spPr>
          <a:xfrm>
            <a:off x="1653527" y="1179307"/>
            <a:ext cx="5836946" cy="4180260"/>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7"/>
          <p:cNvSpPr txBox="1">
            <a:spLocks noGrp="1"/>
          </p:cNvSpPr>
          <p:nvPr>
            <p:ph type="title"/>
          </p:nvPr>
        </p:nvSpPr>
        <p:spPr>
          <a:xfrm>
            <a:off x="249200" y="69775"/>
            <a:ext cx="5247000" cy="5850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b="1"/>
              <a:t>Benefit of using layered model</a:t>
            </a:r>
            <a:endParaRPr b="1"/>
          </a:p>
        </p:txBody>
      </p:sp>
      <p:pic>
        <p:nvPicPr>
          <p:cNvPr id="138" name="Google Shape;138;p17"/>
          <p:cNvPicPr preferRelativeResize="0"/>
          <p:nvPr/>
        </p:nvPicPr>
        <p:blipFill rotWithShape="1">
          <a:blip r:embed="rId3">
            <a:alphaModFix/>
          </a:blip>
          <a:srcRect/>
          <a:stretch/>
        </p:blipFill>
        <p:spPr>
          <a:xfrm>
            <a:off x="730325" y="2736411"/>
            <a:ext cx="7297826" cy="3618912"/>
          </a:xfrm>
          <a:prstGeom prst="rect">
            <a:avLst/>
          </a:prstGeom>
          <a:noFill/>
          <a:ln>
            <a:noFill/>
          </a:ln>
        </p:spPr>
      </p:pic>
      <p:sp>
        <p:nvSpPr>
          <p:cNvPr id="139" name="Google Shape;139;p17"/>
          <p:cNvSpPr txBox="1"/>
          <p:nvPr/>
        </p:nvSpPr>
        <p:spPr>
          <a:xfrm>
            <a:off x="147182" y="816899"/>
            <a:ext cx="8846400" cy="2031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highlight>
                  <a:srgbClr val="FFFFFF"/>
                </a:highlight>
                <a:latin typeface="Times New Roman"/>
                <a:ea typeface="Times New Roman"/>
                <a:cs typeface="Times New Roman"/>
                <a:sym typeface="Times New Roman"/>
              </a:rPr>
              <a:t>These are the benefits of using a layered model to describe network protocols and operations as shown in Figure 3:</a:t>
            </a:r>
            <a:endParaRPr sz="1400" b="0" i="0" u="none" strike="noStrike" cap="none">
              <a:solidFill>
                <a:schemeClr val="dk1"/>
              </a:solidFill>
              <a:highlight>
                <a:srgbClr val="FFFFFF"/>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highlight>
                <a:srgbClr val="FFFFFF"/>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Char char="•"/>
            </a:pPr>
            <a:r>
              <a:rPr lang="en-US" sz="1400" b="0" i="0" u="none" strike="noStrike" cap="none">
                <a:solidFill>
                  <a:schemeClr val="dk1"/>
                </a:solidFill>
                <a:highlight>
                  <a:srgbClr val="FFFFFF"/>
                </a:highlight>
                <a:latin typeface="Times New Roman"/>
                <a:ea typeface="Times New Roman"/>
                <a:cs typeface="Times New Roman"/>
                <a:sym typeface="Times New Roman"/>
              </a:rPr>
              <a:t>Assisting in protocol design because protocols that operate at a specific layer have defined information that they act upon and a defined interface to the layers above and below</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Char char="•"/>
            </a:pPr>
            <a:r>
              <a:rPr lang="en-US" sz="1400" b="0" i="0" u="none" strike="noStrike" cap="none">
                <a:solidFill>
                  <a:schemeClr val="dk1"/>
                </a:solidFill>
                <a:highlight>
                  <a:srgbClr val="FFFFFF"/>
                </a:highlight>
                <a:latin typeface="Times New Roman"/>
                <a:ea typeface="Times New Roman"/>
                <a:cs typeface="Times New Roman"/>
                <a:sym typeface="Times New Roman"/>
              </a:rPr>
              <a:t>Fostering competition because products from different vendors can work together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Char char="•"/>
            </a:pPr>
            <a:r>
              <a:rPr lang="en-US" sz="1400" b="0" i="0" u="none" strike="noStrike" cap="none">
                <a:solidFill>
                  <a:schemeClr val="dk1"/>
                </a:solidFill>
                <a:highlight>
                  <a:srgbClr val="FFFFFF"/>
                </a:highlight>
                <a:latin typeface="Times New Roman"/>
                <a:ea typeface="Times New Roman"/>
                <a:cs typeface="Times New Roman"/>
                <a:sym typeface="Times New Roman"/>
              </a:rPr>
              <a:t>Preventing technology or capability changes in one layer from affecting other layers above and below</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Char char="•"/>
            </a:pPr>
            <a:r>
              <a:rPr lang="en-US" sz="1400" b="0" i="0" u="none" strike="noStrike" cap="none">
                <a:solidFill>
                  <a:schemeClr val="dk1"/>
                </a:solidFill>
                <a:highlight>
                  <a:srgbClr val="FFFFFF"/>
                </a:highlight>
                <a:latin typeface="Times New Roman"/>
                <a:ea typeface="Times New Roman"/>
                <a:cs typeface="Times New Roman"/>
                <a:sym typeface="Times New Roman"/>
              </a:rPr>
              <a:t>Providing a common language to describe networking functions and capabilities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Char char="•"/>
            </a:pPr>
            <a:r>
              <a:rPr lang="en-US" sz="1400" b="0" i="0" u="none" strike="noStrike" cap="none">
                <a:solidFill>
                  <a:schemeClr val="dk1"/>
                </a:solidFill>
                <a:highlight>
                  <a:srgbClr val="FFFFFF"/>
                </a:highlight>
                <a:latin typeface="Times New Roman"/>
                <a:ea typeface="Times New Roman"/>
                <a:cs typeface="Times New Roman"/>
                <a:sym typeface="Times New Roman"/>
              </a:rPr>
              <a:t>Two layered models used: Open System Interconnection (OSI) Reference Model and TCP/IP Reference Model</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highlight>
                <a:srgbClr val="FFFFFF"/>
              </a:highlight>
              <a:latin typeface="Times New Roman"/>
              <a:ea typeface="Times New Roman"/>
              <a:cs typeface="Times New Roman"/>
              <a:sym typeface="Times New Roman"/>
            </a:endParaRPr>
          </a:p>
        </p:txBody>
      </p:sp>
      <p:sp>
        <p:nvSpPr>
          <p:cNvPr id="140" name="Google Shape;140;p17"/>
          <p:cNvSpPr txBox="1"/>
          <p:nvPr/>
        </p:nvSpPr>
        <p:spPr>
          <a:xfrm>
            <a:off x="2390938" y="6355323"/>
            <a:ext cx="5904650"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Times New Roman"/>
                <a:ea typeface="Times New Roman"/>
                <a:cs typeface="Times New Roman"/>
                <a:sym typeface="Times New Roman"/>
              </a:rPr>
              <a:t>Figure 3</a:t>
            </a:r>
            <a:r>
              <a:rPr lang="en-US" sz="1200" b="0" i="0" u="none" strike="noStrike" cap="none">
                <a:solidFill>
                  <a:srgbClr val="000000"/>
                </a:solidFill>
                <a:latin typeface="Times New Roman"/>
                <a:ea typeface="Times New Roman"/>
                <a:cs typeface="Times New Roman"/>
                <a:sym typeface="Times New Roman"/>
              </a:rPr>
              <a:t> Shows </a:t>
            </a:r>
            <a:r>
              <a:rPr lang="en-US" sz="1200" b="0" i="0" u="none" strike="noStrike" cap="none">
                <a:solidFill>
                  <a:schemeClr val="dk1"/>
                </a:solidFill>
                <a:highlight>
                  <a:srgbClr val="FFFFFF"/>
                </a:highlight>
                <a:latin typeface="Times New Roman"/>
                <a:ea typeface="Times New Roman"/>
                <a:cs typeface="Times New Roman"/>
                <a:sym typeface="Times New Roman"/>
              </a:rPr>
              <a:t>network protocols and operations of layered model</a:t>
            </a:r>
            <a:r>
              <a:rPr lang="en-US" sz="1200" b="0" i="0" u="none" strike="noStrike" cap="none">
                <a:solidFill>
                  <a:srgbClr val="000000"/>
                </a:solidFill>
                <a:latin typeface="Times New Roman"/>
                <a:ea typeface="Times New Roman"/>
                <a:cs typeface="Times New Roman"/>
                <a:sym typeface="Times New Roman"/>
              </a:rPr>
              <a:t> </a:t>
            </a:r>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7"/>
          <p:cNvSpPr txBox="1">
            <a:spLocks noGrp="1"/>
          </p:cNvSpPr>
          <p:nvPr>
            <p:ph type="body" idx="1"/>
          </p:nvPr>
        </p:nvSpPr>
        <p:spPr>
          <a:xfrm>
            <a:off x="367644" y="1285307"/>
            <a:ext cx="8629905" cy="3268800"/>
          </a:xfrm>
          <a:prstGeom prst="rect">
            <a:avLst/>
          </a:prstGeom>
          <a:noFill/>
          <a:ln>
            <a:noFill/>
          </a:ln>
        </p:spPr>
        <p:txBody>
          <a:bodyPr spcFirstLastPara="1" wrap="square" lIns="0" tIns="0" rIns="0" bIns="0" anchor="t" anchorCtr="0">
            <a:normAutofit/>
          </a:bodyPr>
          <a:lstStyle/>
          <a:p>
            <a:pPr marL="609600" lvl="0" indent="-609600" algn="l" rtl="0">
              <a:lnSpc>
                <a:spcPct val="90000"/>
              </a:lnSpc>
              <a:spcBef>
                <a:spcPts val="1000"/>
              </a:spcBef>
              <a:spcAft>
                <a:spcPts val="0"/>
              </a:spcAft>
              <a:buSzPts val="1800"/>
              <a:buChar char="•"/>
            </a:pPr>
            <a:r>
              <a:rPr lang="en-US" sz="2000"/>
              <a:t>OSI Reference Model - </a:t>
            </a:r>
            <a:r>
              <a:rPr lang="en-US" sz="2000" b="1"/>
              <a:t>Internationally Standardized Network Architecture.</a:t>
            </a:r>
            <a:endParaRPr b="1"/>
          </a:p>
          <a:p>
            <a:pPr marL="609600" lvl="0" indent="-609600" algn="l" rtl="0">
              <a:lnSpc>
                <a:spcPct val="90000"/>
              </a:lnSpc>
              <a:spcBef>
                <a:spcPts val="1000"/>
              </a:spcBef>
              <a:spcAft>
                <a:spcPts val="0"/>
              </a:spcAft>
              <a:buSzPts val="1800"/>
              <a:buChar char="•"/>
            </a:pPr>
            <a:r>
              <a:rPr lang="en-US" sz="2000"/>
              <a:t>OSI = </a:t>
            </a:r>
            <a:r>
              <a:rPr lang="en-US" sz="2000" b="1"/>
              <a:t>Open Systems Interconnection</a:t>
            </a:r>
            <a:r>
              <a:rPr lang="en-US" sz="2000"/>
              <a:t>: deals with open systems, i.e. </a:t>
            </a:r>
            <a:r>
              <a:rPr lang="en-US" sz="2000" b="1"/>
              <a:t>systems open for communications with other systems</a:t>
            </a:r>
            <a:r>
              <a:rPr lang="en-US" sz="2000"/>
              <a:t>.</a:t>
            </a:r>
            <a:endParaRPr/>
          </a:p>
          <a:p>
            <a:pPr marL="609600" lvl="0" indent="-609600" algn="l" rtl="0">
              <a:lnSpc>
                <a:spcPct val="90000"/>
              </a:lnSpc>
              <a:spcBef>
                <a:spcPts val="1000"/>
              </a:spcBef>
              <a:spcAft>
                <a:spcPts val="0"/>
              </a:spcAft>
              <a:buSzPts val="1800"/>
              <a:buChar char="•"/>
            </a:pPr>
            <a:r>
              <a:rPr lang="en-US" sz="2000"/>
              <a:t>Specified in </a:t>
            </a:r>
            <a:r>
              <a:rPr lang="en-US" sz="2000" b="1"/>
              <a:t>ISO 7498</a:t>
            </a:r>
            <a:r>
              <a:rPr lang="en-US" sz="2000"/>
              <a:t>.</a:t>
            </a:r>
            <a:endParaRPr/>
          </a:p>
          <a:p>
            <a:pPr marL="609600" lvl="0" indent="-609600" algn="l" rtl="0">
              <a:lnSpc>
                <a:spcPct val="90000"/>
              </a:lnSpc>
              <a:spcBef>
                <a:spcPts val="1000"/>
              </a:spcBef>
              <a:spcAft>
                <a:spcPts val="0"/>
              </a:spcAft>
              <a:buSzPts val="1800"/>
              <a:buChar char="•"/>
            </a:pPr>
            <a:r>
              <a:rPr lang="en-US" sz="2000"/>
              <a:t>Model has </a:t>
            </a:r>
            <a:r>
              <a:rPr lang="en-US" sz="2000" b="1"/>
              <a:t>7 layers</a:t>
            </a:r>
            <a:r>
              <a:rPr lang="en-US" sz="2000"/>
              <a:t>.</a:t>
            </a:r>
            <a:endParaRPr sz="2000"/>
          </a:p>
        </p:txBody>
      </p:sp>
      <p:sp>
        <p:nvSpPr>
          <p:cNvPr id="147" name="Google Shape;147;p7"/>
          <p:cNvSpPr/>
          <p:nvPr/>
        </p:nvSpPr>
        <p:spPr>
          <a:xfrm>
            <a:off x="227275" y="116075"/>
            <a:ext cx="5158800" cy="6873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en-US" sz="2800" b="1" i="0" u="none" strike="noStrike" cap="none">
                <a:solidFill>
                  <a:schemeClr val="dk1"/>
                </a:solidFill>
                <a:latin typeface="Arial"/>
                <a:ea typeface="Arial"/>
                <a:cs typeface="Arial"/>
                <a:sym typeface="Arial"/>
              </a:rPr>
              <a:t>OSI Reference Model </a:t>
            </a:r>
            <a:endParaRPr sz="10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TotalTime>
  <Words>2947</Words>
  <Application>Microsoft Office PowerPoint</Application>
  <PresentationFormat>On-screen Show (4:3)</PresentationFormat>
  <Paragraphs>291</Paragraphs>
  <Slides>43</Slides>
  <Notes>43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Calibri</vt:lpstr>
      <vt:lpstr>Times New Roman</vt:lpstr>
      <vt:lpstr>Arial</vt:lpstr>
      <vt:lpstr>Noto Sans Symbols</vt:lpstr>
      <vt:lpstr>Office Theme</vt:lpstr>
      <vt:lpstr>PowerPoint Presentation</vt:lpstr>
      <vt:lpstr>PowerPoint Presentation</vt:lpstr>
      <vt:lpstr>Operating Systems (OS)</vt:lpstr>
      <vt:lpstr>Protocols and Models</vt:lpstr>
      <vt:lpstr>Protocols and Models</vt:lpstr>
      <vt:lpstr>Network Protocol Overview</vt:lpstr>
      <vt:lpstr>PowerPoint Presentation</vt:lpstr>
      <vt:lpstr>Benefit of using layered model</vt:lpstr>
      <vt:lpstr>PowerPoint Presentation</vt:lpstr>
      <vt:lpstr>PowerPoint Presentation</vt:lpstr>
      <vt:lpstr>  Reference model (OSI)</vt:lpstr>
      <vt:lpstr>  Layers of OSI model</vt:lpstr>
      <vt:lpstr>        Interaction between layers in OSI model</vt:lpstr>
      <vt:lpstr>  An exchange using the OSI model</vt:lpstr>
      <vt:lpstr> Layers in the OSI model</vt:lpstr>
      <vt:lpstr>   Layer 1 :Physical Layer</vt:lpstr>
      <vt:lpstr>  Layer 2  : Data link layer</vt:lpstr>
      <vt:lpstr>   Layer 3 : Network layer</vt:lpstr>
      <vt:lpstr>  Source to destination delivery</vt:lpstr>
      <vt:lpstr>PowerPoint Presentation</vt:lpstr>
      <vt:lpstr>       Transport layer</vt:lpstr>
      <vt:lpstr>Identify Service</vt:lpstr>
      <vt:lpstr>Segmentation</vt:lpstr>
      <vt:lpstr>Sequence &amp; Reassembling</vt:lpstr>
      <vt:lpstr>PowerPoint Presentation</vt:lpstr>
      <vt:lpstr>       Session layer</vt:lpstr>
      <vt:lpstr>       Layer 6 -Presentation layer</vt:lpstr>
      <vt:lpstr>       Layer 7 - Application layer</vt:lpstr>
      <vt:lpstr>       Summary of layers</vt:lpstr>
      <vt:lpstr>       Protocol supported at various layers</vt:lpstr>
      <vt:lpstr>       Protocols at Application layer</vt:lpstr>
      <vt:lpstr>       Continued….</vt:lpstr>
      <vt:lpstr>       Continued…</vt:lpstr>
      <vt:lpstr>       Presentation layer protocols</vt:lpstr>
      <vt:lpstr>       Session layer protocols</vt:lpstr>
      <vt:lpstr>       Transport layer protocol</vt:lpstr>
      <vt:lpstr>       Internet protocol</vt:lpstr>
      <vt:lpstr>       Data Link Layer Protocols</vt:lpstr>
      <vt:lpstr>       Physical layer Protocols</vt:lpstr>
      <vt:lpstr>       PDU (Protocol Data Unit)</vt:lpstr>
      <vt:lpstr>Questions</vt:lpstr>
      <vt:lpstr>Questions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c:creator>
  <cp:lastModifiedBy>HP</cp:lastModifiedBy>
  <cp:revision>3</cp:revision>
  <dcterms:created xsi:type="dcterms:W3CDTF">2010-04-09T07:36:15Z</dcterms:created>
  <dcterms:modified xsi:type="dcterms:W3CDTF">2024-07-09T10:31:56Z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CCC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37</vt:i4>
  </property>
</Properties>
</file>