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A%20SAPRA\Desktop\Diksha\Forage\KPMG-Data%20Analytics\KPMG_clean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A%20SAPRA\Desktop\Diksha\Forage\KPMG-Data%20Analytics\KPMG_clean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A%20SAPRA\Desktop\Diksha\Forage\KPMG-Data%20Analytics\KPMG_clean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A%20SAPRA\Desktop\Diksha\Forage\KPMG-Data%20Analytics\KPMG_clean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[KPMG_clean data.xlsx]PT-Bike Age related!PivotTable1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 RELATED PURCHASES BASED ON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'PT-Bike Age related'!$B$3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'PT-Bike Age related'!$A$4:$A$6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'PT-Bike Age related'!$B$4:$B$6</c:f>
              <c:numCache>
                <c:formatCode>General</c:formatCode>
                <c:ptCount val="2"/>
                <c:pt idx="0">
                  <c:v>7127</c:v>
                </c:pt>
                <c:pt idx="1">
                  <c:v>6919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3B-437B-A7CC-608301796A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0373263"/>
        <c:axId val="1880373743"/>
      </c:barChart>
      <c:catAx>
        <c:axId val="1880373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373743"/>
        <c:crosses val="autoZero"/>
        <c:auto val="1"/>
        <c:lblAlgn val="ctr"/>
        <c:lblOffset val="100"/>
        <c:noMultiLvlLbl val="0"/>
      </c:catAx>
      <c:valAx>
        <c:axId val="188037374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373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[KPMG_clean data.xlsx]PT-Profit_Job!PivotTable9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C00000"/>
                </a:solidFill>
              </a:rPr>
              <a:t>PROFIT BASED ON INDUSTRY SECTOR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'PT-Profit_Job'!$B$3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cat>
            <c:strRef>
              <c:f>'PT-Profit_Job'!$A$4:$A$13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'PT-Profit_Job'!$B$4:$B$13</c:f>
              <c:numCache>
                <c:formatCode>[$$-C09]#,##0.00</c:formatCode>
                <c:ptCount val="9"/>
                <c:pt idx="0">
                  <c:v>256388.40999999974</c:v>
                </c:pt>
                <c:pt idx="1">
                  <c:v>345258.68999999971</c:v>
                </c:pt>
                <c:pt idx="2">
                  <c:v>1898995.8200000036</c:v>
                </c:pt>
                <c:pt idx="3">
                  <c:v>1472547.5900000059</c:v>
                </c:pt>
                <c:pt idx="4">
                  <c:v>318905.61999999976</c:v>
                </c:pt>
                <c:pt idx="5">
                  <c:v>1868153.8900000034</c:v>
                </c:pt>
                <c:pt idx="6">
                  <c:v>597922.80000000016</c:v>
                </c:pt>
                <c:pt idx="7">
                  <c:v>818722.87000000058</c:v>
                </c:pt>
                <c:pt idx="8">
                  <c:v>167483.04999999987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FB-4046-8A66-704AC38D8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93691567"/>
        <c:axId val="1893689647"/>
      </c:barChart>
      <c:catAx>
        <c:axId val="1893691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689647"/>
        <c:crosses val="autoZero"/>
        <c:auto val="1"/>
        <c:lblAlgn val="ctr"/>
        <c:lblOffset val="100"/>
        <c:noMultiLvlLbl val="0"/>
      </c:catAx>
      <c:valAx>
        <c:axId val="1893689647"/>
        <c:scaling>
          <c:orientation val="minMax"/>
        </c:scaling>
        <c:delete val="0"/>
        <c:axPos val="l"/>
        <c:numFmt formatCode="[$$-C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69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[KPMG_clean data.xlsx]PT-Age!PivotTable3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chemeClr val="accent1">
                    <a:lumMod val="50000"/>
                  </a:schemeClr>
                </a:solidFill>
              </a:rPr>
              <a:t>AGE CLUSTERS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'PT-Age'!$B$3:$B$4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cat>
            <c:strRef>
              <c:f>'PT-Age'!$A$5:$A$13</c:f>
              <c:strCache>
                <c:ptCount val="8"/>
                <c:pt idx="0">
                  <c:v>18-28</c:v>
                </c:pt>
                <c:pt idx="1">
                  <c:v>28-38</c:v>
                </c:pt>
                <c:pt idx="2">
                  <c:v>38-48</c:v>
                </c:pt>
                <c:pt idx="3">
                  <c:v>48-58</c:v>
                </c:pt>
                <c:pt idx="4">
                  <c:v>58-68</c:v>
                </c:pt>
                <c:pt idx="5">
                  <c:v>68-78</c:v>
                </c:pt>
                <c:pt idx="6">
                  <c:v>78-88</c:v>
                </c:pt>
                <c:pt idx="7">
                  <c:v>88-98</c:v>
                </c:pt>
              </c:strCache>
            </c:strRef>
          </c:cat>
          <c:val>
            <c:numRef>
              <c:f>'PT-Age'!$B$5:$B$13</c:f>
              <c:numCache>
                <c:formatCode>[$$-C09]#,##0.00</c:formatCode>
                <c:ptCount val="8"/>
                <c:pt idx="0">
                  <c:v>220587.81000000003</c:v>
                </c:pt>
                <c:pt idx="1">
                  <c:v>382135.44999999972</c:v>
                </c:pt>
                <c:pt idx="2">
                  <c:v>542764.56000000017</c:v>
                </c:pt>
                <c:pt idx="3">
                  <c:v>400895.06000000006</c:v>
                </c:pt>
                <c:pt idx="4">
                  <c:v>326274.53999999946</c:v>
                </c:pt>
                <c:pt idx="5">
                  <c:v>39664.069999999985</c:v>
                </c:pt>
                <c:pt idx="6">
                  <c:v>2596.17</c:v>
                </c:pt>
                <c:pt idx="7">
                  <c:v>7212.170000000001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56-4656-BC5E-E88AC9295379}"/>
            </c:ext>
          </c:extLst>
        </c:ser>
        <c:ser>
          <c:idx val="1"/>
          <c:order val="1"/>
          <c:tx>
            <c:strRef>
              <c:f>'PT-Age'!$C$3:$C$4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cat>
            <c:strRef>
              <c:f>'PT-Age'!$A$5:$A$13</c:f>
              <c:strCache>
                <c:ptCount val="8"/>
                <c:pt idx="0">
                  <c:v>18-28</c:v>
                </c:pt>
                <c:pt idx="1">
                  <c:v>28-38</c:v>
                </c:pt>
                <c:pt idx="2">
                  <c:v>38-48</c:v>
                </c:pt>
                <c:pt idx="3">
                  <c:v>48-58</c:v>
                </c:pt>
                <c:pt idx="4">
                  <c:v>58-68</c:v>
                </c:pt>
                <c:pt idx="5">
                  <c:v>68-78</c:v>
                </c:pt>
                <c:pt idx="6">
                  <c:v>78-88</c:v>
                </c:pt>
                <c:pt idx="7">
                  <c:v>88-98</c:v>
                </c:pt>
              </c:strCache>
            </c:strRef>
          </c:cat>
          <c:val>
            <c:numRef>
              <c:f>'PT-Age'!$C$5:$C$13</c:f>
              <c:numCache>
                <c:formatCode>[$$-C09]#,##0.00</c:formatCode>
                <c:ptCount val="8"/>
                <c:pt idx="0">
                  <c:v>186939.72999999992</c:v>
                </c:pt>
                <c:pt idx="1">
                  <c:v>425942.07999999978</c:v>
                </c:pt>
                <c:pt idx="2">
                  <c:v>547331.98999999976</c:v>
                </c:pt>
                <c:pt idx="3">
                  <c:v>441094.05000000028</c:v>
                </c:pt>
                <c:pt idx="4">
                  <c:v>310942.21999999968</c:v>
                </c:pt>
                <c:pt idx="5">
                  <c:v>49157.250000000022</c:v>
                </c:pt>
                <c:pt idx="6">
                  <c:v>4523.2300000000005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56-4656-BC5E-E88AC9295379}"/>
            </c:ext>
          </c:extLst>
        </c:ser>
        <c:ser>
          <c:idx val="2"/>
          <c:order val="2"/>
          <c:tx>
            <c:strRef>
              <c:f>'PT-Age'!$D$3:$D$4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cat>
            <c:strRef>
              <c:f>'PT-Age'!$A$5:$A$13</c:f>
              <c:strCache>
                <c:ptCount val="8"/>
                <c:pt idx="0">
                  <c:v>18-28</c:v>
                </c:pt>
                <c:pt idx="1">
                  <c:v>28-38</c:v>
                </c:pt>
                <c:pt idx="2">
                  <c:v>38-48</c:v>
                </c:pt>
                <c:pt idx="3">
                  <c:v>48-58</c:v>
                </c:pt>
                <c:pt idx="4">
                  <c:v>58-68</c:v>
                </c:pt>
                <c:pt idx="5">
                  <c:v>68-78</c:v>
                </c:pt>
                <c:pt idx="6">
                  <c:v>78-88</c:v>
                </c:pt>
                <c:pt idx="7">
                  <c:v>88-98</c:v>
                </c:pt>
              </c:strCache>
            </c:strRef>
          </c:cat>
          <c:val>
            <c:numRef>
              <c:f>'PT-Age'!$D$5:$D$13</c:f>
              <c:numCache>
                <c:formatCode>[$$-C09]#,##0.00</c:formatCode>
                <c:ptCount val="8"/>
                <c:pt idx="0">
                  <c:v>438774.85999999952</c:v>
                </c:pt>
                <c:pt idx="1">
                  <c:v>661020.38000000059</c:v>
                </c:pt>
                <c:pt idx="2">
                  <c:v>1205550.7000000027</c:v>
                </c:pt>
                <c:pt idx="3">
                  <c:v>810505.38000000082</c:v>
                </c:pt>
                <c:pt idx="4">
                  <c:v>645810.50000000081</c:v>
                </c:pt>
                <c:pt idx="5">
                  <c:v>93411.270000000033</c:v>
                </c:pt>
                <c:pt idx="6">
                  <c:v>1245.27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56-4656-BC5E-E88AC9295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95935583"/>
        <c:axId val="2095936543"/>
      </c:barChart>
      <c:catAx>
        <c:axId val="2095935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936543"/>
        <c:crosses val="autoZero"/>
        <c:auto val="1"/>
        <c:lblAlgn val="ctr"/>
        <c:lblOffset val="100"/>
        <c:noMultiLvlLbl val="0"/>
      </c:catAx>
      <c:valAx>
        <c:axId val="2095936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C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935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[KPMG_clean data.xlsx]PT-Car Owns!PivotTable3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CAR OWNERS IN EACH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'PT-Car Owns'!$B$2:$B$3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'PT-Car Owns'!$A$4:$A$7</c:f>
              <c:strCache>
                <c:ptCount val="3"/>
                <c:pt idx="0">
                  <c:v>New South Wales</c:v>
                </c:pt>
                <c:pt idx="1">
                  <c:v>QLD</c:v>
                </c:pt>
                <c:pt idx="2">
                  <c:v>Victoria</c:v>
                </c:pt>
              </c:strCache>
            </c:strRef>
          </c:cat>
          <c:val>
            <c:numRef>
              <c:f>'PT-Car Owns'!$B$4:$B$7</c:f>
              <c:numCache>
                <c:formatCode>General</c:formatCode>
                <c:ptCount val="3"/>
                <c:pt idx="0">
                  <c:v>3647</c:v>
                </c:pt>
                <c:pt idx="1">
                  <c:v>1555</c:v>
                </c:pt>
                <c:pt idx="2">
                  <c:v>1741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98-4C4A-A9D4-F85D108C2B54}"/>
            </c:ext>
          </c:extLst>
        </c:ser>
        <c:ser>
          <c:idx val="1"/>
          <c:order val="1"/>
          <c:tx>
            <c:strRef>
              <c:f>'PT-Car Owns'!$C$2:$C$3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'PT-Car Owns'!$A$4:$A$7</c:f>
              <c:strCache>
                <c:ptCount val="3"/>
                <c:pt idx="0">
                  <c:v>New South Wales</c:v>
                </c:pt>
                <c:pt idx="1">
                  <c:v>QLD</c:v>
                </c:pt>
                <c:pt idx="2">
                  <c:v>Victoria</c:v>
                </c:pt>
              </c:strCache>
            </c:strRef>
          </c:cat>
          <c:val>
            <c:numRef>
              <c:f>'PT-Car Owns'!$C$4:$C$7</c:f>
              <c:numCache>
                <c:formatCode>General</c:formatCode>
                <c:ptCount val="3"/>
                <c:pt idx="0">
                  <c:v>3783</c:v>
                </c:pt>
                <c:pt idx="1">
                  <c:v>1555</c:v>
                </c:pt>
                <c:pt idx="2">
                  <c:v>1765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98-4C4A-A9D4-F85D108C2B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0378543"/>
        <c:axId val="1880367503"/>
      </c:barChart>
      <c:catAx>
        <c:axId val="1880378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367503"/>
        <c:crosses val="autoZero"/>
        <c:auto val="1"/>
        <c:lblAlgn val="ctr"/>
        <c:lblOffset val="100"/>
        <c:noMultiLvlLbl val="0"/>
      </c:catAx>
      <c:valAx>
        <c:axId val="18803675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378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DIKSHA SAPRA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47233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Summary table for High Value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47233" y="1660209"/>
            <a:ext cx="8937293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85725" indent="-85725">
              <a:buFont typeface="Arial" panose="020B0604020202020204" pitchFamily="34" charset="0"/>
              <a:buChar char="•"/>
            </a:pPr>
            <a:r>
              <a:rPr lang="en-US" dirty="0"/>
              <a:t> Here is a snapshot of a few customer that will come under the High Value customer classification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D87C18-44C5-9EF7-9F0C-AED4ADBD9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02231"/>
              </p:ext>
            </p:extLst>
          </p:nvPr>
        </p:nvGraphicFramePr>
        <p:xfrm>
          <a:off x="408089" y="2093565"/>
          <a:ext cx="8415580" cy="2966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98902">
                  <a:extLst>
                    <a:ext uri="{9D8B030D-6E8A-4147-A177-3AD203B41FA5}">
                      <a16:colId xmlns:a16="http://schemas.microsoft.com/office/drawing/2014/main" val="2667460332"/>
                    </a:ext>
                  </a:extLst>
                </a:gridCol>
                <a:gridCol w="689675">
                  <a:extLst>
                    <a:ext uri="{9D8B030D-6E8A-4147-A177-3AD203B41FA5}">
                      <a16:colId xmlns:a16="http://schemas.microsoft.com/office/drawing/2014/main" val="3270440673"/>
                    </a:ext>
                  </a:extLst>
                </a:gridCol>
                <a:gridCol w="1852047">
                  <a:extLst>
                    <a:ext uri="{9D8B030D-6E8A-4147-A177-3AD203B41FA5}">
                      <a16:colId xmlns:a16="http://schemas.microsoft.com/office/drawing/2014/main" val="2655504742"/>
                    </a:ext>
                  </a:extLst>
                </a:gridCol>
                <a:gridCol w="325464">
                  <a:extLst>
                    <a:ext uri="{9D8B030D-6E8A-4147-A177-3AD203B41FA5}">
                      <a16:colId xmlns:a16="http://schemas.microsoft.com/office/drawing/2014/main" val="1830073445"/>
                    </a:ext>
                  </a:extLst>
                </a:gridCol>
                <a:gridCol w="1433593">
                  <a:extLst>
                    <a:ext uri="{9D8B030D-6E8A-4147-A177-3AD203B41FA5}">
                      <a16:colId xmlns:a16="http://schemas.microsoft.com/office/drawing/2014/main" val="1671176999"/>
                    </a:ext>
                  </a:extLst>
                </a:gridCol>
                <a:gridCol w="1511085">
                  <a:extLst>
                    <a:ext uri="{9D8B030D-6E8A-4147-A177-3AD203B41FA5}">
                      <a16:colId xmlns:a16="http://schemas.microsoft.com/office/drawing/2014/main" val="3846232545"/>
                    </a:ext>
                  </a:extLst>
                </a:gridCol>
                <a:gridCol w="1038387">
                  <a:extLst>
                    <a:ext uri="{9D8B030D-6E8A-4147-A177-3AD203B41FA5}">
                      <a16:colId xmlns:a16="http://schemas.microsoft.com/office/drawing/2014/main" val="1932712899"/>
                    </a:ext>
                  </a:extLst>
                </a:gridCol>
                <a:gridCol w="666427">
                  <a:extLst>
                    <a:ext uri="{9D8B030D-6E8A-4147-A177-3AD203B41FA5}">
                      <a16:colId xmlns:a16="http://schemas.microsoft.com/office/drawing/2014/main" val="2567069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Gender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Bike related purchases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Job industry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Wealth segment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Owns car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715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Mikol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Financial Services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Mass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QLD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409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Tessa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Financial Services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Mass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QLD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948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Agnola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Financial Services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Mass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QLD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261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Bertine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Financial Services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Mass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275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Winnifred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Financial Services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Mass Customer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289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Brena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Manufacturing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Mass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QLD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183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Raye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Financial Services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Mass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VIC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577655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 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94819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&amp; Recommending High Value 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516710"/>
            <a:ext cx="4134600" cy="275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b="1" u="sng" dirty="0"/>
              <a:t>Outline of Problem</a:t>
            </a:r>
          </a:p>
          <a:p>
            <a:endParaRPr lang="en-US" sz="800" b="1" u="sng" dirty="0"/>
          </a:p>
          <a:p>
            <a:endParaRPr lang="en-US" sz="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Sprocket Central is a company that specializes in high quality bike and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marketing is looking to boost 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target 1000 new customer that will bring the highest value to the business. </a:t>
            </a:r>
            <a:endParaRPr sz="1400" dirty="0"/>
          </a:p>
        </p:txBody>
      </p:sp>
      <p:sp>
        <p:nvSpPr>
          <p:cNvPr id="2" name="Shape 73">
            <a:extLst>
              <a:ext uri="{FF2B5EF4-FFF2-40B4-BE49-F238E27FC236}">
                <a16:creationId xmlns:a16="http://schemas.microsoft.com/office/drawing/2014/main" id="{65268BFB-0452-424E-BCBD-BB17F07E052C}"/>
              </a:ext>
            </a:extLst>
          </p:cNvPr>
          <p:cNvSpPr/>
          <p:nvPr/>
        </p:nvSpPr>
        <p:spPr>
          <a:xfrm>
            <a:off x="4636025" y="1464525"/>
            <a:ext cx="4134600" cy="3280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b="1" u="sng" dirty="0"/>
              <a:t>Approach for Data Analysis</a:t>
            </a:r>
          </a:p>
          <a:p>
            <a:endParaRPr lang="en-US" sz="800" b="1" u="sng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Bike related Purchases for the last 3 years based on gender.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Top industries contributing maximum profit.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Wealth segment by age category.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Number of cars owned in each state.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 classification</a:t>
            </a:r>
          </a:p>
          <a:p>
            <a:endParaRPr sz="16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45722"/>
            <a:ext cx="6485707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Key issue dealt with for the data quality issue: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09094C-F653-4DFD-E92D-D5D0E575B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5052"/>
              </p:ext>
            </p:extLst>
          </p:nvPr>
        </p:nvGraphicFramePr>
        <p:xfrm>
          <a:off x="401446" y="2179895"/>
          <a:ext cx="8369179" cy="279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5597">
                  <a:extLst>
                    <a:ext uri="{9D8B030D-6E8A-4147-A177-3AD203B41FA5}">
                      <a16:colId xmlns:a16="http://schemas.microsoft.com/office/drawing/2014/main" val="3761823619"/>
                    </a:ext>
                  </a:extLst>
                </a:gridCol>
                <a:gridCol w="1195597">
                  <a:extLst>
                    <a:ext uri="{9D8B030D-6E8A-4147-A177-3AD203B41FA5}">
                      <a16:colId xmlns:a16="http://schemas.microsoft.com/office/drawing/2014/main" val="1922497591"/>
                    </a:ext>
                  </a:extLst>
                </a:gridCol>
                <a:gridCol w="1195597">
                  <a:extLst>
                    <a:ext uri="{9D8B030D-6E8A-4147-A177-3AD203B41FA5}">
                      <a16:colId xmlns:a16="http://schemas.microsoft.com/office/drawing/2014/main" val="124613188"/>
                    </a:ext>
                  </a:extLst>
                </a:gridCol>
                <a:gridCol w="1195597">
                  <a:extLst>
                    <a:ext uri="{9D8B030D-6E8A-4147-A177-3AD203B41FA5}">
                      <a16:colId xmlns:a16="http://schemas.microsoft.com/office/drawing/2014/main" val="2166026260"/>
                    </a:ext>
                  </a:extLst>
                </a:gridCol>
                <a:gridCol w="1195597">
                  <a:extLst>
                    <a:ext uri="{9D8B030D-6E8A-4147-A177-3AD203B41FA5}">
                      <a16:colId xmlns:a16="http://schemas.microsoft.com/office/drawing/2014/main" val="4086708223"/>
                    </a:ext>
                  </a:extLst>
                </a:gridCol>
                <a:gridCol w="1195597">
                  <a:extLst>
                    <a:ext uri="{9D8B030D-6E8A-4147-A177-3AD203B41FA5}">
                      <a16:colId xmlns:a16="http://schemas.microsoft.com/office/drawing/2014/main" val="260703098"/>
                    </a:ext>
                  </a:extLst>
                </a:gridCol>
                <a:gridCol w="1195597">
                  <a:extLst>
                    <a:ext uri="{9D8B030D-6E8A-4147-A177-3AD203B41FA5}">
                      <a16:colId xmlns:a16="http://schemas.microsoft.com/office/drawing/2014/main" val="3975784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Completeness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Consistency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Currency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Relevancy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Validity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32537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Customer Demographic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DOB: inaccurate</a:t>
                      </a:r>
                    </a:p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Age: missing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Job Title: blanks</a:t>
                      </a:r>
                    </a:p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Customer ID: incomplete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Gender: inconsistency</a:t>
                      </a:r>
                    </a:p>
                    <a:p>
                      <a:pPr algn="l" fontAlgn="t"/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Deceased customers: filter out</a:t>
                      </a:r>
                    </a:p>
                    <a:p>
                      <a:pPr algn="l" fontAlgn="t"/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 column: delete</a:t>
                      </a:r>
                    </a:p>
                    <a:p>
                      <a:pPr algn="l" fontAlgn="t"/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9818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Customer Addresses</a:t>
                      </a:r>
                      <a:endParaRPr lang="en-IN">
                        <a:effectLst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Customer ID: incomplete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States: inconsistency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66147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Transactions</a:t>
                      </a:r>
                      <a:endParaRPr lang="en-IN">
                        <a:effectLst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Profit: missing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Customer ID: incomplete</a:t>
                      </a:r>
                    </a:p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Online Orders: blanks</a:t>
                      </a:r>
                    </a:p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Brand: Blanks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Cancelled status order: filter out</a:t>
                      </a:r>
                    </a:p>
                    <a:p>
                      <a:pPr algn="l"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List price: format</a:t>
                      </a:r>
                    </a:p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Product sold date: format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274361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dirty="0"/>
              <a:t>Bike related Purchases for the last 3 years based on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2049"/>
            <a:ext cx="3519482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shows on average Females have more bike related purchases as compared to men. </a:t>
            </a:r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EECF341-B94C-4EA8-829E-0A6418F38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593009"/>
              </p:ext>
            </p:extLst>
          </p:nvPr>
        </p:nvGraphicFramePr>
        <p:xfrm>
          <a:off x="4704236" y="1587533"/>
          <a:ext cx="4167832" cy="347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56131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dirty="0"/>
              <a:t>Top industries contributing to the maximum Profit &amp; Bike related purchases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2049"/>
            <a:ext cx="3090904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Top </a:t>
            </a:r>
            <a:r>
              <a:rPr lang="en-US" b="1" dirty="0"/>
              <a:t>three </a:t>
            </a:r>
            <a:r>
              <a:rPr lang="en-US" dirty="0"/>
              <a:t>industry sector bringing in the highest profits are: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Financial Services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Health</a:t>
            </a:r>
            <a:r>
              <a:rPr lang="en-US" dirty="0"/>
              <a:t> &amp; </a:t>
            </a:r>
            <a:r>
              <a:rPr lang="en-US" dirty="0">
                <a:solidFill>
                  <a:srgbClr val="7030A0"/>
                </a:solidFill>
              </a:rPr>
              <a:t>Manufacturing</a:t>
            </a:r>
            <a:r>
              <a:rPr lang="en-US" dirty="0"/>
              <a:t>. </a:t>
            </a:r>
            <a:endParaRPr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6056A65-70DA-48D3-BE56-0DD436E198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519145"/>
              </p:ext>
            </p:extLst>
          </p:nvPr>
        </p:nvGraphicFramePr>
        <p:xfrm>
          <a:off x="3295929" y="1642946"/>
          <a:ext cx="5773730" cy="3574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8223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dirty="0"/>
              <a:t>Profit of Wealth Segment by Age clusters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252300"/>
            <a:ext cx="3088302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Mass customer aged between </a:t>
            </a:r>
            <a:r>
              <a:rPr lang="en-US" b="1" dirty="0">
                <a:solidFill>
                  <a:srgbClr val="FF0000"/>
                </a:solidFill>
              </a:rPr>
              <a:t>38 - 48</a:t>
            </a:r>
            <a:r>
              <a:rPr lang="en-US" dirty="0"/>
              <a:t> are likely to bring more profit for the company compared to other age clusters. </a:t>
            </a:r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FFBC8C3-0BB6-4270-A0C3-304B6E7204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981527"/>
              </p:ext>
            </p:extLst>
          </p:nvPr>
        </p:nvGraphicFramePr>
        <p:xfrm>
          <a:off x="3590693" y="1473199"/>
          <a:ext cx="5553307" cy="3552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46945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dirty="0"/>
              <a:t>Number of cars owned in each state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252300"/>
            <a:ext cx="3088302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QLD</a:t>
            </a:r>
            <a:r>
              <a:rPr lang="en-US" dirty="0"/>
              <a:t>, has the highest potential as the number of people who own car are almost equal to those who don’t own a car which shows that there are opportunities to find value customers here. </a:t>
            </a:r>
            <a:endParaRPr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8307CDD-D52A-4588-B18B-D601C8F41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225744"/>
              </p:ext>
            </p:extLst>
          </p:nvPr>
        </p:nvGraphicFramePr>
        <p:xfrm>
          <a:off x="3389971" y="1602647"/>
          <a:ext cx="5549004" cy="336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04274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4" y="1083299"/>
            <a:ext cx="8938975" cy="1007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/>
              <a:t>Customer Classification – Targeting High Value Customers</a:t>
            </a:r>
            <a:endParaRPr sz="2400" dirty="0"/>
          </a:p>
        </p:txBody>
      </p:sp>
      <p:sp>
        <p:nvSpPr>
          <p:cNvPr id="142" name="Shape 91"/>
          <p:cNvSpPr/>
          <p:nvPr/>
        </p:nvSpPr>
        <p:spPr>
          <a:xfrm>
            <a:off x="289200" y="2038396"/>
            <a:ext cx="8565600" cy="2841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Most of the high value customers will be female.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Working in Financial services, Health and Manufacturing industry sector.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Aged between 38-48 yrs.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Who are actually living in QLD and VIC.</a:t>
            </a:r>
            <a:endParaRPr sz="18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508</Words>
  <Application>Microsoft Office PowerPoint</Application>
  <PresentationFormat>On-screen Show (16:9)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Ajay Kumar</cp:lastModifiedBy>
  <cp:revision>11</cp:revision>
  <dcterms:modified xsi:type="dcterms:W3CDTF">2023-06-14T09:28:41Z</dcterms:modified>
</cp:coreProperties>
</file>