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56" r:id="rId5"/>
    <p:sldId id="257" r:id="rId6"/>
    <p:sldId id="260" r:id="rId7"/>
    <p:sldId id="261" r:id="rId8"/>
    <p:sldId id="262" r:id="rId9"/>
    <p:sldId id="258" r:id="rId10"/>
    <p:sldId id="264" r:id="rId11"/>
    <p:sldId id="278" r:id="rId12"/>
    <p:sldId id="279" r:id="rId13"/>
    <p:sldId id="267" r:id="rId14"/>
    <p:sldId id="268" r:id="rId15"/>
    <p:sldId id="269" r:id="rId16"/>
    <p:sldId id="270" r:id="rId17"/>
    <p:sldId id="274" r:id="rId18"/>
    <p:sldId id="276" r:id="rId19"/>
    <p:sldId id="277" r:id="rId20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74210" autoAdjust="0"/>
  </p:normalViewPr>
  <p:slideViewPr>
    <p:cSldViewPr snapToGrid="0" snapToObjects="1" showGuides="1">
      <p:cViewPr>
        <p:scale>
          <a:sx n="95" d="100"/>
          <a:sy n="95" d="100"/>
        </p:scale>
        <p:origin x="-106" y="-50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Number of Jobs @ GitHub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Jobs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MySQL Server</c:v>
                </c:pt>
                <c:pt idx="1">
                  <c:v>PostgreSQL</c:v>
                </c:pt>
                <c:pt idx="2">
                  <c:v>Scala</c:v>
                </c:pt>
                <c:pt idx="3">
                  <c:v>MongoDB</c:v>
                </c:pt>
                <c:pt idx="4">
                  <c:v>SQL Server</c:v>
                </c:pt>
                <c:pt idx="5">
                  <c:v>C++</c:v>
                </c:pt>
                <c:pt idx="6">
                  <c:v>C#</c:v>
                </c:pt>
                <c:pt idx="7">
                  <c:v>JavaScript</c:v>
                </c:pt>
                <c:pt idx="8">
                  <c:v>Oracle</c:v>
                </c:pt>
                <c:pt idx="9">
                  <c:v>Python</c:v>
                </c:pt>
                <c:pt idx="10">
                  <c:v>Java</c:v>
                </c:pt>
                <c:pt idx="11">
                  <c:v>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33</c:v>
                </c:pt>
                <c:pt idx="3">
                  <c:v>174</c:v>
                </c:pt>
                <c:pt idx="4">
                  <c:v>250</c:v>
                </c:pt>
                <c:pt idx="5">
                  <c:v>305</c:v>
                </c:pt>
                <c:pt idx="6">
                  <c:v>333</c:v>
                </c:pt>
                <c:pt idx="7">
                  <c:v>355</c:v>
                </c:pt>
                <c:pt idx="8">
                  <c:v>784</c:v>
                </c:pt>
                <c:pt idx="9">
                  <c:v>1173</c:v>
                </c:pt>
                <c:pt idx="10">
                  <c:v>2609</c:v>
                </c:pt>
                <c:pt idx="11">
                  <c:v>13498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2-4336-9CF6-67AD33FDEC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754294288"/>
        <c:axId val="1754288528"/>
      </c:barChart>
      <c:catAx>
        <c:axId val="17542942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Technology</a:t>
                </a:r>
                <a:r>
                  <a:rPr lang="en-IN" baseline="0" dirty="0"/>
                  <a:t> Name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288528"/>
        <c:crosses val="autoZero"/>
        <c:auto val="1"/>
        <c:lblAlgn val="ctr"/>
        <c:lblOffset val="100"/>
        <c:noMultiLvlLbl val="0"/>
      </c:catAx>
      <c:valAx>
        <c:axId val="1754288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Number</a:t>
                </a:r>
                <a:r>
                  <a:rPr lang="en-IN" baseline="0" dirty="0"/>
                  <a:t> of job postings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29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Average Annual Salary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PHP </c:v>
                </c:pt>
                <c:pt idx="1">
                  <c:v>SQL </c:v>
                </c:pt>
                <c:pt idx="2">
                  <c:v>C# </c:v>
                </c:pt>
                <c:pt idx="3">
                  <c:v>R </c:v>
                </c:pt>
                <c:pt idx="4">
                  <c:v>Go </c:v>
                </c:pt>
                <c:pt idx="5">
                  <c:v>Java </c:v>
                </c:pt>
                <c:pt idx="6">
                  <c:v>Javascript </c:v>
                </c:pt>
                <c:pt idx="7">
                  <c:v>C++ </c:v>
                </c:pt>
                <c:pt idx="8">
                  <c:v>Python </c:v>
                </c:pt>
                <c:pt idx="9">
                  <c:v>Swift 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5C-4609-B91F-F114A75B2B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0473200"/>
        <c:axId val="50477040"/>
      </c:barChart>
      <c:catAx>
        <c:axId val="50473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Languages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77040"/>
        <c:crosses val="autoZero"/>
        <c:auto val="1"/>
        <c:lblAlgn val="ctr"/>
        <c:lblOffset val="100"/>
        <c:noMultiLvlLbl val="0"/>
      </c:catAx>
      <c:valAx>
        <c:axId val="50477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Annual 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7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us3.ca.analytics.ibm.com/bi/?perspective=dashboard&amp;pathRef=.my_folders%2FCapstone%2BProject%2FFinal%2BDashboard&amp;action=view&amp;mode=dashboard&amp;subView=model000001888b4670b5_00000002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552909"/>
            <a:ext cx="5305926" cy="266616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Trends </a:t>
            </a:r>
            <a:br>
              <a:rPr lang="en-US" dirty="0">
                <a:solidFill>
                  <a:srgbClr val="0E659B"/>
                </a:solidFill>
              </a:rPr>
            </a:br>
            <a:r>
              <a:rPr lang="en-US" dirty="0">
                <a:solidFill>
                  <a:srgbClr val="0E659B"/>
                </a:solidFill>
              </a:rPr>
              <a:t>and </a:t>
            </a:r>
            <a:br>
              <a:rPr lang="en-US" dirty="0">
                <a:solidFill>
                  <a:srgbClr val="0E659B"/>
                </a:solidFill>
              </a:rPr>
            </a:br>
            <a:r>
              <a:rPr lang="en-US" dirty="0">
                <a:solidFill>
                  <a:srgbClr val="0E659B"/>
                </a:solidFill>
              </a:rPr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6053" y="5382125"/>
            <a:ext cx="5181600" cy="923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DIKSHA SAPRA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May,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644904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https://us3.ca.analytics.ibm.com/bi/?perspective=dashboard&amp;pathRef=.my_folders%2FCapstone%2BProject%2FFinal%2BDashboard&amp;action=view&amp;mode=dashboard&amp;subView=model000001888b4670b5_00000002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8" y="124325"/>
            <a:ext cx="6549189" cy="50532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76FC81-D23F-B385-6E03-190675D9E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958" t="18451" r="748" b="7571"/>
          <a:stretch/>
        </p:blipFill>
        <p:spPr>
          <a:xfrm>
            <a:off x="60158" y="629652"/>
            <a:ext cx="11698705" cy="5666874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2466"/>
            <a:ext cx="4832684" cy="56531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52DACD-C3E0-E60A-80FD-7CDFFE6F5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751" t="18105" r="2199" b="9267"/>
          <a:stretch/>
        </p:blipFill>
        <p:spPr>
          <a:xfrm>
            <a:off x="152400" y="737936"/>
            <a:ext cx="11694695" cy="5446295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78"/>
            <a:ext cx="4832684" cy="709696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BC4384-4DD2-18CB-40E7-E497C58C5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269" t="17736" r="1163" b="8714"/>
          <a:stretch/>
        </p:blipFill>
        <p:spPr>
          <a:xfrm>
            <a:off x="96253" y="649704"/>
            <a:ext cx="11798967" cy="5574633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Technology Trends now and future.</a:t>
            </a:r>
          </a:p>
          <a:p>
            <a:pPr>
              <a:lnSpc>
                <a:spcPct val="150000"/>
              </a:lnSpc>
            </a:pPr>
            <a:r>
              <a:rPr lang="en-US" dirty="0"/>
              <a:t>Training and reskilling workers.</a:t>
            </a:r>
          </a:p>
          <a:p>
            <a:pPr>
              <a:lnSpc>
                <a:spcPct val="120000"/>
              </a:lnSpc>
            </a:pPr>
            <a:r>
              <a:rPr lang="en-US" dirty="0"/>
              <a:t>Female participation in technology field.</a:t>
            </a:r>
          </a:p>
          <a:p>
            <a:pPr>
              <a:lnSpc>
                <a:spcPct val="110000"/>
              </a:lnSpc>
            </a:pPr>
            <a:r>
              <a:rPr lang="en-US" dirty="0"/>
              <a:t>Eliminate age , gender and education discrimination in employment.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8B8F290-5100-A388-FE03-B69EE2EBD3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986752"/>
              </p:ext>
            </p:extLst>
          </p:nvPr>
        </p:nvGraphicFramePr>
        <p:xfrm>
          <a:off x="360948" y="1475874"/>
          <a:ext cx="11213432" cy="480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B443862-387C-458A-926D-5FE6B1A1DB8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0816100"/>
              </p:ext>
            </p:extLst>
          </p:nvPr>
        </p:nvGraphicFramePr>
        <p:xfrm>
          <a:off x="457200" y="1459832"/>
          <a:ext cx="11566357" cy="4717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Trends in programing languages and databases</a:t>
            </a:r>
          </a:p>
          <a:p>
            <a:pPr>
              <a:lnSpc>
                <a:spcPct val="200000"/>
              </a:lnSpc>
            </a:pPr>
            <a:r>
              <a:rPr lang="en-US" dirty="0"/>
              <a:t>Demographics Survey</a:t>
            </a:r>
          </a:p>
          <a:p>
            <a:pPr>
              <a:lnSpc>
                <a:spcPct val="200000"/>
              </a:lnSpc>
            </a:pPr>
            <a:r>
              <a:rPr lang="en-US" dirty="0"/>
              <a:t>Technological gap in countries</a:t>
            </a:r>
          </a:p>
          <a:p>
            <a:pPr>
              <a:lnSpc>
                <a:spcPct val="200000"/>
              </a:lnSpc>
            </a:pPr>
            <a:r>
              <a:rPr lang="en-US" dirty="0"/>
              <a:t>Gender gap in jobs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517685" y="1690688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About:</a:t>
            </a:r>
          </a:p>
          <a:p>
            <a:pPr marL="0" indent="0">
              <a:buNone/>
            </a:pPr>
            <a:r>
              <a:rPr lang="en-US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Analyzing trends in software development.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Purpose: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Identify skill requirements for future.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are top programing languages in demand.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are top databases skills in demand.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Audience: </a:t>
            </a:r>
            <a:r>
              <a:rPr lang="en-US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Human Resource and IT Head.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5500" y="1493587"/>
            <a:ext cx="706872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Data Collection Sources</a:t>
            </a:r>
          </a:p>
          <a:p>
            <a:pPr marL="538163" indent="17621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Corbel Light" panose="020B0303020204020204" pitchFamily="34" charset="0"/>
              </a:rPr>
              <a:t>Stack Overflow Developer 2019 Survey</a:t>
            </a:r>
          </a:p>
          <a:p>
            <a:pPr marL="538163" indent="17621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Corbel Light" panose="020B0303020204020204" pitchFamily="34" charset="0"/>
              </a:rPr>
              <a:t>GitHub Job Postings</a:t>
            </a:r>
          </a:p>
          <a:p>
            <a:pPr marL="538163" indent="17621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Corbel Light" panose="020B0303020204020204" pitchFamily="34" charset="0"/>
              </a:rPr>
              <a:t>Programming Languages Annual Salary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Data Exploration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Data Cleaning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Data Visualization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8743" y="1435647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0342" y="1439718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F6B5AE-A91A-F265-AB43-696EF5FC7B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5" t="10918" r="50629" b="41614"/>
          <a:stretch/>
        </p:blipFill>
        <p:spPr>
          <a:xfrm>
            <a:off x="6047874" y="1937586"/>
            <a:ext cx="5767138" cy="38976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4F9A6A-3DC1-B40D-BD58-90FCBE5443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9" t="11172" r="50796" b="41801"/>
          <a:stretch/>
        </p:blipFill>
        <p:spPr>
          <a:xfrm>
            <a:off x="144378" y="1937585"/>
            <a:ext cx="5903495" cy="38976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911" y="156895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Findings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Java, HTML/CSS, SQL are top 3 this year.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&amp; Typescript are becoming popular in coming years.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 edged out in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9590" y="156895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Implications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development still in high demand.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Data Tech companies require SQL.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is becoming the best choice in coming years.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0511" y="1503361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0342" y="1484144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08AB9-F870-55A4-E67F-17D8232EC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05" t="11651" r="2495" b="42046"/>
          <a:stretch/>
        </p:blipFill>
        <p:spPr>
          <a:xfrm>
            <a:off x="77434" y="2076594"/>
            <a:ext cx="5930047" cy="40033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92E7A-E698-C345-3DEC-8A7D01E99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53" t="10972" r="3041" b="41397"/>
          <a:stretch/>
        </p:blipFill>
        <p:spPr>
          <a:xfrm>
            <a:off x="6007481" y="2076594"/>
            <a:ext cx="5807530" cy="40033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538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Findings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 is most popular.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 and Redis are upcoming.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Oracle will get vanished by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source databases are preferred.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Redis supports abstract data types.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NoSQL databases will make an impact for storing non relational data.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80a141d-92ca-4d3d-9308-f7e7b1d44ce8"/>
    <ds:schemaRef ds:uri="155be751-a274-42e8-93fb-f39d3b9bccc8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349</Words>
  <Application>Microsoft Office PowerPoint</Application>
  <PresentationFormat>Widescreen</PresentationFormat>
  <Paragraphs>87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Corbel Light</vt:lpstr>
      <vt:lpstr>Courier New</vt:lpstr>
      <vt:lpstr>Helv</vt:lpstr>
      <vt:lpstr>IBM Plex Mono SemiBold</vt:lpstr>
      <vt:lpstr>IBM Plex Mono Text</vt:lpstr>
      <vt:lpstr>IBM Plex Sans Text</vt:lpstr>
      <vt:lpstr>Wingdings</vt:lpstr>
      <vt:lpstr>SLIDE_TEMPLATE_skill_network</vt:lpstr>
      <vt:lpstr>Technology Trends  and  Analysis</vt:lpstr>
      <vt:lpstr>OUTLINE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CONCLUSION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Ajay Kumar</cp:lastModifiedBy>
  <cp:revision>37</cp:revision>
  <dcterms:created xsi:type="dcterms:W3CDTF">2020-10-28T18:29:43Z</dcterms:created>
  <dcterms:modified xsi:type="dcterms:W3CDTF">2023-06-05T17:33:51Z</dcterms:modified>
</cp:coreProperties>
</file>