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6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6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B5425A5-D06B-498B-A884-8A430E0F1FD8}">
          <p14:sldIdLst>
            <p14:sldId id="256"/>
            <p14:sldId id="257"/>
            <p14:sldId id="258"/>
            <p14:sldId id="267"/>
            <p14:sldId id="266"/>
            <p14:sldId id="26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IKA SINGHAL" initials="AS" lastIdx="1" clrIdx="0">
    <p:extLst>
      <p:ext uri="{19B8F6BF-5375-455C-9EA6-DF929625EA0E}">
        <p15:presenceInfo xmlns:p15="http://schemas.microsoft.com/office/powerpoint/2012/main" userId="d8e9ded59a2b7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E1B5-2BA0-47A8-ABF2-B872ED9F626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B774-7871-4186-8AAE-98DA548B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B831-352A-41B0-ADF5-EB1868BAEB8B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78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0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9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80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51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83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B545-93CF-4555-AC5A-1FA862B43346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3A51-5433-4799-81F1-96BF26C227CC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0AE1-1AC7-4EED-BCE4-A28D0488970D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8619-63BA-4756-8ACB-2107D4AF3F99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55DA-428F-4415-A108-836B9ABD5BB3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AB45-E03B-4347-83A4-8E1E403455D4}" type="datetime1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7C27-B47F-4CA2-965C-2E5BA841BFF7}" type="datetime1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AF8-8A50-4A1E-9276-4CB09816AE4A}" type="datetime1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402D-7CCD-40DB-937B-1B44E385FE4C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FCF-C480-48A3-B620-9732A70C2408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EDF46D-EA45-498D-8DCA-0A668ACFAD7F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AEC0EE-875D-49CC-97D3-6879AF6C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2905295-2D35-F746-9FBD-742593272E7A}"/>
              </a:ext>
            </a:extLst>
          </p:cNvPr>
          <p:cNvSpPr txBox="1"/>
          <p:nvPr/>
        </p:nvSpPr>
        <p:spPr>
          <a:xfrm>
            <a:off x="324374" y="3981920"/>
            <a:ext cx="478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Name-Diksha Raturi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1072F-804E-BE79-8A67-FBA0AA8AB141}"/>
              </a:ext>
            </a:extLst>
          </p:cNvPr>
          <p:cNvSpPr txBox="1"/>
          <p:nvPr/>
        </p:nvSpPr>
        <p:spPr>
          <a:xfrm>
            <a:off x="324375" y="4594083"/>
            <a:ext cx="514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University Roll No.-2019660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A9F96-5A27-5FBA-9BC6-E5F69D2B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5400" b="1" cap="none" spc="0" dirty="0">
                <a:ln w="0"/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6EE5CC-4CD0-E518-849E-8ED8FF0B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321312"/>
            <a:ext cx="11766025" cy="15630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800" dirty="0">
                <a:latin typeface="Arial Rounded MT Bold" panose="020F0704030504030204" pitchFamily="34" charset="0"/>
              </a:rPr>
              <a:t>     </a:t>
            </a:r>
            <a:r>
              <a:rPr lang="en-IN" sz="4800" u="sng" dirty="0">
                <a:latin typeface="Arial Rounded MT Bold" panose="020F0704030504030204" pitchFamily="34" charset="0"/>
              </a:rPr>
              <a:t>Evaluation of e-learning websites using multi criteria decision making approaches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72DFE-68AB-849E-0F73-2212989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9" y="60777"/>
            <a:ext cx="8642294" cy="20304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1D25F0-D07A-D583-0D73-32C620331193}"/>
              </a:ext>
            </a:extLst>
          </p:cNvPr>
          <p:cNvSpPr txBox="1"/>
          <p:nvPr/>
        </p:nvSpPr>
        <p:spPr>
          <a:xfrm>
            <a:off x="378305" y="5206246"/>
            <a:ext cx="46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SEMESTER- 6</a:t>
            </a:r>
            <a:r>
              <a:rPr lang="en-IN" sz="2400" b="1" u="sng" dirty="0"/>
              <a:t>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8712A-140E-88AB-9A9B-5AB62DA05D54}"/>
              </a:ext>
            </a:extLst>
          </p:cNvPr>
          <p:cNvSpPr txBox="1"/>
          <p:nvPr/>
        </p:nvSpPr>
        <p:spPr>
          <a:xfrm>
            <a:off x="378305" y="5725180"/>
            <a:ext cx="514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Section/Roll no-CST SPL/25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5D8BC-872D-BB81-1C80-5C753917787B}"/>
              </a:ext>
            </a:extLst>
          </p:cNvPr>
          <p:cNvSpPr txBox="1"/>
          <p:nvPr/>
        </p:nvSpPr>
        <p:spPr>
          <a:xfrm>
            <a:off x="7430703" y="4114384"/>
            <a:ext cx="450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Under the guidance of:</a:t>
            </a:r>
          </a:p>
          <a:p>
            <a:r>
              <a:rPr lang="en-IN" sz="2800" b="1" u="sng" dirty="0"/>
              <a:t>Mr. Prakash Srivastava</a:t>
            </a:r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4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8425-1B31-57CC-A469-8A08D2E9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867" y="356691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8A8FD-9994-3570-C24F-B717BFE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791E6-6F85-45E7-6ECE-807B69AB8BC9}"/>
              </a:ext>
            </a:extLst>
          </p:cNvPr>
          <p:cNvSpPr txBox="1"/>
          <p:nvPr/>
        </p:nvSpPr>
        <p:spPr>
          <a:xfrm>
            <a:off x="1577946" y="1319841"/>
            <a:ext cx="51024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today's digital age, e-learning has become a crucial component of education and professional development. Each e-learning website offers unique features and content quality, making it essential to have a systematic method for evaluation and comparison.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Multi-Criteria Decision Making (MCDM) approaches provide a robust framework for evaluating complex decision-making scenarios involving multiple, often conflicting criteria. This project focuses on leveraging MCDM methods to assess and rank e-learning websites based on various critical criteria. The primary objective is to create a comprehensive and user-friendly tool that can aid users in making informed decisions about the best e-learning platforms.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FFE9F-C803-F667-2C63-0C0112761CE9}"/>
              </a:ext>
            </a:extLst>
          </p:cNvPr>
          <p:cNvSpPr txBox="1"/>
          <p:nvPr/>
        </p:nvSpPr>
        <p:spPr>
          <a:xfrm>
            <a:off x="356135" y="361527"/>
            <a:ext cx="10087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u="sng" cap="none" spc="0" dirty="0">
                <a:ln/>
                <a:effectLst/>
                <a:latin typeface="Arial Rounded MT Bold" panose="020F0704030504030204" pitchFamily="34" charset="0"/>
              </a:rPr>
              <a:t>Introduction </a:t>
            </a:r>
          </a:p>
        </p:txBody>
      </p:sp>
      <p:pic>
        <p:nvPicPr>
          <p:cNvPr id="1028" name="Picture 4" descr="Multi-Criteria Decision Analysis - What Is It, Examples, Methods">
            <a:extLst>
              <a:ext uri="{FF2B5EF4-FFF2-40B4-BE49-F238E27FC236}">
                <a16:creationId xmlns:a16="http://schemas.microsoft.com/office/drawing/2014/main" id="{CFD4BB49-CD23-8B82-E52E-6B963484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33" y="1480842"/>
            <a:ext cx="5251731" cy="39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4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D37E-35A5-68B3-0209-310413A6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02" y="360377"/>
            <a:ext cx="6453634" cy="128089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u="sng" dirty="0">
                <a:ln/>
              </a:rPr>
              <a:t>Methodology</a:t>
            </a:r>
            <a:endParaRPr lang="en-US" sz="4000" b="1" u="sng" dirty="0">
              <a:ln/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01E870-D1B4-6308-2A92-207F8F7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B1F0-2304-FD3D-DC3E-57A167667CBE}"/>
              </a:ext>
            </a:extLst>
          </p:cNvPr>
          <p:cNvSpPr txBox="1"/>
          <p:nvPr/>
        </p:nvSpPr>
        <p:spPr>
          <a:xfrm>
            <a:off x="1837417" y="1149404"/>
            <a:ext cx="992900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826F5-B4DF-48FD-7128-04491C8963EE}"/>
              </a:ext>
            </a:extLst>
          </p:cNvPr>
          <p:cNvSpPr txBox="1"/>
          <p:nvPr/>
        </p:nvSpPr>
        <p:spPr>
          <a:xfrm>
            <a:off x="1302818" y="1598123"/>
            <a:ext cx="10629451" cy="44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Criteria Identification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Affordability and value for money.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 Quality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Accuracy, comprehensiveness, and relevance of the educational material.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Interface and Experience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Ease of navigation, aesthetic design, and user engagement.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Technical Support and Reliability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Availability of technical assistance and website uptime.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Criteria Weighting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criterion's importance should be weighted to reflect its significance in the overall evaluation. Techniques such as the TOPSIS, WSM,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WPM,Analytic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Hierarchy Process (AHP) can be used to determine these weights: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 1: Pairwise Comparison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 2: Construct Pairwise Comparison Matrix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 3: Calculate Weighting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4B8ED-145B-EF77-3BCB-1D6412B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CD145-7006-28B2-9075-19A4C8E0A605}"/>
              </a:ext>
            </a:extLst>
          </p:cNvPr>
          <p:cNvSpPr txBox="1"/>
          <p:nvPr/>
        </p:nvSpPr>
        <p:spPr>
          <a:xfrm>
            <a:off x="1747880" y="404603"/>
            <a:ext cx="9637614" cy="35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Collection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Gather data from e-learning websites through surveys, expert judgments, and existing          	sources.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Application of MCDM Techniques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Use TOPSIS method to evaluate and rank websites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and Ranking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Analyze results using MCDM techniques to rank e-learning websites. Compare    	rankings for  	consistency and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5309-3190-9F03-1E3C-ED0B33CD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0257"/>
            <a:ext cx="11243733" cy="138603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and Discussion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468B7-E81E-2396-A687-4EB25486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C0EE-875D-49CC-97D3-6879AF6CF96F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C2EAC-D227-CBB9-9918-D216DE24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882031"/>
            <a:ext cx="10018713" cy="6673232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executing the MATLAB code, the preference scores for each alternative are obtained as follows: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IN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wsm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wpm: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1A9C-0329-2D3C-80F2-09D1195E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99" y="2556352"/>
            <a:ext cx="4064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59B73-A38D-A34A-1F20-BE1610D0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EBCC9-67FB-0E39-D5A2-8B4925645BB3}"/>
              </a:ext>
            </a:extLst>
          </p:cNvPr>
          <p:cNvSpPr txBox="1"/>
          <p:nvPr/>
        </p:nvSpPr>
        <p:spPr>
          <a:xfrm>
            <a:off x="1734267" y="1172727"/>
            <a:ext cx="9865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IN" sz="2000" i="1" dirty="0" err="1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topsis</a:t>
            </a:r>
            <a:r>
              <a:rPr lang="en-IN" sz="2000" i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method</a:t>
            </a:r>
            <a:r>
              <a:rPr lang="en-IN" i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IN" i="1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endParaRPr lang="en-IN" i="1" dirty="0">
              <a:solidFill>
                <a:srgbClr val="21212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71C91-996A-92BF-D053-85A5E7A0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67" y="1708150"/>
            <a:ext cx="4747454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34D3B-6034-50E5-D997-C4125276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01" y="1708151"/>
            <a:ext cx="4996619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76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023B-5A5D-E455-7F33-2C413C17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0920"/>
            <a:ext cx="10018713" cy="735717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n/>
                <a:solidFill>
                  <a:schemeClr val="tx1"/>
                </a:solidFill>
              </a:rPr>
              <a:t>Conclusion and Future work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D078E-EE76-2005-6544-948CB16D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035782"/>
            <a:ext cx="9330266" cy="588290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 Additional Decision-Making Models</a:t>
            </a: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 and compare other multi-criteria decision-making (MCDM) techniques such as Analytic Hierarchy Process (AHP), ELECTRE, PROMETHEE, and VIKOR. This would provide a comprehensive understanding of how different models perform on the same dataset.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 Weight Assignment</a:t>
            </a: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methods for dynamic weight assignment based on stakeholder preferences or real-time data. This could involve using techniques like fuzzy logic, machine learning, or optimization algorithms to determine the weights dynamically.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Sensitivity Analysis</a:t>
            </a: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 sensitivity analysis to understand the impact of changes in weights and criteria on the final ranking of alternatives. This will help in assessing the robustness of the decision-making model.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 Uncertainty and Fuzziness</a:t>
            </a: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Extend the models to handle uncertainty and fuzziness in the decision-making process. Techniques such as fuzzy TOPSIS, interval TOPSIS, or stochastic methods can be applied to account for uncertainty in criteria weights and performance values.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Real-World Applications and Case Studies</a:t>
            </a: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the developed models to real-world case studies in various fields such as supply chain management, environmental management, healthcare, and engineering. Documenting these applications can demonstrate the practical utility of the models.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I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018F2-1803-19A5-0447-C4A10F9B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AF84B-D622-495D-6F94-7FE493C5E51E}"/>
              </a:ext>
            </a:extLst>
          </p:cNvPr>
          <p:cNvSpPr txBox="1"/>
          <p:nvPr/>
        </p:nvSpPr>
        <p:spPr>
          <a:xfrm flipH="1">
            <a:off x="9731229" y="2085751"/>
            <a:ext cx="157838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1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D1824-A66E-36F7-E5B6-280DAE8E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7823"/>
            <a:ext cx="10018713" cy="5103377"/>
          </a:xfrm>
        </p:spPr>
        <p:txBody>
          <a:bodyPr>
            <a:normAutofit fontScale="62500" lnSpcReduction="20000"/>
          </a:bodyPr>
          <a:lstStyle/>
          <a:p>
            <a:pPr marL="4572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Implementation and User Interface Development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user-friendly software or a web-based application that implements these decision-making models. This would make the models more accessible to practitioners who may not have a background in MATLAB or programming.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Multi-Objective Optimization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Extend the decision-making framework to incorporate multi-objective optimization techniques. This allows for the simultaneous optimization of multiple conflicting objectives.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Collaborative Decision-Making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 collaborative decision-making frameworks where multiple decision-makers contribute to the criteria and weight assignment. This can involve techniques like group decision-making and consensus-building methods.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 and Reporting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the visualization of results and reporting capabilities. Develop advanced graphical representations and dashboards to better communicate the decision-making process and outcomes to stakeholders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0A162-CDED-649C-892F-355107BA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993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C3D6CB-E706-B963-9EB8-6C40B042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240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</a:t>
            </a:r>
            <a:r>
              <a:rPr lang="en-IN" sz="9600" dirty="0">
                <a:solidFill>
                  <a:schemeClr val="tx1"/>
                </a:solidFill>
                <a:latin typeface="Brush Script MT" panose="03060802040406070304" pitchFamily="66" charset="0"/>
              </a:rPr>
              <a:t>Thank you 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3578C-910A-42E4-3482-6B56B3D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5064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1752</TotalTime>
  <Words>712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Brush Script MT</vt:lpstr>
      <vt:lpstr>Calibri</vt:lpstr>
      <vt:lpstr>Corbel</vt:lpstr>
      <vt:lpstr>Symbol</vt:lpstr>
      <vt:lpstr>Times New Roman</vt:lpstr>
      <vt:lpstr>Wingdings</vt:lpstr>
      <vt:lpstr>Parallax</vt:lpstr>
      <vt:lpstr> </vt:lpstr>
      <vt:lpstr>  </vt:lpstr>
      <vt:lpstr>Methodology</vt:lpstr>
      <vt:lpstr>PowerPoint Presentation</vt:lpstr>
      <vt:lpstr>  Result and Discussion </vt:lpstr>
      <vt:lpstr>PowerPoint Presentation</vt:lpstr>
      <vt:lpstr>Conclusion and Future work</vt:lpstr>
      <vt:lpstr>PowerPoint Presentation</vt:lpstr>
      <vt:lpstr>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ANSHIKA SINGHAL</dc:creator>
  <cp:lastModifiedBy>Diksha Raturi</cp:lastModifiedBy>
  <cp:revision>25</cp:revision>
  <dcterms:created xsi:type="dcterms:W3CDTF">2023-01-26T14:09:09Z</dcterms:created>
  <dcterms:modified xsi:type="dcterms:W3CDTF">2024-07-06T08:24:01Z</dcterms:modified>
</cp:coreProperties>
</file>