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Arial Narrow"/>
      <p:regular r:id="rId11"/>
      <p:bold r:id="rId12"/>
      <p:italic r:id="rId13"/>
      <p:boldItalic r:id="rId14"/>
    </p:embeddedFont>
    <p:embeddedFont>
      <p:font typeface="Bell M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jIxzhMDCSVl+1P5qp4qLftN2rE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rialNarrow-regular.fntdata"/><Relationship Id="rId10" Type="http://schemas.openxmlformats.org/officeDocument/2006/relationships/slide" Target="slides/slide6.xml"/><Relationship Id="rId13" Type="http://schemas.openxmlformats.org/officeDocument/2006/relationships/font" Target="fonts/ArialNarrow-italic.fntdata"/><Relationship Id="rId12" Type="http://schemas.openxmlformats.org/officeDocument/2006/relationships/font" Target="fonts/ArialNarrow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BellMT-regular.fntdata"/><Relationship Id="rId14" Type="http://schemas.openxmlformats.org/officeDocument/2006/relationships/font" Target="fonts/ArialNarrow-boldItalic.fntdata"/><Relationship Id="rId17" Type="http://schemas.openxmlformats.org/officeDocument/2006/relationships/font" Target="fonts/BellMT-italic.fntdata"/><Relationship Id="rId16" Type="http://schemas.openxmlformats.org/officeDocument/2006/relationships/font" Target="fonts/BellMT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BellM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1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" name="Google Shape;25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p1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3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" name="Google Shape;43;p1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5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5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7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7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8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8" name="Google Shape;78;p18"/>
          <p:cNvPicPr preferRelativeResize="0"/>
          <p:nvPr>
            <p:ph idx="2" type="pic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9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9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9.png"/><Relationship Id="rId13" Type="http://schemas.openxmlformats.org/officeDocument/2006/relationships/image" Target="../media/image7.jp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0.jpg"/><Relationship Id="rId9" Type="http://schemas.openxmlformats.org/officeDocument/2006/relationships/image" Target="../media/image17.png"/><Relationship Id="rId15" Type="http://schemas.openxmlformats.org/officeDocument/2006/relationships/image" Target="../media/image12.png"/><Relationship Id="rId14" Type="http://schemas.openxmlformats.org/officeDocument/2006/relationships/image" Target="../media/image18.png"/><Relationship Id="rId16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/>
        </p:nvSpPr>
        <p:spPr>
          <a:xfrm>
            <a:off x="-116540" y="4182017"/>
            <a:ext cx="5065059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Brute Force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              presents :</a:t>
            </a:r>
            <a:endParaRPr b="0" i="0" sz="5000" u="none" cap="none" strike="noStrike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3">
            <a:alphaModFix/>
          </a:blip>
          <a:srcRect b="16881" l="12348" r="14910" t="30411"/>
          <a:stretch/>
        </p:blipFill>
        <p:spPr>
          <a:xfrm>
            <a:off x="4376340" y="2910470"/>
            <a:ext cx="3340710" cy="198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 txBox="1"/>
          <p:nvPr/>
        </p:nvSpPr>
        <p:spPr>
          <a:xfrm>
            <a:off x="3416272" y="550165"/>
            <a:ext cx="5359455" cy="1092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500" u="none" cap="none" strike="noStrik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BAYMAX</a:t>
            </a:r>
            <a:endParaRPr b="1" i="0" sz="6500" u="none" cap="none" strike="noStrike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7144870" y="3774537"/>
            <a:ext cx="4410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Team Members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Dikshant</a:t>
            </a:r>
            <a:endParaRPr b="0" i="0" sz="3200" u="none" cap="none" strike="noStrike">
              <a:solidFill>
                <a:schemeClr val="dk1"/>
              </a:solidFill>
              <a:latin typeface="Aparajita"/>
              <a:ea typeface="Aparajita"/>
              <a:cs typeface="Aparajita"/>
              <a:sym typeface="Aparajita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8023412" y="1273440"/>
            <a:ext cx="3684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- Refined, accurate &amp; quick search</a:t>
            </a:r>
            <a:endParaRPr b="1" sz="18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1331650" y="2074642"/>
            <a:ext cx="97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Challenge: </a:t>
            </a:r>
            <a:r>
              <a:rPr b="1" lang="en-US" sz="2000">
                <a:solidFill>
                  <a:schemeClr val="dk1"/>
                </a:solidFill>
              </a:rPr>
              <a:t>Breast Cancer Survival Detection App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1169485" y="1040383"/>
            <a:ext cx="10058400" cy="849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parajita"/>
              <a:buNone/>
            </a:pPr>
            <a:r>
              <a:rPr b="1" lang="en-US">
                <a:latin typeface="Aparajita"/>
                <a:ea typeface="Aparajita"/>
                <a:cs typeface="Aparajita"/>
                <a:sym typeface="Aparajita"/>
              </a:rPr>
              <a:t>Problem Statement : </a:t>
            </a:r>
            <a:endParaRPr b="1">
              <a:latin typeface="Aparajita"/>
              <a:ea typeface="Aparajita"/>
              <a:cs typeface="Aparajita"/>
              <a:sym typeface="Aparajita"/>
            </a:endParaRPr>
          </a:p>
        </p:txBody>
      </p:sp>
      <p:sp>
        <p:nvSpPr>
          <p:cNvPr id="112" name="Google Shape;112;p2"/>
          <p:cNvSpPr txBox="1"/>
          <p:nvPr>
            <p:ph idx="1" type="body"/>
          </p:nvPr>
        </p:nvSpPr>
        <p:spPr>
          <a:xfrm>
            <a:off x="1169485" y="173032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latin typeface="Bell MT"/>
                <a:ea typeface="Bell MT"/>
                <a:cs typeface="Bell MT"/>
                <a:sym typeface="Bell MT"/>
              </a:rPr>
              <a:t>A person has X breast cancer &amp; he want to whether he/she will survive breast cancer with given </a:t>
            </a:r>
            <a:r>
              <a:rPr lang="en-US" sz="2400">
                <a:latin typeface="Bell MT"/>
                <a:ea typeface="Bell MT"/>
                <a:cs typeface="Bell MT"/>
                <a:sym typeface="Bell MT"/>
              </a:rPr>
              <a:t>clinical</a:t>
            </a:r>
            <a:r>
              <a:rPr lang="en-US" sz="2400">
                <a:latin typeface="Bell MT"/>
                <a:ea typeface="Bell MT"/>
                <a:cs typeface="Bell MT"/>
                <a:sym typeface="Bell MT"/>
              </a:rPr>
              <a:t> parameters.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b="1" lang="en-US" sz="2400">
                <a:latin typeface="Arial Narrow"/>
                <a:ea typeface="Arial Narrow"/>
                <a:cs typeface="Arial Narrow"/>
                <a:sym typeface="Arial Narrow"/>
              </a:rPr>
              <a:t>Solution :</a:t>
            </a:r>
            <a:r>
              <a:rPr lang="en-US" sz="2400"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1" lang="en-US" sz="2400">
                <a:latin typeface="Bell MT"/>
                <a:ea typeface="Bell MT"/>
                <a:cs typeface="Bell MT"/>
                <a:sym typeface="Bell MT"/>
              </a:rPr>
              <a:t>Baymax</a:t>
            </a:r>
            <a:endParaRPr b="1" sz="2400"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466987" y="662351"/>
            <a:ext cx="398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b="1" lang="en-US" sz="36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What is Baymax?</a:t>
            </a:r>
            <a:endParaRPr b="1" sz="36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 b="16881" l="12348" r="14910" t="30411"/>
          <a:stretch/>
        </p:blipFill>
        <p:spPr>
          <a:xfrm>
            <a:off x="10348994" y="102764"/>
            <a:ext cx="1621978" cy="96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 txBox="1"/>
          <p:nvPr/>
        </p:nvSpPr>
        <p:spPr>
          <a:xfrm>
            <a:off x="350446" y="1462316"/>
            <a:ext cx="112581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Baymax is a </a:t>
            </a:r>
            <a:r>
              <a:rPr b="1" lang="en-US" sz="320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web application </a:t>
            </a:r>
            <a:r>
              <a:rPr lang="en-US" sz="320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or a platform where it </a:t>
            </a:r>
            <a:r>
              <a:rPr b="1" lang="en-US" sz="320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predicts whether or not </a:t>
            </a:r>
            <a:r>
              <a:rPr lang="en-US" sz="320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person will survive breast cancer, according to the symptoms entered by the user. </a:t>
            </a:r>
            <a:endParaRPr/>
          </a:p>
          <a:p>
            <a:pPr indent="-254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The Machine learning behind the application goes through the </a:t>
            </a:r>
            <a:r>
              <a:rPr lang="en-US" sz="320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clinical</a:t>
            </a:r>
            <a:r>
              <a:rPr lang="en-US" sz="320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 parameters entered by the user and compares the input data with the </a:t>
            </a:r>
            <a:r>
              <a:rPr b="1" lang="en-US" sz="320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dataset</a:t>
            </a:r>
            <a:r>
              <a:rPr lang="en-US" sz="320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 from </a:t>
            </a:r>
            <a:r>
              <a:rPr b="1" lang="en-US" sz="320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Kaggle</a:t>
            </a:r>
            <a:r>
              <a:rPr lang="en-US" sz="320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 which is created by the </a:t>
            </a:r>
            <a:r>
              <a:rPr b="1" lang="en-US" sz="320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data scientist </a:t>
            </a:r>
            <a:r>
              <a:rPr lang="en-US" sz="320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and gives alive or dead output.</a:t>
            </a:r>
            <a:endParaRPr sz="3200">
              <a:solidFill>
                <a:schemeClr val="dk1"/>
              </a:solidFill>
              <a:latin typeface="Aparajita"/>
              <a:ea typeface="Aparajita"/>
              <a:cs typeface="Aparajita"/>
              <a:sym typeface="Aparajit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4"/>
          <p:cNvCxnSpPr/>
          <p:nvPr/>
        </p:nvCxnSpPr>
        <p:spPr>
          <a:xfrm>
            <a:off x="6656866" y="1847234"/>
            <a:ext cx="7893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125" name="Google Shape;125;p4"/>
          <p:cNvCxnSpPr/>
          <p:nvPr/>
        </p:nvCxnSpPr>
        <p:spPr>
          <a:xfrm flipH="1" rot="10800000">
            <a:off x="8049375" y="1840025"/>
            <a:ext cx="802200" cy="14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126" name="Google Shape;126;p4"/>
          <p:cNvCxnSpPr/>
          <p:nvPr/>
        </p:nvCxnSpPr>
        <p:spPr>
          <a:xfrm>
            <a:off x="10511228" y="2408809"/>
            <a:ext cx="0" cy="45128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127" name="Google Shape;127;p4"/>
          <p:cNvCxnSpPr/>
          <p:nvPr/>
        </p:nvCxnSpPr>
        <p:spPr>
          <a:xfrm>
            <a:off x="9483575" y="1798658"/>
            <a:ext cx="16200" cy="563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sp>
        <p:nvSpPr>
          <p:cNvPr id="128" name="Google Shape;128;p4"/>
          <p:cNvSpPr txBox="1"/>
          <p:nvPr/>
        </p:nvSpPr>
        <p:spPr>
          <a:xfrm>
            <a:off x="1856801" y="4587275"/>
            <a:ext cx="355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Workflow</a:t>
            </a:r>
            <a:endParaRPr/>
          </a:p>
        </p:txBody>
      </p:sp>
      <p:pic>
        <p:nvPicPr>
          <p:cNvPr id="129" name="Google Shape;12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025"/>
            <a:ext cx="6194525" cy="3484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2538" y="2408800"/>
            <a:ext cx="6092837" cy="342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6"/>
          <p:cNvPicPr preferRelativeResize="0"/>
          <p:nvPr/>
        </p:nvPicPr>
        <p:blipFill rotWithShape="1">
          <a:blip r:embed="rId3">
            <a:alphaModFix/>
          </a:blip>
          <a:srcRect b="16881" l="12348" r="14910" t="30411"/>
          <a:stretch/>
        </p:blipFill>
        <p:spPr>
          <a:xfrm>
            <a:off x="10348994" y="102764"/>
            <a:ext cx="1621978" cy="96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 txBox="1"/>
          <p:nvPr/>
        </p:nvSpPr>
        <p:spPr>
          <a:xfrm>
            <a:off x="682031" y="224083"/>
            <a:ext cx="60652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Tech Stack</a:t>
            </a:r>
            <a:endParaRPr b="1" sz="36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id="137" name="Google Shape;13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865" y="1065390"/>
            <a:ext cx="1772922" cy="1245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7785" y="4139809"/>
            <a:ext cx="1922980" cy="1570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9975" y="2744720"/>
            <a:ext cx="2069302" cy="1179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68848" y="829514"/>
            <a:ext cx="2088698" cy="1303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08025" y="4538372"/>
            <a:ext cx="1496890" cy="1496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46015" y="2714733"/>
            <a:ext cx="2917664" cy="1179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492486" y="2626094"/>
            <a:ext cx="2531446" cy="1416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357840" y="1065402"/>
            <a:ext cx="2099514" cy="1049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951421" y="2629201"/>
            <a:ext cx="1165800" cy="1350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168067" y="4604418"/>
            <a:ext cx="2876024" cy="1364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6"/>
          <p:cNvPicPr preferRelativeResize="0"/>
          <p:nvPr/>
        </p:nvPicPr>
        <p:blipFill rotWithShape="1">
          <a:blip r:embed="rId14">
            <a:alphaModFix/>
          </a:blip>
          <a:srcRect b="7389" l="0" r="0" t="-7390"/>
          <a:stretch/>
        </p:blipFill>
        <p:spPr>
          <a:xfrm>
            <a:off x="2585206" y="4476471"/>
            <a:ext cx="2438404" cy="1371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104404" y="1138885"/>
            <a:ext cx="2404246" cy="1490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9856601" y="4691021"/>
            <a:ext cx="2114365" cy="1091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8"/>
          <p:cNvPicPr preferRelativeResize="0"/>
          <p:nvPr/>
        </p:nvPicPr>
        <p:blipFill rotWithShape="1">
          <a:blip r:embed="rId3">
            <a:alphaModFix/>
          </a:blip>
          <a:srcRect b="16881" l="12348" r="14910" t="30411"/>
          <a:stretch/>
        </p:blipFill>
        <p:spPr>
          <a:xfrm>
            <a:off x="10348994" y="102764"/>
            <a:ext cx="1621978" cy="96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8"/>
          <p:cNvSpPr txBox="1"/>
          <p:nvPr/>
        </p:nvSpPr>
        <p:spPr>
          <a:xfrm>
            <a:off x="511728" y="377505"/>
            <a:ext cx="91691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Future Possibilities and scope</a:t>
            </a:r>
            <a:endParaRPr b="1" sz="36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56" name="Google Shape;156;p8"/>
          <p:cNvSpPr txBox="1"/>
          <p:nvPr/>
        </p:nvSpPr>
        <p:spPr>
          <a:xfrm>
            <a:off x="511728" y="1325461"/>
            <a:ext cx="10981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Providing specialized </a:t>
            </a:r>
            <a:r>
              <a:rPr b="1" lang="en-US" sz="320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doctors </a:t>
            </a:r>
            <a:r>
              <a:rPr lang="en-US" sz="320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in that category of </a:t>
            </a:r>
            <a:r>
              <a:rPr b="1" lang="en-US" sz="320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disease</a:t>
            </a:r>
            <a:r>
              <a:rPr lang="en-US" sz="320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US" sz="320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Virtual </a:t>
            </a:r>
            <a:r>
              <a:rPr lang="en-US" sz="320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support of </a:t>
            </a:r>
            <a:r>
              <a:rPr b="1" lang="en-US" sz="320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doctors </a:t>
            </a:r>
            <a:r>
              <a:rPr lang="en-US" sz="320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24/7.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We can </a:t>
            </a:r>
            <a:r>
              <a:rPr b="1" lang="en-US" sz="320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improve </a:t>
            </a:r>
            <a:r>
              <a:rPr lang="en-US" sz="320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our </a:t>
            </a:r>
            <a:r>
              <a:rPr b="1" lang="en-US" sz="320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models </a:t>
            </a:r>
            <a:r>
              <a:rPr lang="en-US" sz="320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by increasing the training </a:t>
            </a:r>
            <a:r>
              <a:rPr b="1" lang="en-US" sz="320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dataset</a:t>
            </a:r>
            <a:r>
              <a:rPr lang="en-US" sz="320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. 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We can expand our </a:t>
            </a:r>
            <a:r>
              <a:rPr b="1" lang="en-US" sz="320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web </a:t>
            </a:r>
            <a:r>
              <a:rPr lang="en-US" sz="320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app to </a:t>
            </a:r>
            <a:r>
              <a:rPr b="1" lang="en-US" sz="320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Android</a:t>
            </a:r>
            <a:r>
              <a:rPr lang="en-US" sz="320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.</a:t>
            </a:r>
            <a:endParaRPr sz="3200">
              <a:solidFill>
                <a:schemeClr val="dk1"/>
              </a:solidFill>
              <a:latin typeface="Aparajita"/>
              <a:ea typeface="Aparajita"/>
              <a:cs typeface="Aparajita"/>
              <a:sym typeface="Aparajit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2022-04-17T04:09:43Z</dcterms:created>
  <dc:creator>ANAND SAHNI</dc:creator>
</cp:coreProperties>
</file>