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r0quqv7yxK0SyDCCS0VImIEk0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FF8A7F-3B5B-4874-A2D1-0F02D31652BF}">
  <a:tblStyle styleId="{EAFF8A7F-3B5B-4874-A2D1-0F02D31652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f931ffa40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f931ffa40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ff931ffa40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25b325a5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25b325a5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125b325a5c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ff931ffa4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 name="Google Shape;54;g2ff931ffa4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g2ff931ffa40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25b325a5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25b325a5c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3125b325a5c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f931ffa4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f931ffa40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ff931ffa40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25b325a5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25b325a5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3125b325a5c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25b325a5c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25b325a5c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3125b325a5c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25b325a5c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25b325a5c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3125b325a5c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16"/>
          <p:cNvSpPr txBox="1"/>
          <p:nvPr/>
        </p:nvSpPr>
        <p:spPr>
          <a:xfrm>
            <a:off x="0" y="6625240"/>
            <a:ext cx="6096000" cy="232759"/>
          </a:xfrm>
          <a:prstGeom prst="rect">
            <a:avLst/>
          </a:prstGeom>
          <a:solidFill>
            <a:srgbClr val="197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
        <p:nvSpPr>
          <p:cNvPr id="13" name="Google Shape;13;p16"/>
          <p:cNvSpPr txBox="1"/>
          <p:nvPr/>
        </p:nvSpPr>
        <p:spPr>
          <a:xfrm>
            <a:off x="6096000" y="6625242"/>
            <a:ext cx="5658195" cy="232757"/>
          </a:xfrm>
          <a:prstGeom prst="rect">
            <a:avLst/>
          </a:prstGeom>
          <a:solidFill>
            <a:srgbClr val="009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
        <p:nvSpPr>
          <p:cNvPr id="14" name="Google Shape;14;p16"/>
          <p:cNvSpPr txBox="1"/>
          <p:nvPr/>
        </p:nvSpPr>
        <p:spPr>
          <a:xfrm>
            <a:off x="11754196" y="6625242"/>
            <a:ext cx="437803" cy="232758"/>
          </a:xfrm>
          <a:prstGeom prst="rect">
            <a:avLst/>
          </a:prstGeom>
          <a:solidFill>
            <a:srgbClr val="197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600" u="none" cap="none" strike="noStrike">
              <a:solidFill>
                <a:srgbClr val="002060"/>
              </a:solidFill>
              <a:latin typeface="Times New Roman"/>
              <a:ea typeface="Times New Roman"/>
              <a:cs typeface="Times New Roman"/>
              <a:sym typeface="Times New Roman"/>
            </a:endParaRPr>
          </a:p>
        </p:txBody>
      </p:sp>
      <p:sp>
        <p:nvSpPr>
          <p:cNvPr id="15" name="Google Shape;15;p16"/>
          <p:cNvSpPr txBox="1"/>
          <p:nvPr/>
        </p:nvSpPr>
        <p:spPr>
          <a:xfrm>
            <a:off x="-1" y="-1"/>
            <a:ext cx="12191999" cy="232759"/>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500" u="none" cap="none" strike="noStrike">
              <a:solidFill>
                <a:schemeClr val="lt1"/>
              </a:solidFill>
              <a:latin typeface="Times New Roman"/>
              <a:ea typeface="Times New Roman"/>
              <a:cs typeface="Times New Roman"/>
              <a:sym typeface="Times New Roman"/>
            </a:endParaRPr>
          </a:p>
        </p:txBody>
      </p:sp>
      <p:sp>
        <p:nvSpPr>
          <p:cNvPr id="16" name="Google Shape;16;p16"/>
          <p:cNvSpPr txBox="1"/>
          <p:nvPr/>
        </p:nvSpPr>
        <p:spPr>
          <a:xfrm>
            <a:off x="0" y="6625241"/>
            <a:ext cx="6096000" cy="232758"/>
          </a:xfrm>
          <a:prstGeom prst="rect">
            <a:avLst/>
          </a:prstGeom>
          <a:solidFill>
            <a:srgbClr val="114B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Dept. of Information Technology</a:t>
            </a:r>
            <a:endParaRPr b="0" i="0" sz="1600" u="none" cap="small" strike="noStrike">
              <a:solidFill>
                <a:schemeClr val="lt1"/>
              </a:solidFill>
              <a:latin typeface="Times New Roman"/>
              <a:ea typeface="Times New Roman"/>
              <a:cs typeface="Times New Roman"/>
              <a:sym typeface="Times New Roman"/>
            </a:endParaRPr>
          </a:p>
        </p:txBody>
      </p:sp>
      <p:sp>
        <p:nvSpPr>
          <p:cNvPr id="17" name="Google Shape;17;p16"/>
          <p:cNvSpPr txBox="1"/>
          <p:nvPr/>
        </p:nvSpPr>
        <p:spPr>
          <a:xfrm>
            <a:off x="6096000" y="6625241"/>
            <a:ext cx="5658195" cy="232758"/>
          </a:xfrm>
          <a:prstGeom prst="rect">
            <a:avLst/>
          </a:prstGeom>
          <a:solidFill>
            <a:srgbClr val="2196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D.J.Sanghvi College of Engineering</a:t>
            </a:r>
            <a:endParaRPr b="0" i="0" sz="1600" u="none" cap="small" strike="noStrike">
              <a:solidFill>
                <a:schemeClr val="lt1"/>
              </a:solidFill>
              <a:latin typeface="Times New Roman"/>
              <a:ea typeface="Times New Roman"/>
              <a:cs typeface="Times New Roman"/>
              <a:sym typeface="Times New Roman"/>
            </a:endParaRPr>
          </a:p>
        </p:txBody>
      </p:sp>
      <p:sp>
        <p:nvSpPr>
          <p:cNvPr id="18" name="Google Shape;18;p16"/>
          <p:cNvSpPr txBox="1"/>
          <p:nvPr/>
        </p:nvSpPr>
        <p:spPr>
          <a:xfrm>
            <a:off x="-2" y="0"/>
            <a:ext cx="12191999" cy="232759"/>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500" u="none" cap="none" strike="noStrike">
                <a:solidFill>
                  <a:schemeClr val="lt1"/>
                </a:solidFill>
                <a:latin typeface="Times New Roman"/>
                <a:ea typeface="Times New Roman"/>
                <a:cs typeface="Times New Roman"/>
                <a:sym typeface="Times New Roman"/>
              </a:rPr>
              <a:t>KhetiSahayak.com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 y="232759"/>
            <a:ext cx="12192000" cy="496914"/>
          </a:xfrm>
          <a:prstGeom prst="rect">
            <a:avLst/>
          </a:prstGeom>
          <a:solidFill>
            <a:srgbClr val="F2F2F2"/>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lvl1pPr lvl="0" marR="0" rtl="0" algn="l">
              <a:lnSpc>
                <a:spcPct val="90000"/>
              </a:lnSpc>
              <a:spcBef>
                <a:spcPts val="0"/>
              </a:spcBef>
              <a:spcAft>
                <a:spcPts val="0"/>
              </a:spcAft>
              <a:buClr>
                <a:srgbClr val="114B79"/>
              </a:buClr>
              <a:buSzPts val="2800"/>
              <a:buFont typeface="Times New Roman"/>
              <a:buNone/>
              <a:defRPr b="1" i="0" sz="2800" u="none" cap="none" strike="noStrike">
                <a:solidFill>
                  <a:srgbClr val="114B79"/>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7"/>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lvl1pPr indent="-406400" lvl="0" marL="457200" algn="just">
              <a:lnSpc>
                <a:spcPct val="90000"/>
              </a:lnSpc>
              <a:spcBef>
                <a:spcPts val="1000"/>
              </a:spcBef>
              <a:spcAft>
                <a:spcPts val="0"/>
              </a:spcAft>
              <a:buClr>
                <a:schemeClr val="dk1"/>
              </a:buClr>
              <a:buSzPts val="2800"/>
              <a:buFont typeface="Noto Sans Symbols"/>
              <a:buChar char="❑"/>
              <a:defRPr/>
            </a:lvl1pPr>
            <a:lvl2pPr indent="-342900" lvl="1" marL="914400" algn="just">
              <a:lnSpc>
                <a:spcPct val="90000"/>
              </a:lnSpc>
              <a:spcBef>
                <a:spcPts val="500"/>
              </a:spcBef>
              <a:spcAft>
                <a:spcPts val="0"/>
              </a:spcAft>
              <a:buClr>
                <a:schemeClr val="dk1"/>
              </a:buClr>
              <a:buSzPts val="1800"/>
              <a:buChar char="⮚"/>
              <a:defRPr/>
            </a:lvl2pPr>
            <a:lvl3pPr indent="-355600" lvl="2" marL="1371600" algn="just">
              <a:lnSpc>
                <a:spcPct val="90000"/>
              </a:lnSpc>
              <a:spcBef>
                <a:spcPts val="500"/>
              </a:spcBef>
              <a:spcAft>
                <a:spcPts val="0"/>
              </a:spcAft>
              <a:buClr>
                <a:schemeClr val="dk1"/>
              </a:buClr>
              <a:buSzPts val="2000"/>
              <a:buFont typeface="Courier New"/>
              <a:buChar char="o"/>
              <a:defRPr/>
            </a:lvl3pPr>
            <a:lvl4pPr indent="-342900" lvl="3" marL="1828800" algn="just">
              <a:lnSpc>
                <a:spcPct val="90000"/>
              </a:lnSpc>
              <a:spcBef>
                <a:spcPts val="500"/>
              </a:spcBef>
              <a:spcAft>
                <a:spcPts val="0"/>
              </a:spcAft>
              <a:buClr>
                <a:schemeClr val="dk1"/>
              </a:buClr>
              <a:buSzPts val="1800"/>
              <a:buFont typeface="Noto Sans Symbols"/>
              <a:buChar char="▪"/>
              <a:defRPr/>
            </a:lvl4pPr>
            <a:lvl5pPr indent="-342900" lvl="4" marL="2286000" algn="just">
              <a:lnSpc>
                <a:spcPct val="9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7"/>
          <p:cNvSpPr txBox="1"/>
          <p:nvPr/>
        </p:nvSpPr>
        <p:spPr>
          <a:xfrm>
            <a:off x="0" y="6625241"/>
            <a:ext cx="6096000" cy="232758"/>
          </a:xfrm>
          <a:prstGeom prst="rect">
            <a:avLst/>
          </a:prstGeom>
          <a:solidFill>
            <a:srgbClr val="114B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Dept. of Information Technology</a:t>
            </a:r>
            <a:endParaRPr b="0" i="0" sz="1600" u="none" cap="small" strike="noStrike">
              <a:solidFill>
                <a:schemeClr val="lt1"/>
              </a:solidFill>
              <a:latin typeface="Times New Roman"/>
              <a:ea typeface="Times New Roman"/>
              <a:cs typeface="Times New Roman"/>
              <a:sym typeface="Times New Roman"/>
            </a:endParaRPr>
          </a:p>
        </p:txBody>
      </p:sp>
      <p:sp>
        <p:nvSpPr>
          <p:cNvPr id="23" name="Google Shape;23;p17"/>
          <p:cNvSpPr txBox="1"/>
          <p:nvPr/>
        </p:nvSpPr>
        <p:spPr>
          <a:xfrm>
            <a:off x="6096000" y="6625241"/>
            <a:ext cx="5658195" cy="232758"/>
          </a:xfrm>
          <a:prstGeom prst="rect">
            <a:avLst/>
          </a:prstGeom>
          <a:solidFill>
            <a:srgbClr val="2196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D.J.Sanghvi College of Engineering</a:t>
            </a:r>
            <a:endParaRPr b="0" i="0" sz="1600" u="none" cap="small" strike="noStrike">
              <a:solidFill>
                <a:schemeClr val="lt1"/>
              </a:solidFill>
              <a:latin typeface="Times New Roman"/>
              <a:ea typeface="Times New Roman"/>
              <a:cs typeface="Times New Roman"/>
              <a:sym typeface="Times New Roman"/>
            </a:endParaRPr>
          </a:p>
        </p:txBody>
      </p:sp>
      <p:sp>
        <p:nvSpPr>
          <p:cNvPr id="24" name="Google Shape;24;p17"/>
          <p:cNvSpPr txBox="1"/>
          <p:nvPr/>
        </p:nvSpPr>
        <p:spPr>
          <a:xfrm>
            <a:off x="11754196" y="6625242"/>
            <a:ext cx="437803" cy="232757"/>
          </a:xfrm>
          <a:prstGeom prst="rect">
            <a:avLst/>
          </a:prstGeom>
          <a:solidFill>
            <a:srgbClr val="197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600" u="none" cap="none" strike="noStrike">
              <a:solidFill>
                <a:schemeClr val="lt1"/>
              </a:solidFill>
              <a:latin typeface="Times New Roman"/>
              <a:ea typeface="Times New Roman"/>
              <a:cs typeface="Times New Roman"/>
              <a:sym typeface="Times New Roman"/>
            </a:endParaRPr>
          </a:p>
        </p:txBody>
      </p:sp>
      <p:sp>
        <p:nvSpPr>
          <p:cNvPr id="25" name="Google Shape;25;p17"/>
          <p:cNvSpPr txBox="1"/>
          <p:nvPr/>
        </p:nvSpPr>
        <p:spPr>
          <a:xfrm>
            <a:off x="-1" y="-1"/>
            <a:ext cx="12191999" cy="232759"/>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500" u="none" cap="none" strike="noStrike">
                <a:solidFill>
                  <a:schemeClr val="lt1"/>
                </a:solidFill>
                <a:latin typeface="Times New Roman"/>
                <a:ea typeface="Times New Roman"/>
                <a:cs typeface="Times New Roman"/>
                <a:sym typeface="Times New Roman"/>
              </a:rPr>
              <a:t>KhetiSahayak.com</a:t>
            </a:r>
            <a:endParaRPr/>
          </a:p>
        </p:txBody>
      </p:sp>
      <p:pic>
        <p:nvPicPr>
          <p:cNvPr id="26" name="Google Shape;26;p17"/>
          <p:cNvPicPr preferRelativeResize="0"/>
          <p:nvPr/>
        </p:nvPicPr>
        <p:blipFill rotWithShape="1">
          <a:blip r:embed="rId2">
            <a:alphaModFix amt="28000"/>
          </a:blip>
          <a:srcRect b="0" l="0" r="0" t="0"/>
          <a:stretch/>
        </p:blipFill>
        <p:spPr>
          <a:xfrm>
            <a:off x="11277600" y="5875549"/>
            <a:ext cx="648217" cy="56718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just">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just">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just">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Times New Roman"/>
                <a:ea typeface="Times New Roman"/>
                <a:cs typeface="Times New Roman"/>
                <a:sym typeface="Times New Roman"/>
              </a:defRPr>
            </a:lvl3pPr>
            <a:lvl4pPr indent="-342900" lvl="3" marL="1828800" marR="0" rtl="0" algn="just">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1" Type="http://schemas.openxmlformats.org/officeDocument/2006/relationships/hyperlink" Target="https://doi.org/10.1007/s42979-023-02039-x" TargetMode="External"/><Relationship Id="rId10" Type="http://schemas.openxmlformats.org/officeDocument/2006/relationships/hyperlink" Target="https://doi.org/DOI" TargetMode="External"/><Relationship Id="rId13" Type="http://schemas.openxmlformats.org/officeDocument/2006/relationships/hyperlink" Target="https://www.jfarmservices.in" TargetMode="External"/><Relationship Id="rId12" Type="http://schemas.openxmlformats.org/officeDocument/2006/relationships/hyperlink" Target="https://play.google.com/store/apps/datasafety?id=app.chcagrimachinery.com.chcagrimachinery&amp;hl=en_IN&amp;gl=US"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i.org/10.2174/0118743315291367240207093403" TargetMode="External"/><Relationship Id="rId4" Type="http://schemas.openxmlformats.org/officeDocument/2006/relationships/hyperlink" Target="https://doi.org/10.2174/0118743315291367240207093403" TargetMode="External"/><Relationship Id="rId9" Type="http://schemas.openxmlformats.org/officeDocument/2006/relationships/hyperlink" Target="https://doi.org/10.1007/s10619-021-07350-1" TargetMode="External"/><Relationship Id="rId15" Type="http://schemas.openxmlformats.org/officeDocument/2006/relationships/hyperlink" Target="https://github.com/Gladiator07/Harvestify" TargetMode="External"/><Relationship Id="rId14" Type="http://schemas.openxmlformats.org/officeDocument/2006/relationships/hyperlink" Target="https://www.kaggle.com/datasets/atharvaingle/crop-recommendation-dataset" TargetMode="External"/><Relationship Id="rId5" Type="http://schemas.openxmlformats.org/officeDocument/2006/relationships/hyperlink" Target="https://doi.org/10.1007/s00521-023-09391-2" TargetMode="External"/><Relationship Id="rId6" Type="http://schemas.openxmlformats.org/officeDocument/2006/relationships/hyperlink" Target="https://doi.org/10.1007/s00521-024-09505-4" TargetMode="External"/><Relationship Id="rId7" Type="http://schemas.openxmlformats.org/officeDocument/2006/relationships/hyperlink" Target="https://thegenerality.com/agi/" TargetMode="External"/><Relationship Id="rId8" Type="http://schemas.openxmlformats.org/officeDocument/2006/relationships/hyperlink" Target="http://dx.doi.org/10.2174/0118743315291367240207093403"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s://doi.org/10.1007/s42979-023-02039-x" TargetMode="External"/><Relationship Id="rId10" Type="http://schemas.openxmlformats.org/officeDocument/2006/relationships/hyperlink" Target="https://doi.org/DOI" TargetMode="External"/><Relationship Id="rId13" Type="http://schemas.openxmlformats.org/officeDocument/2006/relationships/hyperlink" Target="https://www.jfarmservices.in" TargetMode="External"/><Relationship Id="rId12" Type="http://schemas.openxmlformats.org/officeDocument/2006/relationships/hyperlink" Target="https://play.google.com/store/apps/datasafety?id=app.chcagrimachinery.com.chcagrimachinery&amp;hl=en_IN&amp;gl=US"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i.org/10.2174/0118743315291367240207093403" TargetMode="External"/><Relationship Id="rId4" Type="http://schemas.openxmlformats.org/officeDocument/2006/relationships/hyperlink" Target="https://doi.org/10.2174/0118743315291367240207093403" TargetMode="External"/><Relationship Id="rId9" Type="http://schemas.openxmlformats.org/officeDocument/2006/relationships/hyperlink" Target="https://doi.org/10.1007/s10619-021-07350-1" TargetMode="External"/><Relationship Id="rId5" Type="http://schemas.openxmlformats.org/officeDocument/2006/relationships/hyperlink" Target="https://doi.org/10.1007/s00521-023-09391-2" TargetMode="External"/><Relationship Id="rId6" Type="http://schemas.openxmlformats.org/officeDocument/2006/relationships/hyperlink" Target="https://doi.org/10.1007/s00521-024-09505-4" TargetMode="External"/><Relationship Id="rId7" Type="http://schemas.openxmlformats.org/officeDocument/2006/relationships/hyperlink" Target="https://thegenerality.com/agi/" TargetMode="External"/><Relationship Id="rId8" Type="http://schemas.openxmlformats.org/officeDocument/2006/relationships/hyperlink" Target="http://dx.doi.org/10.2174/011874331529136724020709340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slide" Target="/ppt/slides/slide10.xml"/><Relationship Id="rId6" Type="http://schemas.openxmlformats.org/officeDocument/2006/relationships/slide" Target="/ppt/slid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p:nvPr/>
        </p:nvSpPr>
        <p:spPr>
          <a:xfrm>
            <a:off x="671796" y="531362"/>
            <a:ext cx="10758967" cy="857864"/>
          </a:xfrm>
          <a:prstGeom prst="roundRect">
            <a:avLst>
              <a:gd fmla="val 16667" name="adj"/>
            </a:avLst>
          </a:prstGeom>
          <a:solidFill>
            <a:srgbClr val="002060"/>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Times New Roman"/>
                <a:ea typeface="Times New Roman"/>
                <a:cs typeface="Times New Roman"/>
                <a:sym typeface="Times New Roman"/>
              </a:rPr>
              <a:t>KhetiSahayak.com</a:t>
            </a:r>
            <a:endParaRPr b="0" i="0" sz="3200" u="none" cap="none" strike="noStrike">
              <a:solidFill>
                <a:schemeClr val="lt1"/>
              </a:solidFill>
              <a:latin typeface="Calibri"/>
              <a:ea typeface="Calibri"/>
              <a:cs typeface="Calibri"/>
              <a:sym typeface="Calibri"/>
            </a:endParaRPr>
          </a:p>
        </p:txBody>
      </p:sp>
      <p:grpSp>
        <p:nvGrpSpPr>
          <p:cNvPr id="32" name="Google Shape;32;p1"/>
          <p:cNvGrpSpPr/>
          <p:nvPr/>
        </p:nvGrpSpPr>
        <p:grpSpPr>
          <a:xfrm>
            <a:off x="1727193" y="1655360"/>
            <a:ext cx="9168227" cy="4844200"/>
            <a:chOff x="2627774" y="1772779"/>
            <a:chExt cx="9168227" cy="4848930"/>
          </a:xfrm>
        </p:grpSpPr>
        <p:sp>
          <p:nvSpPr>
            <p:cNvPr id="33" name="Google Shape;33;p1"/>
            <p:cNvSpPr txBox="1"/>
            <p:nvPr/>
          </p:nvSpPr>
          <p:spPr>
            <a:xfrm>
              <a:off x="5697214" y="2604570"/>
              <a:ext cx="2762594" cy="8980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Times New Roman"/>
                  <a:ea typeface="Times New Roman"/>
                  <a:cs typeface="Times New Roman"/>
                  <a:sym typeface="Times New Roman"/>
                </a:rPr>
                <a:t>Under the guidance of</a:t>
              </a:r>
              <a:endParaRPr/>
            </a:p>
            <a:p>
              <a:pPr indent="0" lvl="0" marL="0" marR="0" rtl="0" algn="ctr">
                <a:lnSpc>
                  <a:spcPct val="100000"/>
                </a:lnSpc>
                <a:spcBef>
                  <a:spcPts val="20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Dr. Vinaya Sawant</a:t>
              </a:r>
              <a:endParaRPr/>
            </a:p>
            <a:p>
              <a:pPr indent="0" lvl="0" marL="0" marR="0" rtl="0" algn="ctr">
                <a:lnSpc>
                  <a:spcPct val="100000"/>
                </a:lnSpc>
                <a:spcBef>
                  <a:spcPts val="20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Project Guide</a:t>
              </a:r>
              <a:endParaRPr/>
            </a:p>
          </p:txBody>
        </p:sp>
        <p:sp>
          <p:nvSpPr>
            <p:cNvPr id="34" name="Google Shape;34;p1"/>
            <p:cNvSpPr txBox="1"/>
            <p:nvPr/>
          </p:nvSpPr>
          <p:spPr>
            <a:xfrm>
              <a:off x="4415668" y="5309768"/>
              <a:ext cx="5163127" cy="1311941"/>
            </a:xfrm>
            <a:prstGeom prst="rect">
              <a:avLst/>
            </a:prstGeom>
            <a:noFill/>
            <a:ln>
              <a:noFill/>
            </a:ln>
          </p:spPr>
          <p:txBody>
            <a:bodyPr anchorCtr="0" anchor="t" bIns="45700" lIns="91425" spcFirstLastPara="1" rIns="91425" wrap="square" tIns="45700">
              <a:normAutofit fontScale="32500" lnSpcReduction="20000"/>
            </a:bodyPr>
            <a:lstStyle/>
            <a:p>
              <a:pPr indent="0" lvl="0" marL="0" marR="0" rtl="0" algn="ctr">
                <a:lnSpc>
                  <a:spcPct val="90000"/>
                </a:lnSpc>
                <a:spcBef>
                  <a:spcPts val="0"/>
                </a:spcBef>
                <a:spcAft>
                  <a:spcPts val="0"/>
                </a:spcAft>
                <a:buClr>
                  <a:schemeClr val="dk1"/>
                </a:buClr>
                <a:buSzPct val="57425"/>
                <a:buFont typeface="Arial"/>
                <a:buNone/>
              </a:pPr>
              <a:r>
                <a:rPr b="1" i="0" lang="en-US" sz="5050" u="none" cap="none" strike="noStrike">
                  <a:solidFill>
                    <a:schemeClr val="dk1"/>
                  </a:solidFill>
                  <a:latin typeface="Times New Roman"/>
                  <a:ea typeface="Times New Roman"/>
                  <a:cs typeface="Times New Roman"/>
                  <a:sym typeface="Times New Roman"/>
                </a:rPr>
                <a:t>Department of Information Technology</a:t>
              </a:r>
              <a:endParaRPr sz="5050"/>
            </a:p>
            <a:p>
              <a:pPr indent="0" lvl="0" marL="0" marR="0" rtl="0" algn="ctr">
                <a:lnSpc>
                  <a:spcPct val="90000"/>
                </a:lnSpc>
                <a:spcBef>
                  <a:spcPts val="500"/>
                </a:spcBef>
                <a:spcAft>
                  <a:spcPts val="0"/>
                </a:spcAft>
                <a:buClr>
                  <a:schemeClr val="dk1"/>
                </a:buClr>
                <a:buSzPct val="57425"/>
                <a:buFont typeface="Arial"/>
                <a:buNone/>
              </a:pPr>
              <a:r>
                <a:rPr b="1" i="0" lang="en-US" sz="5050" u="none" cap="none" strike="noStrike">
                  <a:solidFill>
                    <a:schemeClr val="dk1"/>
                  </a:solidFill>
                  <a:latin typeface="Times New Roman"/>
                  <a:ea typeface="Times New Roman"/>
                  <a:cs typeface="Times New Roman"/>
                  <a:sym typeface="Times New Roman"/>
                </a:rPr>
                <a:t>DJSCE</a:t>
              </a:r>
              <a:endParaRPr sz="5050"/>
            </a:p>
            <a:p>
              <a:pPr indent="0" lvl="0" marL="0" marR="0" rtl="0" algn="ctr">
                <a:lnSpc>
                  <a:spcPct val="90000"/>
                </a:lnSpc>
                <a:spcBef>
                  <a:spcPts val="500"/>
                </a:spcBef>
                <a:spcAft>
                  <a:spcPts val="0"/>
                </a:spcAft>
                <a:buClr>
                  <a:schemeClr val="dk1"/>
                </a:buClr>
                <a:buSzPct val="57425"/>
                <a:buFont typeface="Arial"/>
                <a:buNone/>
              </a:pPr>
              <a:r>
                <a:rPr b="1" i="0" lang="en-US" sz="5050" u="none" cap="none" strike="noStrike">
                  <a:solidFill>
                    <a:schemeClr val="dk1"/>
                  </a:solidFill>
                  <a:latin typeface="Times New Roman"/>
                  <a:ea typeface="Times New Roman"/>
                  <a:cs typeface="Times New Roman"/>
                  <a:sym typeface="Times New Roman"/>
                </a:rPr>
                <a:t>Mumbai University</a:t>
              </a:r>
              <a:endParaRPr sz="5050"/>
            </a:p>
            <a:p>
              <a:pPr indent="0" lvl="0" marL="0" marR="0" rtl="0" algn="ctr">
                <a:lnSpc>
                  <a:spcPct val="90000"/>
                </a:lnSpc>
                <a:spcBef>
                  <a:spcPts val="1200"/>
                </a:spcBef>
                <a:spcAft>
                  <a:spcPts val="0"/>
                </a:spcAft>
                <a:buClr>
                  <a:srgbClr val="1E4E79"/>
                </a:buClr>
                <a:buSzPct val="53516"/>
                <a:buFont typeface="Arial"/>
                <a:buNone/>
              </a:pPr>
              <a:r>
                <a:rPr b="1" i="0" lang="en-US" sz="4484" u="none" cap="none" strike="noStrike">
                  <a:solidFill>
                    <a:srgbClr val="1E4E79"/>
                  </a:solidFill>
                  <a:latin typeface="Times New Roman"/>
                  <a:ea typeface="Times New Roman"/>
                  <a:cs typeface="Times New Roman"/>
                  <a:sym typeface="Times New Roman"/>
                </a:rPr>
                <a:t>202</a:t>
              </a:r>
              <a:r>
                <a:rPr b="1" lang="en-US" sz="4484">
                  <a:solidFill>
                    <a:srgbClr val="1E4E79"/>
                  </a:solidFill>
                  <a:latin typeface="Times New Roman"/>
                  <a:ea typeface="Times New Roman"/>
                  <a:cs typeface="Times New Roman"/>
                  <a:sym typeface="Times New Roman"/>
                </a:rPr>
                <a:t>4</a:t>
              </a:r>
              <a:r>
                <a:rPr b="1" i="0" lang="en-US" sz="4484" u="none" cap="none" strike="noStrike">
                  <a:solidFill>
                    <a:srgbClr val="1E4E79"/>
                  </a:solidFill>
                  <a:latin typeface="Times New Roman"/>
                  <a:ea typeface="Times New Roman"/>
                  <a:cs typeface="Times New Roman"/>
                  <a:sym typeface="Times New Roman"/>
                </a:rPr>
                <a:t>-2</a:t>
              </a:r>
              <a:r>
                <a:rPr b="1" lang="en-US" sz="4484">
                  <a:solidFill>
                    <a:srgbClr val="1E4E79"/>
                  </a:solidFill>
                  <a:latin typeface="Times New Roman"/>
                  <a:ea typeface="Times New Roman"/>
                  <a:cs typeface="Times New Roman"/>
                  <a:sym typeface="Times New Roman"/>
                </a:rPr>
                <a:t>5</a:t>
              </a:r>
              <a:endParaRPr b="0" i="0" sz="4484" u="none" cap="none" strike="noStrike">
                <a:solidFill>
                  <a:srgbClr val="1E4E79"/>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35" name="Google Shape;35;p1"/>
            <p:cNvSpPr txBox="1"/>
            <p:nvPr/>
          </p:nvSpPr>
          <p:spPr>
            <a:xfrm>
              <a:off x="2627774" y="1772779"/>
              <a:ext cx="1946044" cy="589971"/>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US" sz="3100" u="none" cap="none" strike="noStrike">
                  <a:solidFill>
                    <a:schemeClr val="dk1"/>
                  </a:solidFill>
                  <a:latin typeface="Times New Roman"/>
                  <a:ea typeface="Times New Roman"/>
                  <a:cs typeface="Times New Roman"/>
                  <a:sym typeface="Times New Roman"/>
                </a:rPr>
                <a:t>Aryan Hule</a:t>
              </a:r>
              <a:endParaRPr b="1" i="0" sz="31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300"/>
                </a:spcBef>
                <a:spcAft>
                  <a:spcPts val="0"/>
                </a:spcAft>
                <a:buClr>
                  <a:schemeClr val="dk1"/>
                </a:buClr>
                <a:buSzPct val="100000"/>
                <a:buFont typeface="Arial"/>
                <a:buNone/>
              </a:pPr>
              <a:r>
                <a:rPr b="0" i="0" lang="en-US" sz="1700" u="none" cap="none" strike="noStrike">
                  <a:solidFill>
                    <a:schemeClr val="dk1"/>
                  </a:solidFill>
                  <a:latin typeface="Times New Roman"/>
                  <a:ea typeface="Times New Roman"/>
                  <a:cs typeface="Times New Roman"/>
                  <a:sym typeface="Times New Roman"/>
                </a:rPr>
                <a:t>SAP ID:60003220213</a:t>
              </a:r>
              <a:endParaRPr b="0" i="0" sz="1700" u="none" cap="none" strike="noStrike">
                <a:solidFill>
                  <a:schemeClr val="dk1"/>
                </a:solidFill>
                <a:latin typeface="Times New Roman"/>
                <a:ea typeface="Times New Roman"/>
                <a:cs typeface="Times New Roman"/>
                <a:sym typeface="Times New Roman"/>
              </a:endParaRPr>
            </a:p>
          </p:txBody>
        </p:sp>
        <p:sp>
          <p:nvSpPr>
            <p:cNvPr id="36" name="Google Shape;36;p1"/>
            <p:cNvSpPr txBox="1"/>
            <p:nvPr/>
          </p:nvSpPr>
          <p:spPr>
            <a:xfrm>
              <a:off x="9413077" y="1773117"/>
              <a:ext cx="2382924" cy="584534"/>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US" sz="3100" u="none" cap="none" strike="noStrike">
                  <a:solidFill>
                    <a:schemeClr val="dk1"/>
                  </a:solidFill>
                  <a:latin typeface="Times New Roman"/>
                  <a:ea typeface="Times New Roman"/>
                  <a:cs typeface="Times New Roman"/>
                  <a:sym typeface="Times New Roman"/>
                </a:rPr>
                <a:t>Chinmay Bopalkar</a:t>
              </a:r>
              <a:endParaRPr b="1" i="0" sz="31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300"/>
                </a:spcBef>
                <a:spcAft>
                  <a:spcPts val="0"/>
                </a:spcAft>
                <a:buClr>
                  <a:schemeClr val="dk1"/>
                </a:buClr>
                <a:buSzPct val="100000"/>
                <a:buFont typeface="Arial"/>
                <a:buNone/>
              </a:pPr>
              <a:r>
                <a:rPr b="0" i="0" lang="en-US" sz="1700" u="none" cap="none" strike="noStrike">
                  <a:solidFill>
                    <a:schemeClr val="dk1"/>
                  </a:solidFill>
                  <a:latin typeface="Times New Roman"/>
                  <a:ea typeface="Times New Roman"/>
                  <a:cs typeface="Times New Roman"/>
                  <a:sym typeface="Times New Roman"/>
                </a:rPr>
                <a:t>SAP ID:60003220217</a:t>
              </a:r>
              <a:endParaRPr/>
            </a:p>
          </p:txBody>
        </p:sp>
        <p:sp>
          <p:nvSpPr>
            <p:cNvPr id="37" name="Google Shape;37;p1"/>
            <p:cNvSpPr txBox="1"/>
            <p:nvPr/>
          </p:nvSpPr>
          <p:spPr>
            <a:xfrm>
              <a:off x="4599513" y="1777571"/>
              <a:ext cx="2343600" cy="575754"/>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ctr">
                <a:lnSpc>
                  <a:spcPct val="90000"/>
                </a:lnSpc>
                <a:spcBef>
                  <a:spcPts val="0"/>
                </a:spcBef>
                <a:spcAft>
                  <a:spcPts val="0"/>
                </a:spcAft>
                <a:buClr>
                  <a:schemeClr val="dk1"/>
                </a:buClr>
                <a:buSzPct val="100000"/>
                <a:buFont typeface="Arial"/>
                <a:buNone/>
              </a:pPr>
              <a:r>
                <a:rPr b="1" i="0" lang="en-US" sz="9600" u="none" cap="none" strike="noStrike">
                  <a:solidFill>
                    <a:schemeClr val="dk1"/>
                  </a:solidFill>
                  <a:latin typeface="Times New Roman"/>
                  <a:ea typeface="Times New Roman"/>
                  <a:cs typeface="Times New Roman"/>
                  <a:sym typeface="Times New Roman"/>
                </a:rPr>
                <a:t>Bhumit Mehta</a:t>
              </a:r>
              <a:endParaRPr/>
            </a:p>
            <a:p>
              <a:pPr indent="0" lvl="0" marL="0" marR="0" rtl="0" algn="ctr">
                <a:lnSpc>
                  <a:spcPct val="120000"/>
                </a:lnSpc>
                <a:spcBef>
                  <a:spcPts val="300"/>
                </a:spcBef>
                <a:spcAft>
                  <a:spcPts val="0"/>
                </a:spcAft>
                <a:buClr>
                  <a:schemeClr val="dk1"/>
                </a:buClr>
                <a:buSzPct val="100000"/>
                <a:buFont typeface="Arial"/>
                <a:buNone/>
              </a:pPr>
              <a:r>
                <a:rPr b="0" i="0" lang="en-US" sz="5200" u="none" cap="none" strike="noStrike">
                  <a:solidFill>
                    <a:schemeClr val="dk1"/>
                  </a:solidFill>
                  <a:latin typeface="Times New Roman"/>
                  <a:ea typeface="Times New Roman"/>
                  <a:cs typeface="Times New Roman"/>
                  <a:sym typeface="Times New Roman"/>
                </a:rPr>
                <a:t>SAP ID:60003220088</a:t>
              </a:r>
              <a:endParaRPr b="0" i="0" sz="52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300"/>
                </a:spcBef>
                <a:spcAft>
                  <a:spcPts val="0"/>
                </a:spcAft>
                <a:buClr>
                  <a:schemeClr val="dk1"/>
                </a:buClr>
                <a:buSzPct val="100000"/>
                <a:buFont typeface="Arial"/>
                <a:buNone/>
              </a:pPr>
              <a:r>
                <a:t/>
              </a:r>
              <a:endParaRPr b="0" i="0" sz="5600" u="none" cap="none" strike="noStrike">
                <a:solidFill>
                  <a:schemeClr val="dk1"/>
                </a:solidFill>
                <a:latin typeface="Times New Roman"/>
                <a:ea typeface="Times New Roman"/>
                <a:cs typeface="Times New Roman"/>
                <a:sym typeface="Times New Roman"/>
              </a:endParaRPr>
            </a:p>
          </p:txBody>
        </p:sp>
        <p:pic>
          <p:nvPicPr>
            <p:cNvPr id="38" name="Google Shape;38;p1"/>
            <p:cNvPicPr preferRelativeResize="0"/>
            <p:nvPr/>
          </p:nvPicPr>
          <p:blipFill rotWithShape="1">
            <a:blip r:embed="rId3">
              <a:alphaModFix/>
            </a:blip>
            <a:srcRect b="0" l="0" r="0" t="0"/>
            <a:stretch/>
          </p:blipFill>
          <p:spPr>
            <a:xfrm>
              <a:off x="6137981" y="3734968"/>
              <a:ext cx="1622918" cy="1420054"/>
            </a:xfrm>
            <a:prstGeom prst="rect">
              <a:avLst/>
            </a:prstGeom>
            <a:noFill/>
            <a:ln>
              <a:noFill/>
            </a:ln>
          </p:spPr>
        </p:pic>
      </p:grpSp>
      <p:sp>
        <p:nvSpPr>
          <p:cNvPr id="39" name="Google Shape;39;p1"/>
          <p:cNvSpPr txBox="1"/>
          <p:nvPr/>
        </p:nvSpPr>
        <p:spPr>
          <a:xfrm>
            <a:off x="6097320" y="1656645"/>
            <a:ext cx="2382924" cy="584534"/>
          </a:xfrm>
          <a:prstGeom prst="rect">
            <a:avLst/>
          </a:prstGeom>
          <a:noFill/>
          <a:ln>
            <a:noFill/>
          </a:ln>
        </p:spPr>
        <p:txBody>
          <a:bodyPr anchorCtr="0" anchor="t" bIns="45700" lIns="91425" spcFirstLastPara="1" rIns="91425" wrap="square" tIns="45700">
            <a:normAutofit fontScale="70000" lnSpcReduction="10000"/>
          </a:bodyPr>
          <a:lstStyle/>
          <a:p>
            <a:pPr indent="0" lvl="0" marL="0" marR="0" rtl="0" algn="ctr">
              <a:lnSpc>
                <a:spcPct val="90000"/>
              </a:lnSpc>
              <a:spcBef>
                <a:spcPts val="0"/>
              </a:spcBef>
              <a:spcAft>
                <a:spcPts val="0"/>
              </a:spcAft>
              <a:buClr>
                <a:schemeClr val="dk1"/>
              </a:buClr>
              <a:buSzPct val="100000"/>
              <a:buFont typeface="Arial"/>
              <a:buNone/>
            </a:pPr>
            <a:r>
              <a:rPr b="1" i="0" lang="en-US" sz="3100" u="none" cap="none" strike="noStrike">
                <a:solidFill>
                  <a:schemeClr val="dk1"/>
                </a:solidFill>
                <a:latin typeface="Times New Roman"/>
                <a:ea typeface="Times New Roman"/>
                <a:cs typeface="Times New Roman"/>
                <a:sym typeface="Times New Roman"/>
              </a:rPr>
              <a:t>Aryan Sharma</a:t>
            </a:r>
            <a:endParaRPr/>
          </a:p>
          <a:p>
            <a:pPr indent="0" lvl="0" marL="0" marR="0" rtl="0" algn="ctr">
              <a:lnSpc>
                <a:spcPct val="120000"/>
              </a:lnSpc>
              <a:spcBef>
                <a:spcPts val="300"/>
              </a:spcBef>
              <a:spcAft>
                <a:spcPts val="0"/>
              </a:spcAft>
              <a:buClr>
                <a:schemeClr val="dk1"/>
              </a:buClr>
              <a:buSzPct val="100000"/>
              <a:buFont typeface="Arial"/>
              <a:buNone/>
            </a:pPr>
            <a:r>
              <a:rPr b="0" i="0" lang="en-US" sz="1700" u="none" cap="none" strike="noStrike">
                <a:solidFill>
                  <a:schemeClr val="dk1"/>
                </a:solidFill>
                <a:latin typeface="Times New Roman"/>
                <a:ea typeface="Times New Roman"/>
                <a:cs typeface="Times New Roman"/>
                <a:sym typeface="Times New Roman"/>
              </a:rPr>
              <a:t>SAP ID:6000322</a:t>
            </a:r>
            <a:r>
              <a:rPr lang="en-US" sz="1700">
                <a:solidFill>
                  <a:schemeClr val="dk1"/>
                </a:solidFill>
                <a:latin typeface="Times New Roman"/>
                <a:ea typeface="Times New Roman"/>
                <a:cs typeface="Times New Roman"/>
                <a:sym typeface="Times New Roman"/>
              </a:rPr>
              <a:t>0002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ff931ffa40_0_33"/>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102" name="Google Shape;102;g2ff931ffa40_0_33"/>
          <p:cNvSpPr txBox="1"/>
          <p:nvPr>
            <p:ph idx="1" type="body"/>
          </p:nvPr>
        </p:nvSpPr>
        <p:spPr>
          <a:xfrm>
            <a:off x="199505" y="1097279"/>
            <a:ext cx="11779200" cy="5394900"/>
          </a:xfrm>
          <a:prstGeom prst="rect">
            <a:avLst/>
          </a:prstGeom>
        </p:spPr>
        <p:txBody>
          <a:bodyPr anchorCtr="0" anchor="t" bIns="45700" lIns="91425" spcFirstLastPara="1" rIns="91425" wrap="square" tIns="45700">
            <a:noAutofit/>
          </a:bodyPr>
          <a:lstStyle/>
          <a:p>
            <a:pPr indent="-153035" lvl="0" marL="228600" rtl="0" algn="just">
              <a:lnSpc>
                <a:spcPct val="100000"/>
              </a:lnSpc>
              <a:spcBef>
                <a:spcPts val="0"/>
              </a:spcBef>
              <a:spcAft>
                <a:spcPts val="0"/>
              </a:spcAft>
              <a:buSzPts val="1400"/>
              <a:buFont typeface="Times New Roman"/>
              <a:buChar char="❑"/>
            </a:pPr>
            <a:r>
              <a:rPr b="1" lang="en-US" sz="1400"/>
              <a:t>Research Paper:</a:t>
            </a:r>
            <a:endParaRPr b="1" sz="1400"/>
          </a:p>
          <a:p>
            <a:pPr indent="-190500" lvl="0" marL="228600" rtl="0" algn="l">
              <a:lnSpc>
                <a:spcPct val="100000"/>
              </a:lnSpc>
              <a:spcBef>
                <a:spcPts val="1000"/>
              </a:spcBef>
              <a:spcAft>
                <a:spcPts val="0"/>
              </a:spcAft>
              <a:buSzPts val="1000"/>
              <a:buFont typeface="Arial"/>
              <a:buChar char="❑"/>
            </a:pPr>
            <a:r>
              <a:rPr b="1" lang="en-US" sz="1000"/>
              <a:t>[1]</a:t>
            </a:r>
            <a:r>
              <a:rPr lang="en-US" sz="1000"/>
              <a:t>Swain, K. P., Nayak, S. R., Ravi, V., Mishra, S., Alahmadi, T. J., Singh, P., &amp; Diwakar, M. (2024). </a:t>
            </a:r>
            <a:r>
              <a:rPr i="1" lang="en-US" sz="1000"/>
              <a:t>Empowering crop selection with ensemble learning and K-means clustering: A modern agricultural perspective</a:t>
            </a:r>
            <a:r>
              <a:rPr lang="en-US" sz="1000"/>
              <a:t>. </a:t>
            </a:r>
            <a:r>
              <a:rPr i="1" lang="en-US" sz="1000"/>
              <a:t>The Open Agriculture Journal, 18</a:t>
            </a:r>
            <a:r>
              <a:rPr lang="en-US" sz="1000"/>
              <a:t>.</a:t>
            </a:r>
            <a:r>
              <a:rPr lang="en-US" sz="1000">
                <a:uFill>
                  <a:noFill/>
                </a:uFill>
                <a:hlinkClick r:id="rId3"/>
              </a:rPr>
              <a:t> </a:t>
            </a:r>
            <a:r>
              <a:rPr lang="en-US" sz="1000" u="sng">
                <a:solidFill>
                  <a:schemeClr val="hlink"/>
                </a:solidFill>
                <a:hlinkClick r:id="rId4"/>
              </a:rPr>
              <a:t>https://doi.org/10.2174/0118743315291367240207093403</a:t>
            </a:r>
            <a:endParaRPr sz="1000"/>
          </a:p>
          <a:p>
            <a:pPr indent="-190500" lvl="0" marL="228600" rtl="0" algn="l">
              <a:lnSpc>
                <a:spcPct val="100000"/>
              </a:lnSpc>
              <a:spcBef>
                <a:spcPts val="1000"/>
              </a:spcBef>
              <a:spcAft>
                <a:spcPts val="0"/>
              </a:spcAft>
              <a:buSzPts val="1000"/>
              <a:buFont typeface="Times New Roman"/>
              <a:buChar char="❑"/>
            </a:pPr>
            <a:r>
              <a:rPr b="1" lang="en-US" sz="1000">
                <a:solidFill>
                  <a:srgbClr val="222222"/>
                </a:solidFill>
                <a:highlight>
                  <a:srgbClr val="FFFFFF"/>
                </a:highlight>
              </a:rPr>
              <a:t>[2]</a:t>
            </a:r>
            <a:r>
              <a:rPr lang="en-US" sz="1000">
                <a:solidFill>
                  <a:srgbClr val="222222"/>
                </a:solidFill>
                <a:highlight>
                  <a:srgbClr val="FFFFFF"/>
                </a:highlight>
              </a:rPr>
              <a:t>Pan, J.J., Wang, J. &amp; Li, G. Survey of vector database management systems. </a:t>
            </a:r>
            <a:r>
              <a:rPr i="1" lang="en-US" sz="1000">
                <a:solidFill>
                  <a:srgbClr val="222222"/>
                </a:solidFill>
                <a:highlight>
                  <a:srgbClr val="FFFFFF"/>
                </a:highlight>
              </a:rPr>
              <a:t>The VLDB Journal</a:t>
            </a:r>
            <a:r>
              <a:rPr lang="en-US" sz="1000">
                <a:solidFill>
                  <a:srgbClr val="222222"/>
                </a:solidFill>
                <a:highlight>
                  <a:srgbClr val="FFFFFF"/>
                </a:highlight>
              </a:rPr>
              <a:t> </a:t>
            </a:r>
            <a:r>
              <a:rPr b="1" lang="en-US" sz="1000">
                <a:solidFill>
                  <a:srgbClr val="222222"/>
                </a:solidFill>
                <a:highlight>
                  <a:srgbClr val="FFFFFF"/>
                </a:highlight>
              </a:rPr>
              <a:t>33</a:t>
            </a:r>
            <a:r>
              <a:rPr lang="en-US" sz="1000">
                <a:solidFill>
                  <a:srgbClr val="222222"/>
                </a:solidFill>
                <a:highlight>
                  <a:srgbClr val="FFFFFF"/>
                </a:highlight>
              </a:rPr>
              <a:t>, 1591–1615 (2024). https://doi.org/10.1007/s00778-024-00864-x</a:t>
            </a:r>
            <a:endParaRPr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Font typeface="Helvetica Neue"/>
              <a:buChar char="❑"/>
            </a:pPr>
            <a:r>
              <a:rPr b="1" lang="en-US" sz="1000">
                <a:solidFill>
                  <a:srgbClr val="222222"/>
                </a:solidFill>
                <a:highlight>
                  <a:srgbClr val="FFFFFF"/>
                </a:highlight>
              </a:rPr>
              <a:t>[3]</a:t>
            </a:r>
            <a:r>
              <a:rPr lang="en-US" sz="1000">
                <a:solidFill>
                  <a:srgbClr val="222222"/>
                </a:solidFill>
                <a:highlight>
                  <a:srgbClr val="FFFFFF"/>
                </a:highlight>
              </a:rPr>
              <a:t>Shams, M.Y., Gamel, S.A. &amp; Talaat, F.M. Enhancing crop recommendation systems with explainable artificial intelligence: a study on agricultural decision-making. </a:t>
            </a:r>
            <a:r>
              <a:rPr i="1" lang="en-US" sz="1000">
                <a:solidFill>
                  <a:srgbClr val="222222"/>
                </a:solidFill>
                <a:highlight>
                  <a:srgbClr val="FFFFFF"/>
                </a:highlight>
              </a:rPr>
              <a:t>Neural Comput &amp; Applic</a:t>
            </a:r>
            <a:r>
              <a:rPr lang="en-US" sz="1000">
                <a:solidFill>
                  <a:srgbClr val="222222"/>
                </a:solidFill>
                <a:highlight>
                  <a:srgbClr val="FFFFFF"/>
                </a:highlight>
              </a:rPr>
              <a:t> </a:t>
            </a:r>
            <a:r>
              <a:rPr b="1" lang="en-US" sz="1000">
                <a:solidFill>
                  <a:srgbClr val="222222"/>
                </a:solidFill>
                <a:highlight>
                  <a:srgbClr val="FFFFFF"/>
                </a:highlight>
              </a:rPr>
              <a:t>36</a:t>
            </a:r>
            <a:r>
              <a:rPr lang="en-US" sz="1000">
                <a:solidFill>
                  <a:srgbClr val="222222"/>
                </a:solidFill>
                <a:highlight>
                  <a:srgbClr val="FFFFFF"/>
                </a:highlight>
              </a:rPr>
              <a:t>, 5695–5714 (2024). </a:t>
            </a:r>
            <a:r>
              <a:rPr lang="en-US" sz="1000" u="sng">
                <a:solidFill>
                  <a:schemeClr val="hlink"/>
                </a:solidFill>
                <a:highlight>
                  <a:srgbClr val="FFFFFF"/>
                </a:highlight>
                <a:hlinkClick r:id="rId5"/>
              </a:rPr>
              <a:t>https://doi.org/10.1007/s00521-023-09391-2</a:t>
            </a:r>
            <a:endParaRPr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Char char="❑"/>
            </a:pPr>
            <a:r>
              <a:rPr b="1" lang="en-US" sz="1000">
                <a:solidFill>
                  <a:srgbClr val="222222"/>
                </a:solidFill>
                <a:highlight>
                  <a:srgbClr val="FFFFFF"/>
                </a:highlight>
              </a:rPr>
              <a:t>[4]</a:t>
            </a:r>
            <a:r>
              <a:rPr lang="en-US" sz="1000">
                <a:solidFill>
                  <a:srgbClr val="222222"/>
                </a:solidFill>
                <a:highlight>
                  <a:srgbClr val="FFFFFF"/>
                </a:highlight>
              </a:rPr>
              <a:t>Balanya, S.A., Maroñas, J. &amp; Ramos, D. Adaptive temperature scaling for Robust calibration of deep neural networks. </a:t>
            </a:r>
            <a:r>
              <a:rPr i="1" lang="en-US" sz="1000">
                <a:solidFill>
                  <a:srgbClr val="222222"/>
                </a:solidFill>
                <a:highlight>
                  <a:srgbClr val="FFFFFF"/>
                </a:highlight>
              </a:rPr>
              <a:t>Neural Comput &amp; Applic</a:t>
            </a:r>
            <a:r>
              <a:rPr lang="en-US" sz="1000">
                <a:solidFill>
                  <a:srgbClr val="222222"/>
                </a:solidFill>
                <a:highlight>
                  <a:srgbClr val="FFFFFF"/>
                </a:highlight>
              </a:rPr>
              <a:t> </a:t>
            </a:r>
            <a:r>
              <a:rPr b="1" lang="en-US" sz="1000">
                <a:solidFill>
                  <a:srgbClr val="222222"/>
                </a:solidFill>
                <a:highlight>
                  <a:srgbClr val="FFFFFF"/>
                </a:highlight>
              </a:rPr>
              <a:t>36</a:t>
            </a:r>
            <a:r>
              <a:rPr lang="en-US" sz="1000">
                <a:solidFill>
                  <a:srgbClr val="222222"/>
                </a:solidFill>
                <a:highlight>
                  <a:srgbClr val="FFFFFF"/>
                </a:highlight>
              </a:rPr>
              <a:t>, 8073–8095 (2024). </a:t>
            </a:r>
            <a:r>
              <a:rPr lang="en-US" sz="1000" u="sng">
                <a:solidFill>
                  <a:schemeClr val="hlink"/>
                </a:solidFill>
                <a:highlight>
                  <a:srgbClr val="FFFFFF"/>
                </a:highlight>
                <a:hlinkClick r:id="rId6"/>
              </a:rPr>
              <a:t>https://doi.org/10.1007/s00521-024-09505-4</a:t>
            </a:r>
            <a:endParaRPr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Font typeface="Times New Roman"/>
              <a:buChar char="❑"/>
            </a:pPr>
            <a:r>
              <a:rPr b="1" lang="en-US" sz="1000">
                <a:solidFill>
                  <a:srgbClr val="222222"/>
                </a:solidFill>
                <a:highlight>
                  <a:srgbClr val="FFFFFF"/>
                </a:highlight>
              </a:rPr>
              <a:t>[5]</a:t>
            </a:r>
            <a:r>
              <a:rPr lang="en-US" sz="1000">
                <a:solidFill>
                  <a:srgbClr val="222222"/>
                </a:solidFill>
                <a:highlight>
                  <a:srgbClr val="FFFFFF"/>
                </a:highlight>
              </a:rPr>
              <a:t>Wang, L., Yang, N., Huang, X., Yang, L., Majumder, R., &amp; Wei, F. (2024). Improving text embeddings with large language models. </a:t>
            </a:r>
            <a:r>
              <a:rPr lang="en-US" sz="1000" u="sng">
                <a:solidFill>
                  <a:schemeClr val="hlink"/>
                </a:solidFill>
                <a:highlight>
                  <a:srgbClr val="FFFFFF"/>
                </a:highlight>
                <a:hlinkClick r:id="rId7"/>
              </a:rPr>
              <a:t>https://thegenerality.com/agi/</a:t>
            </a:r>
            <a:endParaRPr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Font typeface="Times New Roman"/>
              <a:buChar char="❑"/>
            </a:pPr>
            <a:r>
              <a:rPr b="1" lang="en-US" sz="1000">
                <a:solidFill>
                  <a:srgbClr val="222222"/>
                </a:solidFill>
                <a:highlight>
                  <a:srgbClr val="FFFFFF"/>
                </a:highlight>
              </a:rPr>
              <a:t>[6</a:t>
            </a:r>
            <a:r>
              <a:rPr lang="en-US" sz="1000">
                <a:solidFill>
                  <a:srgbClr val="222222"/>
                </a:solidFill>
                <a:highlight>
                  <a:srgbClr val="FFFFFF"/>
                </a:highlight>
              </a:rPr>
              <a:t>]Swain K, Nayak S, Ravi V, Mishra S, Alahmadi T, Singh P, Diwakar M. Empowering Crop Selection with Ensemble Learning and K-means Clustering: A Modern Agricultural Perspective. Open Agric J, 2024; 18: e18743315291367. </a:t>
            </a:r>
            <a:r>
              <a:rPr lang="en-US" sz="1000" u="sng">
                <a:solidFill>
                  <a:schemeClr val="hlink"/>
                </a:solidFill>
                <a:highlight>
                  <a:srgbClr val="FFFFFF"/>
                </a:highlight>
                <a:hlinkClick r:id="rId8"/>
              </a:rPr>
              <a:t>http://dx.doi.org/10.2174/0118743315291367240207093403</a:t>
            </a:r>
            <a:endParaRPr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Char char="❑"/>
            </a:pPr>
            <a:r>
              <a:rPr b="1" lang="en-US" sz="1000">
                <a:solidFill>
                  <a:srgbClr val="222222"/>
                </a:solidFill>
                <a:highlight>
                  <a:srgbClr val="FFFFFF"/>
                </a:highlight>
              </a:rPr>
              <a:t>[7]</a:t>
            </a:r>
            <a:r>
              <a:rPr lang="en-US" sz="1000">
                <a:solidFill>
                  <a:srgbClr val="222222"/>
                </a:solidFill>
                <a:highlight>
                  <a:srgbClr val="FFFFFF"/>
                </a:highlight>
              </a:rPr>
              <a:t>Vani, P.S., Rathi, S. Improved data clustering methods and integrated A-FP algorithm for crop yield prediction. </a:t>
            </a:r>
            <a:r>
              <a:rPr i="1" lang="en-US" sz="1000">
                <a:solidFill>
                  <a:srgbClr val="222222"/>
                </a:solidFill>
                <a:highlight>
                  <a:srgbClr val="FFFFFF"/>
                </a:highlight>
              </a:rPr>
              <a:t>Distrib Parallel Databases</a:t>
            </a:r>
            <a:r>
              <a:rPr lang="en-US" sz="1000">
                <a:solidFill>
                  <a:srgbClr val="222222"/>
                </a:solidFill>
                <a:highlight>
                  <a:srgbClr val="FFFFFF"/>
                </a:highlight>
              </a:rPr>
              <a:t> </a:t>
            </a:r>
            <a:r>
              <a:rPr b="1" lang="en-US" sz="1000">
                <a:solidFill>
                  <a:srgbClr val="222222"/>
                </a:solidFill>
                <a:highlight>
                  <a:srgbClr val="FFFFFF"/>
                </a:highlight>
              </a:rPr>
              <a:t>41</a:t>
            </a:r>
            <a:r>
              <a:rPr lang="en-US" sz="1000">
                <a:solidFill>
                  <a:srgbClr val="222222"/>
                </a:solidFill>
                <a:highlight>
                  <a:srgbClr val="FFFFFF"/>
                </a:highlight>
              </a:rPr>
              <a:t>, 117–131 (2023).</a:t>
            </a:r>
            <a:r>
              <a:rPr lang="en-US" sz="1000" u="sng">
                <a:solidFill>
                  <a:schemeClr val="hlink"/>
                </a:solidFill>
                <a:highlight>
                  <a:srgbClr val="FFFFFF"/>
                </a:highlight>
                <a:hlinkClick r:id="rId9"/>
              </a:rPr>
              <a:t> https://doi.org/10.1007/s10619-021-07350-1</a:t>
            </a:r>
            <a:endParaRPr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Font typeface="Times New Roman"/>
              <a:buChar char="❑"/>
            </a:pPr>
            <a:r>
              <a:rPr b="1" lang="en-US" sz="1000">
                <a:solidFill>
                  <a:srgbClr val="222222"/>
                </a:solidFill>
                <a:highlight>
                  <a:srgbClr val="FFFFFF"/>
                </a:highlight>
              </a:rPr>
              <a:t>[8]</a:t>
            </a:r>
            <a:r>
              <a:rPr lang="en-US" sz="1000"/>
              <a:t>Yoon, S.-H., Shin, J.-H., Kim, S.-W., Park, S., &amp; Lee, J. B. (2012). Subject-based extraction of a latent blog community. </a:t>
            </a:r>
            <a:r>
              <a:rPr i="1" lang="en-US" sz="1000"/>
              <a:t>Information Sciences, 184</a:t>
            </a:r>
            <a:r>
              <a:rPr lang="en-US" sz="1000"/>
              <a:t>, 215–229. </a:t>
            </a:r>
            <a:r>
              <a:rPr lang="en-US" sz="1000" u="sng">
                <a:solidFill>
                  <a:schemeClr val="hlink"/>
                </a:solidFill>
                <a:hlinkClick r:id="rId10"/>
              </a:rPr>
              <a:t>https://doi.org/DOI</a:t>
            </a:r>
            <a:endParaRPr b="1" sz="1000">
              <a:solidFill>
                <a:srgbClr val="222222"/>
              </a:solidFill>
              <a:highlight>
                <a:srgbClr val="FFFFFF"/>
              </a:highlight>
            </a:endParaRPr>
          </a:p>
          <a:p>
            <a:pPr indent="-190500" lvl="0" marL="228600" rtl="0" algn="l">
              <a:lnSpc>
                <a:spcPct val="100000"/>
              </a:lnSpc>
              <a:spcBef>
                <a:spcPts val="1000"/>
              </a:spcBef>
              <a:spcAft>
                <a:spcPts val="0"/>
              </a:spcAft>
              <a:buClr>
                <a:srgbClr val="222222"/>
              </a:buClr>
              <a:buSzPts val="1000"/>
              <a:buFont typeface="Helvetica Neue"/>
              <a:buChar char="❑"/>
            </a:pPr>
            <a:r>
              <a:rPr b="1" lang="en-US" sz="1000">
                <a:solidFill>
                  <a:srgbClr val="222222"/>
                </a:solidFill>
                <a:highlight>
                  <a:srgbClr val="FFFFFF"/>
                </a:highlight>
              </a:rPr>
              <a:t>[9]</a:t>
            </a:r>
            <a:r>
              <a:rPr lang="en-US" sz="1000">
                <a:solidFill>
                  <a:srgbClr val="222222"/>
                </a:solidFill>
                <a:highlight>
                  <a:srgbClr val="FFFFFF"/>
                </a:highlight>
              </a:rPr>
              <a:t>Dash, A., Awachar, M., Patel, A. </a:t>
            </a:r>
            <a:r>
              <a:rPr i="1" lang="en-US" sz="1000">
                <a:solidFill>
                  <a:srgbClr val="222222"/>
                </a:solidFill>
                <a:highlight>
                  <a:srgbClr val="FFFFFF"/>
                </a:highlight>
              </a:rPr>
              <a:t>et al.</a:t>
            </a:r>
            <a:r>
              <a:rPr lang="en-US" sz="1000">
                <a:solidFill>
                  <a:srgbClr val="222222"/>
                </a:solidFill>
                <a:highlight>
                  <a:srgbClr val="FFFFFF"/>
                </a:highlight>
              </a:rPr>
              <a:t> Open-Domain Long-Form Question–Answering Using Transformer-Based Pipeline. </a:t>
            </a:r>
            <a:r>
              <a:rPr i="1" lang="en-US" sz="1000">
                <a:solidFill>
                  <a:srgbClr val="222222"/>
                </a:solidFill>
                <a:highlight>
                  <a:srgbClr val="FFFFFF"/>
                </a:highlight>
              </a:rPr>
              <a:t>SN COMPUT. SCI.</a:t>
            </a:r>
            <a:r>
              <a:rPr lang="en-US" sz="1000">
                <a:solidFill>
                  <a:srgbClr val="222222"/>
                </a:solidFill>
                <a:highlight>
                  <a:srgbClr val="FFFFFF"/>
                </a:highlight>
              </a:rPr>
              <a:t> </a:t>
            </a:r>
            <a:r>
              <a:rPr b="1" lang="en-US" sz="1000">
                <a:solidFill>
                  <a:srgbClr val="222222"/>
                </a:solidFill>
                <a:highlight>
                  <a:srgbClr val="FFFFFF"/>
                </a:highlight>
              </a:rPr>
              <a:t>4</a:t>
            </a:r>
            <a:r>
              <a:rPr lang="en-US" sz="1000">
                <a:solidFill>
                  <a:srgbClr val="222222"/>
                </a:solidFill>
                <a:highlight>
                  <a:srgbClr val="FFFFFF"/>
                </a:highlight>
              </a:rPr>
              <a:t>, 595 (2023). </a:t>
            </a:r>
            <a:r>
              <a:rPr lang="en-US" sz="1000" u="sng">
                <a:solidFill>
                  <a:schemeClr val="hlink"/>
                </a:solidFill>
                <a:highlight>
                  <a:srgbClr val="FFFFFF"/>
                </a:highlight>
                <a:hlinkClick r:id="rId11"/>
              </a:rPr>
              <a:t>https://doi.org/10.1007/s42979-023-02039-x</a:t>
            </a:r>
            <a:endParaRPr sz="1000">
              <a:solidFill>
                <a:srgbClr val="222222"/>
              </a:solidFill>
              <a:highlight>
                <a:srgbClr val="FFFFFF"/>
              </a:highlight>
            </a:endParaRPr>
          </a:p>
          <a:p>
            <a:pPr indent="-139700" lvl="0" marL="228600" rtl="0" algn="l">
              <a:lnSpc>
                <a:spcPct val="100000"/>
              </a:lnSpc>
              <a:spcBef>
                <a:spcPts val="1000"/>
              </a:spcBef>
              <a:spcAft>
                <a:spcPts val="0"/>
              </a:spcAft>
              <a:buSzPts val="1400"/>
              <a:buFont typeface="Times New Roman"/>
              <a:buChar char="❑"/>
            </a:pPr>
            <a:r>
              <a:rPr b="1" lang="en-US" sz="1400"/>
              <a:t>APP/Website Links:</a:t>
            </a:r>
            <a:endParaRPr b="1" sz="1400"/>
          </a:p>
          <a:p>
            <a:pPr indent="-114300" lvl="0" marL="228600" rtl="0" algn="l">
              <a:lnSpc>
                <a:spcPct val="100000"/>
              </a:lnSpc>
              <a:spcBef>
                <a:spcPts val="1000"/>
              </a:spcBef>
              <a:spcAft>
                <a:spcPts val="0"/>
              </a:spcAft>
              <a:buSzPts val="1000"/>
              <a:buChar char="❑"/>
            </a:pPr>
            <a:r>
              <a:rPr b="1" lang="en-US" sz="1000"/>
              <a:t>[10]</a:t>
            </a:r>
            <a:r>
              <a:rPr lang="en-US" sz="1000"/>
              <a:t>FARMS: Farms machinery solutions: </a:t>
            </a:r>
            <a:r>
              <a:rPr lang="en-US" sz="1000" u="sng">
                <a:solidFill>
                  <a:schemeClr val="hlink"/>
                </a:solidFill>
                <a:hlinkClick r:id="rId12"/>
              </a:rPr>
              <a:t>https://play.google.com/store/apps/datasafety?id=app.chcagrimachinery.com.chcagrimachinery&amp;hl=en_IN&amp;gl=US</a:t>
            </a:r>
            <a:endParaRPr sz="1000"/>
          </a:p>
          <a:p>
            <a:pPr indent="-114300" lvl="0" marL="228600" rtl="0" algn="l">
              <a:lnSpc>
                <a:spcPct val="100000"/>
              </a:lnSpc>
              <a:spcBef>
                <a:spcPts val="1000"/>
              </a:spcBef>
              <a:spcAft>
                <a:spcPts val="0"/>
              </a:spcAft>
              <a:buSzPts val="1000"/>
              <a:buChar char="❑"/>
            </a:pPr>
            <a:r>
              <a:rPr b="1" lang="en-US" sz="1000"/>
              <a:t>[11]</a:t>
            </a:r>
            <a:r>
              <a:rPr lang="en-US" sz="1000"/>
              <a:t>Jfarm Services:https: </a:t>
            </a:r>
            <a:r>
              <a:rPr lang="en-US" sz="1000" u="sng">
                <a:solidFill>
                  <a:schemeClr val="hlink"/>
                </a:solidFill>
                <a:hlinkClick r:id="rId13"/>
              </a:rPr>
              <a:t>https://www.jfarmservices.in</a:t>
            </a:r>
            <a:endParaRPr sz="1000"/>
          </a:p>
          <a:p>
            <a:pPr indent="-114300" lvl="0" marL="228600" rtl="0" algn="l">
              <a:lnSpc>
                <a:spcPct val="100000"/>
              </a:lnSpc>
              <a:spcBef>
                <a:spcPts val="1000"/>
              </a:spcBef>
              <a:spcAft>
                <a:spcPts val="0"/>
              </a:spcAft>
              <a:buSzPts val="1000"/>
              <a:buFont typeface="Times New Roman"/>
              <a:buChar char="❑"/>
            </a:pPr>
            <a:r>
              <a:rPr b="1" lang="en-US" sz="1000"/>
              <a:t>[12]</a:t>
            </a:r>
            <a:r>
              <a:rPr lang="en-US" sz="1000"/>
              <a:t>Dataset:</a:t>
            </a:r>
            <a:r>
              <a:rPr lang="en-US" sz="1000" u="sng">
                <a:solidFill>
                  <a:schemeClr val="hlink"/>
                </a:solidFill>
                <a:hlinkClick r:id="rId14"/>
              </a:rPr>
              <a:t>https://www.kaggle.com/datasets/atharvaingle/crop-recommendation-dataset</a:t>
            </a:r>
            <a:endParaRPr sz="1000"/>
          </a:p>
          <a:p>
            <a:pPr indent="-114300" lvl="0" marL="228600" rtl="0" algn="l">
              <a:lnSpc>
                <a:spcPct val="100000"/>
              </a:lnSpc>
              <a:spcBef>
                <a:spcPts val="1000"/>
              </a:spcBef>
              <a:spcAft>
                <a:spcPts val="0"/>
              </a:spcAft>
              <a:buSzPts val="1000"/>
              <a:buFont typeface="Times New Roman"/>
              <a:buChar char="❑"/>
            </a:pPr>
            <a:r>
              <a:rPr b="1" lang="en-US" sz="1000"/>
              <a:t>[13]</a:t>
            </a:r>
            <a:r>
              <a:rPr lang="en-US" sz="1000"/>
              <a:t>Github: </a:t>
            </a:r>
            <a:r>
              <a:rPr lang="en-US" sz="1000" u="sng">
                <a:solidFill>
                  <a:schemeClr val="hlink"/>
                </a:solidFill>
                <a:hlinkClick r:id="rId15"/>
              </a:rPr>
              <a:t>https://github.com/Gladiator07/Harvestify</a:t>
            </a:r>
            <a:endParaRPr sz="1000"/>
          </a:p>
          <a:p>
            <a:pPr indent="0" lvl="0" marL="228600" rtl="0" algn="just">
              <a:spcBef>
                <a:spcPts val="0"/>
              </a:spcBef>
              <a:spcAft>
                <a:spcPts val="0"/>
              </a:spcAft>
              <a:buNone/>
            </a:pPr>
            <a:r>
              <a:t/>
            </a:r>
            <a:endParaRPr sz="1800"/>
          </a:p>
          <a:p>
            <a:pPr indent="0" lvl="0" marL="0" rtl="0" algn="just">
              <a:spcBef>
                <a:spcPts val="10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g3125b325a5c_0_14"/>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109" name="Google Shape;109;g3125b325a5c_0_14"/>
          <p:cNvSpPr txBox="1"/>
          <p:nvPr>
            <p:ph idx="1" type="body"/>
          </p:nvPr>
        </p:nvSpPr>
        <p:spPr>
          <a:xfrm>
            <a:off x="199505" y="1097279"/>
            <a:ext cx="11779200" cy="5394900"/>
          </a:xfrm>
          <a:prstGeom prst="rect">
            <a:avLst/>
          </a:prstGeom>
        </p:spPr>
        <p:txBody>
          <a:bodyPr anchorCtr="0" anchor="t" bIns="45700" lIns="91425" spcFirstLastPara="1" rIns="91425" wrap="square" tIns="45700">
            <a:noAutofit/>
          </a:bodyPr>
          <a:lstStyle/>
          <a:p>
            <a:pPr indent="-184785" lvl="0" marL="228600" rtl="0" algn="just">
              <a:lnSpc>
                <a:spcPct val="100000"/>
              </a:lnSpc>
              <a:spcBef>
                <a:spcPts val="0"/>
              </a:spcBef>
              <a:spcAft>
                <a:spcPts val="0"/>
              </a:spcAft>
              <a:buSzPts val="1900"/>
              <a:buFont typeface="Times New Roman"/>
              <a:buChar char="❑"/>
            </a:pPr>
            <a:r>
              <a:rPr b="1" lang="en-US" sz="1900"/>
              <a:t>Research Paper:</a:t>
            </a:r>
            <a:endParaRPr b="1" sz="1900"/>
          </a:p>
          <a:p>
            <a:pPr indent="-177800" lvl="0" marL="228600" rtl="0" algn="l">
              <a:lnSpc>
                <a:spcPct val="100000"/>
              </a:lnSpc>
              <a:spcBef>
                <a:spcPts val="1000"/>
              </a:spcBef>
              <a:spcAft>
                <a:spcPts val="0"/>
              </a:spcAft>
              <a:buSzPts val="800"/>
              <a:buFont typeface="Arial"/>
              <a:buChar char="❑"/>
            </a:pPr>
            <a:r>
              <a:rPr b="1" lang="en-US" sz="800"/>
              <a:t>[1]</a:t>
            </a:r>
            <a:r>
              <a:rPr lang="en-US" sz="800"/>
              <a:t>Swain, K. P., Nayak, S. R., Ravi, V., Mishra, S., Alahmadi, T. J., Singh, P., &amp; Diwakar, M. (2024). </a:t>
            </a:r>
            <a:r>
              <a:rPr i="1" lang="en-US" sz="800"/>
              <a:t>Empowering crop selection with ensemble learning and K-means clustering: A modern agricultural perspective</a:t>
            </a:r>
            <a:r>
              <a:rPr lang="en-US" sz="800"/>
              <a:t>. </a:t>
            </a:r>
            <a:r>
              <a:rPr i="1" lang="en-US" sz="800"/>
              <a:t>The Open Agriculture Journal, 18</a:t>
            </a:r>
            <a:r>
              <a:rPr lang="en-US" sz="800"/>
              <a:t>.</a:t>
            </a:r>
            <a:r>
              <a:rPr lang="en-US" sz="800">
                <a:uFill>
                  <a:noFill/>
                </a:uFill>
                <a:hlinkClick r:id="rId3"/>
              </a:rPr>
              <a:t> </a:t>
            </a:r>
            <a:r>
              <a:rPr lang="en-US" sz="800" u="sng">
                <a:solidFill>
                  <a:schemeClr val="hlink"/>
                </a:solidFill>
                <a:hlinkClick r:id="rId4"/>
              </a:rPr>
              <a:t>https://doi.org/10.2174/0118743315291367240207093403</a:t>
            </a:r>
            <a:endParaRPr sz="800"/>
          </a:p>
          <a:p>
            <a:pPr indent="-177800" lvl="0" marL="228600" rtl="0" algn="l">
              <a:lnSpc>
                <a:spcPct val="100000"/>
              </a:lnSpc>
              <a:spcBef>
                <a:spcPts val="1000"/>
              </a:spcBef>
              <a:spcAft>
                <a:spcPts val="0"/>
              </a:spcAft>
              <a:buSzPts val="800"/>
              <a:buFont typeface="Times New Roman"/>
              <a:buChar char="❑"/>
            </a:pPr>
            <a:r>
              <a:rPr b="1" lang="en-US" sz="800">
                <a:solidFill>
                  <a:srgbClr val="222222"/>
                </a:solidFill>
                <a:highlight>
                  <a:srgbClr val="FFFFFF"/>
                </a:highlight>
              </a:rPr>
              <a:t>[2]</a:t>
            </a:r>
            <a:r>
              <a:rPr lang="en-US" sz="800">
                <a:solidFill>
                  <a:srgbClr val="222222"/>
                </a:solidFill>
                <a:highlight>
                  <a:srgbClr val="FFFFFF"/>
                </a:highlight>
              </a:rPr>
              <a:t>Pan, J.J., Wang, J. &amp; Li, G. Survey of vector database management systems. </a:t>
            </a:r>
            <a:r>
              <a:rPr i="1" lang="en-US" sz="800">
                <a:solidFill>
                  <a:srgbClr val="222222"/>
                </a:solidFill>
                <a:highlight>
                  <a:srgbClr val="FFFFFF"/>
                </a:highlight>
              </a:rPr>
              <a:t>The VLDB Journal</a:t>
            </a:r>
            <a:r>
              <a:rPr lang="en-US" sz="800">
                <a:solidFill>
                  <a:srgbClr val="222222"/>
                </a:solidFill>
                <a:highlight>
                  <a:srgbClr val="FFFFFF"/>
                </a:highlight>
              </a:rPr>
              <a:t> </a:t>
            </a:r>
            <a:r>
              <a:rPr b="1" lang="en-US" sz="800">
                <a:solidFill>
                  <a:srgbClr val="222222"/>
                </a:solidFill>
                <a:highlight>
                  <a:srgbClr val="FFFFFF"/>
                </a:highlight>
              </a:rPr>
              <a:t>33</a:t>
            </a:r>
            <a:r>
              <a:rPr lang="en-US" sz="800">
                <a:solidFill>
                  <a:srgbClr val="222222"/>
                </a:solidFill>
                <a:highlight>
                  <a:srgbClr val="FFFFFF"/>
                </a:highlight>
              </a:rPr>
              <a:t>, 1591–1615 (2024). https://doi.org/10.1007/s00778-024-00864-x</a:t>
            </a:r>
            <a:endParaRPr sz="800">
              <a:solidFill>
                <a:srgbClr val="222222"/>
              </a:solidFill>
              <a:highlight>
                <a:srgbClr val="FFFFFF"/>
              </a:highlight>
            </a:endParaRPr>
          </a:p>
          <a:p>
            <a:pPr indent="-177800" lvl="0" marL="228600" rtl="0" algn="l">
              <a:lnSpc>
                <a:spcPct val="100000"/>
              </a:lnSpc>
              <a:spcBef>
                <a:spcPts val="1000"/>
              </a:spcBef>
              <a:spcAft>
                <a:spcPts val="0"/>
              </a:spcAft>
              <a:buClr>
                <a:srgbClr val="222222"/>
              </a:buClr>
              <a:buSzPts val="800"/>
              <a:buFont typeface="Helvetica Neue"/>
              <a:buChar char="❑"/>
            </a:pPr>
            <a:r>
              <a:rPr b="1" lang="en-US" sz="800">
                <a:solidFill>
                  <a:srgbClr val="222222"/>
                </a:solidFill>
                <a:highlight>
                  <a:srgbClr val="FFFFFF"/>
                </a:highlight>
              </a:rPr>
              <a:t>[3]</a:t>
            </a:r>
            <a:r>
              <a:rPr lang="en-US" sz="800">
                <a:solidFill>
                  <a:srgbClr val="222222"/>
                </a:solidFill>
                <a:highlight>
                  <a:srgbClr val="FFFFFF"/>
                </a:highlight>
              </a:rPr>
              <a:t>Shams, M.Y., Gamel, S.A. &amp; Talaat, F.M. Enhancing crop recommendation systems with explainable artificial intelligence: a study on agricultural decision-making. </a:t>
            </a:r>
            <a:r>
              <a:rPr i="1" lang="en-US" sz="800">
                <a:solidFill>
                  <a:srgbClr val="222222"/>
                </a:solidFill>
                <a:highlight>
                  <a:srgbClr val="FFFFFF"/>
                </a:highlight>
              </a:rPr>
              <a:t>Neural Comput &amp; Applic</a:t>
            </a:r>
            <a:r>
              <a:rPr lang="en-US" sz="800">
                <a:solidFill>
                  <a:srgbClr val="222222"/>
                </a:solidFill>
                <a:highlight>
                  <a:srgbClr val="FFFFFF"/>
                </a:highlight>
              </a:rPr>
              <a:t> </a:t>
            </a:r>
            <a:r>
              <a:rPr b="1" lang="en-US" sz="800">
                <a:solidFill>
                  <a:srgbClr val="222222"/>
                </a:solidFill>
                <a:highlight>
                  <a:srgbClr val="FFFFFF"/>
                </a:highlight>
              </a:rPr>
              <a:t>36</a:t>
            </a:r>
            <a:r>
              <a:rPr lang="en-US" sz="800">
                <a:solidFill>
                  <a:srgbClr val="222222"/>
                </a:solidFill>
                <a:highlight>
                  <a:srgbClr val="FFFFFF"/>
                </a:highlight>
              </a:rPr>
              <a:t>, 5695–5714 (2024). </a:t>
            </a:r>
            <a:r>
              <a:rPr lang="en-US" sz="800" u="sng">
                <a:solidFill>
                  <a:schemeClr val="hlink"/>
                </a:solidFill>
                <a:highlight>
                  <a:srgbClr val="FFFFFF"/>
                </a:highlight>
                <a:hlinkClick r:id="rId5"/>
              </a:rPr>
              <a:t>https://doi.org/10.1007/s00521-023-09391-2</a:t>
            </a:r>
            <a:endParaRPr sz="800">
              <a:solidFill>
                <a:srgbClr val="222222"/>
              </a:solidFill>
              <a:highlight>
                <a:srgbClr val="FFFFFF"/>
              </a:highlight>
            </a:endParaRPr>
          </a:p>
          <a:p>
            <a:pPr indent="-177800" lvl="0" marL="228600" rtl="0" algn="l">
              <a:lnSpc>
                <a:spcPct val="100000"/>
              </a:lnSpc>
              <a:spcBef>
                <a:spcPts val="1000"/>
              </a:spcBef>
              <a:spcAft>
                <a:spcPts val="0"/>
              </a:spcAft>
              <a:buClr>
                <a:srgbClr val="222222"/>
              </a:buClr>
              <a:buSzPts val="800"/>
              <a:buChar char="❑"/>
            </a:pPr>
            <a:r>
              <a:rPr lang="en-US" sz="800">
                <a:solidFill>
                  <a:srgbClr val="222222"/>
                </a:solidFill>
                <a:highlight>
                  <a:srgbClr val="FFFFFF"/>
                </a:highlight>
              </a:rPr>
              <a:t>[4]Balanya, S.A., Maroñas, J. &amp; Ramos, D. Adaptive temperature scaling for Robust calibration of deep neural networks. </a:t>
            </a:r>
            <a:r>
              <a:rPr i="1" lang="en-US" sz="800">
                <a:solidFill>
                  <a:srgbClr val="222222"/>
                </a:solidFill>
                <a:highlight>
                  <a:srgbClr val="FFFFFF"/>
                </a:highlight>
              </a:rPr>
              <a:t>Neural Comput &amp; Applic</a:t>
            </a:r>
            <a:r>
              <a:rPr lang="en-US" sz="800">
                <a:solidFill>
                  <a:srgbClr val="222222"/>
                </a:solidFill>
                <a:highlight>
                  <a:srgbClr val="FFFFFF"/>
                </a:highlight>
              </a:rPr>
              <a:t> </a:t>
            </a:r>
            <a:r>
              <a:rPr b="1" lang="en-US" sz="800">
                <a:solidFill>
                  <a:srgbClr val="222222"/>
                </a:solidFill>
                <a:highlight>
                  <a:srgbClr val="FFFFFF"/>
                </a:highlight>
              </a:rPr>
              <a:t>36</a:t>
            </a:r>
            <a:r>
              <a:rPr lang="en-US" sz="800">
                <a:solidFill>
                  <a:srgbClr val="222222"/>
                </a:solidFill>
                <a:highlight>
                  <a:srgbClr val="FFFFFF"/>
                </a:highlight>
              </a:rPr>
              <a:t>, 8073–8095 (2024). </a:t>
            </a:r>
            <a:r>
              <a:rPr lang="en-US" sz="800" u="sng">
                <a:solidFill>
                  <a:schemeClr val="hlink"/>
                </a:solidFill>
                <a:highlight>
                  <a:srgbClr val="FFFFFF"/>
                </a:highlight>
                <a:hlinkClick r:id="rId6"/>
              </a:rPr>
              <a:t>https://doi.org/10.1007/s00521-024-09505-4</a:t>
            </a:r>
            <a:endParaRPr sz="800">
              <a:solidFill>
                <a:srgbClr val="222222"/>
              </a:solidFill>
              <a:highlight>
                <a:srgbClr val="FFFFFF"/>
              </a:highlight>
            </a:endParaRPr>
          </a:p>
          <a:p>
            <a:pPr indent="-177800" lvl="0" marL="228600" rtl="0" algn="l">
              <a:lnSpc>
                <a:spcPct val="100000"/>
              </a:lnSpc>
              <a:spcBef>
                <a:spcPts val="1000"/>
              </a:spcBef>
              <a:spcAft>
                <a:spcPts val="0"/>
              </a:spcAft>
              <a:buClr>
                <a:srgbClr val="222222"/>
              </a:buClr>
              <a:buSzPts val="800"/>
              <a:buFont typeface="Times New Roman"/>
              <a:buChar char="❑"/>
            </a:pPr>
            <a:r>
              <a:rPr lang="en-US" sz="800">
                <a:solidFill>
                  <a:srgbClr val="222222"/>
                </a:solidFill>
                <a:highlight>
                  <a:srgbClr val="FFFFFF"/>
                </a:highlight>
              </a:rPr>
              <a:t>[5]Wang, L., Yang, N., Huang, X., Yang, L., Majumder, R., &amp; Wei, F. (2024). Improving text embeddings with large language models. </a:t>
            </a:r>
            <a:r>
              <a:rPr lang="en-US" sz="800" u="sng">
                <a:solidFill>
                  <a:schemeClr val="hlink"/>
                </a:solidFill>
                <a:highlight>
                  <a:srgbClr val="FFFFFF"/>
                </a:highlight>
                <a:hlinkClick r:id="rId7"/>
              </a:rPr>
              <a:t>https://thegenerality.com/agi/</a:t>
            </a:r>
            <a:endParaRPr sz="800">
              <a:solidFill>
                <a:srgbClr val="222222"/>
              </a:solidFill>
              <a:highlight>
                <a:srgbClr val="FFFFFF"/>
              </a:highlight>
            </a:endParaRPr>
          </a:p>
          <a:p>
            <a:pPr indent="-177800" lvl="0" marL="228600" rtl="0" algn="l">
              <a:lnSpc>
                <a:spcPct val="100000"/>
              </a:lnSpc>
              <a:spcBef>
                <a:spcPts val="1000"/>
              </a:spcBef>
              <a:spcAft>
                <a:spcPts val="0"/>
              </a:spcAft>
              <a:buClr>
                <a:srgbClr val="222222"/>
              </a:buClr>
              <a:buSzPts val="800"/>
              <a:buChar char="❑"/>
            </a:pPr>
            <a:r>
              <a:rPr lang="en-US" sz="800">
                <a:solidFill>
                  <a:srgbClr val="222222"/>
                </a:solidFill>
                <a:highlight>
                  <a:srgbClr val="FFFFFF"/>
                </a:highlight>
              </a:rPr>
              <a:t>[6]Swain K, Nayak S, Ravi V, Mishra S, Alahmadi T, Singh P, Diwakar M. Empowering Crop Selection with Ensemble Learning and K-means Clustering: A Modern Agricultural Perspective. Open Agric J, 2024; 18: e18743315291367. </a:t>
            </a:r>
            <a:r>
              <a:rPr lang="en-US" sz="800" u="sng">
                <a:solidFill>
                  <a:schemeClr val="hlink"/>
                </a:solidFill>
                <a:highlight>
                  <a:srgbClr val="FFFFFF"/>
                </a:highlight>
                <a:hlinkClick r:id="rId8"/>
              </a:rPr>
              <a:t>http://dx.doi.org/10.2174/0118743315291367240207093403</a:t>
            </a:r>
            <a:endParaRPr sz="800">
              <a:solidFill>
                <a:srgbClr val="222222"/>
              </a:solidFill>
              <a:highlight>
                <a:srgbClr val="FFFFFF"/>
              </a:highlight>
            </a:endParaRPr>
          </a:p>
          <a:p>
            <a:pPr indent="-177800" lvl="0" marL="228600" rtl="0" algn="l">
              <a:lnSpc>
                <a:spcPct val="100000"/>
              </a:lnSpc>
              <a:spcBef>
                <a:spcPts val="1000"/>
              </a:spcBef>
              <a:spcAft>
                <a:spcPts val="0"/>
              </a:spcAft>
              <a:buClr>
                <a:srgbClr val="222222"/>
              </a:buClr>
              <a:buSzPts val="800"/>
              <a:buChar char="❑"/>
            </a:pPr>
            <a:r>
              <a:rPr lang="en-US" sz="800">
                <a:solidFill>
                  <a:srgbClr val="222222"/>
                </a:solidFill>
                <a:highlight>
                  <a:srgbClr val="FFFFFF"/>
                </a:highlight>
              </a:rPr>
              <a:t>[7]</a:t>
            </a:r>
            <a:r>
              <a:rPr lang="en-US" sz="800">
                <a:solidFill>
                  <a:srgbClr val="222222"/>
                </a:solidFill>
                <a:highlight>
                  <a:srgbClr val="FFFFFF"/>
                </a:highlight>
                <a:latin typeface="Helvetica Neue"/>
                <a:ea typeface="Helvetica Neue"/>
                <a:cs typeface="Helvetica Neue"/>
                <a:sym typeface="Helvetica Neue"/>
              </a:rPr>
              <a:t>Vani, P.S., Rathi, S. Improved data clustering methods and integrated A-FP algorithm for crop yield prediction. </a:t>
            </a:r>
            <a:r>
              <a:rPr i="1" lang="en-US" sz="800">
                <a:solidFill>
                  <a:srgbClr val="222222"/>
                </a:solidFill>
                <a:highlight>
                  <a:srgbClr val="FFFFFF"/>
                </a:highlight>
                <a:latin typeface="Helvetica Neue"/>
                <a:ea typeface="Helvetica Neue"/>
                <a:cs typeface="Helvetica Neue"/>
                <a:sym typeface="Helvetica Neue"/>
              </a:rPr>
              <a:t>Distrib Parallel Databases</a:t>
            </a:r>
            <a:r>
              <a:rPr lang="en-US" sz="800">
                <a:solidFill>
                  <a:srgbClr val="222222"/>
                </a:solidFill>
                <a:highlight>
                  <a:srgbClr val="FFFFFF"/>
                </a:highlight>
                <a:latin typeface="Helvetica Neue"/>
                <a:ea typeface="Helvetica Neue"/>
                <a:cs typeface="Helvetica Neue"/>
                <a:sym typeface="Helvetica Neue"/>
              </a:rPr>
              <a:t> </a:t>
            </a:r>
            <a:r>
              <a:rPr b="1" lang="en-US" sz="800">
                <a:solidFill>
                  <a:srgbClr val="222222"/>
                </a:solidFill>
                <a:highlight>
                  <a:srgbClr val="FFFFFF"/>
                </a:highlight>
                <a:latin typeface="Helvetica Neue"/>
                <a:ea typeface="Helvetica Neue"/>
                <a:cs typeface="Helvetica Neue"/>
                <a:sym typeface="Helvetica Neue"/>
              </a:rPr>
              <a:t>41</a:t>
            </a:r>
            <a:r>
              <a:rPr lang="en-US" sz="800">
                <a:solidFill>
                  <a:srgbClr val="222222"/>
                </a:solidFill>
                <a:highlight>
                  <a:srgbClr val="FFFFFF"/>
                </a:highlight>
                <a:latin typeface="Helvetica Neue"/>
                <a:ea typeface="Helvetica Neue"/>
                <a:cs typeface="Helvetica Neue"/>
                <a:sym typeface="Helvetica Neue"/>
              </a:rPr>
              <a:t>, 117–131 (2023).</a:t>
            </a:r>
            <a:r>
              <a:rPr lang="en-US" sz="800" u="sng">
                <a:solidFill>
                  <a:schemeClr val="hlink"/>
                </a:solidFill>
                <a:highlight>
                  <a:srgbClr val="FFFFFF"/>
                </a:highlight>
                <a:latin typeface="Helvetica Neue"/>
                <a:ea typeface="Helvetica Neue"/>
                <a:cs typeface="Helvetica Neue"/>
                <a:sym typeface="Helvetica Neue"/>
                <a:hlinkClick r:id="rId9"/>
              </a:rPr>
              <a:t> https://doi.org/10.1007/s10619-021-07350-1</a:t>
            </a:r>
            <a:endParaRPr sz="1200">
              <a:solidFill>
                <a:srgbClr val="222222"/>
              </a:solidFill>
              <a:highlight>
                <a:srgbClr val="FFFFFF"/>
              </a:highlight>
              <a:latin typeface="Helvetica Neue"/>
              <a:ea typeface="Helvetica Neue"/>
              <a:cs typeface="Helvetica Neue"/>
              <a:sym typeface="Helvetica Neue"/>
            </a:endParaRPr>
          </a:p>
          <a:p>
            <a:pPr indent="-177800" lvl="0" marL="228600" rtl="0" algn="l">
              <a:lnSpc>
                <a:spcPct val="100000"/>
              </a:lnSpc>
              <a:spcBef>
                <a:spcPts val="1000"/>
              </a:spcBef>
              <a:spcAft>
                <a:spcPts val="0"/>
              </a:spcAft>
              <a:buClr>
                <a:srgbClr val="222222"/>
              </a:buClr>
              <a:buSzPts val="800"/>
              <a:buFont typeface="Helvetica Neue"/>
              <a:buChar char="❑"/>
            </a:pPr>
            <a:r>
              <a:rPr lang="en-US" sz="800">
                <a:solidFill>
                  <a:srgbClr val="222222"/>
                </a:solidFill>
                <a:highlight>
                  <a:srgbClr val="FFFFFF"/>
                </a:highlight>
              </a:rPr>
              <a:t>[8]</a:t>
            </a:r>
            <a:r>
              <a:rPr lang="en-US" sz="800"/>
              <a:t>Yoon, S.-H., Shin, J.-H., Kim, S.-W., Park, S., &amp; Lee, J. B. (2012). Subject-based extraction of a latent blog community. </a:t>
            </a:r>
            <a:r>
              <a:rPr i="1" lang="en-US" sz="800"/>
              <a:t>Information Sciences, 184</a:t>
            </a:r>
            <a:r>
              <a:rPr lang="en-US" sz="800"/>
              <a:t>, 215–229. </a:t>
            </a:r>
            <a:r>
              <a:rPr lang="en-US" sz="800" u="sng">
                <a:solidFill>
                  <a:schemeClr val="hlink"/>
                </a:solidFill>
                <a:hlinkClick r:id="rId10"/>
              </a:rPr>
              <a:t>https://doi.org/DOI</a:t>
            </a:r>
            <a:endParaRPr b="1" sz="800">
              <a:solidFill>
                <a:srgbClr val="222222"/>
              </a:solidFill>
              <a:highlight>
                <a:srgbClr val="FFFFFF"/>
              </a:highlight>
            </a:endParaRPr>
          </a:p>
          <a:p>
            <a:pPr indent="-177800" lvl="0" marL="228600" rtl="0" algn="l">
              <a:lnSpc>
                <a:spcPct val="100000"/>
              </a:lnSpc>
              <a:spcBef>
                <a:spcPts val="1000"/>
              </a:spcBef>
              <a:spcAft>
                <a:spcPts val="0"/>
              </a:spcAft>
              <a:buClr>
                <a:srgbClr val="222222"/>
              </a:buClr>
              <a:buSzPts val="800"/>
              <a:buFont typeface="Helvetica Neue"/>
              <a:buChar char="❑"/>
            </a:pPr>
            <a:r>
              <a:rPr lang="en-US" sz="800">
                <a:solidFill>
                  <a:srgbClr val="222222"/>
                </a:solidFill>
                <a:highlight>
                  <a:srgbClr val="FFFFFF"/>
                </a:highlight>
                <a:latin typeface="Helvetica Neue"/>
                <a:ea typeface="Helvetica Neue"/>
                <a:cs typeface="Helvetica Neue"/>
                <a:sym typeface="Helvetica Neue"/>
              </a:rPr>
              <a:t>[9]</a:t>
            </a:r>
            <a:r>
              <a:rPr lang="en-US" sz="800">
                <a:solidFill>
                  <a:srgbClr val="222222"/>
                </a:solidFill>
                <a:highlight>
                  <a:srgbClr val="FFFFFF"/>
                </a:highlight>
              </a:rPr>
              <a:t>Dash, A., Awachar, M., Patel, A. </a:t>
            </a:r>
            <a:r>
              <a:rPr i="1" lang="en-US" sz="800">
                <a:solidFill>
                  <a:srgbClr val="222222"/>
                </a:solidFill>
                <a:highlight>
                  <a:srgbClr val="FFFFFF"/>
                </a:highlight>
              </a:rPr>
              <a:t>et al.</a:t>
            </a:r>
            <a:r>
              <a:rPr lang="en-US" sz="800">
                <a:solidFill>
                  <a:srgbClr val="222222"/>
                </a:solidFill>
                <a:highlight>
                  <a:srgbClr val="FFFFFF"/>
                </a:highlight>
              </a:rPr>
              <a:t> Open-Domain Long-Form Question–Answering Using Transformer-Based Pipeline. </a:t>
            </a:r>
            <a:r>
              <a:rPr i="1" lang="en-US" sz="800">
                <a:solidFill>
                  <a:srgbClr val="222222"/>
                </a:solidFill>
                <a:highlight>
                  <a:srgbClr val="FFFFFF"/>
                </a:highlight>
              </a:rPr>
              <a:t>SN COMPUT. SCI.</a:t>
            </a:r>
            <a:r>
              <a:rPr lang="en-US" sz="800">
                <a:solidFill>
                  <a:srgbClr val="222222"/>
                </a:solidFill>
                <a:highlight>
                  <a:srgbClr val="FFFFFF"/>
                </a:highlight>
              </a:rPr>
              <a:t> </a:t>
            </a:r>
            <a:r>
              <a:rPr b="1" lang="en-US" sz="800">
                <a:solidFill>
                  <a:srgbClr val="222222"/>
                </a:solidFill>
                <a:highlight>
                  <a:srgbClr val="FFFFFF"/>
                </a:highlight>
              </a:rPr>
              <a:t>4</a:t>
            </a:r>
            <a:r>
              <a:rPr lang="en-US" sz="800">
                <a:solidFill>
                  <a:srgbClr val="222222"/>
                </a:solidFill>
                <a:highlight>
                  <a:srgbClr val="FFFFFF"/>
                </a:highlight>
              </a:rPr>
              <a:t>, 595 (2023). </a:t>
            </a:r>
            <a:r>
              <a:rPr lang="en-US" sz="800" u="sng">
                <a:solidFill>
                  <a:schemeClr val="hlink"/>
                </a:solidFill>
                <a:highlight>
                  <a:srgbClr val="FFFFFF"/>
                </a:highlight>
                <a:hlinkClick r:id="rId11"/>
              </a:rPr>
              <a:t>https://doi.org/10.1007/s42979-023-02039-x</a:t>
            </a:r>
            <a:endParaRPr sz="800">
              <a:solidFill>
                <a:srgbClr val="222222"/>
              </a:solidFill>
              <a:highlight>
                <a:srgbClr val="FFFFFF"/>
              </a:highlight>
            </a:endParaRPr>
          </a:p>
          <a:p>
            <a:pPr indent="-171450" lvl="0" marL="228600" rtl="0" algn="l">
              <a:lnSpc>
                <a:spcPct val="100000"/>
              </a:lnSpc>
              <a:spcBef>
                <a:spcPts val="1000"/>
              </a:spcBef>
              <a:spcAft>
                <a:spcPts val="0"/>
              </a:spcAft>
              <a:buSzPts val="1900"/>
              <a:buFont typeface="Times New Roman"/>
              <a:buChar char="❑"/>
            </a:pPr>
            <a:r>
              <a:rPr b="1" lang="en-US" sz="1900"/>
              <a:t>APP/Website Links:</a:t>
            </a:r>
            <a:endParaRPr b="1" sz="1900"/>
          </a:p>
          <a:p>
            <a:pPr indent="-165100" lvl="0" marL="228600" rtl="0" algn="l">
              <a:lnSpc>
                <a:spcPct val="100000"/>
              </a:lnSpc>
              <a:spcBef>
                <a:spcPts val="1000"/>
              </a:spcBef>
              <a:spcAft>
                <a:spcPts val="0"/>
              </a:spcAft>
              <a:buSzPts val="1800"/>
              <a:buChar char="❑"/>
            </a:pPr>
            <a:r>
              <a:rPr b="1" lang="en-US" sz="1800"/>
              <a:t>[10]</a:t>
            </a:r>
            <a:r>
              <a:rPr lang="en-US" sz="1800"/>
              <a:t>FARMS: Farms machinery solutions: </a:t>
            </a:r>
            <a:r>
              <a:rPr lang="en-US" sz="1800" u="sng">
                <a:solidFill>
                  <a:schemeClr val="hlink"/>
                </a:solidFill>
                <a:hlinkClick r:id="rId12"/>
              </a:rPr>
              <a:t>https://play.google.com/store/apps/datasafety?id=app.chcagrimachinery.com.chcagrimachinery&amp;hl=en_IN&amp;gl=US</a:t>
            </a:r>
            <a:endParaRPr sz="1800"/>
          </a:p>
          <a:p>
            <a:pPr indent="-165100" lvl="0" marL="228600" rtl="0" algn="l">
              <a:lnSpc>
                <a:spcPct val="100000"/>
              </a:lnSpc>
              <a:spcBef>
                <a:spcPts val="1000"/>
              </a:spcBef>
              <a:spcAft>
                <a:spcPts val="0"/>
              </a:spcAft>
              <a:buSzPts val="1800"/>
              <a:buChar char="❑"/>
            </a:pPr>
            <a:r>
              <a:rPr b="1" lang="en-US" sz="1800"/>
              <a:t>[11]</a:t>
            </a:r>
            <a:r>
              <a:rPr lang="en-US" sz="1800"/>
              <a:t>Jfarm Services:https: </a:t>
            </a:r>
            <a:r>
              <a:rPr lang="en-US" sz="1800" u="sng">
                <a:solidFill>
                  <a:schemeClr val="hlink"/>
                </a:solidFill>
                <a:hlinkClick r:id="rId13"/>
              </a:rPr>
              <a:t>https://www.jfarmservices.in</a:t>
            </a:r>
            <a:endParaRPr sz="1800"/>
          </a:p>
          <a:p>
            <a:pPr indent="-165100" lvl="0" marL="228600" rtl="0" algn="l">
              <a:lnSpc>
                <a:spcPct val="100000"/>
              </a:lnSpc>
              <a:spcBef>
                <a:spcPts val="1000"/>
              </a:spcBef>
              <a:spcAft>
                <a:spcPts val="0"/>
              </a:spcAft>
              <a:buSzPts val="1800"/>
              <a:buChar char="❑"/>
            </a:pPr>
            <a:r>
              <a:rPr lang="en-US" sz="1800"/>
              <a:t>[12]</a:t>
            </a:r>
            <a:endParaRPr sz="1800"/>
          </a:p>
          <a:p>
            <a:pPr indent="0" lvl="0" marL="228600" rtl="0" algn="just">
              <a:spcBef>
                <a:spcPts val="0"/>
              </a:spcBef>
              <a:spcAft>
                <a:spcPts val="0"/>
              </a:spcAft>
              <a:buNone/>
            </a:pPr>
            <a:r>
              <a:t/>
            </a:r>
            <a:endParaRPr sz="1800"/>
          </a:p>
          <a:p>
            <a:pPr indent="0" lvl="0" marL="0" rtl="0" algn="just">
              <a:spcBef>
                <a:spcPts val="10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034800" y="2357000"/>
            <a:ext cx="6122400" cy="1566300"/>
          </a:xfrm>
          <a:prstGeom prst="rect">
            <a:avLst/>
          </a:prstGeom>
          <a:noFill/>
          <a:ln>
            <a:noFill/>
          </a:ln>
        </p:spPr>
        <p:txBody>
          <a:bodyPr anchorCtr="0" anchor="ctr" bIns="45700" lIns="91425" spcFirstLastPara="1" rIns="91425" wrap="square" tIns="45700">
            <a:spAutoFit/>
          </a:bodyPr>
          <a:lstStyle/>
          <a:p>
            <a:pPr indent="0" lvl="0" marL="0" marR="0" rtl="0" algn="ctr">
              <a:lnSpc>
                <a:spcPct val="107000"/>
              </a:lnSpc>
              <a:spcBef>
                <a:spcPts val="0"/>
              </a:spcBef>
              <a:spcAft>
                <a:spcPts val="0"/>
              </a:spcAft>
              <a:buNone/>
            </a:pPr>
            <a:r>
              <a:rPr b="0" i="0" lang="en-US" sz="9600" u="none" cap="none" strike="noStrike">
                <a:solidFill>
                  <a:srgbClr val="002060"/>
                </a:solidFill>
                <a:latin typeface="Times New Roman"/>
                <a:ea typeface="Times New Roman"/>
                <a:cs typeface="Times New Roman"/>
                <a:sym typeface="Times New Roman"/>
              </a:rPr>
              <a:t>Thank You!</a:t>
            </a:r>
            <a:endParaRPr b="0" i="0" sz="9600" u="none" cap="none" strike="noStrike">
              <a:solidFill>
                <a:srgbClr val="00206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txBox="1"/>
          <p:nvPr>
            <p:ph type="title"/>
          </p:nvPr>
        </p:nvSpPr>
        <p:spPr>
          <a:xfrm>
            <a:off x="-2" y="232759"/>
            <a:ext cx="12192000" cy="496914"/>
          </a:xfrm>
          <a:prstGeom prst="rect">
            <a:avLst/>
          </a:prstGeom>
          <a:solidFill>
            <a:srgbClr val="F2F2F2"/>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14B79"/>
              </a:buClr>
              <a:buSzPts val="2800"/>
              <a:buFont typeface="Times New Roman"/>
              <a:buNone/>
            </a:pPr>
            <a:r>
              <a:rPr lang="en-US">
                <a:latin typeface="Times New Roman"/>
                <a:ea typeface="Times New Roman"/>
                <a:cs typeface="Times New Roman"/>
                <a:sym typeface="Times New Roman"/>
              </a:rPr>
              <a:t>Problem Definition</a:t>
            </a:r>
            <a:endParaRPr/>
          </a:p>
        </p:txBody>
      </p:sp>
      <p:sp>
        <p:nvSpPr>
          <p:cNvPr id="45" name="Google Shape;45;p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Autofit/>
          </a:bodyPr>
          <a:lstStyle/>
          <a:p>
            <a:pPr indent="-152400" lvl="0" marL="228600" rtl="0" algn="just">
              <a:lnSpc>
                <a:spcPct val="115000"/>
              </a:lnSpc>
              <a:spcBef>
                <a:spcPts val="1000"/>
              </a:spcBef>
              <a:spcAft>
                <a:spcPts val="0"/>
              </a:spcAft>
              <a:buClr>
                <a:schemeClr val="dk1"/>
              </a:buClr>
              <a:buSzPts val="1100"/>
              <a:buFont typeface="Arial"/>
              <a:buNone/>
            </a:pPr>
            <a:r>
              <a:rPr lang="en-US" sz="2400">
                <a:solidFill>
                  <a:srgbClr val="000000"/>
                </a:solidFill>
              </a:rPr>
              <a:t> Farmers face monopolistic rental practices, inefficient market information, and crop overproduction, reducing profitability and sustainability.To reduce this we are developing  a platform to provide transparent access to rental equipment and foster knowledge sharing, empowering farmers to make informed decisions. The website helps the farmer by allowing them a Simplified access to transparent equipment rentals ,a space for farmers to share innovations and best practices and providing them with insights into crop distribution to prevent overproduction . This help promote resource accessibility, innovation sharing, and optimized crop production, leading to increased profitability, sustainable practices, and market balance in farming communities.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txBox="1"/>
          <p:nvPr>
            <p:ph type="title"/>
          </p:nvPr>
        </p:nvSpPr>
        <p:spPr>
          <a:xfrm>
            <a:off x="-2" y="232759"/>
            <a:ext cx="12192000" cy="496914"/>
          </a:xfrm>
          <a:prstGeom prst="rect">
            <a:avLst/>
          </a:prstGeom>
          <a:solidFill>
            <a:srgbClr val="F2F2F2"/>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14B79"/>
              </a:buClr>
              <a:buSzPts val="2800"/>
              <a:buFont typeface="Times New Roman"/>
              <a:buNone/>
            </a:pPr>
            <a:r>
              <a:rPr lang="en-US">
                <a:latin typeface="Times New Roman"/>
                <a:ea typeface="Times New Roman"/>
                <a:cs typeface="Times New Roman"/>
                <a:sym typeface="Times New Roman"/>
              </a:rPr>
              <a:t>Literature Review</a:t>
            </a:r>
            <a:endParaRPr/>
          </a:p>
        </p:txBody>
      </p:sp>
      <p:sp>
        <p:nvSpPr>
          <p:cNvPr id="51" name="Google Shape;51;p10"/>
          <p:cNvSpPr txBox="1"/>
          <p:nvPr>
            <p:ph idx="1" type="body"/>
          </p:nvPr>
        </p:nvSpPr>
        <p:spPr>
          <a:xfrm>
            <a:off x="199505" y="873759"/>
            <a:ext cx="11779135" cy="560832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Survey</a:t>
            </a:r>
            <a:endParaRPr/>
          </a:p>
          <a:p>
            <a:pPr indent="0" lvl="0" marL="228600" rtl="0" algn="just">
              <a:lnSpc>
                <a:spcPct val="90000"/>
              </a:lnSpc>
              <a:spcBef>
                <a:spcPts val="0"/>
              </a:spcBef>
              <a:spcAft>
                <a:spcPts val="0"/>
              </a:spcAft>
              <a:buNone/>
            </a:pPr>
            <a:r>
              <a:t/>
            </a:r>
            <a:endParaRPr/>
          </a:p>
          <a:p>
            <a:pPr indent="-162401" lvl="0" marL="228600" rtl="0" algn="l">
              <a:lnSpc>
                <a:spcPct val="115000"/>
              </a:lnSpc>
              <a:spcBef>
                <a:spcPts val="1200"/>
              </a:spcBef>
              <a:spcAft>
                <a:spcPts val="0"/>
              </a:spcAft>
              <a:buSzPct val="100000"/>
              <a:buFont typeface="Arial"/>
              <a:buChar char="❑"/>
            </a:pPr>
            <a:r>
              <a:rPr b="1" lang="en-US" sz="1900">
                <a:latin typeface="Arial"/>
                <a:ea typeface="Arial"/>
                <a:cs typeface="Arial"/>
                <a:sym typeface="Arial"/>
              </a:rPr>
              <a:t>Monopolistic Practices</a:t>
            </a:r>
            <a:r>
              <a:rPr lang="en-US" sz="1900">
                <a:latin typeface="Arial"/>
                <a:ea typeface="Arial"/>
                <a:cs typeface="Arial"/>
                <a:sym typeface="Arial"/>
              </a:rPr>
              <a:t>:</a:t>
            </a:r>
            <a:br>
              <a:rPr lang="en-US" sz="1900">
                <a:latin typeface="Arial"/>
                <a:ea typeface="Arial"/>
                <a:cs typeface="Arial"/>
                <a:sym typeface="Arial"/>
              </a:rPr>
            </a:br>
            <a:r>
              <a:rPr lang="en-US" sz="1900">
                <a:latin typeface="Arial"/>
                <a:ea typeface="Arial"/>
                <a:cs typeface="Arial"/>
                <a:sym typeface="Arial"/>
              </a:rPr>
              <a:t>Our local village survey revealed that </a:t>
            </a:r>
            <a:r>
              <a:rPr b="1" lang="en-US" sz="1900">
                <a:latin typeface="Arial"/>
                <a:ea typeface="Arial"/>
                <a:cs typeface="Arial"/>
                <a:sym typeface="Arial"/>
              </a:rPr>
              <a:t>wealthy farmers</a:t>
            </a:r>
            <a:r>
              <a:rPr lang="en-US" sz="1900">
                <a:latin typeface="Arial"/>
                <a:ea typeface="Arial"/>
                <a:cs typeface="Arial"/>
                <a:sym typeface="Arial"/>
              </a:rPr>
              <a:t> hold a </a:t>
            </a:r>
            <a:r>
              <a:rPr b="1" lang="en-US" sz="1900">
                <a:latin typeface="Arial"/>
                <a:ea typeface="Arial"/>
                <a:cs typeface="Arial"/>
                <a:sym typeface="Arial"/>
              </a:rPr>
              <a:t>monopoly on rental equipment</a:t>
            </a:r>
            <a:r>
              <a:rPr lang="en-US" sz="1900">
                <a:latin typeface="Arial"/>
                <a:ea typeface="Arial"/>
                <a:cs typeface="Arial"/>
                <a:sym typeface="Arial"/>
              </a:rPr>
              <a:t>, charging </a:t>
            </a:r>
            <a:r>
              <a:rPr b="1" lang="en-US" sz="1900">
                <a:latin typeface="Arial"/>
                <a:ea typeface="Arial"/>
                <a:cs typeface="Arial"/>
                <a:sym typeface="Arial"/>
              </a:rPr>
              <a:t>high prices</a:t>
            </a:r>
            <a:r>
              <a:rPr lang="en-US" sz="1900">
                <a:latin typeface="Arial"/>
                <a:ea typeface="Arial"/>
                <a:cs typeface="Arial"/>
                <a:sym typeface="Arial"/>
              </a:rPr>
              <a:t> and offering </a:t>
            </a:r>
            <a:r>
              <a:rPr b="1" lang="en-US" sz="1900">
                <a:latin typeface="Arial"/>
                <a:ea typeface="Arial"/>
                <a:cs typeface="Arial"/>
                <a:sym typeface="Arial"/>
              </a:rPr>
              <a:t>limited choices</a:t>
            </a:r>
            <a:r>
              <a:rPr lang="en-US" sz="1900">
                <a:latin typeface="Arial"/>
                <a:ea typeface="Arial"/>
                <a:cs typeface="Arial"/>
                <a:sym typeface="Arial"/>
              </a:rPr>
              <a:t> for smaller farmers, further exacerbating resource scarcity.</a:t>
            </a:r>
            <a:endParaRPr sz="1900">
              <a:latin typeface="Arial"/>
              <a:ea typeface="Arial"/>
              <a:cs typeface="Arial"/>
              <a:sym typeface="Arial"/>
            </a:endParaRPr>
          </a:p>
          <a:p>
            <a:pPr indent="-162401" lvl="0" marL="228600" rtl="0" algn="l">
              <a:lnSpc>
                <a:spcPct val="115000"/>
              </a:lnSpc>
              <a:spcBef>
                <a:spcPts val="1000"/>
              </a:spcBef>
              <a:spcAft>
                <a:spcPts val="0"/>
              </a:spcAft>
              <a:buSzPct val="100000"/>
              <a:buFont typeface="Arial"/>
              <a:buChar char="❑"/>
            </a:pPr>
            <a:r>
              <a:rPr b="1" lang="en-US" sz="1900">
                <a:latin typeface="Arial"/>
                <a:ea typeface="Arial"/>
                <a:cs typeface="Arial"/>
                <a:sym typeface="Arial"/>
              </a:rPr>
              <a:t>Overproduction Issues</a:t>
            </a:r>
            <a:r>
              <a:rPr lang="en-US" sz="1900">
                <a:latin typeface="Arial"/>
                <a:ea typeface="Arial"/>
                <a:cs typeface="Arial"/>
                <a:sym typeface="Arial"/>
              </a:rPr>
              <a:t>:</a:t>
            </a:r>
            <a:br>
              <a:rPr lang="en-US" sz="1900">
                <a:latin typeface="Arial"/>
                <a:ea typeface="Arial"/>
                <a:cs typeface="Arial"/>
                <a:sym typeface="Arial"/>
              </a:rPr>
            </a:br>
            <a:r>
              <a:rPr lang="en-US" sz="1900">
                <a:latin typeface="Arial"/>
                <a:ea typeface="Arial"/>
                <a:cs typeface="Arial"/>
                <a:sym typeface="Arial"/>
              </a:rPr>
              <a:t>Many farmers tend to grow the </a:t>
            </a:r>
            <a:r>
              <a:rPr b="1" lang="en-US" sz="1900">
                <a:latin typeface="Arial"/>
                <a:ea typeface="Arial"/>
                <a:cs typeface="Arial"/>
                <a:sym typeface="Arial"/>
              </a:rPr>
              <a:t>same crops</a:t>
            </a:r>
            <a:r>
              <a:rPr lang="en-US" sz="1900">
                <a:latin typeface="Arial"/>
                <a:ea typeface="Arial"/>
                <a:cs typeface="Arial"/>
                <a:sym typeface="Arial"/>
              </a:rPr>
              <a:t>, resulting in </a:t>
            </a:r>
            <a:r>
              <a:rPr b="1" lang="en-US" sz="1900">
                <a:latin typeface="Arial"/>
                <a:ea typeface="Arial"/>
                <a:cs typeface="Arial"/>
                <a:sym typeface="Arial"/>
              </a:rPr>
              <a:t>overproduction</a:t>
            </a:r>
            <a:r>
              <a:rPr lang="en-US" sz="1900">
                <a:latin typeface="Arial"/>
                <a:ea typeface="Arial"/>
                <a:cs typeface="Arial"/>
                <a:sym typeface="Arial"/>
              </a:rPr>
              <a:t> and a sharp </a:t>
            </a:r>
            <a:r>
              <a:rPr b="1" lang="en-US" sz="1900">
                <a:latin typeface="Arial"/>
                <a:ea typeface="Arial"/>
                <a:cs typeface="Arial"/>
                <a:sym typeface="Arial"/>
              </a:rPr>
              <a:t>drop in market prices</a:t>
            </a:r>
            <a:r>
              <a:rPr lang="en-US" sz="1900">
                <a:latin typeface="Arial"/>
                <a:ea typeface="Arial"/>
                <a:cs typeface="Arial"/>
                <a:sym typeface="Arial"/>
              </a:rPr>
              <a:t>, causing significant financial losses.</a:t>
            </a:r>
            <a:endParaRPr sz="1900">
              <a:latin typeface="Arial"/>
              <a:ea typeface="Arial"/>
              <a:cs typeface="Arial"/>
              <a:sym typeface="Arial"/>
            </a:endParaRPr>
          </a:p>
          <a:p>
            <a:pPr indent="-162401" lvl="0" marL="228600" rtl="0" algn="l">
              <a:lnSpc>
                <a:spcPct val="115000"/>
              </a:lnSpc>
              <a:spcBef>
                <a:spcPts val="1000"/>
              </a:spcBef>
              <a:spcAft>
                <a:spcPts val="0"/>
              </a:spcAft>
              <a:buSzPct val="100000"/>
              <a:buFont typeface="Arial"/>
              <a:buChar char="❑"/>
            </a:pPr>
            <a:r>
              <a:rPr b="1" lang="en-US" sz="1900">
                <a:latin typeface="Arial"/>
                <a:ea typeface="Arial"/>
                <a:cs typeface="Arial"/>
                <a:sym typeface="Arial"/>
              </a:rPr>
              <a:t>Technology Gaps</a:t>
            </a:r>
            <a:r>
              <a:rPr lang="en-US" sz="1900">
                <a:latin typeface="Arial"/>
                <a:ea typeface="Arial"/>
                <a:cs typeface="Arial"/>
                <a:sym typeface="Arial"/>
              </a:rPr>
              <a:t>:</a:t>
            </a:r>
            <a:br>
              <a:rPr lang="en-US" sz="1900">
                <a:latin typeface="Arial"/>
                <a:ea typeface="Arial"/>
                <a:cs typeface="Arial"/>
                <a:sym typeface="Arial"/>
              </a:rPr>
            </a:br>
            <a:r>
              <a:rPr lang="en-US" sz="1900">
                <a:latin typeface="Arial"/>
                <a:ea typeface="Arial"/>
                <a:cs typeface="Arial"/>
                <a:sym typeface="Arial"/>
              </a:rPr>
              <a:t>While new technologies and farming policies exist, they often fail to reach </a:t>
            </a:r>
            <a:r>
              <a:rPr b="1" lang="en-US" sz="1900">
                <a:latin typeface="Arial"/>
                <a:ea typeface="Arial"/>
                <a:cs typeface="Arial"/>
                <a:sym typeface="Arial"/>
              </a:rPr>
              <a:t>remote regions</a:t>
            </a:r>
            <a:r>
              <a:rPr lang="en-US" sz="1900">
                <a:latin typeface="Arial"/>
                <a:ea typeface="Arial"/>
                <a:cs typeface="Arial"/>
                <a:sym typeface="Arial"/>
              </a:rPr>
              <a:t> effectively. Even when they do, farmers tend to be skeptical and require </a:t>
            </a:r>
            <a:r>
              <a:rPr b="1" lang="en-US" sz="1900">
                <a:latin typeface="Arial"/>
                <a:ea typeface="Arial"/>
                <a:cs typeface="Arial"/>
                <a:sym typeface="Arial"/>
              </a:rPr>
              <a:t>proof</a:t>
            </a:r>
            <a:r>
              <a:rPr lang="en-US" sz="1900">
                <a:latin typeface="Arial"/>
                <a:ea typeface="Arial"/>
                <a:cs typeface="Arial"/>
                <a:sym typeface="Arial"/>
              </a:rPr>
              <a:t> of their success before adopting these innovations.</a:t>
            </a:r>
            <a:endParaRPr sz="1900">
              <a:latin typeface="Arial"/>
              <a:ea typeface="Arial"/>
              <a:cs typeface="Arial"/>
              <a:sym typeface="Arial"/>
            </a:endParaRPr>
          </a:p>
          <a:p>
            <a:pPr indent="-162401" lvl="0" marL="228600" rtl="0" algn="l">
              <a:lnSpc>
                <a:spcPct val="115000"/>
              </a:lnSpc>
              <a:spcBef>
                <a:spcPts val="1200"/>
              </a:spcBef>
              <a:spcAft>
                <a:spcPts val="0"/>
              </a:spcAft>
              <a:buSzPct val="100000"/>
              <a:buFont typeface="Arial"/>
              <a:buChar char="❑"/>
            </a:pPr>
            <a:r>
              <a:rPr b="1" lang="en-US" sz="1900">
                <a:latin typeface="Arial"/>
                <a:ea typeface="Arial"/>
                <a:cs typeface="Arial"/>
                <a:sym typeface="Arial"/>
              </a:rPr>
              <a:t>Proportion of Farmers</a:t>
            </a:r>
            <a:r>
              <a:rPr lang="en-US" sz="1900">
                <a:latin typeface="Arial"/>
                <a:ea typeface="Arial"/>
                <a:cs typeface="Arial"/>
                <a:sym typeface="Arial"/>
              </a:rPr>
              <a:t>:</a:t>
            </a:r>
            <a:endParaRPr sz="1900">
              <a:latin typeface="Arial"/>
              <a:ea typeface="Arial"/>
              <a:cs typeface="Arial"/>
              <a:sym typeface="Arial"/>
            </a:endParaRPr>
          </a:p>
          <a:p>
            <a:pPr indent="0" lvl="0" marL="228600" rtl="0" algn="l">
              <a:lnSpc>
                <a:spcPct val="115000"/>
              </a:lnSpc>
              <a:spcBef>
                <a:spcPts val="0"/>
              </a:spcBef>
              <a:spcAft>
                <a:spcPts val="0"/>
              </a:spcAft>
              <a:buNone/>
            </a:pPr>
            <a:r>
              <a:rPr lang="en-US" sz="1900">
                <a:latin typeface="Arial"/>
                <a:ea typeface="Arial"/>
                <a:cs typeface="Arial"/>
                <a:sym typeface="Arial"/>
              </a:rPr>
              <a:t>According to a 2018–19 survey, India has between </a:t>
            </a:r>
            <a:r>
              <a:rPr b="1" lang="en-US" sz="1900">
                <a:latin typeface="Arial"/>
                <a:ea typeface="Arial"/>
                <a:cs typeface="Arial"/>
                <a:sym typeface="Arial"/>
              </a:rPr>
              <a:t>90 million and 150 million farmers</a:t>
            </a:r>
            <a:r>
              <a:rPr lang="en-US" sz="1900">
                <a:latin typeface="Arial"/>
                <a:ea typeface="Arial"/>
                <a:cs typeface="Arial"/>
                <a:sym typeface="Arial"/>
              </a:rPr>
              <a:t>, with </a:t>
            </a:r>
            <a:r>
              <a:rPr b="1" lang="en-US" sz="1900">
                <a:latin typeface="Arial"/>
                <a:ea typeface="Arial"/>
                <a:cs typeface="Arial"/>
                <a:sym typeface="Arial"/>
              </a:rPr>
              <a:t>small and marginal farmers</a:t>
            </a:r>
            <a:r>
              <a:rPr lang="en-US" sz="1900">
                <a:latin typeface="Arial"/>
                <a:ea typeface="Arial"/>
                <a:cs typeface="Arial"/>
                <a:sym typeface="Arial"/>
              </a:rPr>
              <a:t> (less than 2 hectares of land) making up approximately </a:t>
            </a:r>
            <a:r>
              <a:rPr b="1" lang="en-US" sz="1900">
                <a:latin typeface="Arial"/>
                <a:ea typeface="Arial"/>
                <a:cs typeface="Arial"/>
                <a:sym typeface="Arial"/>
              </a:rPr>
              <a:t>86.2%</a:t>
            </a:r>
            <a:r>
              <a:rPr lang="en-US" sz="1900">
                <a:latin typeface="Arial"/>
                <a:ea typeface="Arial"/>
                <a:cs typeface="Arial"/>
                <a:sym typeface="Arial"/>
              </a:rPr>
              <a:t> of the farming population.</a:t>
            </a:r>
            <a:endParaRPr sz="1900">
              <a:latin typeface="Arial"/>
              <a:ea typeface="Arial"/>
              <a:cs typeface="Arial"/>
              <a:sym typeface="Arial"/>
            </a:endParaRPr>
          </a:p>
          <a:p>
            <a:pPr indent="0" lvl="0" marL="228600" rtl="0" algn="l">
              <a:lnSpc>
                <a:spcPct val="90000"/>
              </a:lnSpc>
              <a:spcBef>
                <a:spcPts val="1200"/>
              </a:spcBef>
              <a:spcAft>
                <a:spcPts val="0"/>
              </a:spcAft>
              <a:buNone/>
            </a:pPr>
            <a:r>
              <a:t/>
            </a:r>
            <a:endParaRPr b="1" sz="1900"/>
          </a:p>
          <a:p>
            <a:pPr indent="0" lvl="0" marL="0" rtl="0" algn="just">
              <a:lnSpc>
                <a:spcPct val="90000"/>
              </a:lnSpc>
              <a:spcBef>
                <a:spcPts val="1000"/>
              </a:spcBef>
              <a:spcAft>
                <a:spcPts val="0"/>
              </a:spcAft>
              <a:buClr>
                <a:schemeClr val="dk1"/>
              </a:buClr>
              <a:buSzPct val="94736"/>
              <a:buNone/>
            </a:pPr>
            <a:r>
              <a:rPr lang="en-US" sz="19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                                           </a:t>
            </a:r>
            <a:endParaRPr/>
          </a:p>
          <a:p>
            <a:pPr indent="0" lvl="0" marL="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 name="Shape 56"/>
        <p:cNvGrpSpPr/>
        <p:nvPr/>
      </p:nvGrpSpPr>
      <p:grpSpPr>
        <a:xfrm>
          <a:off x="0" y="0"/>
          <a:ext cx="0" cy="0"/>
          <a:chOff x="0" y="0"/>
          <a:chExt cx="0" cy="0"/>
        </a:xfrm>
      </p:grpSpPr>
      <p:sp>
        <p:nvSpPr>
          <p:cNvPr id="57" name="Google Shape;57;g2ff931ffa40_0_8"/>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114B79"/>
              </a:buClr>
              <a:buSzPts val="2800"/>
              <a:buFont typeface="Times New Roman"/>
              <a:buNone/>
            </a:pPr>
            <a:r>
              <a:rPr lang="en-US"/>
              <a:t>Literature Review</a:t>
            </a:r>
            <a:endParaRPr/>
          </a:p>
        </p:txBody>
      </p:sp>
      <p:sp>
        <p:nvSpPr>
          <p:cNvPr id="58" name="Google Shape;58;g2ff931ffa40_0_8"/>
          <p:cNvSpPr txBox="1"/>
          <p:nvPr>
            <p:ph idx="1" type="body"/>
          </p:nvPr>
        </p:nvSpPr>
        <p:spPr>
          <a:xfrm flipH="1" rot="10800000">
            <a:off x="-1373475" y="6643025"/>
            <a:ext cx="691200" cy="341100"/>
          </a:xfrm>
          <a:prstGeom prst="rect">
            <a:avLst/>
          </a:prstGeom>
        </p:spPr>
        <p:txBody>
          <a:bodyPr anchorCtr="0" anchor="t" bIns="45700" lIns="91425" spcFirstLastPara="1" rIns="91425" wrap="square" tIns="45700">
            <a:normAutofit fontScale="25000" lnSpcReduction="20000"/>
          </a:bodyPr>
          <a:lstStyle/>
          <a:p>
            <a:pPr indent="0" lvl="0" marL="0" rtl="0" algn="just">
              <a:spcBef>
                <a:spcPts val="0"/>
              </a:spcBef>
              <a:spcAft>
                <a:spcPts val="0"/>
              </a:spcAft>
              <a:buNone/>
            </a:pPr>
            <a:r>
              <a:rPr lang="en-US"/>
              <a:t>a</a:t>
            </a:r>
            <a:endParaRPr/>
          </a:p>
        </p:txBody>
      </p:sp>
      <p:graphicFrame>
        <p:nvGraphicFramePr>
          <p:cNvPr id="59" name="Google Shape;59;g2ff931ffa40_0_8"/>
          <p:cNvGraphicFramePr/>
          <p:nvPr/>
        </p:nvGraphicFramePr>
        <p:xfrm>
          <a:off x="125900" y="950625"/>
          <a:ext cx="3000000" cy="3000000"/>
        </p:xfrm>
        <a:graphic>
          <a:graphicData uri="http://schemas.openxmlformats.org/drawingml/2006/table">
            <a:tbl>
              <a:tblPr>
                <a:noFill/>
                <a:tableStyleId>{EAFF8A7F-3B5B-4874-A2D1-0F02D31652BF}</a:tableStyleId>
              </a:tblPr>
              <a:tblGrid>
                <a:gridCol w="2454600"/>
                <a:gridCol w="4677075"/>
                <a:gridCol w="3296700"/>
                <a:gridCol w="1421225"/>
              </a:tblGrid>
              <a:tr h="439100">
                <a:tc>
                  <a:txBody>
                    <a:bodyPr/>
                    <a:lstStyle/>
                    <a:p>
                      <a:pPr indent="0" lvl="0" marL="0" rtl="0" algn="l">
                        <a:spcBef>
                          <a:spcPts val="0"/>
                        </a:spcBef>
                        <a:spcAft>
                          <a:spcPts val="0"/>
                        </a:spcAft>
                        <a:buNone/>
                      </a:pPr>
                      <a:r>
                        <a:rPr lang="en-US"/>
                        <a:t>Limitation</a:t>
                      </a:r>
                      <a:r>
                        <a:rPr lang="en-US"/>
                        <a:t>s</a:t>
                      </a:r>
                      <a:endParaRPr sz="1750"/>
                    </a:p>
                  </a:txBody>
                  <a:tcPr marT="91425" marB="91425" marR="91425" marL="91425"/>
                </a:tc>
                <a:tc>
                  <a:txBody>
                    <a:bodyPr/>
                    <a:lstStyle/>
                    <a:p>
                      <a:pPr indent="0" lvl="0" marL="0" rtl="0" algn="l">
                        <a:spcBef>
                          <a:spcPts val="0"/>
                        </a:spcBef>
                        <a:spcAft>
                          <a:spcPts val="0"/>
                        </a:spcAft>
                        <a:buNone/>
                      </a:pPr>
                      <a:r>
                        <a:rPr lang="en-US"/>
                        <a:t>Description</a:t>
                      </a:r>
                      <a:endParaRPr/>
                    </a:p>
                  </a:txBody>
                  <a:tcPr marT="91425" marB="91425" marR="91425" marL="91425"/>
                </a:tc>
                <a:tc>
                  <a:txBody>
                    <a:bodyPr/>
                    <a:lstStyle/>
                    <a:p>
                      <a:pPr indent="0" lvl="0" marL="0" rtl="0" algn="l">
                        <a:spcBef>
                          <a:spcPts val="0"/>
                        </a:spcBef>
                        <a:spcAft>
                          <a:spcPts val="0"/>
                        </a:spcAft>
                        <a:buNone/>
                      </a:pPr>
                      <a:r>
                        <a:rPr lang="en-US"/>
                        <a:t>Solution</a:t>
                      </a:r>
                      <a:endParaRPr/>
                    </a:p>
                  </a:txBody>
                  <a:tcPr marT="91425" marB="91425" marR="91425" marL="91425"/>
                </a:tc>
                <a:tc>
                  <a:txBody>
                    <a:bodyPr/>
                    <a:lstStyle/>
                    <a:p>
                      <a:pPr indent="0" lvl="0" marL="0" rtl="0" algn="l">
                        <a:spcBef>
                          <a:spcPts val="0"/>
                        </a:spcBef>
                        <a:spcAft>
                          <a:spcPts val="0"/>
                        </a:spcAft>
                        <a:buNone/>
                      </a:pPr>
                      <a:r>
                        <a:rPr lang="en-US"/>
                        <a:t>Techstack </a:t>
                      </a:r>
                      <a:endParaRPr/>
                    </a:p>
                  </a:txBody>
                  <a:tcPr marT="91425" marB="91425" marR="91425" marL="91425"/>
                </a:tc>
              </a:tr>
              <a:tr h="1418725">
                <a:tc>
                  <a:txBody>
                    <a:bodyPr/>
                    <a:lstStyle/>
                    <a:p>
                      <a:pPr indent="-304800" lvl="0" marL="457200" rtl="0" algn="l">
                        <a:spcBef>
                          <a:spcPts val="0"/>
                        </a:spcBef>
                        <a:spcAft>
                          <a:spcPts val="0"/>
                        </a:spcAft>
                        <a:buSzPts val="1200"/>
                        <a:buAutoNum type="arabicPeriod"/>
                      </a:pPr>
                      <a:r>
                        <a:rPr lang="en-US" sz="1200"/>
                        <a:t>Limitations of Existing Platforms for Agricultural Equipment</a:t>
                      </a:r>
                      <a:endParaRPr sz="1200"/>
                    </a:p>
                  </a:txBody>
                  <a:tcPr marT="91425" marB="91425" marR="91425" marL="91425"/>
                </a:tc>
                <a:tc>
                  <a:txBody>
                    <a:bodyPr/>
                    <a:lstStyle/>
                    <a:p>
                      <a:pPr indent="0" lvl="0" marL="0" rtl="0" algn="l">
                        <a:spcBef>
                          <a:spcPts val="0"/>
                        </a:spcBef>
                        <a:spcAft>
                          <a:spcPts val="0"/>
                        </a:spcAft>
                        <a:buNone/>
                      </a:pPr>
                      <a:r>
                        <a:rPr lang="en-US" sz="1200"/>
                        <a:t>Farm Machinery Solutions and JFarm Services provide rental services but do not allow farmers to list their own equipment. This limits the variety of machinery available, and the platforms' reach is restricted, particularly in remote regions.</a:t>
                      </a:r>
                      <a:endParaRPr sz="1200"/>
                    </a:p>
                  </a:txBody>
                  <a:tcPr marT="91425" marB="91425" marR="91425" marL="91425"/>
                </a:tc>
                <a:tc>
                  <a:txBody>
                    <a:bodyPr/>
                    <a:lstStyle/>
                    <a:p>
                      <a:pPr indent="0" lvl="0" marL="0" rtl="0" algn="l">
                        <a:spcBef>
                          <a:spcPts val="0"/>
                        </a:spcBef>
                        <a:spcAft>
                          <a:spcPts val="0"/>
                        </a:spcAft>
                        <a:buNone/>
                      </a:pPr>
                      <a:r>
                        <a:rPr lang="en-US" sz="1200"/>
                        <a:t>Expanding the scope of platforms to allow farmers to list their own equipment and improving their reach in rural areas could increase the diversity of available equipment and provide greater access to machinery in underserved regions</a:t>
                      </a:r>
                      <a:endParaRPr sz="1200"/>
                    </a:p>
                  </a:txBody>
                  <a:tcPr marT="91425" marB="91425" marR="91425" marL="91425"/>
                </a:tc>
                <a:tc>
                  <a:txBody>
                    <a:bodyPr/>
                    <a:lstStyle/>
                    <a:p>
                      <a:pPr indent="0" lvl="0" marL="0" rtl="0" algn="l">
                        <a:spcBef>
                          <a:spcPts val="0"/>
                        </a:spcBef>
                        <a:spcAft>
                          <a:spcPts val="0"/>
                        </a:spcAft>
                        <a:buNone/>
                      </a:pPr>
                      <a:r>
                        <a:rPr lang="en-US" sz="1200"/>
                        <a:t>Mern Stack,Sql</a:t>
                      </a:r>
                      <a:endParaRPr sz="1200"/>
                    </a:p>
                  </a:txBody>
                  <a:tcPr marT="91425" marB="91425" marR="91425" marL="91425"/>
                </a:tc>
              </a:tr>
              <a:tr h="1013350">
                <a:tc>
                  <a:txBody>
                    <a:bodyPr/>
                    <a:lstStyle/>
                    <a:p>
                      <a:pPr indent="0" lvl="0" marL="0" rtl="0" algn="l">
                        <a:spcBef>
                          <a:spcPts val="0"/>
                        </a:spcBef>
                        <a:spcAft>
                          <a:spcPts val="0"/>
                        </a:spcAft>
                        <a:buNone/>
                      </a:pPr>
                      <a:r>
                        <a:rPr lang="en-US" sz="1200"/>
                        <a:t>2.Challenges with Language and Technology Adoption</a:t>
                      </a:r>
                      <a:endParaRPr sz="1200"/>
                    </a:p>
                  </a:txBody>
                  <a:tcPr marT="91425" marB="91425" marR="91425" marL="91425"/>
                </a:tc>
                <a:tc>
                  <a:txBody>
                    <a:bodyPr/>
                    <a:lstStyle/>
                    <a:p>
                      <a:pPr indent="0" lvl="0" marL="0" rtl="0" algn="l">
                        <a:spcBef>
                          <a:spcPts val="0"/>
                        </a:spcBef>
                        <a:spcAft>
                          <a:spcPts val="0"/>
                        </a:spcAft>
                        <a:buNone/>
                      </a:pPr>
                      <a:r>
                        <a:rPr lang="en-US" sz="1200"/>
                        <a:t>Many farmers come from diverse linguistic backgrounds and may have limited experience using technology. This makes it difficult for them to fully utilize existing platforms</a:t>
                      </a:r>
                      <a:endParaRPr sz="1200"/>
                    </a:p>
                  </a:txBody>
                  <a:tcPr marT="91425" marB="91425" marR="91425" marL="91425"/>
                </a:tc>
                <a:tc>
                  <a:txBody>
                    <a:bodyPr/>
                    <a:lstStyle/>
                    <a:p>
                      <a:pPr indent="0" lvl="0" marL="0" rtl="0" algn="l">
                        <a:spcBef>
                          <a:spcPts val="0"/>
                        </a:spcBef>
                        <a:spcAft>
                          <a:spcPts val="0"/>
                        </a:spcAft>
                        <a:buNone/>
                      </a:pPr>
                      <a:r>
                        <a:rPr lang="en-US" sz="1200"/>
                        <a:t>Creating a multi-lingual platform with an intuitive user interface will empower farmers who are unfamiliar with technology and come from different linguistic backgrounds. </a:t>
                      </a:r>
                      <a:endParaRPr sz="1200"/>
                    </a:p>
                  </a:txBody>
                  <a:tcPr marT="91425" marB="91425" marR="91425" marL="91425"/>
                </a:tc>
                <a:tc>
                  <a:txBody>
                    <a:bodyPr/>
                    <a:lstStyle/>
                    <a:p>
                      <a:pPr indent="0" lvl="0" marL="0" rtl="0" algn="l">
                        <a:spcBef>
                          <a:spcPts val="0"/>
                        </a:spcBef>
                        <a:spcAft>
                          <a:spcPts val="0"/>
                        </a:spcAft>
                        <a:buNone/>
                      </a:pPr>
                      <a:r>
                        <a:rPr lang="en-US" sz="1200"/>
                        <a:t>Mern Stack,sql</a:t>
                      </a:r>
                      <a:endParaRPr sz="1200"/>
                    </a:p>
                  </a:txBody>
                  <a:tcPr marT="91425" marB="91425" marR="91425" marL="91425"/>
                </a:tc>
              </a:tr>
              <a:tr h="1920325">
                <a:tc>
                  <a:txBody>
                    <a:bodyPr/>
                    <a:lstStyle/>
                    <a:p>
                      <a:pPr indent="0" lvl="0" marL="0" rtl="0" algn="l">
                        <a:spcBef>
                          <a:spcPts val="0"/>
                        </a:spcBef>
                        <a:spcAft>
                          <a:spcPts val="0"/>
                        </a:spcAft>
                        <a:buNone/>
                      </a:pPr>
                      <a:r>
                        <a:rPr lang="en-US" sz="1200"/>
                        <a:t>3. Future Research in Crop Prediction Models</a:t>
                      </a:r>
                      <a:endParaRPr sz="1200"/>
                    </a:p>
                  </a:txBody>
                  <a:tcPr marT="91425" marB="91425" marR="91425" marL="91425"/>
                </a:tc>
                <a:tc>
                  <a:txBody>
                    <a:bodyPr/>
                    <a:lstStyle/>
                    <a:p>
                      <a:pPr indent="0" lvl="0" marL="0" rtl="0" algn="l">
                        <a:spcBef>
                          <a:spcPts val="0"/>
                        </a:spcBef>
                        <a:spcAft>
                          <a:spcPts val="0"/>
                        </a:spcAft>
                        <a:buNone/>
                      </a:pPr>
                      <a:r>
                        <a:rPr lang="en-US" sz="1200"/>
                        <a:t>While </a:t>
                      </a:r>
                      <a:r>
                        <a:rPr lang="en-US" sz="1200"/>
                        <a:t>yield prediction models like K-means clustering are effective, future research should focus on incorporating additional factors like overproduction and regional demand, as these are critical for understanding broader agricultural trends.</a:t>
                      </a:r>
                      <a:endParaRPr sz="1200"/>
                    </a:p>
                  </a:txBody>
                  <a:tcPr marT="91425" marB="91425" marR="91425" marL="91425"/>
                </a:tc>
                <a:tc>
                  <a:txBody>
                    <a:bodyPr/>
                    <a:lstStyle/>
                    <a:p>
                      <a:pPr indent="0" lvl="0" marL="0" rtl="0" algn="l">
                        <a:spcBef>
                          <a:spcPts val="0"/>
                        </a:spcBef>
                        <a:spcAft>
                          <a:spcPts val="0"/>
                        </a:spcAft>
                        <a:buNone/>
                      </a:pPr>
                      <a:r>
                        <a:rPr lang="en-US" sz="1200"/>
                        <a:t>We plan to use Multiple Linear Regression to predict future crop demand based on year and region. Unlike many existing studies, this approach incorporates overproduction as a key factor, addressing an often-overlooked area of agricultural economics.</a:t>
                      </a:r>
                      <a:endParaRPr sz="1200"/>
                    </a:p>
                  </a:txBody>
                  <a:tcPr marT="91425" marB="91425" marR="91425" marL="91425"/>
                </a:tc>
                <a:tc>
                  <a:txBody>
                    <a:bodyPr/>
                    <a:lstStyle/>
                    <a:p>
                      <a:pPr indent="0" lvl="0" marL="0" rtl="0" algn="l">
                        <a:spcBef>
                          <a:spcPts val="0"/>
                        </a:spcBef>
                        <a:spcAft>
                          <a:spcPts val="0"/>
                        </a:spcAft>
                        <a:buNone/>
                      </a:pPr>
                      <a:r>
                        <a:rPr lang="en-US" sz="1200"/>
                        <a:t>Ml Models</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125b325a5c_0_28"/>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114B79"/>
              </a:buClr>
              <a:buSzPts val="2800"/>
              <a:buFont typeface="Times New Roman"/>
              <a:buNone/>
            </a:pPr>
            <a:r>
              <a:rPr lang="en-US"/>
              <a:t>Literature Review</a:t>
            </a:r>
            <a:endParaRPr/>
          </a:p>
        </p:txBody>
      </p:sp>
      <p:sp>
        <p:nvSpPr>
          <p:cNvPr id="66" name="Google Shape;66;g3125b325a5c_0_28"/>
          <p:cNvSpPr txBox="1"/>
          <p:nvPr>
            <p:ph idx="1" type="body"/>
          </p:nvPr>
        </p:nvSpPr>
        <p:spPr>
          <a:xfrm flipH="1" rot="10800000">
            <a:off x="-1373475" y="6643025"/>
            <a:ext cx="691200" cy="341100"/>
          </a:xfrm>
          <a:prstGeom prst="rect">
            <a:avLst/>
          </a:prstGeom>
        </p:spPr>
        <p:txBody>
          <a:bodyPr anchorCtr="0" anchor="t" bIns="45700" lIns="91425" spcFirstLastPara="1" rIns="91425" wrap="square" tIns="45700">
            <a:normAutofit fontScale="77500" lnSpcReduction="20000"/>
          </a:bodyPr>
          <a:lstStyle/>
          <a:p>
            <a:pPr indent="0" lvl="0" marL="0" rtl="0" algn="just">
              <a:spcBef>
                <a:spcPts val="0"/>
              </a:spcBef>
              <a:spcAft>
                <a:spcPts val="0"/>
              </a:spcAft>
              <a:buNone/>
            </a:pPr>
            <a:r>
              <a:rPr lang="en-US"/>
              <a:t>a</a:t>
            </a:r>
            <a:endParaRPr/>
          </a:p>
        </p:txBody>
      </p:sp>
      <p:graphicFrame>
        <p:nvGraphicFramePr>
          <p:cNvPr id="67" name="Google Shape;67;g3125b325a5c_0_28"/>
          <p:cNvGraphicFramePr/>
          <p:nvPr/>
        </p:nvGraphicFramePr>
        <p:xfrm>
          <a:off x="125900" y="1053400"/>
          <a:ext cx="3000000" cy="3000000"/>
        </p:xfrm>
        <a:graphic>
          <a:graphicData uri="http://schemas.openxmlformats.org/drawingml/2006/table">
            <a:tbl>
              <a:tblPr>
                <a:noFill/>
                <a:tableStyleId>{EAFF8A7F-3B5B-4874-A2D1-0F02D31652BF}</a:tableStyleId>
              </a:tblPr>
              <a:tblGrid>
                <a:gridCol w="2454600"/>
                <a:gridCol w="4677075"/>
                <a:gridCol w="3296700"/>
                <a:gridCol w="1421225"/>
              </a:tblGrid>
              <a:tr h="432375">
                <a:tc>
                  <a:txBody>
                    <a:bodyPr/>
                    <a:lstStyle/>
                    <a:p>
                      <a:pPr indent="0" lvl="0" marL="0" rtl="0" algn="l">
                        <a:spcBef>
                          <a:spcPts val="0"/>
                        </a:spcBef>
                        <a:spcAft>
                          <a:spcPts val="0"/>
                        </a:spcAft>
                        <a:buNone/>
                      </a:pPr>
                      <a:r>
                        <a:rPr lang="en-US"/>
                        <a:t>Limitations</a:t>
                      </a:r>
                      <a:endParaRPr sz="1750"/>
                    </a:p>
                  </a:txBody>
                  <a:tcPr marT="91425" marB="91425" marR="91425" marL="91425"/>
                </a:tc>
                <a:tc>
                  <a:txBody>
                    <a:bodyPr/>
                    <a:lstStyle/>
                    <a:p>
                      <a:pPr indent="0" lvl="0" marL="0" rtl="0" algn="l">
                        <a:spcBef>
                          <a:spcPts val="0"/>
                        </a:spcBef>
                        <a:spcAft>
                          <a:spcPts val="0"/>
                        </a:spcAft>
                        <a:buNone/>
                      </a:pPr>
                      <a:r>
                        <a:rPr lang="en-US"/>
                        <a:t>Description</a:t>
                      </a:r>
                      <a:endParaRPr/>
                    </a:p>
                  </a:txBody>
                  <a:tcPr marT="91425" marB="91425" marR="91425" marL="91425"/>
                </a:tc>
                <a:tc>
                  <a:txBody>
                    <a:bodyPr/>
                    <a:lstStyle/>
                    <a:p>
                      <a:pPr indent="0" lvl="0" marL="0" rtl="0" algn="l">
                        <a:spcBef>
                          <a:spcPts val="0"/>
                        </a:spcBef>
                        <a:spcAft>
                          <a:spcPts val="0"/>
                        </a:spcAft>
                        <a:buNone/>
                      </a:pPr>
                      <a:r>
                        <a:rPr lang="en-US"/>
                        <a:t>Solution</a:t>
                      </a:r>
                      <a:endParaRPr/>
                    </a:p>
                  </a:txBody>
                  <a:tcPr marT="91425" marB="91425" marR="91425" marL="91425"/>
                </a:tc>
                <a:tc>
                  <a:txBody>
                    <a:bodyPr/>
                    <a:lstStyle/>
                    <a:p>
                      <a:pPr indent="0" lvl="0" marL="0" rtl="0" algn="l">
                        <a:spcBef>
                          <a:spcPts val="0"/>
                        </a:spcBef>
                        <a:spcAft>
                          <a:spcPts val="0"/>
                        </a:spcAft>
                        <a:buNone/>
                      </a:pPr>
                      <a:r>
                        <a:rPr lang="en-US"/>
                        <a:t>Techstack </a:t>
                      </a:r>
                      <a:endParaRPr/>
                    </a:p>
                  </a:txBody>
                  <a:tcPr marT="91425" marB="91425" marR="91425" marL="91425"/>
                </a:tc>
              </a:tr>
              <a:tr h="1397000">
                <a:tc>
                  <a:txBody>
                    <a:bodyPr/>
                    <a:lstStyle/>
                    <a:p>
                      <a:pPr indent="0" lvl="0" marL="0" rtl="0" algn="l">
                        <a:spcBef>
                          <a:spcPts val="0"/>
                        </a:spcBef>
                        <a:spcAft>
                          <a:spcPts val="0"/>
                        </a:spcAft>
                        <a:buNone/>
                      </a:pPr>
                      <a:r>
                        <a:rPr lang="en-US" sz="1200"/>
                        <a:t>1.</a:t>
                      </a:r>
                      <a:r>
                        <a:rPr lang="en-US" sz="1200"/>
                        <a:t>Limitations of Existing Platforms for Agricultural Equipment</a:t>
                      </a:r>
                      <a:endParaRPr sz="1200"/>
                    </a:p>
                  </a:txBody>
                  <a:tcPr marT="91425" marB="91425" marR="91425" marL="91425"/>
                </a:tc>
                <a:tc>
                  <a:txBody>
                    <a:bodyPr/>
                    <a:lstStyle/>
                    <a:p>
                      <a:pPr indent="0" lvl="0" marL="0" rtl="0" algn="l">
                        <a:spcBef>
                          <a:spcPts val="0"/>
                        </a:spcBef>
                        <a:spcAft>
                          <a:spcPts val="0"/>
                        </a:spcAft>
                        <a:buNone/>
                      </a:pPr>
                      <a:r>
                        <a:rPr lang="en-US" sz="1200"/>
                        <a:t>Farm Machinery Solutions and JFarm Services provide rental services but do not allow farmers to list their own equipment. This limits the variety of machinery available, and the platforms' reach is restricted, particularly in remote regions.</a:t>
                      </a:r>
                      <a:r>
                        <a:rPr lang="en-US" sz="1200" u="sng">
                          <a:solidFill>
                            <a:schemeClr val="hlink"/>
                          </a:solidFill>
                          <a:hlinkClick action="ppaction://hlinksldjump" r:id="rId3"/>
                        </a:rPr>
                        <a:t>[10][11]</a:t>
                      </a:r>
                      <a:endParaRPr sz="1200"/>
                    </a:p>
                  </a:txBody>
                  <a:tcPr marT="91425" marB="91425" marR="91425" marL="91425"/>
                </a:tc>
                <a:tc>
                  <a:txBody>
                    <a:bodyPr/>
                    <a:lstStyle/>
                    <a:p>
                      <a:pPr indent="0" lvl="0" marL="0" rtl="0" algn="l">
                        <a:spcBef>
                          <a:spcPts val="0"/>
                        </a:spcBef>
                        <a:spcAft>
                          <a:spcPts val="0"/>
                        </a:spcAft>
                        <a:buNone/>
                      </a:pPr>
                      <a:r>
                        <a:rPr lang="en-US" sz="1200"/>
                        <a:t>Expanding the scope of platforms to allow farmers to list their own equipment and improving their reach in rural areas could increase the diversity of available equipment and provide greater access to machinery in underserved regions</a:t>
                      </a:r>
                      <a:endParaRPr sz="1200"/>
                    </a:p>
                  </a:txBody>
                  <a:tcPr marT="91425" marB="91425" marR="91425" marL="91425"/>
                </a:tc>
                <a:tc>
                  <a:txBody>
                    <a:bodyPr/>
                    <a:lstStyle/>
                    <a:p>
                      <a:pPr indent="0" lvl="0" marL="0" rtl="0" algn="l">
                        <a:spcBef>
                          <a:spcPts val="0"/>
                        </a:spcBef>
                        <a:spcAft>
                          <a:spcPts val="0"/>
                        </a:spcAft>
                        <a:buNone/>
                      </a:pPr>
                      <a:r>
                        <a:rPr lang="en-US" sz="1200"/>
                        <a:t>Mern Stack,Sql</a:t>
                      </a:r>
                      <a:endParaRPr sz="1200"/>
                    </a:p>
                  </a:txBody>
                  <a:tcPr marT="91425" marB="91425" marR="91425" marL="91425"/>
                </a:tc>
              </a:tr>
              <a:tr h="997825">
                <a:tc>
                  <a:txBody>
                    <a:bodyPr/>
                    <a:lstStyle/>
                    <a:p>
                      <a:pPr indent="0" lvl="0" marL="0" rtl="0" algn="l">
                        <a:spcBef>
                          <a:spcPts val="0"/>
                        </a:spcBef>
                        <a:spcAft>
                          <a:spcPts val="0"/>
                        </a:spcAft>
                        <a:buNone/>
                      </a:pPr>
                      <a:r>
                        <a:rPr lang="en-US" sz="1200"/>
                        <a:t>2.Challenges with Language and Technology Adoption</a:t>
                      </a:r>
                      <a:endParaRPr sz="1200"/>
                    </a:p>
                  </a:txBody>
                  <a:tcPr marT="91425" marB="91425" marR="91425" marL="91425"/>
                </a:tc>
                <a:tc>
                  <a:txBody>
                    <a:bodyPr/>
                    <a:lstStyle/>
                    <a:p>
                      <a:pPr indent="0" lvl="0" marL="0" rtl="0" algn="l">
                        <a:spcBef>
                          <a:spcPts val="0"/>
                        </a:spcBef>
                        <a:spcAft>
                          <a:spcPts val="0"/>
                        </a:spcAft>
                        <a:buNone/>
                      </a:pPr>
                      <a:r>
                        <a:rPr lang="en-US" sz="1200"/>
                        <a:t>Many farmers come from diverse linguistic backgrounds and may have limited experience using technology. This makes it difficult for them to fully utilize existing platforms</a:t>
                      </a:r>
                      <a:endParaRPr sz="1200"/>
                    </a:p>
                  </a:txBody>
                  <a:tcPr marT="91425" marB="91425" marR="91425" marL="91425"/>
                </a:tc>
                <a:tc>
                  <a:txBody>
                    <a:bodyPr/>
                    <a:lstStyle/>
                    <a:p>
                      <a:pPr indent="0" lvl="0" marL="0" rtl="0" algn="l">
                        <a:spcBef>
                          <a:spcPts val="0"/>
                        </a:spcBef>
                        <a:spcAft>
                          <a:spcPts val="0"/>
                        </a:spcAft>
                        <a:buNone/>
                      </a:pPr>
                      <a:r>
                        <a:rPr lang="en-US" sz="1200"/>
                        <a:t>Creating a multi-lingual platform with an intuitive user interface will empower farmers who are unfamiliar with technology and come from different linguistic backgrounds. </a:t>
                      </a:r>
                      <a:endParaRPr sz="1200"/>
                    </a:p>
                  </a:txBody>
                  <a:tcPr marT="91425" marB="91425" marR="91425" marL="91425"/>
                </a:tc>
                <a:tc>
                  <a:txBody>
                    <a:bodyPr/>
                    <a:lstStyle/>
                    <a:p>
                      <a:pPr indent="0" lvl="0" marL="0" rtl="0" algn="l">
                        <a:spcBef>
                          <a:spcPts val="0"/>
                        </a:spcBef>
                        <a:spcAft>
                          <a:spcPts val="0"/>
                        </a:spcAft>
                        <a:buNone/>
                      </a:pPr>
                      <a:r>
                        <a:rPr lang="en-US" sz="1200"/>
                        <a:t>Mern Stack,sql</a:t>
                      </a:r>
                      <a:endParaRPr sz="1200"/>
                    </a:p>
                  </a:txBody>
                  <a:tcPr marT="91425" marB="91425" marR="91425" marL="91425"/>
                </a:tc>
              </a:tr>
              <a:tr h="937925">
                <a:tc>
                  <a:txBody>
                    <a:bodyPr/>
                    <a:lstStyle/>
                    <a:p>
                      <a:pPr indent="0" lvl="0" marL="0" rtl="0" algn="l">
                        <a:spcBef>
                          <a:spcPts val="0"/>
                        </a:spcBef>
                        <a:spcAft>
                          <a:spcPts val="0"/>
                        </a:spcAft>
                        <a:buNone/>
                      </a:pPr>
                      <a:r>
                        <a:rPr lang="en-US" sz="1200"/>
                        <a:t>3. Future Research in Crop Prediction Models</a:t>
                      </a:r>
                      <a:endParaRPr sz="1200"/>
                    </a:p>
                  </a:txBody>
                  <a:tcPr marT="91425" marB="91425" marR="91425" marL="91425"/>
                </a:tc>
                <a:tc>
                  <a:txBody>
                    <a:bodyPr/>
                    <a:lstStyle/>
                    <a:p>
                      <a:pPr indent="0" lvl="0" marL="0" rtl="0" algn="l">
                        <a:spcBef>
                          <a:spcPts val="0"/>
                        </a:spcBef>
                        <a:spcAft>
                          <a:spcPts val="0"/>
                        </a:spcAft>
                        <a:buNone/>
                      </a:pPr>
                      <a:r>
                        <a:rPr lang="en-US" sz="1200"/>
                        <a:t>Yield prediction models often recommend a single crop, but future models should provide multiple options and factor in overproduction and demand.</a:t>
                      </a:r>
                      <a:r>
                        <a:rPr lang="en-US" sz="1200" u="sng">
                          <a:solidFill>
                            <a:schemeClr val="hlink"/>
                          </a:solidFill>
                          <a:hlinkClick action="ppaction://hlinksldjump" r:id="rId4"/>
                        </a:rPr>
                        <a:t>[6][7][12][13]</a:t>
                      </a:r>
                      <a:endParaRPr sz="1200"/>
                    </a:p>
                  </a:txBody>
                  <a:tcPr marT="91425" marB="91425" marR="91425" marL="91425"/>
                </a:tc>
                <a:tc>
                  <a:txBody>
                    <a:bodyPr/>
                    <a:lstStyle/>
                    <a:p>
                      <a:pPr indent="0" lvl="0" marL="0" rtl="0" algn="l">
                        <a:spcBef>
                          <a:spcPts val="0"/>
                        </a:spcBef>
                        <a:spcAft>
                          <a:spcPts val="0"/>
                        </a:spcAft>
                        <a:buNone/>
                      </a:pPr>
                      <a:r>
                        <a:rPr lang="en-US" sz="1200"/>
                        <a:t>Yield prediction models often recommend a single crop, but future models should provide multiple options and factor in overproduction and demand.</a:t>
                      </a:r>
                      <a:r>
                        <a:rPr lang="en-US" sz="1200" u="sng">
                          <a:solidFill>
                            <a:schemeClr val="hlink"/>
                          </a:solidFill>
                          <a:hlinkClick action="ppaction://hlinksldjump" r:id="rId5"/>
                        </a:rPr>
                        <a:t>[4]</a:t>
                      </a:r>
                      <a:endParaRPr sz="1200"/>
                    </a:p>
                  </a:txBody>
                  <a:tcPr marT="91425" marB="91425" marR="91425" marL="91425"/>
                </a:tc>
                <a:tc>
                  <a:txBody>
                    <a:bodyPr/>
                    <a:lstStyle/>
                    <a:p>
                      <a:pPr indent="0" lvl="0" marL="0" rtl="0" algn="l">
                        <a:spcBef>
                          <a:spcPts val="0"/>
                        </a:spcBef>
                        <a:spcAft>
                          <a:spcPts val="0"/>
                        </a:spcAft>
                        <a:buNone/>
                      </a:pPr>
                      <a:r>
                        <a:rPr lang="en-US" sz="1200"/>
                        <a:t>Ml Models</a:t>
                      </a:r>
                      <a:endParaRPr sz="1200"/>
                    </a:p>
                  </a:txBody>
                  <a:tcPr marT="91425" marB="91425" marR="91425" marL="91425"/>
                </a:tc>
              </a:tr>
              <a:tr h="1637650">
                <a:tc>
                  <a:txBody>
                    <a:bodyPr/>
                    <a:lstStyle/>
                    <a:p>
                      <a:pPr indent="0" lvl="0" marL="0" rtl="0" algn="l">
                        <a:spcBef>
                          <a:spcPts val="0"/>
                        </a:spcBef>
                        <a:spcAft>
                          <a:spcPts val="0"/>
                        </a:spcAft>
                        <a:buNone/>
                      </a:pPr>
                      <a:r>
                        <a:rPr lang="en-US" sz="1200"/>
                        <a:t>4. Agricultural Scheme Knowledge Integration</a:t>
                      </a:r>
                      <a:endParaRPr sz="1200"/>
                    </a:p>
                  </a:txBody>
                  <a:tcPr marT="91425" marB="91425" marR="91425" marL="91425"/>
                </a:tc>
                <a:tc>
                  <a:txBody>
                    <a:bodyPr/>
                    <a:lstStyle/>
                    <a:p>
                      <a:pPr indent="0" lvl="0" marL="0" rtl="0" algn="l">
                        <a:spcBef>
                          <a:spcPts val="0"/>
                        </a:spcBef>
                        <a:spcAft>
                          <a:spcPts val="0"/>
                        </a:spcAft>
                        <a:buNone/>
                      </a:pPr>
                      <a:r>
                        <a:rPr lang="en-US" sz="1200"/>
                        <a:t>Traditional Q&amp;A systems lack the ability to expand their knowledge dynamically from new sources, like blog content.</a:t>
                      </a:r>
                      <a:endParaRPr sz="1200"/>
                    </a:p>
                  </a:txBody>
                  <a:tcPr marT="91425" marB="91425" marR="91425" marL="91425"/>
                </a:tc>
                <a:tc>
                  <a:txBody>
                    <a:bodyPr/>
                    <a:lstStyle/>
                    <a:p>
                      <a:pPr indent="0" lvl="0" marL="0" rtl="0" algn="l">
                        <a:spcBef>
                          <a:spcPts val="0"/>
                        </a:spcBef>
                        <a:spcAft>
                          <a:spcPts val="0"/>
                        </a:spcAft>
                        <a:buNone/>
                      </a:pPr>
                      <a:r>
                        <a:rPr lang="en-US" sz="1200"/>
                        <a:t>A Retrieval-Augmented Generation (RAG) system with text splitting, vector embedding, and indexing answers scheme-related questions, while also leveraging user-contributed blog content for enriched responses.</a:t>
                      </a:r>
                      <a:r>
                        <a:rPr lang="en-US" sz="1200" u="sng">
                          <a:solidFill>
                            <a:schemeClr val="hlink"/>
                          </a:solidFill>
                          <a:hlinkClick action="ppaction://hlinksldjump" r:id="rId6"/>
                        </a:rPr>
                        <a:t>[8][9]</a:t>
                      </a:r>
                      <a:endParaRPr sz="1200"/>
                    </a:p>
                  </a:txBody>
                  <a:tcPr marT="91425" marB="91425" marR="91425" marL="91425"/>
                </a:tc>
                <a:tc>
                  <a:txBody>
                    <a:bodyPr/>
                    <a:lstStyle/>
                    <a:p>
                      <a:pPr indent="0" lvl="0" marL="0" rtl="0" algn="l">
                        <a:spcBef>
                          <a:spcPts val="0"/>
                        </a:spcBef>
                        <a:spcAft>
                          <a:spcPts val="0"/>
                        </a:spcAft>
                        <a:buNone/>
                      </a:pPr>
                      <a:r>
                        <a:rPr lang="en-US" sz="1200"/>
                        <a:t>RAG with Vector Embeddings</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g2ff931ffa40_0_21"/>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t>
            </a:r>
            <a:r>
              <a:rPr lang="en-US"/>
              <a:t>ystem Architecture</a:t>
            </a:r>
            <a:endParaRPr/>
          </a:p>
        </p:txBody>
      </p:sp>
      <p:pic>
        <p:nvPicPr>
          <p:cNvPr id="74" name="Google Shape;74;g2ff931ffa40_0_21"/>
          <p:cNvPicPr preferRelativeResize="0"/>
          <p:nvPr/>
        </p:nvPicPr>
        <p:blipFill>
          <a:blip r:embed="rId3">
            <a:alphaModFix/>
          </a:blip>
          <a:stretch>
            <a:fillRect/>
          </a:stretch>
        </p:blipFill>
        <p:spPr>
          <a:xfrm>
            <a:off x="257438" y="729550"/>
            <a:ext cx="11677123" cy="596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3125b325a5c_0_22"/>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System Architecture</a:t>
            </a:r>
            <a:endParaRPr/>
          </a:p>
        </p:txBody>
      </p:sp>
      <p:pic>
        <p:nvPicPr>
          <p:cNvPr id="81" name="Google Shape;81;g3125b325a5c_0_22"/>
          <p:cNvPicPr preferRelativeResize="0"/>
          <p:nvPr/>
        </p:nvPicPr>
        <p:blipFill rotWithShape="1">
          <a:blip r:embed="rId3">
            <a:alphaModFix/>
          </a:blip>
          <a:srcRect b="3802" l="5570" r="5445" t="11322"/>
          <a:stretch/>
        </p:blipFill>
        <p:spPr>
          <a:xfrm>
            <a:off x="924975" y="864725"/>
            <a:ext cx="10038850" cy="5385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125b325a5c_0_36"/>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a:t>
            </a:r>
            <a:r>
              <a:rPr lang="en-US"/>
              <a:t>lgorithm</a:t>
            </a:r>
            <a:endParaRPr/>
          </a:p>
        </p:txBody>
      </p:sp>
      <p:pic>
        <p:nvPicPr>
          <p:cNvPr id="88" name="Google Shape;88;g3125b325a5c_0_36"/>
          <p:cNvPicPr preferRelativeResize="0"/>
          <p:nvPr/>
        </p:nvPicPr>
        <p:blipFill rotWithShape="1">
          <a:blip r:embed="rId3">
            <a:alphaModFix/>
          </a:blip>
          <a:srcRect b="7170" l="4571" r="4004" t="11163"/>
          <a:stretch/>
        </p:blipFill>
        <p:spPr>
          <a:xfrm>
            <a:off x="499350" y="896975"/>
            <a:ext cx="11193298" cy="5624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g3125b325a5c_0_50"/>
          <p:cNvSpPr txBox="1"/>
          <p:nvPr>
            <p:ph type="title"/>
          </p:nvPr>
        </p:nvSpPr>
        <p:spPr>
          <a:xfrm>
            <a:off x="-2" y="232759"/>
            <a:ext cx="121920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Timeline</a:t>
            </a:r>
            <a:endParaRPr/>
          </a:p>
        </p:txBody>
      </p:sp>
      <p:sp>
        <p:nvSpPr>
          <p:cNvPr id="95" name="Google Shape;95;g3125b325a5c_0_50"/>
          <p:cNvSpPr txBox="1"/>
          <p:nvPr>
            <p:ph idx="1" type="body"/>
          </p:nvPr>
        </p:nvSpPr>
        <p:spPr>
          <a:xfrm>
            <a:off x="199505" y="1097279"/>
            <a:ext cx="11779200" cy="5394900"/>
          </a:xfrm>
          <a:prstGeom prst="rect">
            <a:avLst/>
          </a:prstGeom>
        </p:spPr>
        <p:txBody>
          <a:bodyPr anchorCtr="0" anchor="t" bIns="45700" lIns="91425" spcFirstLastPara="1" rIns="91425" wrap="square" tIns="45700">
            <a:noAutofit/>
          </a:bodyPr>
          <a:lstStyle/>
          <a:p>
            <a:pPr indent="0" lvl="0" marL="228600" rtl="0" algn="just">
              <a:spcBef>
                <a:spcPts val="0"/>
              </a:spcBef>
              <a:spcAft>
                <a:spcPts val="0"/>
              </a:spcAft>
              <a:buNone/>
            </a:pPr>
            <a:r>
              <a:t/>
            </a:r>
            <a:endParaRPr sz="1800"/>
          </a:p>
          <a:p>
            <a:pPr indent="0" lvl="0" marL="0" rtl="0" algn="just">
              <a:spcBef>
                <a:spcPts val="10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2019-06-11T05:35:51Z</dcterms:created>
  <dc:creator>SHIVAM.VORA@svkmmumbai.onmicrosoft.com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0x01010094EA2181551FF7409C7AA38D1AA5EC57</vt:lpwstr>
  </property>
</Properties>
</file>