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4"/>
  </p:sldMasterIdLst>
  <p:notesMasterIdLst>
    <p:notesMasterId r:id="rId17"/>
  </p:notesMasterIdLst>
  <p:handoutMasterIdLst>
    <p:handoutMasterId r:id="rId18"/>
  </p:handoutMasterIdLst>
  <p:sldIdLst>
    <p:sldId id="256" r:id="rId5"/>
    <p:sldId id="257" r:id="rId6"/>
    <p:sldId id="288" r:id="rId7"/>
    <p:sldId id="293" r:id="rId8"/>
    <p:sldId id="294" r:id="rId9"/>
    <p:sldId id="295" r:id="rId10"/>
    <p:sldId id="296" r:id="rId11"/>
    <p:sldId id="289" r:id="rId12"/>
    <p:sldId id="291" r:id="rId13"/>
    <p:sldId id="297" r:id="rId14"/>
    <p:sldId id="287" r:id="rId15"/>
    <p:sldId id="27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14B79"/>
    <a:srgbClr val="002060"/>
    <a:srgbClr val="F7F7F7"/>
    <a:srgbClr val="BBBBBB"/>
    <a:srgbClr val="1971B6"/>
    <a:srgbClr val="0099FF"/>
    <a:srgbClr val="2196F3"/>
    <a:srgbClr val="006666"/>
    <a:srgbClr val="008080"/>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6E5FBE0-5C21-4E83-8069-52D09BCDD71E}" type="datetimeFigureOut">
              <a:rPr lang="en-IN" smtClean="0"/>
              <a:t>04-09-2024</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36C5872-5BF2-424D-ADD9-174D7927D36A}" type="slidenum">
              <a:rPr lang="en-IN" smtClean="0"/>
              <a:t>‹#›</a:t>
            </a:fld>
            <a:endParaRPr lang="en-IN"/>
          </a:p>
        </p:txBody>
      </p:sp>
    </p:spTree>
    <p:extLst>
      <p:ext uri="{BB962C8B-B14F-4D97-AF65-F5344CB8AC3E}">
        <p14:creationId xmlns:p14="http://schemas.microsoft.com/office/powerpoint/2010/main" val="32565292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846DD5-0A30-46AD-B2E1-F25508726044}" type="datetimeFigureOut">
              <a:rPr lang="en-IN" smtClean="0"/>
              <a:t>04-09-2024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FFBC11-2ED2-450E-A0CC-CEA7380C613F}" type="slidenum">
              <a:rPr lang="en-IN" smtClean="0"/>
              <a:t>‹#›</a:t>
            </a:fld>
            <a:endParaRPr lang="en-IN"/>
          </a:p>
        </p:txBody>
      </p:sp>
    </p:spTree>
    <p:extLst>
      <p:ext uri="{BB962C8B-B14F-4D97-AF65-F5344CB8AC3E}">
        <p14:creationId xmlns:p14="http://schemas.microsoft.com/office/powerpoint/2010/main" val="16859595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Date Placeholder 3">
            <a:extLst>
              <a:ext uri="{FF2B5EF4-FFF2-40B4-BE49-F238E27FC236}">
                <a16:creationId xmlns:a16="http://schemas.microsoft.com/office/drawing/2014/main" id="{959A3652-50D4-4FDF-8386-41D9AF369814}"/>
              </a:ext>
            </a:extLst>
          </p:cNvPr>
          <p:cNvSpPr txBox="1">
            <a:spLocks/>
          </p:cNvSpPr>
          <p:nvPr userDrawn="1"/>
        </p:nvSpPr>
        <p:spPr>
          <a:xfrm>
            <a:off x="0" y="6625240"/>
            <a:ext cx="6096000" cy="232759"/>
          </a:xfrm>
          <a:prstGeom prst="rect">
            <a:avLst/>
          </a:prstGeom>
          <a:solidFill>
            <a:srgbClr val="1971B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a:solidFill>
                <a:schemeClr val="bg1"/>
              </a:solidFill>
              <a:latin typeface="Times New Roman" panose="02020603050405020304" pitchFamily="18" charset="0"/>
              <a:cs typeface="Times New Roman" panose="02020603050405020304" pitchFamily="18" charset="0"/>
            </a:endParaRPr>
          </a:p>
        </p:txBody>
      </p:sp>
      <p:sp>
        <p:nvSpPr>
          <p:cNvPr id="6" name="Date Placeholder 3">
            <a:extLst>
              <a:ext uri="{FF2B5EF4-FFF2-40B4-BE49-F238E27FC236}">
                <a16:creationId xmlns:a16="http://schemas.microsoft.com/office/drawing/2014/main" id="{B31DCAD4-E344-44EC-AB07-C9E97F2AF1A1}"/>
              </a:ext>
            </a:extLst>
          </p:cNvPr>
          <p:cNvSpPr txBox="1">
            <a:spLocks/>
          </p:cNvSpPr>
          <p:nvPr userDrawn="1"/>
        </p:nvSpPr>
        <p:spPr>
          <a:xfrm>
            <a:off x="6096000" y="6625242"/>
            <a:ext cx="5658195" cy="232757"/>
          </a:xfrm>
          <a:prstGeom prst="rect">
            <a:avLst/>
          </a:prstGeom>
          <a:solidFill>
            <a:srgbClr val="0099FF"/>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a:solidFill>
                <a:schemeClr val="bg1"/>
              </a:solidFill>
              <a:latin typeface="Times New Roman" panose="02020603050405020304" pitchFamily="18" charset="0"/>
              <a:cs typeface="Times New Roman" panose="02020603050405020304" pitchFamily="18" charset="0"/>
            </a:endParaRPr>
          </a:p>
        </p:txBody>
      </p:sp>
      <p:sp>
        <p:nvSpPr>
          <p:cNvPr id="7" name="Date Placeholder 3">
            <a:extLst>
              <a:ext uri="{FF2B5EF4-FFF2-40B4-BE49-F238E27FC236}">
                <a16:creationId xmlns:a16="http://schemas.microsoft.com/office/drawing/2014/main" id="{2F22E408-EF1D-4BD0-98E0-8FC4C9B3A82C}"/>
              </a:ext>
            </a:extLst>
          </p:cNvPr>
          <p:cNvSpPr txBox="1">
            <a:spLocks/>
          </p:cNvSpPr>
          <p:nvPr userDrawn="1"/>
        </p:nvSpPr>
        <p:spPr>
          <a:xfrm>
            <a:off x="11754196" y="6625242"/>
            <a:ext cx="437803" cy="232758"/>
          </a:xfrm>
          <a:prstGeom prst="rect">
            <a:avLst/>
          </a:prstGeom>
          <a:solidFill>
            <a:srgbClr val="1971B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1">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8" name="Date Placeholder 3">
            <a:extLst>
              <a:ext uri="{FF2B5EF4-FFF2-40B4-BE49-F238E27FC236}">
                <a16:creationId xmlns:a16="http://schemas.microsoft.com/office/drawing/2014/main" id="{E7651D7E-4AFA-4EAA-B423-DDD0ED684DAE}"/>
              </a:ext>
            </a:extLst>
          </p:cNvPr>
          <p:cNvSpPr txBox="1">
            <a:spLocks/>
          </p:cNvSpPr>
          <p:nvPr userDrawn="1"/>
        </p:nvSpPr>
        <p:spPr>
          <a:xfrm>
            <a:off x="-1" y="-1"/>
            <a:ext cx="12191999" cy="232759"/>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500" b="1" i="1">
              <a:solidFill>
                <a:schemeClr val="bg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97320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 y="232759"/>
            <a:ext cx="12192000" cy="496914"/>
          </a:xfrm>
          <a:prstGeom prst="rect">
            <a:avLst/>
          </a:prstGeom>
          <a:solidFill>
            <a:schemeClr val="bg1">
              <a:lumMod val="9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lvl1pPr>
              <a:defRPr sz="2800" b="1" cap="none" spc="0">
                <a:ln w="0">
                  <a:noFill/>
                </a:ln>
                <a:solidFill>
                  <a:srgbClr val="114B79"/>
                </a:solidFill>
                <a:effectLst/>
              </a:defRPr>
            </a:lvl1pPr>
          </a:lstStyle>
          <a:p>
            <a:r>
              <a:rPr lang="en-US"/>
              <a:t>Click To Edit Master Title Style</a:t>
            </a:r>
            <a:endParaRPr lang="en-IN"/>
          </a:p>
        </p:txBody>
      </p:sp>
      <p:sp>
        <p:nvSpPr>
          <p:cNvPr id="3" name="Content Placeholder 2"/>
          <p:cNvSpPr>
            <a:spLocks noGrp="1"/>
          </p:cNvSpPr>
          <p:nvPr>
            <p:ph idx="1"/>
          </p:nvPr>
        </p:nvSpPr>
        <p:spPr>
          <a:xfrm>
            <a:off x="199505" y="1097279"/>
            <a:ext cx="11779135" cy="5394960"/>
          </a:xfrm>
        </p:spPr>
        <p:txBody>
          <a:bodyPr/>
          <a:lstStyle>
            <a:lvl1pPr marL="228600" indent="-228600">
              <a:buFont typeface="Wingdings" panose="05000000000000000000" pitchFamily="2" charset="2"/>
              <a:buChar char="q"/>
              <a:defRPr/>
            </a:lvl1pPr>
            <a:lvl3pPr marL="1143000" indent="-228600">
              <a:buFont typeface="Courier New" panose="02070309020205020404" pitchFamily="49" charset="0"/>
              <a:buChar char="o"/>
              <a:defRPr/>
            </a:lvl3pPr>
            <a:lvl4pPr marL="1600200" indent="-228600">
              <a:buFont typeface="Wingdings" panose="05000000000000000000" pitchFamily="2" charset="2"/>
              <a:buChar char="§"/>
              <a:defRPr/>
            </a:lvl4pPr>
            <a:lvl5pPr marL="2057400" indent="-228600">
              <a:buFont typeface="Arial" panose="020B0604020202020204" pitchFamily="34" charset="0"/>
              <a:buChar cha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3">
            <a:extLst>
              <a:ext uri="{FF2B5EF4-FFF2-40B4-BE49-F238E27FC236}">
                <a16:creationId xmlns:a16="http://schemas.microsoft.com/office/drawing/2014/main" id="{BB998037-E035-4CAB-833F-75CAE5A73D0B}"/>
              </a:ext>
            </a:extLst>
          </p:cNvPr>
          <p:cNvSpPr txBox="1">
            <a:spLocks/>
          </p:cNvSpPr>
          <p:nvPr userDrawn="1"/>
        </p:nvSpPr>
        <p:spPr>
          <a:xfrm>
            <a:off x="0" y="6625241"/>
            <a:ext cx="6096000" cy="232758"/>
          </a:xfrm>
          <a:prstGeom prst="rect">
            <a:avLst/>
          </a:prstGeom>
          <a:solidFill>
            <a:srgbClr val="114B79"/>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a:solidFill>
                  <a:schemeClr val="bg1"/>
                </a:solidFill>
                <a:latin typeface="Times New Roman" panose="02020603050405020304" pitchFamily="18" charset="0"/>
                <a:cs typeface="Times New Roman" panose="02020603050405020304" pitchFamily="18" charset="0"/>
              </a:rPr>
              <a:t>Dept. of Information Technology</a:t>
            </a:r>
            <a:endParaRPr lang="en-IN" sz="1600" b="0" cap="small" baseline="0">
              <a:solidFill>
                <a:schemeClr val="bg1"/>
              </a:solidFill>
              <a:latin typeface="Times New Roman" panose="02020603050405020304" pitchFamily="18" charset="0"/>
              <a:cs typeface="Times New Roman" panose="02020603050405020304" pitchFamily="18" charset="0"/>
            </a:endParaRPr>
          </a:p>
        </p:txBody>
      </p:sp>
      <p:sp>
        <p:nvSpPr>
          <p:cNvPr id="7" name="Date Placeholder 3">
            <a:extLst>
              <a:ext uri="{FF2B5EF4-FFF2-40B4-BE49-F238E27FC236}">
                <a16:creationId xmlns:a16="http://schemas.microsoft.com/office/drawing/2014/main" id="{BC5DB233-EECA-4CB3-99D6-5066ABF08F18}"/>
              </a:ext>
            </a:extLst>
          </p:cNvPr>
          <p:cNvSpPr txBox="1">
            <a:spLocks/>
          </p:cNvSpPr>
          <p:nvPr userDrawn="1"/>
        </p:nvSpPr>
        <p:spPr>
          <a:xfrm>
            <a:off x="6096000" y="6625241"/>
            <a:ext cx="5658195" cy="232758"/>
          </a:xfrm>
          <a:prstGeom prst="rect">
            <a:avLst/>
          </a:prstGeom>
          <a:solidFill>
            <a:srgbClr val="2196F3"/>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a:solidFill>
                  <a:schemeClr val="bg1"/>
                </a:solidFill>
                <a:latin typeface="Times New Roman" panose="02020603050405020304" pitchFamily="18" charset="0"/>
                <a:cs typeface="Times New Roman" panose="02020603050405020304" pitchFamily="18" charset="0"/>
              </a:rPr>
              <a:t>D.J.Sanghvi College of Engineering</a:t>
            </a:r>
            <a:endParaRPr lang="en-IN" sz="1600" b="0" cap="small" baseline="0">
              <a:solidFill>
                <a:schemeClr val="bg1"/>
              </a:solidFill>
              <a:latin typeface="Times New Roman" panose="02020603050405020304" pitchFamily="18" charset="0"/>
              <a:cs typeface="Times New Roman" panose="02020603050405020304" pitchFamily="18" charset="0"/>
            </a:endParaRPr>
          </a:p>
        </p:txBody>
      </p:sp>
      <p:sp>
        <p:nvSpPr>
          <p:cNvPr id="8" name="Date Placeholder 3">
            <a:extLst>
              <a:ext uri="{FF2B5EF4-FFF2-40B4-BE49-F238E27FC236}">
                <a16:creationId xmlns:a16="http://schemas.microsoft.com/office/drawing/2014/main" id="{CB262772-2230-41D2-9B79-2AECA3A31396}"/>
              </a:ext>
            </a:extLst>
          </p:cNvPr>
          <p:cNvSpPr txBox="1">
            <a:spLocks/>
          </p:cNvSpPr>
          <p:nvPr userDrawn="1"/>
        </p:nvSpPr>
        <p:spPr>
          <a:xfrm>
            <a:off x="11754196" y="6625242"/>
            <a:ext cx="437803" cy="232757"/>
          </a:xfrm>
          <a:prstGeom prst="rect">
            <a:avLst/>
          </a:prstGeom>
          <a:solidFill>
            <a:srgbClr val="1971B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DAC095C-C545-42F9-B93D-2B3224753C51}" type="slidenum">
              <a:rPr lang="en-US" sz="1600" b="1"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fld>
            <a:endParaRPr lang="en-IN" sz="1600" b="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9" name="Date Placeholder 3">
            <a:extLst>
              <a:ext uri="{FF2B5EF4-FFF2-40B4-BE49-F238E27FC236}">
                <a16:creationId xmlns:a16="http://schemas.microsoft.com/office/drawing/2014/main" id="{1B44364A-DBDE-4F64-9D13-B56BF0C232A3}"/>
              </a:ext>
            </a:extLst>
          </p:cNvPr>
          <p:cNvSpPr txBox="1">
            <a:spLocks/>
          </p:cNvSpPr>
          <p:nvPr userDrawn="1"/>
        </p:nvSpPr>
        <p:spPr>
          <a:xfrm>
            <a:off x="-1" y="-1"/>
            <a:ext cx="12191999" cy="232759"/>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500" b="1" i="1">
                <a:solidFill>
                  <a:schemeClr val="bg1"/>
                </a:solidFill>
                <a:effectLst/>
                <a:latin typeface="Times New Roman" panose="02020603050405020304" pitchFamily="18" charset="0"/>
                <a:cs typeface="Times New Roman" panose="02020603050405020304" pitchFamily="18" charset="0"/>
              </a:rPr>
              <a:t>Name of the project/Thesis</a:t>
            </a:r>
            <a:endParaRPr lang="en-IN" sz="1500" b="1" i="1">
              <a:solidFill>
                <a:schemeClr val="bg1"/>
              </a:solidFill>
              <a:effectLst/>
              <a:latin typeface="Times New Roman" panose="02020603050405020304" pitchFamily="18" charset="0"/>
              <a:cs typeface="Times New Roman" panose="02020603050405020304" pitchFamily="18" charset="0"/>
            </a:endParaRPr>
          </a:p>
        </p:txBody>
      </p:sp>
      <p:pic>
        <p:nvPicPr>
          <p:cNvPr id="4" name="image1.jpeg">
            <a:extLst>
              <a:ext uri="{FF2B5EF4-FFF2-40B4-BE49-F238E27FC236}">
                <a16:creationId xmlns:a16="http://schemas.microsoft.com/office/drawing/2014/main" id="{037AD8B3-3C62-D386-8BEC-BA05A4B9996E}"/>
              </a:ext>
            </a:extLst>
          </p:cNvPr>
          <p:cNvPicPr>
            <a:picLocks noChangeAspect="1"/>
          </p:cNvPicPr>
          <p:nvPr userDrawn="1"/>
        </p:nvPicPr>
        <p:blipFill>
          <a:blip r:embed="rId2" cstate="print">
            <a:alphaModFix amt="28000"/>
          </a:blip>
          <a:stretch>
            <a:fillRect/>
          </a:stretch>
        </p:blipFill>
        <p:spPr>
          <a:xfrm>
            <a:off x="11277600" y="5875549"/>
            <a:ext cx="648217" cy="567189"/>
          </a:xfrm>
          <a:prstGeom prst="rect">
            <a:avLst/>
          </a:prstGeom>
        </p:spPr>
      </p:pic>
    </p:spTree>
    <p:extLst>
      <p:ext uri="{BB962C8B-B14F-4D97-AF65-F5344CB8AC3E}">
        <p14:creationId xmlns:p14="http://schemas.microsoft.com/office/powerpoint/2010/main" val="158559783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114516546"/>
      </p:ext>
    </p:extLst>
  </p:cSld>
  <p:clrMap bg1="lt1" tx1="dk1" bg2="lt2" tx2="dk2" accent1="accent1" accent2="accent2" accent3="accent3" accent4="accent4" accent5="accent5" accent6="accent6" hlink="hlink" folHlink="folHlink"/>
  <p:sldLayoutIdLst>
    <p:sldLayoutId id="2147483651" r:id="rId1"/>
    <p:sldLayoutId id="2147483652" r:id="rId2"/>
  </p:sldLayoutIdLst>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just" defTabSz="914400" rtl="0" eaLnBrk="1" latinLnBrk="0" hangingPunct="1">
        <a:lnSpc>
          <a:spcPct val="90000"/>
        </a:lnSpc>
        <a:spcBef>
          <a:spcPts val="1000"/>
        </a:spcBef>
        <a:buFont typeface="Wingdings" panose="05000000000000000000" pitchFamily="2" charset="2"/>
        <a:buChar char="q"/>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just"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just" defTabSz="914400" rtl="0" eaLnBrk="1" latinLnBrk="0" hangingPunct="1">
        <a:lnSpc>
          <a:spcPct val="90000"/>
        </a:lnSpc>
        <a:spcBef>
          <a:spcPts val="500"/>
        </a:spcBef>
        <a:buFont typeface="Courier New" panose="02070309020205020404" pitchFamily="49" charset="0"/>
        <a:buChar char="o"/>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just"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id="{F2213882-6464-4A96-96D5-EA4F95F404DE}"/>
              </a:ext>
            </a:extLst>
          </p:cNvPr>
          <p:cNvSpPr/>
          <p:nvPr/>
        </p:nvSpPr>
        <p:spPr>
          <a:xfrm>
            <a:off x="885156" y="531361"/>
            <a:ext cx="10758967" cy="945713"/>
          </a:xfrm>
          <a:prstGeom prst="roundRect">
            <a:avLst/>
          </a:prstGeom>
          <a:solidFill>
            <a:srgbClr val="00206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IN" sz="2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AI driven Optimization of Private Blockchain For Health Care Data Sharing</a:t>
            </a:r>
            <a:endParaRPr lang="en-IN"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pSp>
        <p:nvGrpSpPr>
          <p:cNvPr id="2" name="Group 1">
            <a:extLst>
              <a:ext uri="{FF2B5EF4-FFF2-40B4-BE49-F238E27FC236}">
                <a16:creationId xmlns:a16="http://schemas.microsoft.com/office/drawing/2014/main" id="{10179A8E-0123-920B-589D-2B869158B8F2}"/>
              </a:ext>
            </a:extLst>
          </p:cNvPr>
          <p:cNvGrpSpPr/>
          <p:nvPr/>
        </p:nvGrpSpPr>
        <p:grpSpPr>
          <a:xfrm>
            <a:off x="2399174" y="1675129"/>
            <a:ext cx="6156034" cy="4954926"/>
            <a:chOff x="2322974" y="1706392"/>
            <a:chExt cx="6407815" cy="4915317"/>
          </a:xfrm>
        </p:grpSpPr>
        <p:sp>
          <p:nvSpPr>
            <p:cNvPr id="6" name="Subtitle 11"/>
            <p:cNvSpPr txBox="1">
              <a:spLocks/>
            </p:cNvSpPr>
            <p:nvPr/>
          </p:nvSpPr>
          <p:spPr>
            <a:xfrm>
              <a:off x="3716014" y="2614740"/>
              <a:ext cx="4672674" cy="89804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spcBef>
                  <a:spcPts val="300"/>
                </a:spcBef>
              </a:pPr>
              <a:r>
                <a:rPr lang="en-US" sz="1400" b="0" i="1" dirty="0"/>
                <a:t>Under the guidance of</a:t>
              </a:r>
            </a:p>
            <a:p>
              <a:pPr>
                <a:lnSpc>
                  <a:spcPct val="100000"/>
                </a:lnSpc>
                <a:spcBef>
                  <a:spcPts val="200"/>
                </a:spcBef>
              </a:pPr>
              <a:r>
                <a:rPr lang="en-US" sz="2400" dirty="0"/>
                <a:t>Dr. Ram </a:t>
              </a:r>
              <a:r>
                <a:rPr lang="en-US" sz="2400" dirty="0" err="1"/>
                <a:t>Mangrulkar</a:t>
              </a:r>
              <a:endParaRPr lang="en-US" sz="2400" dirty="0"/>
            </a:p>
            <a:p>
              <a:pPr>
                <a:lnSpc>
                  <a:spcPct val="100000"/>
                </a:lnSpc>
                <a:spcBef>
                  <a:spcPts val="200"/>
                </a:spcBef>
              </a:pPr>
              <a:r>
                <a:rPr lang="en-IN" sz="1400" b="0" dirty="0"/>
                <a:t>Project Guide</a:t>
              </a:r>
            </a:p>
          </p:txBody>
        </p:sp>
        <p:sp>
          <p:nvSpPr>
            <p:cNvPr id="7" name="Subtitle 11"/>
            <p:cNvSpPr txBox="1">
              <a:spLocks/>
            </p:cNvSpPr>
            <p:nvPr/>
          </p:nvSpPr>
          <p:spPr>
            <a:xfrm>
              <a:off x="3470788" y="5309768"/>
              <a:ext cx="5163127" cy="1311941"/>
            </a:xfrm>
            <a:prstGeom prst="rect">
              <a:avLst/>
            </a:prstGeom>
          </p:spPr>
          <p:txBody>
            <a:bodyPr vert="horz" lIns="91440" tIns="45720" rIns="91440" bIns="45720" rtlCol="0" anchor="t">
              <a:normAutofit fontScale="77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500"/>
                </a:spcBef>
              </a:pPr>
              <a:r>
                <a:rPr lang="en-US" sz="2900" dirty="0">
                  <a:latin typeface="Times New Roman"/>
                  <a:cs typeface="Times New Roman"/>
                </a:rPr>
                <a:t>Department of Information Technology</a:t>
              </a:r>
            </a:p>
            <a:p>
              <a:pPr>
                <a:spcBef>
                  <a:spcPts val="500"/>
                </a:spcBef>
              </a:pPr>
              <a:r>
                <a:rPr lang="en-US" sz="2900" dirty="0">
                  <a:latin typeface="Times New Roman"/>
                  <a:cs typeface="Times New Roman"/>
                </a:rPr>
                <a:t>DJSCE</a:t>
              </a:r>
            </a:p>
            <a:p>
              <a:pPr>
                <a:spcBef>
                  <a:spcPts val="500"/>
                </a:spcBef>
              </a:pPr>
              <a:r>
                <a:rPr lang="en-US" sz="2900" dirty="0">
                  <a:latin typeface="Times New Roman"/>
                  <a:cs typeface="Times New Roman"/>
                </a:rPr>
                <a:t>Mumbai University</a:t>
              </a:r>
            </a:p>
            <a:p>
              <a:pPr>
                <a:spcBef>
                  <a:spcPts val="1200"/>
                </a:spcBef>
              </a:pPr>
              <a:r>
                <a:rPr lang="en-US" sz="2400" dirty="0">
                  <a:solidFill>
                    <a:schemeClr val="accent1">
                      <a:lumMod val="50000"/>
                    </a:schemeClr>
                  </a:solidFill>
                  <a:latin typeface="Times New Roman"/>
                  <a:cs typeface="Times New Roman"/>
                </a:rPr>
                <a:t>2023-24</a:t>
              </a:r>
              <a:endParaRPr lang="en-US" sz="2400" b="0" dirty="0"/>
            </a:p>
            <a:p>
              <a:endParaRPr lang="en-IN" b="0" dirty="0"/>
            </a:p>
          </p:txBody>
        </p:sp>
        <p:sp>
          <p:nvSpPr>
            <p:cNvPr id="12" name="Subtitle 11">
              <a:extLst>
                <a:ext uri="{FF2B5EF4-FFF2-40B4-BE49-F238E27FC236}">
                  <a16:creationId xmlns:a16="http://schemas.microsoft.com/office/drawing/2014/main" id="{76632DCF-444C-4AB9-A9A9-24B78326A786}"/>
                </a:ext>
              </a:extLst>
            </p:cNvPr>
            <p:cNvSpPr txBox="1">
              <a:spLocks/>
            </p:cNvSpPr>
            <p:nvPr/>
          </p:nvSpPr>
          <p:spPr>
            <a:xfrm>
              <a:off x="2322974" y="1782949"/>
              <a:ext cx="2382924" cy="584534"/>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endParaRPr lang="en-US" sz="3100">
                <a:latin typeface="Times New Roman"/>
                <a:cs typeface="Times New Roman"/>
              </a:endParaRPr>
            </a:p>
          </p:txBody>
        </p:sp>
        <p:sp>
          <p:nvSpPr>
            <p:cNvPr id="13" name="Subtitle 11">
              <a:extLst>
                <a:ext uri="{FF2B5EF4-FFF2-40B4-BE49-F238E27FC236}">
                  <a16:creationId xmlns:a16="http://schemas.microsoft.com/office/drawing/2014/main" id="{F3C3CADE-4DE0-4FED-8446-912E92DB0292}"/>
                </a:ext>
              </a:extLst>
            </p:cNvPr>
            <p:cNvSpPr txBox="1">
              <a:spLocks/>
            </p:cNvSpPr>
            <p:nvPr/>
          </p:nvSpPr>
          <p:spPr>
            <a:xfrm>
              <a:off x="6347865" y="1706975"/>
              <a:ext cx="2382924" cy="584534"/>
            </a:xfrm>
            <a:prstGeom prst="rect">
              <a:avLst/>
            </a:prstGeom>
          </p:spPr>
          <p:txBody>
            <a:bodyPr vert="horz" lIns="91440" tIns="45720" rIns="91440" bIns="45720" rtlCol="0">
              <a:normAutofit fontScale="70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3100" dirty="0"/>
                <a:t>Nirav </a:t>
              </a:r>
              <a:r>
                <a:rPr lang="en-US" sz="3100" dirty="0" err="1"/>
                <a:t>Chesaniya</a:t>
              </a:r>
              <a:endParaRPr lang="en-US" sz="3100" dirty="0"/>
            </a:p>
            <a:p>
              <a:pPr>
                <a:lnSpc>
                  <a:spcPct val="120000"/>
                </a:lnSpc>
                <a:spcBef>
                  <a:spcPts val="300"/>
                </a:spcBef>
              </a:pPr>
              <a:r>
                <a:rPr lang="en-US" sz="1700" b="0" dirty="0"/>
                <a:t>60003230310</a:t>
              </a:r>
            </a:p>
          </p:txBody>
        </p:sp>
        <p:sp>
          <p:nvSpPr>
            <p:cNvPr id="3" name="Subtitle 11">
              <a:extLst>
                <a:ext uri="{FF2B5EF4-FFF2-40B4-BE49-F238E27FC236}">
                  <a16:creationId xmlns:a16="http://schemas.microsoft.com/office/drawing/2014/main" id="{3541DDB9-BD7F-7259-A057-8C2F03966EAE}"/>
                </a:ext>
              </a:extLst>
            </p:cNvPr>
            <p:cNvSpPr txBox="1">
              <a:spLocks/>
            </p:cNvSpPr>
            <p:nvPr/>
          </p:nvSpPr>
          <p:spPr>
            <a:xfrm>
              <a:off x="3302177" y="1706392"/>
              <a:ext cx="2705608" cy="687523"/>
            </a:xfrm>
            <a:prstGeom prst="rect">
              <a:avLst/>
            </a:prstGeom>
          </p:spPr>
          <p:txBody>
            <a:bodyPr vert="horz" lIns="91440" tIns="45720" rIns="91440" bIns="45720" rtlCol="0">
              <a:normAutofit fontScale="2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9600" dirty="0"/>
                <a:t>Dhruv Padhiar</a:t>
              </a:r>
            </a:p>
            <a:p>
              <a:pPr>
                <a:lnSpc>
                  <a:spcPct val="120000"/>
                </a:lnSpc>
                <a:spcBef>
                  <a:spcPts val="300"/>
                </a:spcBef>
              </a:pPr>
              <a:r>
                <a:rPr lang="en-US" sz="5600" b="0" dirty="0"/>
                <a:t>60003230303</a:t>
              </a:r>
            </a:p>
          </p:txBody>
        </p:sp>
        <p:pic>
          <p:nvPicPr>
            <p:cNvPr id="8" name="Picture 7">
              <a:extLst>
                <a:ext uri="{FF2B5EF4-FFF2-40B4-BE49-F238E27FC236}">
                  <a16:creationId xmlns:a16="http://schemas.microsoft.com/office/drawing/2014/main" id="{2F406308-7987-1B9E-006A-0BD51BB082AE}"/>
                </a:ext>
              </a:extLst>
            </p:cNvPr>
            <p:cNvPicPr>
              <a:picLocks noChangeAspect="1"/>
            </p:cNvPicPr>
            <p:nvPr/>
          </p:nvPicPr>
          <p:blipFill>
            <a:blip r:embed="rId2"/>
            <a:stretch>
              <a:fillRect/>
            </a:stretch>
          </p:blipFill>
          <p:spPr>
            <a:xfrm>
              <a:off x="5284541" y="3785817"/>
              <a:ext cx="1622918" cy="1420054"/>
            </a:xfrm>
            <a:prstGeom prst="rect">
              <a:avLst/>
            </a:prstGeom>
          </p:spPr>
        </p:pic>
      </p:grpSp>
      <p:sp>
        <p:nvSpPr>
          <p:cNvPr id="5" name="Subtitle 11">
            <a:extLst>
              <a:ext uri="{FF2B5EF4-FFF2-40B4-BE49-F238E27FC236}">
                <a16:creationId xmlns:a16="http://schemas.microsoft.com/office/drawing/2014/main" id="{F0571F00-3E5A-4C6E-9CD2-1A416338B018}"/>
              </a:ext>
            </a:extLst>
          </p:cNvPr>
          <p:cNvSpPr txBox="1">
            <a:spLocks/>
          </p:cNvSpPr>
          <p:nvPr/>
        </p:nvSpPr>
        <p:spPr>
          <a:xfrm>
            <a:off x="530026" y="1675129"/>
            <a:ext cx="2599297" cy="693063"/>
          </a:xfrm>
          <a:prstGeom prst="rect">
            <a:avLst/>
          </a:prstGeom>
        </p:spPr>
        <p:txBody>
          <a:bodyPr vert="horz" lIns="91440" tIns="45720" rIns="91440" bIns="45720" rtlCol="0" anchor="t">
            <a:normAutofit fontScale="2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9600" dirty="0">
                <a:latin typeface="Times New Roman"/>
                <a:cs typeface="Times New Roman"/>
              </a:rPr>
              <a:t>Meet Panchal</a:t>
            </a:r>
            <a:endParaRPr lang="en-US" sz="9600" dirty="0"/>
          </a:p>
          <a:p>
            <a:pPr>
              <a:lnSpc>
                <a:spcPct val="120000"/>
              </a:lnSpc>
              <a:spcBef>
                <a:spcPts val="300"/>
              </a:spcBef>
            </a:pPr>
            <a:r>
              <a:rPr lang="en-US" sz="5200" b="0" dirty="0">
                <a:latin typeface="Times New Roman"/>
                <a:cs typeface="Times New Roman"/>
              </a:rPr>
              <a:t>60003230306</a:t>
            </a:r>
          </a:p>
          <a:p>
            <a:pPr>
              <a:lnSpc>
                <a:spcPct val="120000"/>
              </a:lnSpc>
              <a:spcBef>
                <a:spcPts val="300"/>
              </a:spcBef>
            </a:pPr>
            <a:endParaRPr lang="en-US" sz="5600" b="0" dirty="0"/>
          </a:p>
        </p:txBody>
      </p:sp>
      <p:sp>
        <p:nvSpPr>
          <p:cNvPr id="10" name="Subtitle 11">
            <a:extLst>
              <a:ext uri="{FF2B5EF4-FFF2-40B4-BE49-F238E27FC236}">
                <a16:creationId xmlns:a16="http://schemas.microsoft.com/office/drawing/2014/main" id="{183D71A8-88CF-DA95-CD00-622B05E4ED65}"/>
              </a:ext>
            </a:extLst>
          </p:cNvPr>
          <p:cNvSpPr txBox="1">
            <a:spLocks/>
          </p:cNvSpPr>
          <p:nvPr/>
        </p:nvSpPr>
        <p:spPr>
          <a:xfrm>
            <a:off x="9256765" y="1675717"/>
            <a:ext cx="2289292" cy="589244"/>
          </a:xfrm>
          <a:prstGeom prst="rect">
            <a:avLst/>
          </a:prstGeom>
        </p:spPr>
        <p:txBody>
          <a:bodyPr vert="horz" lIns="91440" tIns="45720" rIns="91440" bIns="45720" rtlCol="0" anchor="t">
            <a:normAutofit fontScale="77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3100" dirty="0">
                <a:latin typeface="Times New Roman"/>
                <a:cs typeface="Times New Roman"/>
              </a:rPr>
              <a:t>Esha </a:t>
            </a:r>
            <a:r>
              <a:rPr lang="en-US" sz="3100" dirty="0" err="1">
                <a:latin typeface="Times New Roman"/>
                <a:cs typeface="Times New Roman"/>
              </a:rPr>
              <a:t>Malavia</a:t>
            </a:r>
            <a:endParaRPr lang="en-US" sz="3100" dirty="0"/>
          </a:p>
          <a:p>
            <a:pPr>
              <a:lnSpc>
                <a:spcPct val="120000"/>
              </a:lnSpc>
              <a:spcBef>
                <a:spcPts val="300"/>
              </a:spcBef>
            </a:pPr>
            <a:r>
              <a:rPr lang="en-US" sz="1700" b="0" dirty="0">
                <a:latin typeface="Times New Roman"/>
                <a:cs typeface="Times New Roman"/>
              </a:rPr>
              <a:t>60003230304</a:t>
            </a:r>
          </a:p>
        </p:txBody>
      </p:sp>
    </p:spTree>
    <p:extLst>
      <p:ext uri="{BB962C8B-B14F-4D97-AF65-F5344CB8AC3E}">
        <p14:creationId xmlns:p14="http://schemas.microsoft.com/office/powerpoint/2010/main" val="36555005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6C2F9-2B3F-CF44-5E92-56B80B2C096A}"/>
              </a:ext>
            </a:extLst>
          </p:cNvPr>
          <p:cNvSpPr>
            <a:spLocks noGrp="1"/>
          </p:cNvSpPr>
          <p:nvPr>
            <p:ph type="title"/>
          </p:nvPr>
        </p:nvSpPr>
        <p:spPr/>
        <p:txBody>
          <a:bodyPr/>
          <a:lstStyle/>
          <a:p>
            <a:r>
              <a:rPr lang="en-IN" dirty="0"/>
              <a:t>Literature Review</a:t>
            </a:r>
          </a:p>
        </p:txBody>
      </p:sp>
      <p:sp>
        <p:nvSpPr>
          <p:cNvPr id="3" name="Content Placeholder 2">
            <a:extLst>
              <a:ext uri="{FF2B5EF4-FFF2-40B4-BE49-F238E27FC236}">
                <a16:creationId xmlns:a16="http://schemas.microsoft.com/office/drawing/2014/main" id="{BB557EFB-F24A-25C2-3C1A-537125B1C3E4}"/>
              </a:ext>
            </a:extLst>
          </p:cNvPr>
          <p:cNvSpPr>
            <a:spLocks noGrp="1"/>
          </p:cNvSpPr>
          <p:nvPr>
            <p:ph idx="1"/>
          </p:nvPr>
        </p:nvSpPr>
        <p:spPr>
          <a:xfrm>
            <a:off x="1316608" y="1230281"/>
            <a:ext cx="9558779" cy="5394960"/>
          </a:xfrm>
        </p:spPr>
        <p:txBody>
          <a:bodyPr/>
          <a:lstStyle/>
          <a:p>
            <a:r>
              <a:rPr lang="en-US" sz="2800" b="1" i="1" u="sng" dirty="0">
                <a:latin typeface="Times New Roman"/>
                <a:cs typeface="Times New Roman"/>
              </a:rPr>
              <a:t>Observations and conclusion of Existing Work</a:t>
            </a:r>
          </a:p>
          <a:p>
            <a:r>
              <a:rPr lang="en-US" sz="2400" b="0" i="0" dirty="0">
                <a:effectLst/>
              </a:rPr>
              <a:t>The research papers emphasize the transformative potential of integrating AI and blockchain technologies in healthcare, particularly amid crises like the COVID-19 pandemic. Existing healthcare systems face challenges in data sharing, interoperability, and data security, prompting the development of innovative solutions like </a:t>
            </a:r>
            <a:r>
              <a:rPr lang="en-US" sz="2400" b="0" i="0" dirty="0" err="1">
                <a:effectLst/>
              </a:rPr>
              <a:t>MedBlock</a:t>
            </a:r>
            <a:r>
              <a:rPr lang="en-US" sz="2400" b="0" i="0" dirty="0">
                <a:effectLst/>
              </a:rPr>
              <a:t>. By leveraging AI for data analysis and prediction and blockchain for secure data storage and sharing, these systems offer improved efficiency, transparency, and patient care. Moving forward, further exploration and implementation of AI-blockchain solutions hold promise for enhancing healthcare management and resilience in the face of future challenges.</a:t>
            </a:r>
            <a:endParaRPr lang="en-IN" sz="2400" dirty="0"/>
          </a:p>
        </p:txBody>
      </p:sp>
    </p:spTree>
    <p:extLst>
      <p:ext uri="{BB962C8B-B14F-4D97-AF65-F5344CB8AC3E}">
        <p14:creationId xmlns:p14="http://schemas.microsoft.com/office/powerpoint/2010/main" val="24892991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E803B-1A05-E9D9-6017-112CE9D98255}"/>
              </a:ext>
            </a:extLst>
          </p:cNvPr>
          <p:cNvSpPr>
            <a:spLocks noGrp="1"/>
          </p:cNvSpPr>
          <p:nvPr>
            <p:ph type="title"/>
          </p:nvPr>
        </p:nvSpPr>
        <p:spPr/>
        <p:txBody>
          <a:bodyPr lIns="91440" tIns="45720" rIns="91440" bIns="45720" anchor="t"/>
          <a:lstStyle/>
          <a:p>
            <a:r>
              <a:rPr lang="en-US">
                <a:latin typeface="Times New Roman"/>
                <a:cs typeface="Times New Roman"/>
              </a:rPr>
              <a:t> References</a:t>
            </a:r>
            <a:endParaRPr lang="en-US"/>
          </a:p>
        </p:txBody>
      </p:sp>
      <p:sp>
        <p:nvSpPr>
          <p:cNvPr id="3" name="Content Placeholder 2">
            <a:extLst>
              <a:ext uri="{FF2B5EF4-FFF2-40B4-BE49-F238E27FC236}">
                <a16:creationId xmlns:a16="http://schemas.microsoft.com/office/drawing/2014/main" id="{BB225A81-FFA0-9408-DC3D-FE140004380F}"/>
              </a:ext>
            </a:extLst>
          </p:cNvPr>
          <p:cNvSpPr>
            <a:spLocks noGrp="1"/>
          </p:cNvSpPr>
          <p:nvPr>
            <p:ph idx="1"/>
          </p:nvPr>
        </p:nvSpPr>
        <p:spPr>
          <a:xfrm>
            <a:off x="206430" y="965303"/>
            <a:ext cx="11779135" cy="5394960"/>
          </a:xfrm>
        </p:spPr>
        <p:txBody>
          <a:bodyPr vert="horz" lIns="91440" tIns="45720" rIns="91440" bIns="45720" rtlCol="0" anchor="t">
            <a:normAutofit/>
          </a:bodyPr>
          <a:lstStyle/>
          <a:p>
            <a:pPr marL="0" indent="0" algn="l" rtl="0" fontAlgn="base">
              <a:buNone/>
            </a:pPr>
            <a:endParaRPr lang="en-US" sz="1800" b="0" i="0" dirty="0">
              <a:solidFill>
                <a:srgbClr val="000000"/>
              </a:solidFill>
              <a:effectLst/>
              <a:latin typeface="Times New Roman" panose="02020603050405020304" pitchFamily="18" charset="0"/>
            </a:endParaRPr>
          </a:p>
          <a:p>
            <a:pPr algn="l" rtl="0" fontAlgn="base"/>
            <a:r>
              <a:rPr lang="en-US" sz="1800" b="1" dirty="0">
                <a:solidFill>
                  <a:srgbClr val="000000"/>
                </a:solidFill>
              </a:rPr>
              <a:t>Published Literature/ Research </a:t>
            </a:r>
            <a:r>
              <a:rPr lang="en-US" sz="1800" b="1" i="0" dirty="0">
                <a:solidFill>
                  <a:srgbClr val="000000"/>
                </a:solidFill>
                <a:effectLst/>
                <a:latin typeface="Times New Roman" panose="02020603050405020304" pitchFamily="18" charset="0"/>
              </a:rPr>
              <a:t>Papers, </a:t>
            </a:r>
            <a:endParaRPr lang="en-US" sz="1200" b="1" i="0" dirty="0">
              <a:solidFill>
                <a:srgbClr val="000000"/>
              </a:solidFill>
              <a:effectLst/>
              <a:latin typeface="Segoe UI" panose="020B0502040204020203" pitchFamily="34" charset="0"/>
            </a:endParaRPr>
          </a:p>
          <a:p>
            <a:pPr marL="342900" indent="-342900" algn="l" fontAlgn="base">
              <a:buFont typeface="+mj-lt"/>
              <a:buAutoNum type="arabicPeriod"/>
            </a:pPr>
            <a:r>
              <a:rPr lang="en-IN" sz="1800" kern="100" dirty="0">
                <a:effectLst/>
                <a:ea typeface="Calibri" panose="020F0502020204030204" pitchFamily="34" charset="0"/>
              </a:rPr>
              <a:t>"Optimized blockchain-based healthcare framework empowered by mixed multi-agent reinforcement learning" by </a:t>
            </a:r>
            <a:r>
              <a:rPr lang="en-IN" sz="1800" kern="100" dirty="0" err="1">
                <a:effectLst/>
                <a:ea typeface="Calibri" panose="020F0502020204030204" pitchFamily="34" charset="0"/>
              </a:rPr>
              <a:t>Abeer</a:t>
            </a:r>
            <a:r>
              <a:rPr lang="en-IN" sz="1800" kern="100" dirty="0">
                <a:effectLst/>
                <a:ea typeface="Calibri" panose="020F0502020204030204" pitchFamily="34" charset="0"/>
              </a:rPr>
              <a:t> Z. Al-</a:t>
            </a:r>
            <a:r>
              <a:rPr lang="en-IN" sz="1800" kern="100" dirty="0" err="1">
                <a:effectLst/>
                <a:ea typeface="Calibri" panose="020F0502020204030204" pitchFamily="34" charset="0"/>
              </a:rPr>
              <a:t>Marridi</a:t>
            </a:r>
            <a:r>
              <a:rPr lang="en-IN" sz="1800" kern="100" dirty="0">
                <a:effectLst/>
                <a:ea typeface="Calibri" panose="020F0502020204030204" pitchFamily="34" charset="0"/>
              </a:rPr>
              <a:t>, Amr Mohamed, and </a:t>
            </a:r>
            <a:r>
              <a:rPr lang="en-IN" sz="1800" kern="100" dirty="0" err="1">
                <a:effectLst/>
                <a:ea typeface="Calibri" panose="020F0502020204030204" pitchFamily="34" charset="0"/>
              </a:rPr>
              <a:t>Aiman</a:t>
            </a:r>
            <a:r>
              <a:rPr lang="en-IN" sz="1800" kern="100" dirty="0">
                <a:effectLst/>
                <a:ea typeface="Calibri" panose="020F0502020204030204" pitchFamily="34" charset="0"/>
              </a:rPr>
              <a:t> </a:t>
            </a:r>
            <a:r>
              <a:rPr lang="en-IN" sz="1800" kern="100" dirty="0" err="1">
                <a:effectLst/>
                <a:ea typeface="Calibri" panose="020F0502020204030204" pitchFamily="34" charset="0"/>
              </a:rPr>
              <a:t>Erbad</a:t>
            </a:r>
            <a:endParaRPr lang="en-IN" sz="1800" kern="100" dirty="0">
              <a:effectLst/>
              <a:ea typeface="Calibri" panose="020F0502020204030204" pitchFamily="34" charset="0"/>
            </a:endParaRPr>
          </a:p>
          <a:p>
            <a:pPr marL="342900" indent="-342900" algn="l" fontAlgn="base">
              <a:buFont typeface="+mj-lt"/>
              <a:buAutoNum type="arabicPeriod"/>
            </a:pPr>
            <a:r>
              <a:rPr lang="en-IN" sz="1800" kern="100" dirty="0">
                <a:effectLst/>
                <a:ea typeface="Calibri" panose="020F0502020204030204" pitchFamily="34" charset="0"/>
              </a:rPr>
              <a:t>X. Liu, Z. Wang, C. Jin, F. Li and G. Li, "A Blockchain-Based Medical Data Sharing and Protection Scheme,"</a:t>
            </a:r>
          </a:p>
          <a:p>
            <a:pPr marL="342900" indent="-342900" algn="l" fontAlgn="base">
              <a:buFont typeface="+mj-lt"/>
              <a:buAutoNum type="arabicPeriod"/>
            </a:pPr>
            <a:r>
              <a:rPr lang="en-IN" sz="1800" kern="100" dirty="0">
                <a:effectLst/>
                <a:ea typeface="Calibri" panose="020F0502020204030204" pitchFamily="34" charset="0"/>
              </a:rPr>
              <a:t>"A Systematic Review on AI-Blockchain Based E-Healthcare Records Management Systems" by A. Haddad, M. H. </a:t>
            </a:r>
            <a:r>
              <a:rPr lang="en-IN" sz="1800" kern="100" dirty="0" err="1">
                <a:effectLst/>
                <a:ea typeface="Calibri" panose="020F0502020204030204" pitchFamily="34" charset="0"/>
              </a:rPr>
              <a:t>Habaebi</a:t>
            </a:r>
            <a:r>
              <a:rPr lang="en-IN" sz="1800" kern="100" dirty="0">
                <a:effectLst/>
                <a:ea typeface="Calibri" panose="020F0502020204030204" pitchFamily="34" charset="0"/>
              </a:rPr>
              <a:t>, M. R. Islam, N. F. </a:t>
            </a:r>
            <a:r>
              <a:rPr lang="en-IN" sz="1800" kern="100" dirty="0" err="1">
                <a:effectLst/>
                <a:ea typeface="Calibri" panose="020F0502020204030204" pitchFamily="34" charset="0"/>
              </a:rPr>
              <a:t>Hasbullah</a:t>
            </a:r>
            <a:r>
              <a:rPr lang="en-IN" sz="1800" kern="100" dirty="0">
                <a:effectLst/>
                <a:ea typeface="Calibri" panose="020F0502020204030204" pitchFamily="34" charset="0"/>
              </a:rPr>
              <a:t>, and S. A. </a:t>
            </a:r>
            <a:r>
              <a:rPr lang="en-IN" sz="1800" kern="100" dirty="0" err="1">
                <a:effectLst/>
                <a:ea typeface="Calibri" panose="020F0502020204030204" pitchFamily="34" charset="0"/>
              </a:rPr>
              <a:t>Zabidi</a:t>
            </a:r>
            <a:endParaRPr lang="en-IN" sz="1800" kern="100" dirty="0">
              <a:effectLst/>
              <a:ea typeface="Calibri" panose="020F0502020204030204" pitchFamily="34" charset="0"/>
            </a:endParaRPr>
          </a:p>
          <a:p>
            <a:pPr marL="342900" indent="-342900" algn="l" fontAlgn="base">
              <a:buFont typeface="+mj-lt"/>
              <a:buAutoNum type="arabicPeriod"/>
            </a:pPr>
            <a:r>
              <a:rPr lang="en-IN" sz="1800" kern="100" dirty="0">
                <a:effectLst/>
                <a:ea typeface="Calibri" panose="020F0502020204030204" pitchFamily="34" charset="0"/>
              </a:rPr>
              <a:t>"</a:t>
            </a:r>
            <a:r>
              <a:rPr lang="en-IN" sz="1800" kern="100" dirty="0" err="1">
                <a:effectLst/>
                <a:ea typeface="Calibri" panose="020F0502020204030204" pitchFamily="34" charset="0"/>
              </a:rPr>
              <a:t>MedBlock</a:t>
            </a:r>
            <a:r>
              <a:rPr lang="en-IN" sz="1800" kern="100" dirty="0">
                <a:effectLst/>
                <a:ea typeface="Calibri" panose="020F0502020204030204" pitchFamily="34" charset="0"/>
              </a:rPr>
              <a:t>: An AI-enabled and Blockchain-driven Medical Healthcare System for COVID-19" by C. Mistry et al</a:t>
            </a:r>
          </a:p>
          <a:p>
            <a:pPr marL="342900" indent="-342900" algn="l" fontAlgn="base">
              <a:buFont typeface="+mj-lt"/>
              <a:buAutoNum type="arabicPeriod"/>
            </a:pPr>
            <a:endParaRPr lang="en-IN" sz="1800" kern="100" dirty="0">
              <a:effectLst/>
              <a:ea typeface="Calibri" panose="020F0502020204030204" pitchFamily="34" charset="0"/>
            </a:endParaRPr>
          </a:p>
          <a:p>
            <a:pPr algn="l" rtl="0" fontAlgn="base">
              <a:buFont typeface="+mj-lt"/>
              <a:buAutoNum type="arabicPeriod" startAt="2"/>
            </a:pPr>
            <a:endParaRPr lang="en-US" sz="1200" b="0" i="0" dirty="0">
              <a:solidFill>
                <a:srgbClr val="000000"/>
              </a:solidFill>
              <a:effectLst/>
              <a:latin typeface="Segoe UI" panose="020B0502040204020203" pitchFamily="34" charset="0"/>
            </a:endParaRPr>
          </a:p>
          <a:p>
            <a:pPr marL="0" indent="0">
              <a:lnSpc>
                <a:spcPct val="170000"/>
              </a:lnSpc>
              <a:buNone/>
            </a:pPr>
            <a:endParaRPr lang="en-US" sz="1800" dirty="0"/>
          </a:p>
        </p:txBody>
      </p:sp>
    </p:spTree>
    <p:extLst>
      <p:ext uri="{BB962C8B-B14F-4D97-AF65-F5344CB8AC3E}">
        <p14:creationId xmlns:p14="http://schemas.microsoft.com/office/powerpoint/2010/main" val="32946912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53613" y="2375670"/>
            <a:ext cx="6603859" cy="1595117"/>
          </a:xfrm>
          <a:prstGeom prst="rect">
            <a:avLst/>
          </a:prstGeom>
        </p:spPr>
        <p:txBody>
          <a:bodyPr wrap="none">
            <a:spAutoFit/>
          </a:bodyPr>
          <a:lstStyle/>
          <a:p>
            <a:pPr>
              <a:lnSpc>
                <a:spcPct val="107000"/>
              </a:lnSpc>
              <a:spcAft>
                <a:spcPts val="800"/>
              </a:spcAft>
            </a:pPr>
            <a:r>
              <a:rPr lang="en-US" sz="9600" i="1">
                <a:ln w="0"/>
                <a:solidFill>
                  <a:srgbClr val="002060"/>
                </a:solidFill>
                <a:latin typeface="Times New Roman" panose="02020603050405020304" pitchFamily="18" charset="0"/>
                <a:ea typeface="Calibri" panose="020F0502020204030204" pitchFamily="34" charset="0"/>
                <a:cs typeface="Times New Roman" panose="02020603050405020304" pitchFamily="18" charset="0"/>
              </a:rPr>
              <a:t>Thank You!!!</a:t>
            </a:r>
            <a:endParaRPr lang="en-IN" sz="9600">
              <a:ln w="0"/>
              <a:solidFill>
                <a:srgbClr val="002060"/>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24965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40" tIns="45720" rIns="91440" bIns="45720" anchor="t"/>
          <a:lstStyle/>
          <a:p>
            <a:r>
              <a:rPr lang="en-US" dirty="0">
                <a:latin typeface="Times New Roman"/>
                <a:cs typeface="Times New Roman"/>
              </a:rPr>
              <a:t>   Overview</a:t>
            </a:r>
            <a:endParaRPr lang="en-IN" dirty="0"/>
          </a:p>
        </p:txBody>
      </p:sp>
      <p:sp>
        <p:nvSpPr>
          <p:cNvPr id="3" name="Content Placeholder 2"/>
          <p:cNvSpPr>
            <a:spLocks noGrp="1"/>
          </p:cNvSpPr>
          <p:nvPr>
            <p:ph idx="1"/>
          </p:nvPr>
        </p:nvSpPr>
        <p:spPr>
          <a:xfrm>
            <a:off x="206430" y="1023314"/>
            <a:ext cx="11779135" cy="7122161"/>
          </a:xfrm>
        </p:spPr>
        <p:txBody>
          <a:bodyPr vert="horz" lIns="91440" tIns="45720" rIns="91440" bIns="45720" rtlCol="0" anchor="t">
            <a:normAutofit/>
          </a:bodyPr>
          <a:lstStyle/>
          <a:p>
            <a:pPr>
              <a:buFont typeface="Arial" panose="020B0604020202020204" pitchFamily="34" charset="0"/>
              <a:buChar char="•"/>
            </a:pPr>
            <a:r>
              <a:rPr lang="en-US" sz="2400" dirty="0">
                <a:latin typeface="Times New Roman"/>
                <a:cs typeface="Times New Roman"/>
              </a:rPr>
              <a:t> Problem Definition</a:t>
            </a:r>
          </a:p>
          <a:p>
            <a:pPr>
              <a:buFont typeface="Arial" panose="020B0604020202020204" pitchFamily="34" charset="0"/>
              <a:buChar char="•"/>
            </a:pPr>
            <a:r>
              <a:rPr lang="en-US" sz="2400" dirty="0">
                <a:latin typeface="Times New Roman"/>
                <a:cs typeface="Times New Roman"/>
              </a:rPr>
              <a:t> Literature Review (Slide 3-5)</a:t>
            </a:r>
            <a:endParaRPr lang="en-US" dirty="0"/>
          </a:p>
          <a:p>
            <a:pPr>
              <a:buFont typeface="Arial" panose="020B0604020202020204" pitchFamily="34" charset="0"/>
              <a:buChar char="•"/>
            </a:pPr>
            <a:r>
              <a:rPr lang="en-US" sz="2400" dirty="0">
                <a:latin typeface="Times New Roman"/>
                <a:cs typeface="Times New Roman"/>
              </a:rPr>
              <a:t> Observations and conclusion of Existing Work</a:t>
            </a:r>
            <a:endParaRPr lang="en-US" dirty="0"/>
          </a:p>
          <a:p>
            <a:pPr>
              <a:buFont typeface="Arial" panose="020B0604020202020204" pitchFamily="34" charset="0"/>
              <a:buChar char="•"/>
            </a:pPr>
            <a:r>
              <a:rPr lang="en-US" sz="2400" dirty="0">
                <a:latin typeface="Times New Roman"/>
                <a:cs typeface="Times New Roman"/>
              </a:rPr>
              <a:t> System Architecture/ Block Diagram </a:t>
            </a:r>
          </a:p>
          <a:p>
            <a:pPr>
              <a:buFont typeface="Arial" panose="020B0604020202020204" pitchFamily="34" charset="0"/>
              <a:buChar char="•"/>
            </a:pPr>
            <a:r>
              <a:rPr lang="en-US" sz="2400" dirty="0">
                <a:latin typeface="Times New Roman"/>
                <a:cs typeface="Times New Roman"/>
              </a:rPr>
              <a:t> Project Timeline</a:t>
            </a:r>
          </a:p>
          <a:p>
            <a:pPr>
              <a:buFont typeface="Arial" panose="020B0604020202020204" pitchFamily="34" charset="0"/>
              <a:buChar char="•"/>
            </a:pPr>
            <a:r>
              <a:rPr lang="en-US" sz="2400" dirty="0">
                <a:latin typeface="Times New Roman"/>
                <a:cs typeface="Times New Roman"/>
              </a:rPr>
              <a:t> References/Learning resources.</a:t>
            </a:r>
            <a:endParaRPr lang="en-US" dirty="0"/>
          </a:p>
          <a:p>
            <a:endParaRPr lang="en-US" sz="2400" dirty="0"/>
          </a:p>
        </p:txBody>
      </p:sp>
    </p:spTree>
    <p:extLst>
      <p:ext uri="{BB962C8B-B14F-4D97-AF65-F5344CB8AC3E}">
        <p14:creationId xmlns:p14="http://schemas.microsoft.com/office/powerpoint/2010/main" val="17511205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Problem Definition</a:t>
            </a:r>
            <a:endParaRPr lang="en-IN" dirty="0"/>
          </a:p>
        </p:txBody>
      </p:sp>
      <p:sp>
        <p:nvSpPr>
          <p:cNvPr id="5" name="Content Placeholder 4">
            <a:extLst>
              <a:ext uri="{FF2B5EF4-FFF2-40B4-BE49-F238E27FC236}">
                <a16:creationId xmlns:a16="http://schemas.microsoft.com/office/drawing/2014/main" id="{00918F4F-C5DB-9B63-5542-733D0989E8E7}"/>
              </a:ext>
            </a:extLst>
          </p:cNvPr>
          <p:cNvSpPr>
            <a:spLocks noGrp="1"/>
          </p:cNvSpPr>
          <p:nvPr>
            <p:ph idx="1"/>
          </p:nvPr>
        </p:nvSpPr>
        <p:spPr>
          <a:xfrm>
            <a:off x="622169" y="962431"/>
            <a:ext cx="10963373" cy="5394960"/>
          </a:xfrm>
        </p:spPr>
        <p:txBody>
          <a:bodyPr/>
          <a:lstStyle/>
          <a:p>
            <a:r>
              <a:rPr lang="en-IN" sz="2800" dirty="0">
                <a:latin typeface="Times New Roman" panose="02020603050405020304" pitchFamily="18" charset="0"/>
                <a:cs typeface="Times New Roman" panose="02020603050405020304" pitchFamily="18" charset="0"/>
              </a:rPr>
              <a:t>AI driven Optimization of Private Blockchain For Health Care Data Sharing</a:t>
            </a:r>
            <a:endParaRPr lang="en-IN" sz="3200" dirty="0">
              <a:latin typeface="Times New Roman" panose="02020603050405020304" pitchFamily="18" charset="0"/>
              <a:cs typeface="Times New Roman" panose="02020603050405020304" pitchFamily="18" charset="0"/>
            </a:endParaRPr>
          </a:p>
          <a:p>
            <a:pPr marL="0" indent="0">
              <a:buNone/>
            </a:pPr>
            <a:endParaRPr lang="en-IN" i="1" dirty="0"/>
          </a:p>
          <a:p>
            <a:pPr marL="0" indent="0">
              <a:buNone/>
            </a:pPr>
            <a:r>
              <a:rPr lang="en-IN" i="1" u="sng" dirty="0"/>
              <a:t>Problem Definition</a:t>
            </a:r>
          </a:p>
          <a:p>
            <a:pPr marL="0" indent="0">
              <a:buNone/>
            </a:pPr>
            <a:r>
              <a:rPr lang="en-US" sz="2000" b="0" i="0" dirty="0">
                <a:effectLst/>
              </a:rPr>
              <a:t>In India, healthcare facilities face challenges in securely sharing patient records due to existing systems' inefficiencies. Current blockchain solutions lack optimization, leading to slow transactions and high costs. Ensuring privacy and confidentiality of data remains a concern, while managing blockchain infrastructure poses technical challenges for hospitals.</a:t>
            </a:r>
          </a:p>
          <a:p>
            <a:pPr marL="0" indent="0">
              <a:buNone/>
            </a:pPr>
            <a:r>
              <a:rPr lang="en-US" sz="2000" b="0" i="0" dirty="0">
                <a:effectLst/>
              </a:rPr>
              <a:t>Our project aims to develop a user-friendly web app powered by AI. This app will enable seamless sharing of health records among clinics and hospitals via a private blockchain optimized for performance and security. By emphasizing availability in Indian hospitals, we aim to overcome existing system limitations, facilitating efficient and secure healthcare data sharing.</a:t>
            </a:r>
            <a:endParaRPr lang="en-IN" i="1" dirty="0"/>
          </a:p>
        </p:txBody>
      </p:sp>
      <p:sp>
        <p:nvSpPr>
          <p:cNvPr id="7" name="Rectangle 4">
            <a:extLst>
              <a:ext uri="{FF2B5EF4-FFF2-40B4-BE49-F238E27FC236}">
                <a16:creationId xmlns:a16="http://schemas.microsoft.com/office/drawing/2014/main" id="{AC44D621-8106-ADB6-B2C3-D876ABF995A1}"/>
              </a:ext>
            </a:extLst>
          </p:cNvPr>
          <p:cNvSpPr>
            <a:spLocks noChangeArrowheads="1"/>
          </p:cNvSpPr>
          <p:nvPr/>
        </p:nvSpPr>
        <p:spPr bwMode="auto">
          <a:xfrm>
            <a:off x="0" y="0"/>
            <a:ext cx="42291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318902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95342-B4AD-479E-A58E-129C5D5602CF}"/>
              </a:ext>
            </a:extLst>
          </p:cNvPr>
          <p:cNvSpPr>
            <a:spLocks noGrp="1"/>
          </p:cNvSpPr>
          <p:nvPr>
            <p:ph type="title"/>
          </p:nvPr>
        </p:nvSpPr>
        <p:spPr/>
        <p:txBody>
          <a:bodyPr/>
          <a:lstStyle/>
          <a:p>
            <a:r>
              <a:rPr lang="en-IN" dirty="0"/>
              <a:t>Literature Review </a:t>
            </a:r>
          </a:p>
        </p:txBody>
      </p:sp>
      <p:sp>
        <p:nvSpPr>
          <p:cNvPr id="3" name="Content Placeholder 2">
            <a:extLst>
              <a:ext uri="{FF2B5EF4-FFF2-40B4-BE49-F238E27FC236}">
                <a16:creationId xmlns:a16="http://schemas.microsoft.com/office/drawing/2014/main" id="{24451FAB-2944-ECFD-7F5E-BF1A111A0859}"/>
              </a:ext>
            </a:extLst>
          </p:cNvPr>
          <p:cNvSpPr>
            <a:spLocks noGrp="1"/>
          </p:cNvSpPr>
          <p:nvPr>
            <p:ph idx="1"/>
          </p:nvPr>
        </p:nvSpPr>
        <p:spPr/>
        <p:txBody>
          <a:bodyPr>
            <a:normAutofit/>
          </a:bodyPr>
          <a:lstStyle/>
          <a:p>
            <a:pPr algn="l"/>
            <a:r>
              <a:rPr lang="en-IN" sz="2000" b="1" i="1" u="sng" kern="100" dirty="0">
                <a:effectLst/>
                <a:ea typeface="Calibri" panose="020F0502020204030204" pitchFamily="34" charset="0"/>
              </a:rPr>
              <a:t>"Optimized blockchain-based healthcare framework empowered by mixed multi-agent reinforcement learning" by </a:t>
            </a:r>
            <a:r>
              <a:rPr lang="en-IN" sz="2000" b="1" i="1" u="sng" kern="100" dirty="0" err="1">
                <a:effectLst/>
                <a:ea typeface="Calibri" panose="020F0502020204030204" pitchFamily="34" charset="0"/>
              </a:rPr>
              <a:t>Abeer</a:t>
            </a:r>
            <a:r>
              <a:rPr lang="en-IN" sz="2000" b="1" i="1" u="sng" kern="100" dirty="0">
                <a:effectLst/>
                <a:ea typeface="Calibri" panose="020F0502020204030204" pitchFamily="34" charset="0"/>
              </a:rPr>
              <a:t> Z. Al-</a:t>
            </a:r>
            <a:r>
              <a:rPr lang="en-IN" sz="2000" b="1" i="1" u="sng" kern="100" dirty="0" err="1">
                <a:effectLst/>
                <a:ea typeface="Calibri" panose="020F0502020204030204" pitchFamily="34" charset="0"/>
              </a:rPr>
              <a:t>Marridi</a:t>
            </a:r>
            <a:r>
              <a:rPr lang="en-IN" sz="2000" b="1" i="1" u="sng" kern="100" dirty="0">
                <a:effectLst/>
                <a:ea typeface="Calibri" panose="020F0502020204030204" pitchFamily="34" charset="0"/>
              </a:rPr>
              <a:t>, Amr Mohamed, and </a:t>
            </a:r>
            <a:r>
              <a:rPr lang="en-IN" sz="2000" b="1" i="1" u="sng" kern="100" dirty="0" err="1">
                <a:effectLst/>
                <a:ea typeface="Calibri" panose="020F0502020204030204" pitchFamily="34" charset="0"/>
              </a:rPr>
              <a:t>Aiman</a:t>
            </a:r>
            <a:r>
              <a:rPr lang="en-IN" sz="2000" b="1" i="1" u="sng" kern="100" dirty="0">
                <a:effectLst/>
                <a:ea typeface="Calibri" panose="020F0502020204030204" pitchFamily="34" charset="0"/>
              </a:rPr>
              <a:t> </a:t>
            </a:r>
            <a:r>
              <a:rPr lang="en-IN" sz="2000" b="1" i="1" u="sng" kern="100" dirty="0" err="1">
                <a:effectLst/>
                <a:ea typeface="Calibri" panose="020F0502020204030204" pitchFamily="34" charset="0"/>
              </a:rPr>
              <a:t>Erbad</a:t>
            </a:r>
            <a:endParaRPr lang="en-US" sz="2000" b="0" i="1" u="sng" dirty="0">
              <a:effectLst/>
            </a:endParaRPr>
          </a:p>
          <a:p>
            <a:pPr marL="0" indent="0" algn="l">
              <a:buNone/>
            </a:pPr>
            <a:r>
              <a:rPr lang="en-US" sz="2000" b="1" i="0" dirty="0">
                <a:effectLst/>
              </a:rPr>
              <a:t>Existing Systems:</a:t>
            </a:r>
            <a:r>
              <a:rPr lang="en-US" sz="2000" b="0" i="0" dirty="0">
                <a:effectLst/>
              </a:rPr>
              <a:t> Traditional healthcare data sharing systems suffer from centralized architectures prone to security breaches and inefficiencies in data access and sharing. Additionally, blockchain-based systems may encounter scalability and optimization challenges.</a:t>
            </a:r>
          </a:p>
          <a:p>
            <a:pPr marL="0" indent="0" algn="l">
              <a:buNone/>
            </a:pPr>
            <a:r>
              <a:rPr lang="en-US" sz="2000" b="1" i="0" dirty="0">
                <a:effectLst/>
              </a:rPr>
              <a:t>Methodology/Approach:</a:t>
            </a:r>
            <a:r>
              <a:rPr lang="en-US" sz="2000" b="0" i="0" dirty="0">
                <a:effectLst/>
              </a:rPr>
              <a:t> The proposed framework employs mixed multi-agent reinforcement learning (MMARL), where multiple agents interact and make decisions in a dynamic environment. Reinforcement learning algorithms, such as Q-learning or deep Q-networks, enable agents to learn optimal data sharing strategies. These agents represent various stakeholders in healthcare data sharing and learn to optimize sharing while ensuring privacy and security.</a:t>
            </a:r>
          </a:p>
          <a:p>
            <a:pPr marL="0" indent="0" algn="l">
              <a:buNone/>
            </a:pPr>
            <a:r>
              <a:rPr lang="en-US" sz="2000" b="1" i="0" dirty="0">
                <a:effectLst/>
              </a:rPr>
              <a:t>Key technologies used include:</a:t>
            </a:r>
          </a:p>
          <a:p>
            <a:pPr algn="l">
              <a:buFont typeface="+mj-lt"/>
              <a:buAutoNum type="arabicPeriod"/>
            </a:pPr>
            <a:r>
              <a:rPr lang="en-US" sz="2000" b="0" i="0" dirty="0">
                <a:effectLst/>
              </a:rPr>
              <a:t>Blockchain technology: Utilized for secure and immutable storage of healthcare data.</a:t>
            </a:r>
          </a:p>
          <a:p>
            <a:pPr algn="l">
              <a:buFont typeface="+mj-lt"/>
              <a:buAutoNum type="arabicPeriod"/>
            </a:pPr>
            <a:r>
              <a:rPr lang="en-US" sz="2000" b="0" i="0" dirty="0">
                <a:effectLst/>
              </a:rPr>
              <a:t>Multi-agent reinforcement learning (MMARL): Facilitates collaborative decision-making among multiple agents within the healthcare ecosystem.</a:t>
            </a:r>
          </a:p>
          <a:p>
            <a:pPr>
              <a:lnSpc>
                <a:spcPct val="107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346045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B4AF1-8F47-781D-B02C-1E9E6670C0EC}"/>
              </a:ext>
            </a:extLst>
          </p:cNvPr>
          <p:cNvSpPr>
            <a:spLocks noGrp="1"/>
          </p:cNvSpPr>
          <p:nvPr>
            <p:ph type="title"/>
          </p:nvPr>
        </p:nvSpPr>
        <p:spPr/>
        <p:txBody>
          <a:bodyPr/>
          <a:lstStyle/>
          <a:p>
            <a:r>
              <a:rPr lang="en-IN" dirty="0"/>
              <a:t>Literature Review</a:t>
            </a:r>
          </a:p>
        </p:txBody>
      </p:sp>
      <p:sp>
        <p:nvSpPr>
          <p:cNvPr id="3" name="Content Placeholder 2">
            <a:extLst>
              <a:ext uri="{FF2B5EF4-FFF2-40B4-BE49-F238E27FC236}">
                <a16:creationId xmlns:a16="http://schemas.microsoft.com/office/drawing/2014/main" id="{E1A40002-31DD-17DE-DCB9-D469D2702339}"/>
              </a:ext>
            </a:extLst>
          </p:cNvPr>
          <p:cNvSpPr>
            <a:spLocks noGrp="1"/>
          </p:cNvSpPr>
          <p:nvPr>
            <p:ph idx="1"/>
          </p:nvPr>
        </p:nvSpPr>
        <p:spPr/>
        <p:txBody>
          <a:bodyPr>
            <a:normAutofit fontScale="70000" lnSpcReduction="20000"/>
          </a:bodyPr>
          <a:lstStyle/>
          <a:p>
            <a:pPr>
              <a:lnSpc>
                <a:spcPct val="107000"/>
              </a:lnSpc>
              <a:spcAft>
                <a:spcPts val="800"/>
              </a:spcAft>
            </a:pPr>
            <a:r>
              <a:rPr lang="en-IN" sz="2900" b="1" i="1" u="sng" kern="100" dirty="0">
                <a:effectLst/>
                <a:ea typeface="Calibri" panose="020F0502020204030204" pitchFamily="34" charset="0"/>
              </a:rPr>
              <a:t>X. Liu, Z. Wang, C. Jin, F. Li and G. Li, "A Blockchain-Based Medical Data Sharing and Protection Scheme,"</a:t>
            </a:r>
            <a:endParaRPr lang="en-IN" sz="1800" i="1" u="sng" kern="100" dirty="0">
              <a:effectLst/>
              <a:ea typeface="Calibri" panose="020F0502020204030204" pitchFamily="34" charset="0"/>
            </a:endParaRPr>
          </a:p>
          <a:p>
            <a:pPr algn="l"/>
            <a:r>
              <a:rPr lang="en-US" b="1" i="0" dirty="0">
                <a:effectLst/>
              </a:rPr>
              <a:t>Existing Systems: </a:t>
            </a:r>
            <a:r>
              <a:rPr lang="en-US" b="0" i="0" dirty="0">
                <a:effectLst/>
              </a:rPr>
              <a:t>Current medical data sharing systems often suffer from privacy protection, security, and data integrity issues. Centralized architectures are commonly used, leading to vulnerabilities like single points of failure and unauthorized access. Patient privacy and data misuse concerns are prevalent.</a:t>
            </a:r>
          </a:p>
          <a:p>
            <a:pPr algn="l"/>
            <a:r>
              <a:rPr lang="en-US" b="1" i="0" dirty="0">
                <a:effectLst/>
              </a:rPr>
              <a:t>Methodology/Approach:</a:t>
            </a:r>
            <a:r>
              <a:rPr lang="en-US" b="0" i="0" dirty="0">
                <a:effectLst/>
              </a:rPr>
              <a:t> The paper integrates blockchain technology into medical data sharing to address existing shortcomings. It utilizes smart contracts, particularly on platforms like Ethereum, to enforce access control and data sharing </a:t>
            </a:r>
            <a:r>
              <a:rPr lang="en-US" b="0" i="0" dirty="0" err="1">
                <a:effectLst/>
              </a:rPr>
              <a:t>policies.Smart</a:t>
            </a:r>
            <a:r>
              <a:rPr lang="en-US" b="0" i="0" dirty="0">
                <a:effectLst/>
              </a:rPr>
              <a:t> contracts are utilized for fine-grained access control, while consensus algorithms may ensure the immutability and integrity of medical records stored on the blockchain.</a:t>
            </a:r>
          </a:p>
          <a:p>
            <a:pPr algn="l"/>
            <a:r>
              <a:rPr lang="en-US" b="1" i="0" dirty="0">
                <a:effectLst/>
              </a:rPr>
              <a:t>Key technologies, tools, and frameworks include:</a:t>
            </a:r>
          </a:p>
          <a:p>
            <a:pPr algn="l">
              <a:buFont typeface="+mj-lt"/>
              <a:buAutoNum type="arabicPeriod"/>
            </a:pPr>
            <a:r>
              <a:rPr lang="en-US" b="1" i="0" dirty="0">
                <a:effectLst/>
              </a:rPr>
              <a:t>Blockchain technology:</a:t>
            </a:r>
            <a:r>
              <a:rPr lang="en-US" b="0" i="0" dirty="0">
                <a:effectLst/>
              </a:rPr>
              <a:t> Utilized for decentralized storage and management of medical data, ensuring transparency, integrity, and security.</a:t>
            </a:r>
          </a:p>
          <a:p>
            <a:pPr algn="l">
              <a:buFont typeface="+mj-lt"/>
              <a:buAutoNum type="arabicPeriod"/>
            </a:pPr>
            <a:r>
              <a:rPr lang="en-US" b="1" i="0" dirty="0">
                <a:effectLst/>
              </a:rPr>
              <a:t>Smart contracts:</a:t>
            </a:r>
            <a:r>
              <a:rPr lang="en-US" b="0" i="0" dirty="0">
                <a:effectLst/>
              </a:rPr>
              <a:t> Automation and enforcement of access control policies, facilitating secure and auditable medical data sharing.</a:t>
            </a:r>
          </a:p>
          <a:p>
            <a:pPr algn="l">
              <a:buFont typeface="+mj-lt"/>
              <a:buAutoNum type="arabicPeriod"/>
            </a:pPr>
            <a:r>
              <a:rPr lang="en-US" b="1" i="0" dirty="0">
                <a:effectLst/>
              </a:rPr>
              <a:t>Cryptographic techniques:</a:t>
            </a:r>
            <a:r>
              <a:rPr lang="en-US" b="0" i="0" dirty="0">
                <a:effectLst/>
              </a:rPr>
              <a:t> Encryption algorithms employed to protect medical data confidentiality and prevent unauthorized access.</a:t>
            </a:r>
          </a:p>
          <a:p>
            <a:pPr algn="l">
              <a:buFont typeface="+mj-lt"/>
              <a:buAutoNum type="arabicPeriod"/>
            </a:pPr>
            <a:r>
              <a:rPr lang="en-US" b="1" i="0" dirty="0">
                <a:effectLst/>
              </a:rPr>
              <a:t>Consensus algorithms:</a:t>
            </a:r>
            <a:r>
              <a:rPr lang="en-US" b="0" i="0" dirty="0">
                <a:effectLst/>
              </a:rPr>
              <a:t> Proof of Work (</a:t>
            </a:r>
            <a:r>
              <a:rPr lang="en-US" b="0" i="0" dirty="0" err="1">
                <a:effectLst/>
              </a:rPr>
              <a:t>PoW</a:t>
            </a:r>
            <a:r>
              <a:rPr lang="en-US" b="0" i="0" dirty="0">
                <a:effectLst/>
              </a:rPr>
              <a:t>) or Proof of Stake (</a:t>
            </a:r>
            <a:r>
              <a:rPr lang="en-US" b="0" i="0" dirty="0" err="1">
                <a:effectLst/>
              </a:rPr>
              <a:t>PoS</a:t>
            </a:r>
            <a:r>
              <a:rPr lang="en-US" b="0" i="0" dirty="0">
                <a:effectLst/>
              </a:rPr>
              <a:t>) may be employed to achieve agreement among network participants on transaction validity and blockchain state.</a:t>
            </a:r>
          </a:p>
          <a:p>
            <a:pPr>
              <a:lnSpc>
                <a:spcPct val="107000"/>
              </a:lnSpc>
              <a:spcAft>
                <a:spcPts val="800"/>
              </a:spcAft>
            </a:pPr>
            <a:endParaRPr lang="en-IN" dirty="0"/>
          </a:p>
        </p:txBody>
      </p:sp>
    </p:spTree>
    <p:extLst>
      <p:ext uri="{BB962C8B-B14F-4D97-AF65-F5344CB8AC3E}">
        <p14:creationId xmlns:p14="http://schemas.microsoft.com/office/powerpoint/2010/main" val="31555916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CC1AD-329C-E99C-4C41-2CCCA6419700}"/>
              </a:ext>
            </a:extLst>
          </p:cNvPr>
          <p:cNvSpPr>
            <a:spLocks noGrp="1"/>
          </p:cNvSpPr>
          <p:nvPr>
            <p:ph type="title"/>
          </p:nvPr>
        </p:nvSpPr>
        <p:spPr/>
        <p:txBody>
          <a:bodyPr/>
          <a:lstStyle/>
          <a:p>
            <a:r>
              <a:rPr lang="en-IN" dirty="0"/>
              <a:t>Literature Review</a:t>
            </a:r>
          </a:p>
        </p:txBody>
      </p:sp>
      <p:sp>
        <p:nvSpPr>
          <p:cNvPr id="3" name="Content Placeholder 2">
            <a:extLst>
              <a:ext uri="{FF2B5EF4-FFF2-40B4-BE49-F238E27FC236}">
                <a16:creationId xmlns:a16="http://schemas.microsoft.com/office/drawing/2014/main" id="{AB2DB456-DB63-FA58-8A47-E2DDB1BD5DBB}"/>
              </a:ext>
            </a:extLst>
          </p:cNvPr>
          <p:cNvSpPr>
            <a:spLocks noGrp="1"/>
          </p:cNvSpPr>
          <p:nvPr>
            <p:ph idx="1"/>
          </p:nvPr>
        </p:nvSpPr>
        <p:spPr/>
        <p:txBody>
          <a:bodyPr>
            <a:normAutofit/>
          </a:bodyPr>
          <a:lstStyle/>
          <a:p>
            <a:r>
              <a:rPr lang="en-IN" sz="2000" b="1" i="1" u="sng" kern="100" dirty="0">
                <a:effectLst/>
                <a:ea typeface="Calibri" panose="020F0502020204030204" pitchFamily="34" charset="0"/>
              </a:rPr>
              <a:t>"A Systematic Review on AI-Blockchain Based E-Healthcare Records Management Systems" by A. Haddad, M. H. </a:t>
            </a:r>
            <a:r>
              <a:rPr lang="en-IN" sz="2000" b="1" i="1" u="sng" kern="100" dirty="0" err="1">
                <a:effectLst/>
                <a:ea typeface="Calibri" panose="020F0502020204030204" pitchFamily="34" charset="0"/>
              </a:rPr>
              <a:t>Habaebi</a:t>
            </a:r>
            <a:r>
              <a:rPr lang="en-IN" sz="2000" b="1" i="1" u="sng" kern="100" dirty="0">
                <a:effectLst/>
                <a:ea typeface="Calibri" panose="020F0502020204030204" pitchFamily="34" charset="0"/>
              </a:rPr>
              <a:t>, M. R. Islam, N. F. </a:t>
            </a:r>
            <a:r>
              <a:rPr lang="en-IN" sz="2000" b="1" i="1" u="sng" kern="100" dirty="0" err="1">
                <a:effectLst/>
                <a:ea typeface="Calibri" panose="020F0502020204030204" pitchFamily="34" charset="0"/>
              </a:rPr>
              <a:t>Hasbullah</a:t>
            </a:r>
            <a:r>
              <a:rPr lang="en-IN" sz="2000" b="1" i="1" u="sng" kern="100" dirty="0">
                <a:effectLst/>
                <a:ea typeface="Calibri" panose="020F0502020204030204" pitchFamily="34" charset="0"/>
              </a:rPr>
              <a:t>, and S. A. </a:t>
            </a:r>
            <a:r>
              <a:rPr lang="en-IN" sz="2000" b="1" i="1" u="sng" kern="100" dirty="0" err="1">
                <a:effectLst/>
                <a:ea typeface="Calibri" panose="020F0502020204030204" pitchFamily="34" charset="0"/>
              </a:rPr>
              <a:t>Zabidi</a:t>
            </a:r>
            <a:endParaRPr lang="en-IN" sz="2000" i="1" u="sng" kern="100" dirty="0">
              <a:effectLst/>
              <a:ea typeface="Calibri" panose="020F0502020204030204" pitchFamily="34" charset="0"/>
            </a:endParaRPr>
          </a:p>
          <a:p>
            <a:pPr algn="l"/>
            <a:r>
              <a:rPr lang="en-US" sz="2000" b="1" i="0" dirty="0">
                <a:effectLst/>
              </a:rPr>
              <a:t>Existing Systems:</a:t>
            </a:r>
            <a:r>
              <a:rPr lang="en-US" sz="2000" b="0" i="0" dirty="0">
                <a:effectLst/>
              </a:rPr>
              <a:t> The paper reviews current AI-blockchain integration in managing e-healthcare records. It explores systems addressing data security, interoperability, and accessibility challenges. Examples include AI-driven data analysis and blockchain for secure data storage and sharing.</a:t>
            </a:r>
          </a:p>
          <a:p>
            <a:pPr algn="l"/>
            <a:r>
              <a:rPr lang="en-US" sz="2000" b="1" i="0" dirty="0">
                <a:effectLst/>
              </a:rPr>
              <a:t>Methodology/Approach:</a:t>
            </a:r>
            <a:r>
              <a:rPr lang="en-US" sz="2000" b="0" i="0" dirty="0">
                <a:effectLst/>
              </a:rPr>
              <a:t> The paper conducts a systematic literature review to identify and assess AI-blockchain based e-healthcare records management systems. It searches and selects relevant articles, papers, and reports. It examines algorithms like machine learning and blockchain consensus for data analysis and security</a:t>
            </a:r>
          </a:p>
          <a:p>
            <a:pPr algn="l"/>
            <a:r>
              <a:rPr lang="en-IN" sz="2000" b="1" i="0" dirty="0">
                <a:effectLst/>
              </a:rPr>
              <a:t>Technology/Tools/Frameworks:</a:t>
            </a:r>
          </a:p>
          <a:p>
            <a:pPr algn="l">
              <a:buFont typeface="+mj-lt"/>
              <a:buAutoNum type="arabicPeriod"/>
            </a:pPr>
            <a:r>
              <a:rPr lang="en-IN" sz="2000" b="0" i="0" dirty="0">
                <a:effectLst/>
              </a:rPr>
              <a:t>AI frameworks and libraries: TensorFlow, </a:t>
            </a:r>
            <a:r>
              <a:rPr lang="en-IN" sz="2000" b="0" i="0" dirty="0" err="1">
                <a:effectLst/>
              </a:rPr>
              <a:t>PyTorch</a:t>
            </a:r>
            <a:r>
              <a:rPr lang="en-IN" sz="2000" b="0" i="0" dirty="0">
                <a:effectLst/>
              </a:rPr>
              <a:t>, scikit-learn, and NLTK are examples used for implementing machine learning and NLP algorithms.</a:t>
            </a:r>
          </a:p>
          <a:p>
            <a:pPr algn="l">
              <a:buFont typeface="+mj-lt"/>
              <a:buAutoNum type="arabicPeriod"/>
            </a:pPr>
            <a:r>
              <a:rPr lang="en-IN" sz="2000" b="0" i="0" dirty="0">
                <a:effectLst/>
              </a:rPr>
              <a:t>Blockchain platforms: Ethereum, Hyperledger Fabric, and Corda are commonly utilized for decentralized data storage, transaction management, and smart contract execution.</a:t>
            </a:r>
          </a:p>
          <a:p>
            <a:pPr algn="l">
              <a:buFont typeface="+mj-lt"/>
              <a:buAutoNum type="arabicPeriod"/>
            </a:pPr>
            <a:r>
              <a:rPr lang="en-IN" sz="2000" b="0" i="0" dirty="0">
                <a:effectLst/>
              </a:rPr>
              <a:t>Data management tools: MongoDB, MySQL, and PostgreSQL databases may be employed for storing and managing e-healthcare records.</a:t>
            </a:r>
          </a:p>
          <a:p>
            <a:endParaRPr lang="en-IN" sz="2000" dirty="0"/>
          </a:p>
        </p:txBody>
      </p:sp>
    </p:spTree>
    <p:extLst>
      <p:ext uri="{BB962C8B-B14F-4D97-AF65-F5344CB8AC3E}">
        <p14:creationId xmlns:p14="http://schemas.microsoft.com/office/powerpoint/2010/main" val="35887927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64ECC-DE5F-C272-810F-D7B8E4C5D5FE}"/>
              </a:ext>
            </a:extLst>
          </p:cNvPr>
          <p:cNvSpPr>
            <a:spLocks noGrp="1"/>
          </p:cNvSpPr>
          <p:nvPr>
            <p:ph type="title"/>
          </p:nvPr>
        </p:nvSpPr>
        <p:spPr/>
        <p:txBody>
          <a:bodyPr/>
          <a:lstStyle/>
          <a:p>
            <a:r>
              <a:rPr lang="en-IN" dirty="0"/>
              <a:t>Literature Review</a:t>
            </a:r>
          </a:p>
        </p:txBody>
      </p:sp>
      <p:sp>
        <p:nvSpPr>
          <p:cNvPr id="3" name="Content Placeholder 2">
            <a:extLst>
              <a:ext uri="{FF2B5EF4-FFF2-40B4-BE49-F238E27FC236}">
                <a16:creationId xmlns:a16="http://schemas.microsoft.com/office/drawing/2014/main" id="{53EF3598-9555-42C6-61C3-70AB98283CE9}"/>
              </a:ext>
            </a:extLst>
          </p:cNvPr>
          <p:cNvSpPr>
            <a:spLocks noGrp="1"/>
          </p:cNvSpPr>
          <p:nvPr>
            <p:ph idx="1"/>
          </p:nvPr>
        </p:nvSpPr>
        <p:spPr/>
        <p:txBody>
          <a:bodyPr>
            <a:normAutofit/>
          </a:bodyPr>
          <a:lstStyle/>
          <a:p>
            <a:r>
              <a:rPr lang="en-IN" sz="2000" b="1" i="1" u="sng" kern="100" dirty="0">
                <a:effectLst/>
                <a:ea typeface="Calibri" panose="020F0502020204030204" pitchFamily="34" charset="0"/>
              </a:rPr>
              <a:t>"</a:t>
            </a:r>
            <a:r>
              <a:rPr lang="en-IN" sz="2000" b="1" i="1" u="sng" kern="100" dirty="0" err="1">
                <a:effectLst/>
                <a:ea typeface="Calibri" panose="020F0502020204030204" pitchFamily="34" charset="0"/>
              </a:rPr>
              <a:t>MedBlock</a:t>
            </a:r>
            <a:r>
              <a:rPr lang="en-IN" sz="2000" b="1" i="1" u="sng" kern="100" dirty="0">
                <a:effectLst/>
                <a:ea typeface="Calibri" panose="020F0502020204030204" pitchFamily="34" charset="0"/>
              </a:rPr>
              <a:t>: An AI-enabled and Blockchain-driven Medical Healthcare System for COVID-19" by C. Mistry et al</a:t>
            </a:r>
            <a:endParaRPr lang="en-IN" sz="2000" i="1" u="sng" kern="100" dirty="0">
              <a:effectLst/>
              <a:ea typeface="Calibri" panose="020F0502020204030204" pitchFamily="34" charset="0"/>
            </a:endParaRPr>
          </a:p>
          <a:p>
            <a:pPr algn="l"/>
            <a:r>
              <a:rPr lang="en-US" sz="2000" b="1" i="0" dirty="0">
                <a:effectLst/>
              </a:rPr>
              <a:t>Existing Systems: </a:t>
            </a:r>
            <a:r>
              <a:rPr lang="en-US" sz="2000" b="0" i="0" dirty="0">
                <a:effectLst/>
              </a:rPr>
              <a:t>The paper examines shortcomings in existing healthcare systems during the COVID-19 crisis, including inefficiencies in data sharing, interoperability issues, and concerns about data security and privacy. It proposes </a:t>
            </a:r>
            <a:r>
              <a:rPr lang="en-US" sz="2000" b="0" i="0" dirty="0" err="1">
                <a:effectLst/>
              </a:rPr>
              <a:t>MedBlock</a:t>
            </a:r>
            <a:r>
              <a:rPr lang="en-US" sz="2000" b="0" i="0" dirty="0">
                <a:effectLst/>
              </a:rPr>
              <a:t> as a solution, utilizing AI and blockchain to improve medical healthcare management during pandemics.</a:t>
            </a:r>
          </a:p>
          <a:p>
            <a:pPr algn="l"/>
            <a:r>
              <a:rPr lang="en-US" sz="2000" b="1" i="0" dirty="0">
                <a:effectLst/>
              </a:rPr>
              <a:t>Methodology/Approach:</a:t>
            </a:r>
            <a:r>
              <a:rPr lang="en-US" sz="2000" b="0" i="0" dirty="0">
                <a:effectLst/>
              </a:rPr>
              <a:t> The research focuses on developing </a:t>
            </a:r>
            <a:r>
              <a:rPr lang="en-US" sz="2000" b="0" i="0" dirty="0" err="1">
                <a:effectLst/>
              </a:rPr>
              <a:t>MedBlock</a:t>
            </a:r>
            <a:r>
              <a:rPr lang="en-US" sz="2000" b="0" i="0" dirty="0">
                <a:effectLst/>
              </a:rPr>
              <a:t>, an AI-enabled and blockchain-driven healthcare system. It integrates AI techniques for data analysis, disease prediction, and decision support, employing machine learning algorithms for tasks like predictive modeling and risk assessment related to COVID-19.</a:t>
            </a:r>
          </a:p>
          <a:p>
            <a:pPr algn="l"/>
            <a:r>
              <a:rPr lang="en-US" sz="2000" b="1" i="0" dirty="0">
                <a:effectLst/>
              </a:rPr>
              <a:t>Technology/Tools/Frameworks:</a:t>
            </a:r>
          </a:p>
          <a:p>
            <a:pPr algn="l">
              <a:buFont typeface="+mj-lt"/>
              <a:buAutoNum type="arabicPeriod"/>
            </a:pPr>
            <a:r>
              <a:rPr lang="en-US" sz="2000" b="0" i="0" dirty="0">
                <a:effectLst/>
              </a:rPr>
              <a:t>AI frameworks: TensorFlow, </a:t>
            </a:r>
            <a:r>
              <a:rPr lang="en-US" sz="2000" b="0" i="0" dirty="0" err="1">
                <a:effectLst/>
              </a:rPr>
              <a:t>PyTorch</a:t>
            </a:r>
            <a:r>
              <a:rPr lang="en-US" sz="2000" b="0" i="0" dirty="0">
                <a:effectLst/>
              </a:rPr>
              <a:t>, or scikit-learn for AI model development and deployment.</a:t>
            </a:r>
          </a:p>
          <a:p>
            <a:pPr algn="l">
              <a:buFont typeface="+mj-lt"/>
              <a:buAutoNum type="arabicPeriod"/>
            </a:pPr>
            <a:r>
              <a:rPr lang="en-US" sz="2000" b="0" i="0" dirty="0">
                <a:effectLst/>
              </a:rPr>
              <a:t>Blockchain platforms: Ethereum, Hyperledger, or Corda for secure and decentralized data storage.</a:t>
            </a:r>
          </a:p>
          <a:p>
            <a:pPr algn="l">
              <a:buFont typeface="+mj-lt"/>
              <a:buAutoNum type="arabicPeriod"/>
            </a:pPr>
            <a:r>
              <a:rPr lang="en-US" sz="2000" b="0" i="0" dirty="0">
                <a:effectLst/>
              </a:rPr>
              <a:t>Smart contracts: Solidity (for Ethereum) or </a:t>
            </a:r>
            <a:r>
              <a:rPr lang="en-US" sz="2000" b="0" i="0" dirty="0" err="1">
                <a:effectLst/>
              </a:rPr>
              <a:t>Chaincode</a:t>
            </a:r>
            <a:r>
              <a:rPr lang="en-US" sz="2000" b="0" i="0" dirty="0">
                <a:effectLst/>
              </a:rPr>
              <a:t> (for Hyperledger Fabric) for developing and deploying smart contracts automating business logic in healthcare systems</a:t>
            </a:r>
            <a:r>
              <a:rPr lang="en-US" sz="2000" b="0" i="0" dirty="0">
                <a:solidFill>
                  <a:srgbClr val="ECECEC"/>
                </a:solidFill>
                <a:effectLst/>
              </a:rPr>
              <a:t>.</a:t>
            </a:r>
          </a:p>
          <a:p>
            <a:endParaRPr lang="en-IN" sz="2000" dirty="0"/>
          </a:p>
        </p:txBody>
      </p:sp>
    </p:spTree>
    <p:extLst>
      <p:ext uri="{BB962C8B-B14F-4D97-AF65-F5344CB8AC3E}">
        <p14:creationId xmlns:p14="http://schemas.microsoft.com/office/powerpoint/2010/main" val="15159156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latin typeface="Times New Roman"/>
                <a:cs typeface="Times New Roman"/>
              </a:rPr>
              <a:t>System Architecture/ Block Diagram </a:t>
            </a:r>
            <a:endParaRPr lang="en-IN" dirty="0"/>
          </a:p>
        </p:txBody>
      </p:sp>
      <p:pic>
        <p:nvPicPr>
          <p:cNvPr id="4" name="Content Placeholder 3">
            <a:extLst>
              <a:ext uri="{FF2B5EF4-FFF2-40B4-BE49-F238E27FC236}">
                <a16:creationId xmlns:a16="http://schemas.microsoft.com/office/drawing/2014/main" id="{548467CB-6114-543A-D820-8E75B1B0136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98797" y="844952"/>
            <a:ext cx="7594401" cy="5580522"/>
          </a:xfrm>
        </p:spPr>
      </p:pic>
    </p:spTree>
    <p:extLst>
      <p:ext uri="{BB962C8B-B14F-4D97-AF65-F5344CB8AC3E}">
        <p14:creationId xmlns:p14="http://schemas.microsoft.com/office/powerpoint/2010/main" val="9107356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Project Timeline</a:t>
            </a:r>
          </a:p>
        </p:txBody>
      </p:sp>
      <p:graphicFrame>
        <p:nvGraphicFramePr>
          <p:cNvPr id="20" name="Table 19">
            <a:extLst>
              <a:ext uri="{FF2B5EF4-FFF2-40B4-BE49-F238E27FC236}">
                <a16:creationId xmlns:a16="http://schemas.microsoft.com/office/drawing/2014/main" id="{A5D69E4D-20F7-96A1-1A67-17ADFC0263E9}"/>
              </a:ext>
            </a:extLst>
          </p:cNvPr>
          <p:cNvGraphicFramePr>
            <a:graphicFrameLocks noGrp="1"/>
          </p:cNvGraphicFramePr>
          <p:nvPr>
            <p:extLst>
              <p:ext uri="{D42A27DB-BD31-4B8C-83A1-F6EECF244321}">
                <p14:modId xmlns:p14="http://schemas.microsoft.com/office/powerpoint/2010/main" val="3575558431"/>
              </p:ext>
            </p:extLst>
          </p:nvPr>
        </p:nvGraphicFramePr>
        <p:xfrm>
          <a:off x="1238832" y="1955778"/>
          <a:ext cx="10337796" cy="3329219"/>
        </p:xfrm>
        <a:graphic>
          <a:graphicData uri="http://schemas.openxmlformats.org/drawingml/2006/table">
            <a:tbl>
              <a:tblPr firstRow="1" bandRow="1">
                <a:tableStyleId>{5C22544A-7EE6-4342-B048-85BDC9FD1C3A}</a:tableStyleId>
              </a:tblPr>
              <a:tblGrid>
                <a:gridCol w="861483">
                  <a:extLst>
                    <a:ext uri="{9D8B030D-6E8A-4147-A177-3AD203B41FA5}">
                      <a16:colId xmlns:a16="http://schemas.microsoft.com/office/drawing/2014/main" val="4056824194"/>
                    </a:ext>
                  </a:extLst>
                </a:gridCol>
                <a:gridCol w="861483">
                  <a:extLst>
                    <a:ext uri="{9D8B030D-6E8A-4147-A177-3AD203B41FA5}">
                      <a16:colId xmlns:a16="http://schemas.microsoft.com/office/drawing/2014/main" val="1445035748"/>
                    </a:ext>
                  </a:extLst>
                </a:gridCol>
                <a:gridCol w="861483">
                  <a:extLst>
                    <a:ext uri="{9D8B030D-6E8A-4147-A177-3AD203B41FA5}">
                      <a16:colId xmlns:a16="http://schemas.microsoft.com/office/drawing/2014/main" val="145952281"/>
                    </a:ext>
                  </a:extLst>
                </a:gridCol>
                <a:gridCol w="861483">
                  <a:extLst>
                    <a:ext uri="{9D8B030D-6E8A-4147-A177-3AD203B41FA5}">
                      <a16:colId xmlns:a16="http://schemas.microsoft.com/office/drawing/2014/main" val="4165456940"/>
                    </a:ext>
                  </a:extLst>
                </a:gridCol>
                <a:gridCol w="861483">
                  <a:extLst>
                    <a:ext uri="{9D8B030D-6E8A-4147-A177-3AD203B41FA5}">
                      <a16:colId xmlns:a16="http://schemas.microsoft.com/office/drawing/2014/main" val="2916789707"/>
                    </a:ext>
                  </a:extLst>
                </a:gridCol>
                <a:gridCol w="861483">
                  <a:extLst>
                    <a:ext uri="{9D8B030D-6E8A-4147-A177-3AD203B41FA5}">
                      <a16:colId xmlns:a16="http://schemas.microsoft.com/office/drawing/2014/main" val="2181663660"/>
                    </a:ext>
                  </a:extLst>
                </a:gridCol>
                <a:gridCol w="861483">
                  <a:extLst>
                    <a:ext uri="{9D8B030D-6E8A-4147-A177-3AD203B41FA5}">
                      <a16:colId xmlns:a16="http://schemas.microsoft.com/office/drawing/2014/main" val="1469822132"/>
                    </a:ext>
                  </a:extLst>
                </a:gridCol>
                <a:gridCol w="861483">
                  <a:extLst>
                    <a:ext uri="{9D8B030D-6E8A-4147-A177-3AD203B41FA5}">
                      <a16:colId xmlns:a16="http://schemas.microsoft.com/office/drawing/2014/main" val="3965276697"/>
                    </a:ext>
                  </a:extLst>
                </a:gridCol>
                <a:gridCol w="861483">
                  <a:extLst>
                    <a:ext uri="{9D8B030D-6E8A-4147-A177-3AD203B41FA5}">
                      <a16:colId xmlns:a16="http://schemas.microsoft.com/office/drawing/2014/main" val="3851522278"/>
                    </a:ext>
                  </a:extLst>
                </a:gridCol>
                <a:gridCol w="861483">
                  <a:extLst>
                    <a:ext uri="{9D8B030D-6E8A-4147-A177-3AD203B41FA5}">
                      <a16:colId xmlns:a16="http://schemas.microsoft.com/office/drawing/2014/main" val="1809877522"/>
                    </a:ext>
                  </a:extLst>
                </a:gridCol>
                <a:gridCol w="861483">
                  <a:extLst>
                    <a:ext uri="{9D8B030D-6E8A-4147-A177-3AD203B41FA5}">
                      <a16:colId xmlns:a16="http://schemas.microsoft.com/office/drawing/2014/main" val="3268185573"/>
                    </a:ext>
                  </a:extLst>
                </a:gridCol>
                <a:gridCol w="861483">
                  <a:extLst>
                    <a:ext uri="{9D8B030D-6E8A-4147-A177-3AD203B41FA5}">
                      <a16:colId xmlns:a16="http://schemas.microsoft.com/office/drawing/2014/main" val="1708000152"/>
                    </a:ext>
                  </a:extLst>
                </a:gridCol>
              </a:tblGrid>
              <a:tr h="370840">
                <a:tc>
                  <a:txBody>
                    <a:bodyPr/>
                    <a:lstStyle/>
                    <a:p>
                      <a:pPr algn="ctr"/>
                      <a:r>
                        <a:rPr lang="en-US" sz="1400" dirty="0"/>
                        <a:t>July</a:t>
                      </a:r>
                    </a:p>
                  </a:txBody>
                  <a:tcPr anchor="ctr">
                    <a:lnL w="12700" cmpd="sng">
                      <a:noFill/>
                    </a:lnL>
                    <a:lnR w="6350" cap="flat" cmpd="sng" algn="ctr">
                      <a:solidFill>
                        <a:schemeClr val="bg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tcPr>
                </a:tc>
                <a:tc>
                  <a:txBody>
                    <a:bodyPr/>
                    <a:lstStyle/>
                    <a:p>
                      <a:pPr algn="ctr"/>
                      <a:r>
                        <a:rPr lang="en-US" sz="1400" dirty="0"/>
                        <a:t>Aug</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tcPr>
                </a:tc>
                <a:tc>
                  <a:txBody>
                    <a:bodyPr/>
                    <a:lstStyle/>
                    <a:p>
                      <a:pPr algn="ctr"/>
                      <a:r>
                        <a:rPr lang="en-US" sz="1400" b="1" dirty="0">
                          <a:solidFill>
                            <a:srgbClr val="FFFF00"/>
                          </a:solidFill>
                        </a:rPr>
                        <a:t>Sept</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tcPr>
                </a:tc>
                <a:tc>
                  <a:txBody>
                    <a:bodyPr/>
                    <a:lstStyle/>
                    <a:p>
                      <a:pPr algn="ctr"/>
                      <a:r>
                        <a:rPr lang="en-US" sz="1400" dirty="0"/>
                        <a:t>Oct</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tcPr>
                </a:tc>
                <a:tc>
                  <a:txBody>
                    <a:bodyPr/>
                    <a:lstStyle/>
                    <a:p>
                      <a:pPr algn="ctr"/>
                      <a:r>
                        <a:rPr lang="en-US" sz="1400" dirty="0"/>
                        <a:t>Nov</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tcPr>
                </a:tc>
                <a:tc>
                  <a:txBody>
                    <a:bodyPr/>
                    <a:lstStyle/>
                    <a:p>
                      <a:pPr algn="ctr"/>
                      <a:r>
                        <a:rPr lang="en-US" sz="1400" dirty="0"/>
                        <a:t>Dec</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tcPr>
                </a:tc>
                <a:tc>
                  <a:txBody>
                    <a:bodyPr/>
                    <a:lstStyle/>
                    <a:p>
                      <a:pPr algn="ctr"/>
                      <a:r>
                        <a:rPr lang="en-US" sz="1400" dirty="0"/>
                        <a:t>Jan</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tcPr>
                </a:tc>
                <a:tc>
                  <a:txBody>
                    <a:bodyPr/>
                    <a:lstStyle/>
                    <a:p>
                      <a:pPr algn="ctr"/>
                      <a:r>
                        <a:rPr lang="en-US" sz="1400" dirty="0"/>
                        <a:t>Feb</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tcPr>
                </a:tc>
                <a:tc>
                  <a:txBody>
                    <a:bodyPr/>
                    <a:lstStyle/>
                    <a:p>
                      <a:pPr algn="ctr"/>
                      <a:r>
                        <a:rPr lang="en-US" sz="1400" dirty="0"/>
                        <a:t>Mar</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tcPr>
                </a:tc>
                <a:tc>
                  <a:txBody>
                    <a:bodyPr/>
                    <a:lstStyle/>
                    <a:p>
                      <a:pPr algn="ctr"/>
                      <a:r>
                        <a:rPr lang="en-US" sz="1400" dirty="0"/>
                        <a:t>Apr</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tcPr>
                </a:tc>
                <a:tc>
                  <a:txBody>
                    <a:bodyPr/>
                    <a:lstStyle/>
                    <a:p>
                      <a:pPr algn="ctr"/>
                      <a:r>
                        <a:rPr lang="en-US" sz="1400" dirty="0"/>
                        <a:t>May</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tcPr>
                </a:tc>
                <a:tc>
                  <a:txBody>
                    <a:bodyPr/>
                    <a:lstStyle/>
                    <a:p>
                      <a:pPr algn="ctr"/>
                      <a:r>
                        <a:rPr lang="en-US" sz="1400" dirty="0"/>
                        <a:t>Jun</a:t>
                      </a:r>
                    </a:p>
                  </a:txBody>
                  <a:tcPr anchor="ctr">
                    <a:lnL w="6350" cap="flat" cmpd="sng" algn="ctr">
                      <a:solidFill>
                        <a:schemeClr val="bg1"/>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2021129157"/>
                  </a:ext>
                </a:extLst>
              </a:tr>
              <a:tr h="2958379">
                <a:tc>
                  <a:txBody>
                    <a:bodyPr/>
                    <a:lstStyle/>
                    <a:p>
                      <a:pPr algn="ctr"/>
                      <a:endParaRPr lang="en-US" sz="1400" dirty="0"/>
                    </a:p>
                  </a:txBody>
                  <a:tcPr>
                    <a:lnL w="12700" cmpd="sng">
                      <a:noFill/>
                    </a:lnL>
                    <a:lnR w="6350" cap="flat" cmpd="sng" algn="ctr">
                      <a:solidFill>
                        <a:schemeClr val="bg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accent1">
                        <a:tint val="40000"/>
                        <a:alpha val="50000"/>
                      </a:schemeClr>
                    </a:solidFill>
                  </a:tcPr>
                </a:tc>
                <a:tc>
                  <a:txBody>
                    <a:bodyPr/>
                    <a:lstStyle/>
                    <a:p>
                      <a:pPr algn="ctr"/>
                      <a:endParaRPr lang="en-US" sz="14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accent1">
                        <a:tint val="40000"/>
                        <a:alpha val="80000"/>
                      </a:schemeClr>
                    </a:solidFill>
                  </a:tcPr>
                </a:tc>
                <a:tc>
                  <a:txBody>
                    <a:bodyPr/>
                    <a:lstStyle/>
                    <a:p>
                      <a:pPr algn="ctr"/>
                      <a:endParaRPr lang="en-US" sz="14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accent1">
                        <a:tint val="40000"/>
                        <a:alpha val="50000"/>
                      </a:schemeClr>
                    </a:solidFill>
                  </a:tcPr>
                </a:tc>
                <a:tc>
                  <a:txBody>
                    <a:bodyPr/>
                    <a:lstStyle/>
                    <a:p>
                      <a:pPr algn="ctr"/>
                      <a:endParaRPr lang="en-US" sz="14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accent1">
                        <a:tint val="40000"/>
                        <a:alpha val="80000"/>
                      </a:schemeClr>
                    </a:solidFill>
                  </a:tcPr>
                </a:tc>
                <a:tc>
                  <a:txBody>
                    <a:bodyPr/>
                    <a:lstStyle/>
                    <a:p>
                      <a:pPr algn="ctr"/>
                      <a:endParaRPr lang="en-US" sz="14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accent1">
                        <a:tint val="40000"/>
                        <a:alpha val="50000"/>
                      </a:schemeClr>
                    </a:solidFill>
                  </a:tcPr>
                </a:tc>
                <a:tc>
                  <a:txBody>
                    <a:bodyPr/>
                    <a:lstStyle/>
                    <a:p>
                      <a:pPr algn="ctr"/>
                      <a:endParaRPr lang="en-US" sz="14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accent1">
                        <a:tint val="40000"/>
                        <a:alpha val="80000"/>
                      </a:schemeClr>
                    </a:solidFill>
                  </a:tcPr>
                </a:tc>
                <a:tc>
                  <a:txBody>
                    <a:bodyPr/>
                    <a:lstStyle/>
                    <a:p>
                      <a:pPr algn="ctr"/>
                      <a:endParaRPr lang="en-US" sz="14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accent1">
                        <a:tint val="40000"/>
                        <a:alpha val="50000"/>
                      </a:schemeClr>
                    </a:solidFill>
                  </a:tcPr>
                </a:tc>
                <a:tc>
                  <a:txBody>
                    <a:bodyPr/>
                    <a:lstStyle/>
                    <a:p>
                      <a:pPr algn="ctr"/>
                      <a:endParaRPr lang="en-US" sz="14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accent1">
                        <a:tint val="40000"/>
                        <a:alpha val="80000"/>
                      </a:schemeClr>
                    </a:solidFill>
                  </a:tcPr>
                </a:tc>
                <a:tc>
                  <a:txBody>
                    <a:bodyPr/>
                    <a:lstStyle/>
                    <a:p>
                      <a:pPr algn="ctr"/>
                      <a:endParaRPr lang="en-US" sz="14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accent1">
                        <a:tint val="40000"/>
                        <a:alpha val="50000"/>
                      </a:schemeClr>
                    </a:solidFill>
                  </a:tcPr>
                </a:tc>
                <a:tc>
                  <a:txBody>
                    <a:bodyPr/>
                    <a:lstStyle/>
                    <a:p>
                      <a:pPr algn="ctr"/>
                      <a:endParaRPr lang="en-US" sz="14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accent1">
                        <a:tint val="40000"/>
                        <a:alpha val="80000"/>
                      </a:schemeClr>
                    </a:solidFill>
                  </a:tcPr>
                </a:tc>
                <a:tc>
                  <a:txBody>
                    <a:bodyPr/>
                    <a:lstStyle/>
                    <a:p>
                      <a:pPr algn="ctr"/>
                      <a:endParaRPr lang="en-US" sz="14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accent1">
                        <a:tint val="40000"/>
                        <a:alpha val="50000"/>
                      </a:schemeClr>
                    </a:solidFill>
                  </a:tcPr>
                </a:tc>
                <a:tc>
                  <a:txBody>
                    <a:bodyPr/>
                    <a:lstStyle/>
                    <a:p>
                      <a:pPr algn="ctr"/>
                      <a:endParaRPr lang="en-US" sz="1400" dirty="0"/>
                    </a:p>
                  </a:txBody>
                  <a:tcPr>
                    <a:lnL w="6350" cap="flat" cmpd="sng" algn="ctr">
                      <a:solidFill>
                        <a:schemeClr val="bg1"/>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solidFill>
                      <a:schemeClr val="accent1">
                        <a:tint val="40000"/>
                        <a:alpha val="80000"/>
                      </a:schemeClr>
                    </a:solidFill>
                  </a:tcPr>
                </a:tc>
                <a:extLst>
                  <a:ext uri="{0D108BD9-81ED-4DB2-BD59-A6C34878D82A}">
                    <a16:rowId xmlns:a16="http://schemas.microsoft.com/office/drawing/2014/main" val="3962830215"/>
                  </a:ext>
                </a:extLst>
              </a:tr>
            </a:tbl>
          </a:graphicData>
        </a:graphic>
      </p:graphicFrame>
      <p:sp>
        <p:nvSpPr>
          <p:cNvPr id="21" name="Rectangle 20">
            <a:extLst>
              <a:ext uri="{FF2B5EF4-FFF2-40B4-BE49-F238E27FC236}">
                <a16:creationId xmlns:a16="http://schemas.microsoft.com/office/drawing/2014/main" id="{31862F34-F729-B8D1-93EB-FD81497C34D9}"/>
              </a:ext>
            </a:extLst>
          </p:cNvPr>
          <p:cNvSpPr/>
          <p:nvPr/>
        </p:nvSpPr>
        <p:spPr>
          <a:xfrm>
            <a:off x="1502009" y="2585530"/>
            <a:ext cx="367897" cy="2619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endParaRPr lang="en-US" sz="1000" dirty="0">
              <a:solidFill>
                <a:schemeClr val="accent5"/>
              </a:solidFill>
            </a:endParaRPr>
          </a:p>
        </p:txBody>
      </p:sp>
      <p:sp>
        <p:nvSpPr>
          <p:cNvPr id="22" name="Rectangle 21">
            <a:extLst>
              <a:ext uri="{FF2B5EF4-FFF2-40B4-BE49-F238E27FC236}">
                <a16:creationId xmlns:a16="http://schemas.microsoft.com/office/drawing/2014/main" id="{0E4D45BE-7A33-042F-8BDD-C4DC161BBFD5}"/>
              </a:ext>
            </a:extLst>
          </p:cNvPr>
          <p:cNvSpPr/>
          <p:nvPr/>
        </p:nvSpPr>
        <p:spPr>
          <a:xfrm>
            <a:off x="1706252" y="3012945"/>
            <a:ext cx="1715931" cy="269749"/>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000" dirty="0">
              <a:solidFill>
                <a:schemeClr val="accent5"/>
              </a:solidFill>
            </a:endParaRPr>
          </a:p>
        </p:txBody>
      </p:sp>
      <p:sp>
        <p:nvSpPr>
          <p:cNvPr id="23" name="Rectangle 22">
            <a:extLst>
              <a:ext uri="{FF2B5EF4-FFF2-40B4-BE49-F238E27FC236}">
                <a16:creationId xmlns:a16="http://schemas.microsoft.com/office/drawing/2014/main" id="{4F34E4F0-110B-4481-7BBD-B36EB3DE1895}"/>
              </a:ext>
            </a:extLst>
          </p:cNvPr>
          <p:cNvSpPr/>
          <p:nvPr/>
        </p:nvSpPr>
        <p:spPr>
          <a:xfrm>
            <a:off x="3368438" y="3522665"/>
            <a:ext cx="3580548" cy="269749"/>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000" dirty="0">
              <a:solidFill>
                <a:schemeClr val="accent5"/>
              </a:solidFill>
            </a:endParaRPr>
          </a:p>
        </p:txBody>
      </p:sp>
      <p:sp>
        <p:nvSpPr>
          <p:cNvPr id="24" name="Rectangle 23">
            <a:extLst>
              <a:ext uri="{FF2B5EF4-FFF2-40B4-BE49-F238E27FC236}">
                <a16:creationId xmlns:a16="http://schemas.microsoft.com/office/drawing/2014/main" id="{E8F0E516-63BE-ACFD-E99C-21A8C71E2FFA}"/>
              </a:ext>
            </a:extLst>
          </p:cNvPr>
          <p:cNvSpPr/>
          <p:nvPr/>
        </p:nvSpPr>
        <p:spPr>
          <a:xfrm>
            <a:off x="6723514" y="3957922"/>
            <a:ext cx="2854119" cy="328275"/>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000" dirty="0">
              <a:solidFill>
                <a:schemeClr val="accent5"/>
              </a:solidFill>
            </a:endParaRPr>
          </a:p>
        </p:txBody>
      </p:sp>
      <p:cxnSp>
        <p:nvCxnSpPr>
          <p:cNvPr id="35" name="Straight Arrow Connector 34">
            <a:extLst>
              <a:ext uri="{FF2B5EF4-FFF2-40B4-BE49-F238E27FC236}">
                <a16:creationId xmlns:a16="http://schemas.microsoft.com/office/drawing/2014/main" id="{8A6963DB-4B4D-CDA0-657D-F0D0167CE585}"/>
              </a:ext>
            </a:extLst>
          </p:cNvPr>
          <p:cNvCxnSpPr>
            <a:cxnSpLocks/>
            <a:endCxn id="21" idx="1"/>
          </p:cNvCxnSpPr>
          <p:nvPr/>
        </p:nvCxnSpPr>
        <p:spPr>
          <a:xfrm flipV="1">
            <a:off x="1072806" y="2716524"/>
            <a:ext cx="429203" cy="11940"/>
          </a:xfrm>
          <a:prstGeom prst="straightConnector1">
            <a:avLst/>
          </a:prstGeom>
          <a:ln>
            <a:solidFill>
              <a:schemeClr val="bg2">
                <a:lumMod val="9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DD9211F7-BCB3-B423-E72C-21B4BDD0E292}"/>
              </a:ext>
            </a:extLst>
          </p:cNvPr>
          <p:cNvCxnSpPr>
            <a:cxnSpLocks/>
            <a:endCxn id="22" idx="1"/>
          </p:cNvCxnSpPr>
          <p:nvPr/>
        </p:nvCxnSpPr>
        <p:spPr>
          <a:xfrm>
            <a:off x="1154248" y="3125892"/>
            <a:ext cx="552004" cy="21928"/>
          </a:xfrm>
          <a:prstGeom prst="straightConnector1">
            <a:avLst/>
          </a:prstGeom>
          <a:ln>
            <a:solidFill>
              <a:schemeClr val="bg2">
                <a:lumMod val="9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59B463AF-254A-200A-2B4F-792DF5681D74}"/>
              </a:ext>
            </a:extLst>
          </p:cNvPr>
          <p:cNvCxnSpPr>
            <a:cxnSpLocks/>
            <a:endCxn id="23" idx="1"/>
          </p:cNvCxnSpPr>
          <p:nvPr/>
        </p:nvCxnSpPr>
        <p:spPr>
          <a:xfrm>
            <a:off x="1176171" y="3635611"/>
            <a:ext cx="2192267" cy="21929"/>
          </a:xfrm>
          <a:prstGeom prst="straightConnector1">
            <a:avLst/>
          </a:prstGeom>
          <a:ln>
            <a:solidFill>
              <a:schemeClr val="bg2">
                <a:lumMod val="9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770DDCA2-B9C8-C0F4-4929-D0179DADA556}"/>
              </a:ext>
            </a:extLst>
          </p:cNvPr>
          <p:cNvCxnSpPr>
            <a:cxnSpLocks/>
            <a:endCxn id="24" idx="1"/>
          </p:cNvCxnSpPr>
          <p:nvPr/>
        </p:nvCxnSpPr>
        <p:spPr>
          <a:xfrm>
            <a:off x="1172107" y="4073101"/>
            <a:ext cx="5551407" cy="48959"/>
          </a:xfrm>
          <a:prstGeom prst="straightConnector1">
            <a:avLst/>
          </a:prstGeom>
          <a:ln>
            <a:solidFill>
              <a:schemeClr val="bg2">
                <a:lumMod val="9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D76BE67A-7E9A-1920-9A91-B007ADB271AC}"/>
              </a:ext>
            </a:extLst>
          </p:cNvPr>
          <p:cNvCxnSpPr>
            <a:cxnSpLocks/>
          </p:cNvCxnSpPr>
          <p:nvPr/>
        </p:nvCxnSpPr>
        <p:spPr>
          <a:xfrm>
            <a:off x="1154248" y="4601188"/>
            <a:ext cx="8225422" cy="0"/>
          </a:xfrm>
          <a:prstGeom prst="straightConnector1">
            <a:avLst/>
          </a:prstGeom>
          <a:ln>
            <a:solidFill>
              <a:schemeClr val="bg2">
                <a:lumMod val="9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DA14CAA5-CE86-6BB7-01D7-B575CEB90A1F}"/>
              </a:ext>
            </a:extLst>
          </p:cNvPr>
          <p:cNvCxnSpPr>
            <a:cxnSpLocks/>
            <a:endCxn id="76" idx="1"/>
          </p:cNvCxnSpPr>
          <p:nvPr/>
        </p:nvCxnSpPr>
        <p:spPr>
          <a:xfrm flipV="1">
            <a:off x="1154248" y="4936855"/>
            <a:ext cx="8225422" cy="33155"/>
          </a:xfrm>
          <a:prstGeom prst="straightConnector1">
            <a:avLst/>
          </a:prstGeom>
          <a:ln>
            <a:solidFill>
              <a:schemeClr val="bg2">
                <a:lumMod val="90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DEDDB582-F5C1-182C-3915-DAB409583009}"/>
              </a:ext>
            </a:extLst>
          </p:cNvPr>
          <p:cNvSpPr txBox="1"/>
          <p:nvPr/>
        </p:nvSpPr>
        <p:spPr>
          <a:xfrm>
            <a:off x="455785" y="1957286"/>
            <a:ext cx="652743" cy="369332"/>
          </a:xfrm>
          <a:prstGeom prst="rect">
            <a:avLst/>
          </a:prstGeom>
          <a:noFill/>
        </p:spPr>
        <p:txBody>
          <a:bodyPr wrap="none" rtlCol="0">
            <a:spAutoFit/>
          </a:bodyPr>
          <a:lstStyle/>
          <a:p>
            <a:pPr algn="r"/>
            <a:r>
              <a:rPr lang="en-US" b="1" dirty="0"/>
              <a:t>2024</a:t>
            </a:r>
          </a:p>
        </p:txBody>
      </p:sp>
      <p:sp>
        <p:nvSpPr>
          <p:cNvPr id="69" name="TextBox 68">
            <a:extLst>
              <a:ext uri="{FF2B5EF4-FFF2-40B4-BE49-F238E27FC236}">
                <a16:creationId xmlns:a16="http://schemas.microsoft.com/office/drawing/2014/main" id="{EBECB936-61D5-CBF3-22AF-4B04B26359F6}"/>
              </a:ext>
            </a:extLst>
          </p:cNvPr>
          <p:cNvSpPr txBox="1"/>
          <p:nvPr/>
        </p:nvSpPr>
        <p:spPr>
          <a:xfrm>
            <a:off x="1897197" y="2485691"/>
            <a:ext cx="1062999" cy="461665"/>
          </a:xfrm>
          <a:prstGeom prst="rect">
            <a:avLst/>
          </a:prstGeom>
          <a:noFill/>
        </p:spPr>
        <p:txBody>
          <a:bodyPr wrap="square" rtlCol="0" anchor="ctr">
            <a:spAutoFit/>
          </a:bodyPr>
          <a:lstStyle/>
          <a:p>
            <a:r>
              <a:rPr lang="en-US" sz="1200" spc="-4" dirty="0">
                <a:solidFill>
                  <a:schemeClr val="dk1"/>
                </a:solidFill>
                <a:latin typeface="Calibri" panose="020F0502020204030204" pitchFamily="34" charset="0"/>
              </a:rPr>
              <a:t>Planning and </a:t>
            </a:r>
          </a:p>
          <a:p>
            <a:r>
              <a:rPr lang="en-US" sz="1200" spc="-4" dirty="0">
                <a:solidFill>
                  <a:schemeClr val="dk1"/>
                </a:solidFill>
                <a:latin typeface="Calibri" panose="020F0502020204030204" pitchFamily="34" charset="0"/>
              </a:rPr>
              <a:t>research</a:t>
            </a:r>
          </a:p>
        </p:txBody>
      </p:sp>
      <p:sp>
        <p:nvSpPr>
          <p:cNvPr id="70" name="TextBox 69">
            <a:extLst>
              <a:ext uri="{FF2B5EF4-FFF2-40B4-BE49-F238E27FC236}">
                <a16:creationId xmlns:a16="http://schemas.microsoft.com/office/drawing/2014/main" id="{0A601BAF-7FB2-1672-5621-5BD62538858E}"/>
              </a:ext>
            </a:extLst>
          </p:cNvPr>
          <p:cNvSpPr txBox="1"/>
          <p:nvPr/>
        </p:nvSpPr>
        <p:spPr>
          <a:xfrm>
            <a:off x="3449474" y="2895491"/>
            <a:ext cx="1062999" cy="461665"/>
          </a:xfrm>
          <a:prstGeom prst="rect">
            <a:avLst/>
          </a:prstGeom>
          <a:noFill/>
        </p:spPr>
        <p:txBody>
          <a:bodyPr wrap="square" rtlCol="0" anchor="ctr">
            <a:spAutoFit/>
          </a:bodyPr>
          <a:lstStyle/>
          <a:p>
            <a:r>
              <a:rPr lang="en-US" sz="1200" spc="-4" dirty="0">
                <a:solidFill>
                  <a:schemeClr val="dk1"/>
                </a:solidFill>
                <a:latin typeface="Calibri" panose="020F0502020204030204" pitchFamily="34" charset="0"/>
              </a:rPr>
              <a:t>Partial project completion</a:t>
            </a:r>
          </a:p>
        </p:txBody>
      </p:sp>
      <p:sp>
        <p:nvSpPr>
          <p:cNvPr id="73" name="Rectangle 72">
            <a:extLst>
              <a:ext uri="{FF2B5EF4-FFF2-40B4-BE49-F238E27FC236}">
                <a16:creationId xmlns:a16="http://schemas.microsoft.com/office/drawing/2014/main" id="{5B393E69-DB14-F2F8-F1E4-139812D0F155}"/>
              </a:ext>
            </a:extLst>
          </p:cNvPr>
          <p:cNvSpPr/>
          <p:nvPr/>
        </p:nvSpPr>
        <p:spPr>
          <a:xfrm>
            <a:off x="9379670" y="4342139"/>
            <a:ext cx="2196958" cy="2922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000" dirty="0">
              <a:solidFill>
                <a:schemeClr val="accent5"/>
              </a:solidFill>
            </a:endParaRPr>
          </a:p>
        </p:txBody>
      </p:sp>
      <p:sp>
        <p:nvSpPr>
          <p:cNvPr id="76" name="Rectangle 75">
            <a:extLst>
              <a:ext uri="{FF2B5EF4-FFF2-40B4-BE49-F238E27FC236}">
                <a16:creationId xmlns:a16="http://schemas.microsoft.com/office/drawing/2014/main" id="{9A4B990D-B671-9F46-C1C2-6C86023E18B7}"/>
              </a:ext>
            </a:extLst>
          </p:cNvPr>
          <p:cNvSpPr/>
          <p:nvPr/>
        </p:nvSpPr>
        <p:spPr>
          <a:xfrm>
            <a:off x="9379670" y="4790755"/>
            <a:ext cx="2196958" cy="2922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000" dirty="0">
              <a:solidFill>
                <a:schemeClr val="accent5"/>
              </a:solidFill>
            </a:endParaRPr>
          </a:p>
        </p:txBody>
      </p:sp>
      <p:sp>
        <p:nvSpPr>
          <p:cNvPr id="77" name="TextBox 76">
            <a:extLst>
              <a:ext uri="{FF2B5EF4-FFF2-40B4-BE49-F238E27FC236}">
                <a16:creationId xmlns:a16="http://schemas.microsoft.com/office/drawing/2014/main" id="{CF91D4E0-5BBD-2C7C-BEF0-69AD7CD7ABED}"/>
              </a:ext>
            </a:extLst>
          </p:cNvPr>
          <p:cNvSpPr txBox="1"/>
          <p:nvPr/>
        </p:nvSpPr>
        <p:spPr>
          <a:xfrm>
            <a:off x="6962591" y="3367153"/>
            <a:ext cx="1193026" cy="461665"/>
          </a:xfrm>
          <a:prstGeom prst="rect">
            <a:avLst/>
          </a:prstGeom>
          <a:noFill/>
        </p:spPr>
        <p:txBody>
          <a:bodyPr wrap="square" rtlCol="0" anchor="ctr">
            <a:spAutoFit/>
          </a:bodyPr>
          <a:lstStyle/>
          <a:p>
            <a:r>
              <a:rPr lang="en-US" sz="1200" spc="-4" dirty="0">
                <a:solidFill>
                  <a:schemeClr val="dk1"/>
                </a:solidFill>
                <a:latin typeface="Calibri" panose="020F0502020204030204" pitchFamily="34" charset="0"/>
              </a:rPr>
              <a:t>Project </a:t>
            </a:r>
            <a:r>
              <a:rPr lang="en-US" sz="1200" spc="-4" dirty="0" err="1">
                <a:solidFill>
                  <a:schemeClr val="dk1"/>
                </a:solidFill>
                <a:latin typeface="Calibri" panose="020F0502020204030204" pitchFamily="34" charset="0"/>
              </a:rPr>
              <a:t>devemopment</a:t>
            </a:r>
            <a:endParaRPr lang="en-US" sz="1200" spc="-4" dirty="0">
              <a:solidFill>
                <a:schemeClr val="dk1"/>
              </a:solidFill>
              <a:latin typeface="Calibri" panose="020F0502020204030204" pitchFamily="34" charset="0"/>
            </a:endParaRPr>
          </a:p>
        </p:txBody>
      </p:sp>
      <p:sp>
        <p:nvSpPr>
          <p:cNvPr id="78" name="TextBox 77">
            <a:extLst>
              <a:ext uri="{FF2B5EF4-FFF2-40B4-BE49-F238E27FC236}">
                <a16:creationId xmlns:a16="http://schemas.microsoft.com/office/drawing/2014/main" id="{464E1DCA-5D73-3E43-3C03-852838C1BD11}"/>
              </a:ext>
            </a:extLst>
          </p:cNvPr>
          <p:cNvSpPr txBox="1"/>
          <p:nvPr/>
        </p:nvSpPr>
        <p:spPr>
          <a:xfrm>
            <a:off x="9601458" y="3828818"/>
            <a:ext cx="1193026" cy="461665"/>
          </a:xfrm>
          <a:prstGeom prst="rect">
            <a:avLst/>
          </a:prstGeom>
          <a:noFill/>
        </p:spPr>
        <p:txBody>
          <a:bodyPr wrap="square" rtlCol="0" anchor="ctr">
            <a:spAutoFit/>
          </a:bodyPr>
          <a:lstStyle/>
          <a:p>
            <a:r>
              <a:rPr lang="en-US" sz="1200" spc="-4" dirty="0">
                <a:solidFill>
                  <a:schemeClr val="dk1"/>
                </a:solidFill>
                <a:latin typeface="Calibri" panose="020F0502020204030204" pitchFamily="34" charset="0"/>
              </a:rPr>
              <a:t>Testing and debugging</a:t>
            </a:r>
          </a:p>
        </p:txBody>
      </p:sp>
      <p:sp>
        <p:nvSpPr>
          <p:cNvPr id="84" name="TextBox 83">
            <a:extLst>
              <a:ext uri="{FF2B5EF4-FFF2-40B4-BE49-F238E27FC236}">
                <a16:creationId xmlns:a16="http://schemas.microsoft.com/office/drawing/2014/main" id="{70892B0D-DEE8-B4DB-90C0-0D2A99424679}"/>
              </a:ext>
            </a:extLst>
          </p:cNvPr>
          <p:cNvSpPr txBox="1"/>
          <p:nvPr/>
        </p:nvSpPr>
        <p:spPr>
          <a:xfrm>
            <a:off x="8375069" y="4354084"/>
            <a:ext cx="1028425" cy="276999"/>
          </a:xfrm>
          <a:prstGeom prst="rect">
            <a:avLst/>
          </a:prstGeom>
          <a:noFill/>
        </p:spPr>
        <p:txBody>
          <a:bodyPr wrap="square" rtlCol="0" anchor="ctr">
            <a:spAutoFit/>
          </a:bodyPr>
          <a:lstStyle/>
          <a:p>
            <a:r>
              <a:rPr lang="en-US" sz="1200" spc="-4" dirty="0">
                <a:solidFill>
                  <a:schemeClr val="dk1"/>
                </a:solidFill>
                <a:latin typeface="Calibri" panose="020F0502020204030204" pitchFamily="34" charset="0"/>
              </a:rPr>
              <a:t>Deployment</a:t>
            </a:r>
          </a:p>
        </p:txBody>
      </p:sp>
      <p:sp>
        <p:nvSpPr>
          <p:cNvPr id="85" name="TextBox 84">
            <a:extLst>
              <a:ext uri="{FF2B5EF4-FFF2-40B4-BE49-F238E27FC236}">
                <a16:creationId xmlns:a16="http://schemas.microsoft.com/office/drawing/2014/main" id="{4E9EB571-2928-59FB-194C-3446C1A6246F}"/>
              </a:ext>
            </a:extLst>
          </p:cNvPr>
          <p:cNvSpPr txBox="1"/>
          <p:nvPr/>
        </p:nvSpPr>
        <p:spPr>
          <a:xfrm>
            <a:off x="8375069" y="4711335"/>
            <a:ext cx="793012" cy="276999"/>
          </a:xfrm>
          <a:prstGeom prst="rect">
            <a:avLst/>
          </a:prstGeom>
          <a:noFill/>
        </p:spPr>
        <p:txBody>
          <a:bodyPr wrap="square" rtlCol="0" anchor="ctr">
            <a:spAutoFit/>
          </a:bodyPr>
          <a:lstStyle/>
          <a:p>
            <a:r>
              <a:rPr lang="en-US" sz="1200" spc="-4" dirty="0">
                <a:solidFill>
                  <a:schemeClr val="dk1"/>
                </a:solidFill>
                <a:latin typeface="Calibri" panose="020F0502020204030204" pitchFamily="34" charset="0"/>
              </a:rPr>
              <a:t>Finalizing</a:t>
            </a:r>
          </a:p>
        </p:txBody>
      </p:sp>
    </p:spTree>
    <p:extLst>
      <p:ext uri="{BB962C8B-B14F-4D97-AF65-F5344CB8AC3E}">
        <p14:creationId xmlns:p14="http://schemas.microsoft.com/office/powerpoint/2010/main" val="2578546412"/>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8178ed2f-5dfd-4718-b6ca-fcaa3adc9459">
      <UserInfo>
        <DisplayName>MEET KANABAR - 60003220232</DisplayName>
        <AccountId>135</AccountId>
        <AccountType/>
      </UserInfo>
    </SharedWithUser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90D426536A85F43B1189153CD4B81F0" ma:contentTypeVersion="10" ma:contentTypeDescription="Create a new document." ma:contentTypeScope="" ma:versionID="850143b36c6ac4b1f02738a1852bd1d1">
  <xsd:schema xmlns:xsd="http://www.w3.org/2001/XMLSchema" xmlns:xs="http://www.w3.org/2001/XMLSchema" xmlns:p="http://schemas.microsoft.com/office/2006/metadata/properties" xmlns:ns2="0f6b69fc-ce13-4ca5-ae3e-7095df393f44" xmlns:ns3="8178ed2f-5dfd-4718-b6ca-fcaa3adc9459" targetNamespace="http://schemas.microsoft.com/office/2006/metadata/properties" ma:root="true" ma:fieldsID="6ae0f1e5cb6f68f075af2263a7d5e0d8" ns2:_="" ns3:_="">
    <xsd:import namespace="0f6b69fc-ce13-4ca5-ae3e-7095df393f44"/>
    <xsd:import namespace="8178ed2f-5dfd-4718-b6ca-fcaa3adc9459"/>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DateTaken" minOccurs="0"/>
                <xsd:element ref="ns2:MediaServiceGenerationTime" minOccurs="0"/>
                <xsd:element ref="ns2:MediaServiceEventHashCode" minOccurs="0"/>
                <xsd:element ref="ns2:MediaLengthInSeconds" minOccurs="0"/>
                <xsd:element ref="ns2:MediaServiceSearchPropertie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f6b69fc-ce13-4ca5-ae3e-7095df393f4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MediaServiceSearchProperties" ma:index="1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8178ed2f-5dfd-4718-b6ca-fcaa3adc9459"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FEFDC8E-1DB2-4422-A23C-D0C1E0F7E9FB}">
  <ds:schemaRefs>
    <ds:schemaRef ds:uri="6c5ede72-6c77-4dbc-8810-6a24896cdf9f"/>
    <ds:schemaRef ds:uri="7acc4e3d-ef6f-45ab-90ff-6cea49b641c2"/>
    <ds:schemaRef ds:uri="8178ed2f-5dfd-4718-b6ca-fcaa3adc9459"/>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ACFFC79F-3034-494A-8CF0-1D711B5DF0EF}">
  <ds:schemaRefs>
    <ds:schemaRef ds:uri="http://schemas.microsoft.com/sharepoint/v3/contenttype/forms"/>
  </ds:schemaRefs>
</ds:datastoreItem>
</file>

<file path=customXml/itemProps3.xml><?xml version="1.0" encoding="utf-8"?>
<ds:datastoreItem xmlns:ds="http://schemas.openxmlformats.org/officeDocument/2006/customXml" ds:itemID="{682B4661-F2E6-4FC7-8E5C-573FBFCF1DDE}">
  <ds:schemaRefs>
    <ds:schemaRef ds:uri="0f6b69fc-ce13-4ca5-ae3e-7095df393f44"/>
    <ds:schemaRef ds:uri="8178ed2f-5dfd-4718-b6ca-fcaa3adc9459"/>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143</TotalTime>
  <Words>1273</Words>
  <Application>Microsoft Office PowerPoint</Application>
  <PresentationFormat>Widescreen</PresentationFormat>
  <Paragraphs>96</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Courier New</vt:lpstr>
      <vt:lpstr>Segoe UI</vt:lpstr>
      <vt:lpstr>Söhne</vt:lpstr>
      <vt:lpstr>Times New Roman</vt:lpstr>
      <vt:lpstr>Wingdings</vt:lpstr>
      <vt:lpstr>Custom Design</vt:lpstr>
      <vt:lpstr>PowerPoint Presentation</vt:lpstr>
      <vt:lpstr>   Overview</vt:lpstr>
      <vt:lpstr>   Problem Definition</vt:lpstr>
      <vt:lpstr>Literature Review </vt:lpstr>
      <vt:lpstr>Literature Review</vt:lpstr>
      <vt:lpstr>Literature Review</vt:lpstr>
      <vt:lpstr>Literature Review</vt:lpstr>
      <vt:lpstr>System Architecture/ Block Diagram </vt:lpstr>
      <vt:lpstr>Project Timeline</vt:lpstr>
      <vt:lpstr>Literature Review</vt:lpstr>
      <vt:lpstr> 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SHIVAM.VORA@svkmmumbai.onmicrosoft.com</dc:creator>
  <cp:lastModifiedBy>Dhruv Padhiar</cp:lastModifiedBy>
  <cp:revision>35</cp:revision>
  <dcterms:created xsi:type="dcterms:W3CDTF">2019-06-11T05:35:51Z</dcterms:created>
  <dcterms:modified xsi:type="dcterms:W3CDTF">2024-09-04T11:46:37Z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0x010100590D426536A85F43B1189153CD4B81F0</vt:lpwstr>
  </property>
</Properties>
</file>