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 Mon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Mon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Mono-italic.fntdata"/><Relationship Id="rId23" Type="http://schemas.openxmlformats.org/officeDocument/2006/relationships/font" Target="fonts/RobotoMon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3b64167a8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3b64167a8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3b64167a8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3b64167a8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3b64167a8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3b64167a8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3b64167a84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3b64167a8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3b64167a84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3b64167a84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3b64167a84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3b64167a84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3b64167a84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3b64167a84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b64167a8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b64167a8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3b64167a8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3b64167a8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3b64167a8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3b64167a8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3b64167a8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3b64167a8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3b64167a8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3b64167a8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3b64167a8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3b64167a8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3b64167a8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3b64167a8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3b64167a8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3b64167a8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Predicting Customer Bookings Using Machine Learning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Dikshant Badawadagi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Selection &amp; Training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Models tested: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>
                <a:solidFill>
                  <a:schemeClr val="dk1"/>
                </a:solidFill>
              </a:rPr>
              <a:t>RandomForestClassifier</a:t>
            </a:r>
            <a:r>
              <a:rPr lang="en-GB">
                <a:solidFill>
                  <a:schemeClr val="dk1"/>
                </a:solidFill>
              </a:rPr>
              <a:t> (Best Performance)</a:t>
            </a:r>
            <a:br>
              <a:rPr lang="en-GB">
                <a:solidFill>
                  <a:schemeClr val="dk1"/>
                </a:solidFill>
              </a:rPr>
            </a:br>
            <a:r>
              <a:rPr b="1" lang="en-GB">
                <a:solidFill>
                  <a:schemeClr val="dk1"/>
                </a:solidFill>
              </a:rPr>
              <a:t>XGBoost</a:t>
            </a:r>
            <a:br>
              <a:rPr b="1" lang="en-GB">
                <a:solidFill>
                  <a:schemeClr val="dk1"/>
                </a:solidFill>
              </a:rPr>
            </a:br>
            <a:r>
              <a:rPr b="1" lang="en-GB">
                <a:solidFill>
                  <a:schemeClr val="dk1"/>
                </a:solidFill>
              </a:rPr>
              <a:t>GradientBoostingClassifier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Key Techniques Applied: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Hyperparameter tuning via </a:t>
            </a: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GridSearchCV</a:t>
            </a:r>
            <a:b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>
                <a:solidFill>
                  <a:schemeClr val="dk1"/>
                </a:solidFill>
              </a:rPr>
              <a:t>Balanced data to improve model robustness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Result:</a:t>
            </a:r>
            <a:r>
              <a:rPr lang="en-GB">
                <a:solidFill>
                  <a:schemeClr val="dk1"/>
                </a:solidFill>
              </a:rPr>
              <a:t> The RandomForest model achieved the highest accuracy with optimized hyperparameters.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Evaluation Metrics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5295900" cy="37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6528000" cy="241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Insights</a:t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>
                <a:solidFill>
                  <a:schemeClr val="dk1"/>
                </a:solidFill>
              </a:rPr>
              <a:t>Top Features Influencing Bookings: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purchase_lead</a:t>
            </a:r>
            <a:r>
              <a:rPr lang="en-GB">
                <a:solidFill>
                  <a:schemeClr val="dk1"/>
                </a:solidFill>
              </a:rPr>
              <a:t> — Early bookers significantly increase booking probability.</a:t>
            </a:r>
            <a:br>
              <a:rPr lang="en-GB">
                <a:solidFill>
                  <a:schemeClr val="dk1"/>
                </a:solidFill>
              </a:rPr>
            </a:br>
            <a:r>
              <a:rPr b="1"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route</a:t>
            </a:r>
            <a:r>
              <a:rPr lang="en-GB">
                <a:solidFill>
                  <a:schemeClr val="dk1"/>
                </a:solidFill>
              </a:rPr>
              <a:t> — Specific routes exhibit notably higher booking success rates.</a:t>
            </a:r>
            <a:br>
              <a:rPr lang="en-GB">
                <a:solidFill>
                  <a:schemeClr val="dk1"/>
                </a:solidFill>
              </a:rPr>
            </a:br>
            <a:r>
              <a:rPr b="1" lang="en-GB">
                <a:solidFill>
                  <a:schemeClr val="dk1"/>
                </a:solidFill>
              </a:rPr>
              <a:t>Identified Peak Booking Hours: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Highlighted time frames where bookings surge, presenting a potential opportunity for </a:t>
            </a:r>
            <a:r>
              <a:rPr b="1" lang="en-GB">
                <a:solidFill>
                  <a:schemeClr val="dk1"/>
                </a:solidFill>
              </a:rPr>
              <a:t>targeted marketing campaigns</a:t>
            </a:r>
            <a:r>
              <a:rPr lang="en-GB">
                <a:solidFill>
                  <a:schemeClr val="dk1"/>
                </a:solidFill>
              </a:rPr>
              <a:t>.</a:t>
            </a:r>
            <a:br>
              <a:rPr lang="en-GB">
                <a:solidFill>
                  <a:schemeClr val="dk1"/>
                </a:solidFill>
              </a:rPr>
            </a:br>
            <a:r>
              <a:rPr b="1" lang="en-GB">
                <a:solidFill>
                  <a:schemeClr val="dk1"/>
                </a:solidFill>
              </a:rPr>
              <a:t>Actionable Insight: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Focus marketing efforts on customers booking flights with shorter purchase_lead windows to maximize conversion rates.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 Importance</a:t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7" title="downloa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6"/>
            <a:ext cx="7561150" cy="423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Developed a robust ML model achieving ~</a:t>
            </a:r>
            <a:r>
              <a:rPr b="1" lang="en-GB" sz="2000">
                <a:solidFill>
                  <a:schemeClr val="dk1"/>
                </a:solidFill>
              </a:rPr>
              <a:t>86% accuracy</a:t>
            </a:r>
            <a:r>
              <a:rPr lang="en-GB" sz="2000">
                <a:solidFill>
                  <a:schemeClr val="dk1"/>
                </a:solidFill>
              </a:rPr>
              <a:t>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Identified key trends in customer booking patterns.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Suggested strategies to improve targeted marketing and customer engagement.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&amp; Problem Statement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The challenge of predicting customer bookings for improved sales strategies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Importance of accurate forecasting for resource allocation and targeted marketing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Goal: Build a high-accuracy model that predicts bookings and identifies key factor</a:t>
            </a:r>
            <a:r>
              <a:rPr lang="en-GB">
                <a:solidFill>
                  <a:schemeClr val="dk1"/>
                </a:solidFill>
              </a:rPr>
              <a:t>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675" y="2873650"/>
            <a:ext cx="6449525" cy="197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Dataset Overview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>
                <a:solidFill>
                  <a:schemeClr val="dk1"/>
                </a:solidFill>
              </a:rPr>
              <a:t>The Dataset includes columns like:</a:t>
            </a:r>
            <a:br>
              <a:rPr lang="en-GB"/>
            </a:br>
            <a:r>
              <a:rPr lang="en-GB">
                <a:solidFill>
                  <a:schemeClr val="dk1"/>
                </a:solidFill>
                <a:highlight>
                  <a:schemeClr val="lt1"/>
                </a:highlight>
              </a:rPr>
              <a:t>['num_passengers', 'sales_channel', 'trip_type', 'purchase_lead', 'length_of_stay', 'flight_hour', 'flight_day', 'route','booking_origin', 'wants_extra_baggage', 'wants_preferred_seat','wants_in_flight_meals', 'flight_duration', 'booking_complete']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Data was encoded in </a:t>
            </a: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ISO-8859-1</a:t>
            </a:r>
            <a:r>
              <a:rPr lang="en-GB">
                <a:solidFill>
                  <a:schemeClr val="dk1"/>
                </a:solidFill>
              </a:rPr>
              <a:t> format to ensure correct interpretation.</a:t>
            </a:r>
            <a:br>
              <a:rPr lang="en-GB">
                <a:solidFill>
                  <a:schemeClr val="dk1"/>
                </a:solidFill>
              </a:rPr>
            </a:br>
            <a:r>
              <a:rPr lang="en-GB">
                <a:solidFill>
                  <a:schemeClr val="dk1"/>
                </a:solidFill>
              </a:rPr>
              <a:t>Key Features: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purchase_lead</a:t>
            </a:r>
            <a:r>
              <a:rPr lang="en-GB">
                <a:solidFill>
                  <a:schemeClr val="dk1"/>
                </a:solidFill>
              </a:rPr>
              <a:t>: Time before booking</a:t>
            </a:r>
            <a:br>
              <a:rPr lang="en-GB">
                <a:solidFill>
                  <a:schemeClr val="dk1"/>
                </a:solidFill>
              </a:rPr>
            </a:br>
            <a:r>
              <a:rPr b="1"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flight_hour</a:t>
            </a:r>
            <a:r>
              <a:rPr lang="en-GB">
                <a:solidFill>
                  <a:schemeClr val="dk1"/>
                </a:solidFill>
              </a:rPr>
              <a:t>: Peak travel times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route</a:t>
            </a:r>
            <a:r>
              <a:rPr lang="en-GB">
                <a:solidFill>
                  <a:schemeClr val="dk1"/>
                </a:solidFill>
              </a:rPr>
              <a:t> and </a:t>
            </a:r>
            <a:r>
              <a:rPr b="1"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booking_origin</a:t>
            </a:r>
            <a:r>
              <a:rPr lang="en-GB">
                <a:solidFill>
                  <a:schemeClr val="dk1"/>
                </a:solidFill>
              </a:rPr>
              <a:t>: Key geographical indicators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4" y="649979"/>
            <a:ext cx="6477700" cy="236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Cleaning &amp; Pre-processing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Missing values filled using forward fill (</a:t>
            </a:r>
            <a:r>
              <a:rPr lang="en-GB" sz="2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.ffill()</a:t>
            </a:r>
            <a:r>
              <a:rPr lang="en-GB" sz="2000">
                <a:solidFill>
                  <a:schemeClr val="dk1"/>
                </a:solidFill>
              </a:rPr>
              <a:t>).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Categorical variables encoded using </a:t>
            </a:r>
            <a:r>
              <a:rPr lang="en-GB" sz="2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LabelEncoder</a:t>
            </a:r>
            <a:r>
              <a:rPr lang="en-GB" sz="2000">
                <a:solidFill>
                  <a:schemeClr val="dk1"/>
                </a:solidFill>
              </a:rPr>
              <a:t>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N</a:t>
            </a:r>
            <a:r>
              <a:rPr lang="en-GB" sz="2000">
                <a:solidFill>
                  <a:schemeClr val="dk1"/>
                </a:solidFill>
              </a:rPr>
              <a:t>umerical features scaled using </a:t>
            </a:r>
            <a:r>
              <a:rPr lang="en-GB" sz="2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StandardScaler</a:t>
            </a:r>
            <a:r>
              <a:rPr lang="en-GB" sz="2000">
                <a:solidFill>
                  <a:schemeClr val="dk1"/>
                </a:solidFill>
              </a:rPr>
              <a:t> for consistency.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28650"/>
            <a:ext cx="6762750" cy="36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Exploratory Data Analysis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Peak Booking Trends:</a:t>
            </a:r>
            <a:r>
              <a:rPr lang="en-GB">
                <a:solidFill>
                  <a:schemeClr val="dk1"/>
                </a:solidFill>
              </a:rPr>
              <a:t> Bookings spike during specific flight hours.</a:t>
            </a:r>
            <a:br>
              <a:rPr lang="en-GB">
                <a:solidFill>
                  <a:schemeClr val="dk1"/>
                </a:solidFill>
              </a:rPr>
            </a:br>
            <a:r>
              <a:rPr lang="en-GB">
                <a:solidFill>
                  <a:schemeClr val="dk1"/>
                </a:solidFill>
              </a:rPr>
              <a:t> </a:t>
            </a:r>
            <a:r>
              <a:rPr b="1" lang="en-GB">
                <a:solidFill>
                  <a:schemeClr val="dk1"/>
                </a:solidFill>
              </a:rPr>
              <a:t>Influential Features:</a:t>
            </a:r>
            <a:r>
              <a:rPr lang="en-GB">
                <a:solidFill>
                  <a:schemeClr val="dk1"/>
                </a:solidFill>
              </a:rPr>
              <a:t> </a:t>
            </a: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purchase_lead</a:t>
            </a:r>
            <a:r>
              <a:rPr lang="en-GB">
                <a:solidFill>
                  <a:schemeClr val="dk1"/>
                </a:solidFill>
              </a:rPr>
              <a:t> and </a:t>
            </a: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route</a:t>
            </a:r>
            <a:r>
              <a:rPr lang="en-GB">
                <a:solidFill>
                  <a:schemeClr val="dk1"/>
                </a:solidFill>
              </a:rPr>
              <a:t> have strong correlations with bookings.</a:t>
            </a:r>
            <a:br>
              <a:rPr lang="en-GB">
                <a:solidFill>
                  <a:schemeClr val="dk1"/>
                </a:solidFill>
              </a:rPr>
            </a:br>
            <a:r>
              <a:rPr lang="en-GB">
                <a:solidFill>
                  <a:schemeClr val="dk1"/>
                </a:solidFill>
              </a:rPr>
              <a:t> </a:t>
            </a:r>
            <a:r>
              <a:rPr b="1" lang="en-GB">
                <a:solidFill>
                  <a:schemeClr val="dk1"/>
                </a:solidFill>
              </a:rPr>
              <a:t>Booking Behavior:</a:t>
            </a:r>
            <a:r>
              <a:rPr lang="en-GB">
                <a:solidFill>
                  <a:schemeClr val="dk1"/>
                </a:solidFill>
              </a:rPr>
              <a:t> Customers booking well in advance often opt for additional services.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Visual Element Suggestions: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>
                <a:solidFill>
                  <a:schemeClr val="dk1"/>
                </a:solidFill>
              </a:rPr>
              <a:t>Line Plot:</a:t>
            </a:r>
            <a:r>
              <a:rPr lang="en-GB">
                <a:solidFill>
                  <a:schemeClr val="dk1"/>
                </a:solidFill>
              </a:rPr>
              <a:t> Booking trends by </a:t>
            </a: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flight_hour</a:t>
            </a:r>
            <a:b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>
                <a:solidFill>
                  <a:schemeClr val="dk1"/>
                </a:solidFill>
              </a:rPr>
              <a:t>Heatmap:</a:t>
            </a:r>
            <a:r>
              <a:rPr lang="en-GB">
                <a:solidFill>
                  <a:schemeClr val="dk1"/>
                </a:solidFill>
              </a:rPr>
              <a:t> Correlation matrix to highlight feature relationships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352425"/>
            <a:ext cx="6696075" cy="443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1" title="downloa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29975"/>
            <a:ext cx="7268899" cy="473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