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Lora Medium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Lora SemiBold"/>
      <p:regular r:id="rId23"/>
      <p:bold r:id="rId24"/>
      <p:italic r:id="rId25"/>
      <p:boldItalic r:id="rId26"/>
    </p:embeddedFont>
    <p:embeddedFont>
      <p:font typeface="Lora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LoraSemiBold-bold.fntdata"/><Relationship Id="rId23" Type="http://schemas.openxmlformats.org/officeDocument/2006/relationships/font" Target="fonts/LoraSemiBol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oraSemiBold-boldItalic.fntdata"/><Relationship Id="rId25" Type="http://schemas.openxmlformats.org/officeDocument/2006/relationships/font" Target="fonts/LoraSemiBold-italic.fntdata"/><Relationship Id="rId28" Type="http://schemas.openxmlformats.org/officeDocument/2006/relationships/font" Target="fonts/Lora-bold.fntdata"/><Relationship Id="rId27" Type="http://schemas.openxmlformats.org/officeDocument/2006/relationships/font" Target="fonts/Lor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ora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Lora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LoraMedium-regular.fntdata"/><Relationship Id="rId14" Type="http://schemas.openxmlformats.org/officeDocument/2006/relationships/slide" Target="slides/slide10.xml"/><Relationship Id="rId17" Type="http://schemas.openxmlformats.org/officeDocument/2006/relationships/font" Target="fonts/LoraMedium-italic.fntdata"/><Relationship Id="rId16" Type="http://schemas.openxmlformats.org/officeDocument/2006/relationships/font" Target="fonts/LoraMedium-bold.fntdata"/><Relationship Id="rId19" Type="http://schemas.openxmlformats.org/officeDocument/2006/relationships/font" Target="fonts/Roboto-regular.fntdata"/><Relationship Id="rId18" Type="http://schemas.openxmlformats.org/officeDocument/2006/relationships/font" Target="fonts/LoraMedium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3b63f136b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33b63f136b4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b63f1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33b63f136b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b63f136b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33b63f136b4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3b63f136b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33b63f136b4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3b63f136b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33b63f136b4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b63f136b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33b63f136b4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3b63f136b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33b63f136b4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3b63f136b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33b63f136b4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" name="Google Shape;17;p2"/>
          <p:cNvSpPr txBox="1"/>
          <p:nvPr/>
        </p:nvSpPr>
        <p:spPr>
          <a:xfrm>
            <a:off x="4038600" y="20796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SOLELY FOR PURPOSES OF FORAGE WORK EXPERIENCE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" name="Google Shape;24;p3"/>
          <p:cNvSpPr txBox="1"/>
          <p:nvPr/>
        </p:nvSpPr>
        <p:spPr>
          <a:xfrm>
            <a:off x="4038600" y="-1725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SOLELY FOR PURPOSES OF FORAGE WORK EXPERIENCE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1524000" y="1122375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5000">
                <a:latin typeface="Roboto"/>
                <a:ea typeface="Roboto"/>
                <a:cs typeface="Roboto"/>
                <a:sym typeface="Roboto"/>
              </a:rPr>
              <a:t>British Airways Customer Reviews Analysis</a:t>
            </a:r>
            <a:endParaRPr sz="5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 sz="50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Dikshant Badawadagi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3000">
                <a:latin typeface="Lora SemiBold"/>
                <a:ea typeface="Lora SemiBold"/>
                <a:cs typeface="Lora SemiBold"/>
                <a:sym typeface="Lora SemiBold"/>
              </a:rPr>
              <a:t>CONCLUSION</a:t>
            </a:r>
            <a:endParaRPr sz="3000"/>
          </a:p>
        </p:txBody>
      </p:sp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500">
                <a:latin typeface="Lora Medium"/>
                <a:ea typeface="Lora Medium"/>
                <a:cs typeface="Lora Medium"/>
                <a:sym typeface="Lora Medium"/>
              </a:rPr>
              <a:t>1.By acting on these insights, British Airways can enhance the travel experience for passengers, leading to increased customer satisfaction and loyalty. This, in turn, can result in higher profitability and a stronger competitive position in the airline industry.</a:t>
            </a:r>
            <a:endParaRPr sz="2500">
              <a:latin typeface="Lora Medium"/>
              <a:ea typeface="Lora Medium"/>
              <a:cs typeface="Lora Medium"/>
              <a:sym typeface="Lora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500">
                <a:latin typeface="Lora Medium"/>
                <a:ea typeface="Lora Medium"/>
                <a:cs typeface="Lora Medium"/>
                <a:sym typeface="Lora Medium"/>
              </a:rPr>
              <a:t>2. By continuously improving and adapting based on customer feedback, British Airways can attract more passengers, increase market share, and maintain its reputation as a preferred airline for travelers seeking comfort and excellent service.</a:t>
            </a:r>
            <a:endParaRPr sz="2500">
              <a:latin typeface="Lora Medium"/>
              <a:ea typeface="Lora Medium"/>
              <a:cs typeface="Lora Medium"/>
              <a:sym typeface="Lora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500">
              <a:latin typeface="Lora"/>
              <a:ea typeface="Lora"/>
              <a:cs typeface="Lora"/>
              <a:sym typeface="Lora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5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latin typeface="Lora SemiBold"/>
                <a:ea typeface="Lora SemiBold"/>
                <a:cs typeface="Lora SemiBold"/>
                <a:sym typeface="Lora SemiBold"/>
              </a:rPr>
              <a:t>INTRODUCTION</a:t>
            </a:r>
            <a:endParaRPr sz="3000"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300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500">
                <a:solidFill>
                  <a:srgbClr val="424242"/>
                </a:solidFill>
                <a:latin typeface="Lora Medium"/>
                <a:ea typeface="Lora Medium"/>
                <a:cs typeface="Lora Medium"/>
                <a:sym typeface="Lora Medium"/>
              </a:rPr>
              <a:t>To analyze the customer experience of traveling with British Airways, we focus on evaluating the comfort and convenience provided by the airline. </a:t>
            </a:r>
            <a:endParaRPr sz="2500">
              <a:solidFill>
                <a:srgbClr val="424242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500">
                <a:solidFill>
                  <a:srgbClr val="424242"/>
                </a:solidFill>
                <a:latin typeface="Lora Medium"/>
                <a:ea typeface="Lora Medium"/>
                <a:cs typeface="Lora Medium"/>
                <a:sym typeface="Lora Medium"/>
              </a:rPr>
              <a:t>This involves assessing aspects such as the seating arrangement, in-flight ambiance, and the quality of service offered by the crew. By examining customer reviews and ratings, we can identify the airline's strengths and pinpoint areas needing improvement like</a:t>
            </a:r>
            <a:endParaRPr sz="2500">
              <a:solidFill>
                <a:srgbClr val="424242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500">
                <a:solidFill>
                  <a:srgbClr val="424242"/>
                </a:solidFill>
                <a:latin typeface="Lora Medium"/>
                <a:ea typeface="Lora Medium"/>
                <a:cs typeface="Lora Medium"/>
                <a:sym typeface="Lora Medium"/>
              </a:rPr>
              <a:t>comfort and seating,in-flight experience,service quality,areas for improvement.</a:t>
            </a:r>
            <a:endParaRPr sz="2500">
              <a:solidFill>
                <a:srgbClr val="424242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latin typeface="Lora SemiBold"/>
                <a:ea typeface="Lora SemiBold"/>
                <a:cs typeface="Lora SemiBold"/>
                <a:sym typeface="Lora SemiBold"/>
              </a:rPr>
              <a:t>OBJECTIVES</a:t>
            </a:r>
            <a:endParaRPr sz="3000"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3000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500"/>
              <a:buFont typeface="Lora Medium"/>
              <a:buChar char="●"/>
            </a:pPr>
            <a:r>
              <a:rPr lang="en-GB" sz="2500">
                <a:solidFill>
                  <a:srgbClr val="424242"/>
                </a:solidFill>
                <a:latin typeface="Lora Medium"/>
                <a:ea typeface="Lora Medium"/>
                <a:cs typeface="Lora Medium"/>
                <a:sym typeface="Lora Medium"/>
              </a:rPr>
              <a:t>Collection of customer reviews from multiple platforms (e.g., Trustpilot, Google Reviews, social media).</a:t>
            </a:r>
            <a:endParaRPr sz="2500">
              <a:solidFill>
                <a:srgbClr val="424242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500"/>
              <a:buFont typeface="Lora Medium"/>
              <a:buChar char="●"/>
            </a:pPr>
            <a:r>
              <a:rPr lang="en-GB" sz="2500">
                <a:solidFill>
                  <a:srgbClr val="424242"/>
                </a:solidFill>
                <a:latin typeface="Lora Medium"/>
                <a:ea typeface="Lora Medium"/>
                <a:cs typeface="Lora Medium"/>
                <a:sym typeface="Lora Medium"/>
              </a:rPr>
              <a:t>Categorization of reviews into various aspects such as customer service, in-flight experience, punctuality, and value for money.</a:t>
            </a:r>
            <a:endParaRPr sz="2500">
              <a:solidFill>
                <a:srgbClr val="424242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500"/>
              <a:buFont typeface="Lora Medium"/>
              <a:buChar char="●"/>
            </a:pPr>
            <a:r>
              <a:rPr lang="en-GB" sz="2500">
                <a:solidFill>
                  <a:srgbClr val="424242"/>
                </a:solidFill>
                <a:latin typeface="Lora Medium"/>
                <a:ea typeface="Lora Medium"/>
                <a:cs typeface="Lora Medium"/>
                <a:sym typeface="Lora Medium"/>
              </a:rPr>
              <a:t>To provide actionable insights for British Airways to enhance customer experience.</a:t>
            </a:r>
            <a:endParaRPr sz="2500">
              <a:solidFill>
                <a:srgbClr val="424242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500"/>
              <a:buFont typeface="Lora Medium"/>
              <a:buChar char="●"/>
            </a:pPr>
            <a:r>
              <a:rPr lang="en-GB" sz="2500">
                <a:solidFill>
                  <a:srgbClr val="424242"/>
                </a:solidFill>
                <a:latin typeface="Lora Medium"/>
                <a:ea typeface="Lora Medium"/>
                <a:cs typeface="Lora Medium"/>
                <a:sym typeface="Lora Medium"/>
              </a:rPr>
              <a:t>To identify common customer pain points and areas of excellence.</a:t>
            </a:r>
            <a:endParaRPr sz="2500">
              <a:solidFill>
                <a:srgbClr val="424242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500">
              <a:solidFill>
                <a:srgbClr val="424242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200">
                <a:solidFill>
                  <a:srgbClr val="424242"/>
                </a:solidFill>
                <a:latin typeface="Lora Medium"/>
                <a:ea typeface="Lora Medium"/>
                <a:cs typeface="Lora Medium"/>
                <a:sym typeface="Lora Medium"/>
              </a:rPr>
              <a:t>Data Scraping of some services</a:t>
            </a:r>
            <a:endParaRPr sz="4200">
              <a:solidFill>
                <a:srgbClr val="424242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3000"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ora Medium"/>
              <a:buChar char="●"/>
            </a:pPr>
            <a:r>
              <a:rPr lang="en-GB" sz="2500">
                <a:latin typeface="Lora Medium"/>
                <a:ea typeface="Lora Medium"/>
                <a:cs typeface="Lora Medium"/>
                <a:sym typeface="Lora Medium"/>
              </a:rPr>
              <a:t>Comfort seating</a:t>
            </a:r>
            <a:endParaRPr sz="2500">
              <a:latin typeface="Lora Medium"/>
              <a:ea typeface="Lora Medium"/>
              <a:cs typeface="Lora Medium"/>
              <a:sym typeface="Lora Medium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ora Medium"/>
              <a:buChar char="●"/>
            </a:pPr>
            <a:r>
              <a:rPr lang="en-GB" sz="2500">
                <a:latin typeface="Lora Medium"/>
                <a:ea typeface="Lora Medium"/>
                <a:cs typeface="Lora Medium"/>
                <a:sym typeface="Lora Medium"/>
              </a:rPr>
              <a:t>In-flight experience</a:t>
            </a:r>
            <a:endParaRPr sz="2500">
              <a:latin typeface="Lora Medium"/>
              <a:ea typeface="Lora Medium"/>
              <a:cs typeface="Lora Medium"/>
              <a:sym typeface="Lora Medium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ora Medium"/>
              <a:buChar char="●"/>
            </a:pPr>
            <a:r>
              <a:rPr lang="en-GB" sz="2500">
                <a:latin typeface="Lora Medium"/>
                <a:ea typeface="Lora Medium"/>
                <a:cs typeface="Lora Medium"/>
                <a:sym typeface="Lora Medium"/>
              </a:rPr>
              <a:t>Service quality</a:t>
            </a:r>
            <a:endParaRPr sz="2500">
              <a:latin typeface="Lora Medium"/>
              <a:ea typeface="Lora Medium"/>
              <a:cs typeface="Lora Medium"/>
              <a:sym typeface="Lora Medium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ora Medium"/>
              <a:buChar char="●"/>
            </a:pPr>
            <a:r>
              <a:rPr lang="en-GB" sz="2500">
                <a:latin typeface="Lora Medium"/>
                <a:ea typeface="Lora Medium"/>
                <a:cs typeface="Lora Medium"/>
                <a:sym typeface="Lora Medium"/>
              </a:rPr>
              <a:t>Call service</a:t>
            </a:r>
            <a:endParaRPr sz="2500">
              <a:latin typeface="Lora Medium"/>
              <a:ea typeface="Lora Medium"/>
              <a:cs typeface="Lora Medium"/>
              <a:sym typeface="Lora Medium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latin typeface="Lora SemiBold"/>
                <a:ea typeface="Lora SemiBold"/>
                <a:cs typeface="Lora SemiBold"/>
                <a:sym typeface="Lora SemiBold"/>
              </a:rPr>
              <a:t>DATA SCRAPING</a:t>
            </a:r>
            <a:endParaRPr sz="3000"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3000"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500"/>
          </a:p>
        </p:txBody>
      </p:sp>
      <p:cxnSp>
        <p:nvCxnSpPr>
          <p:cNvPr id="112" name="Google Shape;112;p17"/>
          <p:cNvCxnSpPr/>
          <p:nvPr/>
        </p:nvCxnSpPr>
        <p:spPr>
          <a:xfrm>
            <a:off x="940700" y="3315766"/>
            <a:ext cx="9642600" cy="0"/>
          </a:xfrm>
          <a:prstGeom prst="straightConnector1">
            <a:avLst/>
          </a:prstGeom>
          <a:noFill/>
          <a:ln cap="flat" cmpd="sng" w="19050">
            <a:solidFill>
              <a:srgbClr val="4285F4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113" name="Google Shape;113;p17"/>
          <p:cNvGrpSpPr/>
          <p:nvPr/>
        </p:nvGrpSpPr>
        <p:grpSpPr>
          <a:xfrm>
            <a:off x="1205103" y="2106921"/>
            <a:ext cx="226945" cy="1306800"/>
            <a:chOff x="648675" y="1657471"/>
            <a:chExt cx="196200" cy="1306800"/>
          </a:xfrm>
        </p:grpSpPr>
        <p:sp>
          <p:nvSpPr>
            <p:cNvPr id="114" name="Google Shape;114;p17"/>
            <p:cNvSpPr/>
            <p:nvPr/>
          </p:nvSpPr>
          <p:spPr>
            <a:xfrm>
              <a:off x="648675" y="2768371"/>
              <a:ext cx="196200" cy="1959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5" name="Google Shape;115;p17"/>
            <p:cNvCxnSpPr>
              <a:stCxn id="114" idx="0"/>
            </p:cNvCxnSpPr>
            <p:nvPr/>
          </p:nvCxnSpPr>
          <p:spPr>
            <a:xfrm rot="10800000">
              <a:off x="746775" y="1657471"/>
              <a:ext cx="0" cy="1110900"/>
            </a:xfrm>
            <a:prstGeom prst="straightConnector1">
              <a:avLst/>
            </a:prstGeom>
            <a:noFill/>
            <a:ln cap="flat" cmpd="sng" w="19050">
              <a:solidFill>
                <a:srgbClr val="1A237E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116" name="Google Shape;116;p17"/>
          <p:cNvSpPr txBox="1"/>
          <p:nvPr/>
        </p:nvSpPr>
        <p:spPr>
          <a:xfrm>
            <a:off x="1407712" y="1825625"/>
            <a:ext cx="30795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37373"/>
                </a:solidFill>
                <a:latin typeface="Lora Medium"/>
                <a:ea typeface="Lora Medium"/>
                <a:cs typeface="Lora Medium"/>
                <a:sym typeface="Lora Medium"/>
              </a:rPr>
              <a:t>Comfort and seating</a:t>
            </a:r>
            <a:endParaRPr>
              <a:solidFill>
                <a:srgbClr val="737373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737373"/>
                </a:solidFill>
                <a:latin typeface="Lora Medium"/>
                <a:ea typeface="Lora Medium"/>
                <a:cs typeface="Lora Medium"/>
                <a:sym typeface="Lora Medium"/>
              </a:rPr>
              <a:t>Rating: 3.5</a:t>
            </a:r>
            <a:endParaRPr>
              <a:solidFill>
                <a:srgbClr val="737373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  <p:grpSp>
        <p:nvGrpSpPr>
          <p:cNvPr id="117" name="Google Shape;117;p17"/>
          <p:cNvGrpSpPr/>
          <p:nvPr/>
        </p:nvGrpSpPr>
        <p:grpSpPr>
          <a:xfrm>
            <a:off x="3361481" y="3217821"/>
            <a:ext cx="226945" cy="1404905"/>
            <a:chOff x="2512925" y="2768371"/>
            <a:chExt cx="196200" cy="1404905"/>
          </a:xfrm>
        </p:grpSpPr>
        <p:cxnSp>
          <p:nvCxnSpPr>
            <p:cNvPr id="118" name="Google Shape;118;p17"/>
            <p:cNvCxnSpPr/>
            <p:nvPr/>
          </p:nvCxnSpPr>
          <p:spPr>
            <a:xfrm>
              <a:off x="2611025" y="2964276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rgbClr val="1A237E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19" name="Google Shape;119;p17"/>
            <p:cNvSpPr/>
            <p:nvPr/>
          </p:nvSpPr>
          <p:spPr>
            <a:xfrm>
              <a:off x="2512925" y="2768371"/>
              <a:ext cx="196200" cy="1959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p17"/>
          <p:cNvSpPr txBox="1"/>
          <p:nvPr/>
        </p:nvSpPr>
        <p:spPr>
          <a:xfrm>
            <a:off x="3570065" y="4380325"/>
            <a:ext cx="30795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37373"/>
                </a:solidFill>
                <a:latin typeface="Lora Medium"/>
                <a:ea typeface="Lora Medium"/>
                <a:cs typeface="Lora Medium"/>
                <a:sym typeface="Lora Medium"/>
              </a:rPr>
              <a:t>In-flight Experience</a:t>
            </a:r>
            <a:endParaRPr>
              <a:solidFill>
                <a:srgbClr val="737373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737373"/>
                </a:solidFill>
                <a:latin typeface="Lora Medium"/>
                <a:ea typeface="Lora Medium"/>
                <a:cs typeface="Lora Medium"/>
                <a:sym typeface="Lora Medium"/>
              </a:rPr>
              <a:t>Rating: 4.0</a:t>
            </a:r>
            <a:endParaRPr>
              <a:solidFill>
                <a:srgbClr val="737373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  <p:grpSp>
        <p:nvGrpSpPr>
          <p:cNvPr id="121" name="Google Shape;121;p17"/>
          <p:cNvGrpSpPr/>
          <p:nvPr/>
        </p:nvGrpSpPr>
        <p:grpSpPr>
          <a:xfrm>
            <a:off x="5404532" y="2008821"/>
            <a:ext cx="226945" cy="1404900"/>
            <a:chOff x="4279200" y="1559371"/>
            <a:chExt cx="196200" cy="1404900"/>
          </a:xfrm>
        </p:grpSpPr>
        <p:cxnSp>
          <p:nvCxnSpPr>
            <p:cNvPr id="122" name="Google Shape;122;p17"/>
            <p:cNvCxnSpPr>
              <a:stCxn id="123" idx="0"/>
            </p:cNvCxnSpPr>
            <p:nvPr/>
          </p:nvCxnSpPr>
          <p:spPr>
            <a:xfrm rot="10800000">
              <a:off x="4377300" y="1559371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rgbClr val="1A237E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23" name="Google Shape;123;p17"/>
            <p:cNvSpPr/>
            <p:nvPr/>
          </p:nvSpPr>
          <p:spPr>
            <a:xfrm>
              <a:off x="4279200" y="2768371"/>
              <a:ext cx="196200" cy="1959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" name="Google Shape;124;p17"/>
          <p:cNvSpPr txBox="1"/>
          <p:nvPr/>
        </p:nvSpPr>
        <p:spPr>
          <a:xfrm>
            <a:off x="5607436" y="1825625"/>
            <a:ext cx="30795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37373"/>
                </a:solidFill>
                <a:latin typeface="Lora Medium"/>
                <a:ea typeface="Lora Medium"/>
                <a:cs typeface="Lora Medium"/>
                <a:sym typeface="Lora Medium"/>
              </a:rPr>
              <a:t>Service Quality</a:t>
            </a:r>
            <a:endParaRPr>
              <a:solidFill>
                <a:srgbClr val="737373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737373"/>
                </a:solidFill>
                <a:latin typeface="Lora Medium"/>
                <a:ea typeface="Lora Medium"/>
                <a:cs typeface="Lora Medium"/>
                <a:sym typeface="Lora Medium"/>
              </a:rPr>
              <a:t>Rating: 5.0</a:t>
            </a:r>
            <a:endParaRPr>
              <a:solidFill>
                <a:srgbClr val="737373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  <p:grpSp>
        <p:nvGrpSpPr>
          <p:cNvPr id="125" name="Google Shape;125;p17"/>
          <p:cNvGrpSpPr/>
          <p:nvPr/>
        </p:nvGrpSpPr>
        <p:grpSpPr>
          <a:xfrm>
            <a:off x="7447582" y="3217821"/>
            <a:ext cx="226945" cy="1404905"/>
            <a:chOff x="6045475" y="2768371"/>
            <a:chExt cx="196200" cy="1404905"/>
          </a:xfrm>
        </p:grpSpPr>
        <p:cxnSp>
          <p:nvCxnSpPr>
            <p:cNvPr id="126" name="Google Shape;126;p17"/>
            <p:cNvCxnSpPr/>
            <p:nvPr/>
          </p:nvCxnSpPr>
          <p:spPr>
            <a:xfrm>
              <a:off x="6143575" y="2964276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rgbClr val="1A237E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27" name="Google Shape;127;p17"/>
            <p:cNvSpPr/>
            <p:nvPr/>
          </p:nvSpPr>
          <p:spPr>
            <a:xfrm>
              <a:off x="6045475" y="2768371"/>
              <a:ext cx="196200" cy="1959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" name="Google Shape;128;p17"/>
          <p:cNvSpPr txBox="1"/>
          <p:nvPr/>
        </p:nvSpPr>
        <p:spPr>
          <a:xfrm>
            <a:off x="7656342" y="4380325"/>
            <a:ext cx="30795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37373"/>
                </a:solidFill>
                <a:latin typeface="Lora Medium"/>
                <a:ea typeface="Lora Medium"/>
                <a:cs typeface="Lora Medium"/>
                <a:sym typeface="Lora Medium"/>
              </a:rPr>
              <a:t>Call Service</a:t>
            </a:r>
            <a:endParaRPr>
              <a:solidFill>
                <a:srgbClr val="737373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737373"/>
                </a:solidFill>
                <a:latin typeface="Lora Medium"/>
                <a:ea typeface="Lora Medium"/>
                <a:cs typeface="Lora Medium"/>
                <a:sym typeface="Lora Medium"/>
              </a:rPr>
              <a:t>Rating: 4.5</a:t>
            </a:r>
            <a:endParaRPr>
              <a:solidFill>
                <a:srgbClr val="737373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3000">
                <a:latin typeface="Lora SemiBold"/>
                <a:ea typeface="Lora SemiBold"/>
                <a:cs typeface="Lora SemiBold"/>
                <a:sym typeface="Lora SemiBold"/>
              </a:rPr>
              <a:t>DATA SCRAPING THROUGH PYTHON</a:t>
            </a:r>
            <a:endParaRPr sz="3000"/>
          </a:p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500"/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571600"/>
            <a:ext cx="6938974" cy="485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3000"/>
          </a:p>
        </p:txBody>
      </p:sp>
      <p:sp>
        <p:nvSpPr>
          <p:cNvPr id="141" name="Google Shape;141;p1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500"/>
          </a:p>
        </p:txBody>
      </p:sp>
      <p:pic>
        <p:nvPicPr>
          <p:cNvPr id="142" name="Google Shape;1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216325"/>
            <a:ext cx="4228400" cy="49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3000"/>
          </a:p>
        </p:txBody>
      </p:sp>
      <p:sp>
        <p:nvSpPr>
          <p:cNvPr id="148" name="Google Shape;148;p2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500"/>
          </a:p>
        </p:txBody>
      </p:sp>
      <p:pic>
        <p:nvPicPr>
          <p:cNvPr id="149" name="Google Shape;14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409100"/>
            <a:ext cx="8839199" cy="439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latin typeface="Lora SemiBold"/>
                <a:ea typeface="Lora SemiBold"/>
                <a:cs typeface="Lora SemiBold"/>
                <a:sym typeface="Lora SemiBold"/>
              </a:rPr>
              <a:t>AREAS TO WORK BY ANALYSING CUSTOMER REVIEWS</a:t>
            </a:r>
            <a:endParaRPr sz="3000"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3000"/>
          </a:p>
        </p:txBody>
      </p:sp>
      <p:sp>
        <p:nvSpPr>
          <p:cNvPr id="155" name="Google Shape;155;p2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737373"/>
                </a:solidFill>
                <a:latin typeface="Lora"/>
                <a:ea typeface="Lora"/>
                <a:cs typeface="Lora"/>
                <a:sym typeface="Lora"/>
              </a:rPr>
              <a:t>1.</a:t>
            </a:r>
            <a:r>
              <a:rPr b="1" lang="en-GB" sz="1800">
                <a:solidFill>
                  <a:srgbClr val="737373"/>
                </a:solidFill>
                <a:latin typeface="Lora"/>
                <a:ea typeface="Lora"/>
                <a:cs typeface="Lora"/>
                <a:sym typeface="Lora"/>
              </a:rPr>
              <a:t> Communication and navigation information</a:t>
            </a:r>
            <a:r>
              <a:rPr lang="en-GB" sz="1800">
                <a:solidFill>
                  <a:srgbClr val="737373"/>
                </a:solidFill>
                <a:latin typeface="Lora"/>
                <a:ea typeface="Lora"/>
                <a:cs typeface="Lora"/>
                <a:sym typeface="Lora"/>
              </a:rPr>
              <a:t> to the customers have to be                      highly increased as customers are facing a lot of problems by services given by airlines mainly in connecting flights.</a:t>
            </a:r>
            <a:endParaRPr sz="1800">
              <a:solidFill>
                <a:srgbClr val="737373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737373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737373"/>
                </a:solidFill>
                <a:latin typeface="Lora"/>
                <a:ea typeface="Lora"/>
                <a:cs typeface="Lora"/>
                <a:sym typeface="Lora"/>
              </a:rPr>
              <a:t>2. Complaint about  </a:t>
            </a:r>
            <a:r>
              <a:rPr b="1" lang="en-GB" sz="1800">
                <a:solidFill>
                  <a:srgbClr val="737373"/>
                </a:solidFill>
                <a:latin typeface="Lora"/>
                <a:ea typeface="Lora"/>
                <a:cs typeface="Lora"/>
                <a:sym typeface="Lora"/>
              </a:rPr>
              <a:t>old business class seatings.</a:t>
            </a:r>
            <a:endParaRPr b="1" sz="1800">
              <a:solidFill>
                <a:srgbClr val="737373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737373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737373"/>
                </a:solidFill>
                <a:latin typeface="Lora"/>
                <a:ea typeface="Lora"/>
                <a:cs typeface="Lora"/>
                <a:sym typeface="Lora"/>
              </a:rPr>
              <a:t>3. </a:t>
            </a:r>
            <a:r>
              <a:rPr b="1" lang="en-GB" sz="1800">
                <a:solidFill>
                  <a:srgbClr val="737373"/>
                </a:solidFill>
                <a:latin typeface="Lora"/>
                <a:ea typeface="Lora"/>
                <a:cs typeface="Lora"/>
                <a:sym typeface="Lora"/>
              </a:rPr>
              <a:t>Economy class facilities must be increased </a:t>
            </a:r>
            <a:r>
              <a:rPr lang="en-GB" sz="1800">
                <a:solidFill>
                  <a:srgbClr val="737373"/>
                </a:solidFill>
                <a:latin typeface="Lora"/>
                <a:ea typeface="Lora"/>
                <a:cs typeface="Lora"/>
                <a:sym typeface="Lora"/>
              </a:rPr>
              <a:t>as very low ratings is given over all services like legroom,seat comfort,staff service,food and beverages,inflight entertainment,etc.</a:t>
            </a:r>
            <a:endParaRPr sz="1800">
              <a:solidFill>
                <a:srgbClr val="737373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737373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737373"/>
                </a:solidFill>
                <a:latin typeface="Lora"/>
                <a:ea typeface="Lora"/>
                <a:cs typeface="Lora"/>
                <a:sym typeface="Lora"/>
              </a:rPr>
              <a:t>4. For business class </a:t>
            </a:r>
            <a:r>
              <a:rPr b="1" lang="en-GB" sz="1800">
                <a:solidFill>
                  <a:srgbClr val="737373"/>
                </a:solidFill>
                <a:latin typeface="Lora"/>
                <a:ea typeface="Lora"/>
                <a:cs typeface="Lora"/>
                <a:sym typeface="Lora"/>
              </a:rPr>
              <a:t>ground service rating is low.</a:t>
            </a:r>
            <a:endParaRPr sz="1800">
              <a:solidFill>
                <a:srgbClr val="737373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737373"/>
              </a:solidFill>
              <a:latin typeface="Lora"/>
              <a:ea typeface="Lora"/>
              <a:cs typeface="Lora"/>
              <a:sym typeface="Lora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500">
              <a:solidFill>
                <a:srgbClr val="424242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