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83" r:id="rId4"/>
    <p:sldId id="259" r:id="rId5"/>
    <p:sldId id="262" r:id="rId6"/>
    <p:sldId id="261" r:id="rId7"/>
    <p:sldId id="260" r:id="rId8"/>
    <p:sldId id="263" r:id="rId9"/>
    <p:sldId id="284" r:id="rId10"/>
    <p:sldId id="264" r:id="rId11"/>
    <p:sldId id="265" r:id="rId12"/>
    <p:sldId id="266" r:id="rId13"/>
    <p:sldId id="270" r:id="rId14"/>
    <p:sldId id="268" r:id="rId15"/>
    <p:sldId id="269" r:id="rId16"/>
    <p:sldId id="28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0" r:id="rId28"/>
    <p:sldId id="282" r:id="rId2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913923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7849" y="762000"/>
            <a:ext cx="2924556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569" y="1298448"/>
            <a:ext cx="7313295" cy="3255264"/>
          </a:xfrm>
        </p:spPr>
        <p:txBody>
          <a:bodyPr anchor="b">
            <a:normAutofit/>
          </a:bodyPr>
          <a:lstStyle>
            <a:lvl1pPr algn="l">
              <a:defRPr sz="5898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29" y="4670246"/>
            <a:ext cx="731329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199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0901" y="990600"/>
            <a:ext cx="2818666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6905" y="868680"/>
            <a:ext cx="7313295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7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905" y="1298448"/>
            <a:ext cx="7313295" cy="3255264"/>
          </a:xfrm>
        </p:spPr>
        <p:txBody>
          <a:bodyPr anchor="b">
            <a:normAutofit/>
          </a:bodyPr>
          <a:lstStyle>
            <a:lvl1pPr>
              <a:defRPr sz="5898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5188" y="4672584"/>
            <a:ext cx="7313295" cy="914400"/>
          </a:xfrm>
        </p:spPr>
        <p:txBody>
          <a:bodyPr anchor="t">
            <a:normAutofit/>
          </a:bodyPr>
          <a:lstStyle>
            <a:lvl1pPr marL="0" indent="0">
              <a:buNone/>
              <a:defRPr sz="2199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8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6905" y="868680"/>
            <a:ext cx="347381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6084" y="868680"/>
            <a:ext cx="347381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0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6905" y="1023586"/>
            <a:ext cx="3473815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6905" y="1930936"/>
            <a:ext cx="3473815" cy="402336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6427" y="1023587"/>
            <a:ext cx="3473815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6427" y="1930936"/>
            <a:ext cx="3473815" cy="402336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57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6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1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5" y="1143000"/>
            <a:ext cx="2833902" cy="2377440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905" y="868680"/>
            <a:ext cx="731329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65" y="3494176"/>
            <a:ext cx="2833902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5" y="1143000"/>
            <a:ext cx="2833902" cy="2377440"/>
          </a:xfrm>
        </p:spPr>
        <p:txBody>
          <a:bodyPr anchor="b">
            <a:normAutofit/>
          </a:bodyPr>
          <a:lstStyle>
            <a:lvl1pPr>
              <a:defRPr sz="31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69714" y="767419"/>
            <a:ext cx="8113117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65" y="3493008"/>
            <a:ext cx="2833902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8190" y="6356351"/>
            <a:ext cx="590997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50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853" y="1123838"/>
            <a:ext cx="2946714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2787" y="758952"/>
            <a:ext cx="3839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260" y="864108"/>
            <a:ext cx="731329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396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8261" y="6356351"/>
            <a:ext cx="5909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366" y="6356351"/>
            <a:ext cx="1530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594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657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99720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6783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48" y="2672916"/>
            <a:ext cx="9001000" cy="15121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ECONOMETRIC METHODS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9974-78F4-43B0-B752-47167136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3430116" cy="460118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IMPLEMENTATION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C5DA-AC2D-E75E-AAE2-6C1DA5663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966" y="3171473"/>
            <a:ext cx="8424937" cy="504056"/>
          </a:xfrm>
        </p:spPr>
        <p:txBody>
          <a:bodyPr/>
          <a:lstStyle/>
          <a:p>
            <a:r>
              <a:rPr lang="en-US" dirty="0"/>
              <a:t>Then, get a suitable dataset.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1AA70E-99F6-3927-0074-2621BDE4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3729230"/>
            <a:ext cx="4824536" cy="243607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B51F6B0-4FDC-2990-1FDE-EACB902DBDB6}"/>
              </a:ext>
            </a:extLst>
          </p:cNvPr>
          <p:cNvSpPr txBox="1">
            <a:spLocks/>
          </p:cNvSpPr>
          <p:nvPr/>
        </p:nvSpPr>
        <p:spPr>
          <a:xfrm>
            <a:off x="3430116" y="692696"/>
            <a:ext cx="842493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594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First, import the required Libraries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4F3A4A-9D93-49F7-E495-055EFE1CB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966" y="1243090"/>
            <a:ext cx="6454699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8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2206-0159-D7DC-84BE-BC02BDB1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3" y="1128408"/>
            <a:ext cx="3410363" cy="460118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IMPLEMENTATION</a:t>
            </a:r>
            <a:endParaRPr lang="en-IN" sz="3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DD6DD2-7C7B-FA59-C19E-660EA5124430}"/>
              </a:ext>
            </a:extLst>
          </p:cNvPr>
          <p:cNvSpPr txBox="1">
            <a:spLocks/>
          </p:cNvSpPr>
          <p:nvPr/>
        </p:nvSpPr>
        <p:spPr>
          <a:xfrm>
            <a:off x="2998068" y="620688"/>
            <a:ext cx="885698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594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Modify the data by removing null values , converting the categorical columns to numerical and normalizing the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705B8-5794-F87B-FCA3-2F7F88D15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1412776"/>
            <a:ext cx="5717214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27E9-C89D-D89E-FA46-FE5DBAC0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0" y="1128408"/>
            <a:ext cx="3312368" cy="460118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IMPLEMENTATION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2F52-0E28-A95B-2897-6216D840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49" y="620688"/>
            <a:ext cx="8293895" cy="692684"/>
          </a:xfrm>
        </p:spPr>
        <p:txBody>
          <a:bodyPr/>
          <a:lstStyle/>
          <a:p>
            <a:r>
              <a:rPr lang="en-US" dirty="0"/>
              <a:t>Split the dataset into Training and Testing dataset and train the model using the Training data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A533B-B0AC-AAFD-E24F-3814AF2E2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143" y="1412776"/>
            <a:ext cx="7978831" cy="15774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63874A-0783-B12B-F2E7-D4F2D8B1A3C9}"/>
              </a:ext>
            </a:extLst>
          </p:cNvPr>
          <p:cNvSpPr txBox="1">
            <a:spLocks/>
          </p:cNvSpPr>
          <p:nvPr/>
        </p:nvSpPr>
        <p:spPr>
          <a:xfrm>
            <a:off x="3538836" y="3078086"/>
            <a:ext cx="8293895" cy="121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594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the model on the Testing dataset and get its accuracy score and find a confusion matrix if needed. </a:t>
            </a:r>
          </a:p>
          <a:p>
            <a:r>
              <a:rPr lang="en-US" dirty="0"/>
              <a:t>Logistic Regression is thus implemented.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BA721-E9DA-9E4A-7532-3247ABD7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32" y="4277072"/>
            <a:ext cx="5829805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124" y="1998440"/>
            <a:ext cx="7468635" cy="267414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50000"/>
                  </a:schemeClr>
                </a:solidFill>
              </a:rPr>
              <a:t>ORDINARY LEAST SQUARE</a:t>
            </a:r>
            <a:br>
              <a:rPr lang="en-US" sz="5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5400" b="1" dirty="0">
                <a:solidFill>
                  <a:schemeClr val="bg2">
                    <a:lumMod val="50000"/>
                  </a:schemeClr>
                </a:solidFill>
              </a:rPr>
              <a:t>( OSL 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14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084E-8FD6-6B6A-0DCC-6B54811C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WHAT IS ORDINARY LEAST SQUARE (OSL) ?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1F5B-4FC7-BF29-61B0-DC2E96A0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116" y="764704"/>
            <a:ext cx="7751439" cy="1872208"/>
          </a:xfrm>
        </p:spPr>
        <p:txBody>
          <a:bodyPr>
            <a:normAutofit/>
          </a:bodyPr>
          <a:lstStyle/>
          <a:p>
            <a:r>
              <a:rPr lang="en-US" dirty="0"/>
              <a:t>Ordinary Least Square is one of the types of Linear Regression or rather, it is a method for implementing linear regression.</a:t>
            </a:r>
          </a:p>
          <a:p>
            <a:r>
              <a:rPr lang="en-IN" dirty="0"/>
              <a:t>The part where it differs from simple linear regression is that it finds the parameters of the best fit line by minimizing the sum of squared errors.</a:t>
            </a:r>
          </a:p>
        </p:txBody>
      </p:sp>
      <p:pic>
        <p:nvPicPr>
          <p:cNvPr id="2050" name="Picture 2" descr="Ordinary Least Square (OLS) Method for Linear Regression | by Aishwarya  Gulve | Analytics Vidhya | Medium">
            <a:extLst>
              <a:ext uri="{FF2B5EF4-FFF2-40B4-BE49-F238E27FC236}">
                <a16:creationId xmlns:a16="http://schemas.microsoft.com/office/drawing/2014/main" id="{FA4F08E8-128A-638B-B13B-33F68F687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85" y="2636912"/>
            <a:ext cx="4762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8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1642-D996-753D-3934-5038BDF8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WHEN TO USE  IT ?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9ABF-0D33-6F13-430A-46A1ED90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116" y="764704"/>
            <a:ext cx="8424936" cy="1728192"/>
          </a:xfrm>
        </p:spPr>
        <p:txBody>
          <a:bodyPr>
            <a:normAutofit/>
          </a:bodyPr>
          <a:lstStyle/>
          <a:p>
            <a:r>
              <a:rPr lang="en-US" dirty="0"/>
              <a:t>It can be used when you want to predict a continuous value based on various input values.</a:t>
            </a:r>
          </a:p>
          <a:p>
            <a:r>
              <a:rPr lang="en-US" dirty="0"/>
              <a:t>For example, predicting the price of a house based on various features like size of the house, size of the lot or number of bedrooms, etc.</a:t>
            </a:r>
            <a:endParaRPr lang="en-IN" dirty="0"/>
          </a:p>
        </p:txBody>
      </p:sp>
      <p:pic>
        <p:nvPicPr>
          <p:cNvPr id="4100" name="Picture 4" descr="Machine Learning: Linear Regression Example- Estimate a House's Price -  YouTube">
            <a:extLst>
              <a:ext uri="{FF2B5EF4-FFF2-40B4-BE49-F238E27FC236}">
                <a16:creationId xmlns:a16="http://schemas.microsoft.com/office/drawing/2014/main" id="{CCD49D9A-C3A1-3806-217C-29C52412A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85" r="3810" b="1298"/>
          <a:stretch/>
        </p:blipFill>
        <p:spPr bwMode="auto">
          <a:xfrm>
            <a:off x="3430116" y="2708920"/>
            <a:ext cx="8111981" cy="313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7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1642-D996-753D-3934-5038BDF8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HOW  TO USE  IT ?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9ABF-0D33-6F13-430A-46A1ED90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116" y="1631085"/>
            <a:ext cx="8352928" cy="3595829"/>
          </a:xfrm>
        </p:spPr>
        <p:txBody>
          <a:bodyPr>
            <a:noAutofit/>
          </a:bodyPr>
          <a:lstStyle/>
          <a:p>
            <a:r>
              <a:rPr lang="en-US" sz="2000" dirty="0"/>
              <a:t>OLS like every other method can be implemented manually but we implement it using appropriate libraries.</a:t>
            </a:r>
          </a:p>
          <a:p>
            <a:r>
              <a:rPr lang="en-US" sz="2000" dirty="0"/>
              <a:t>To implement:</a:t>
            </a:r>
          </a:p>
          <a:p>
            <a:pPr lvl="1"/>
            <a:r>
              <a:rPr lang="en-US" sz="2000" dirty="0"/>
              <a:t>Get the data</a:t>
            </a:r>
          </a:p>
          <a:p>
            <a:pPr lvl="1"/>
            <a:r>
              <a:rPr lang="en-US" sz="2000" dirty="0"/>
              <a:t>Normalize the data, check for null values and convert categorical data to numerical</a:t>
            </a:r>
          </a:p>
          <a:p>
            <a:pPr lvl="1"/>
            <a:r>
              <a:rPr lang="en-IN" sz="2000" dirty="0"/>
              <a:t>Add a constant as a new feature to the data.</a:t>
            </a:r>
          </a:p>
          <a:p>
            <a:pPr lvl="1"/>
            <a:r>
              <a:rPr lang="en-IN" sz="2000" dirty="0"/>
              <a:t>Create a model using the imported libraries and fit the data to it</a:t>
            </a:r>
          </a:p>
          <a:p>
            <a:pPr lvl="1"/>
            <a:r>
              <a:rPr lang="en-IN" sz="2000" dirty="0"/>
              <a:t>Evaluate the trained model and make use of different hyperparameters to increase accuracy score</a:t>
            </a:r>
          </a:p>
        </p:txBody>
      </p:sp>
    </p:spTree>
    <p:extLst>
      <p:ext uri="{BB962C8B-B14F-4D97-AF65-F5344CB8AC3E}">
        <p14:creationId xmlns:p14="http://schemas.microsoft.com/office/powerpoint/2010/main" val="180664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9974-78F4-43B0-B752-47167136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3430116" cy="460118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IMPLEMENTATION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C5DA-AC2D-E75E-AAE2-6C1DA5663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17" y="1944679"/>
            <a:ext cx="8424937" cy="504056"/>
          </a:xfrm>
        </p:spPr>
        <p:txBody>
          <a:bodyPr/>
          <a:lstStyle/>
          <a:p>
            <a:r>
              <a:rPr lang="en-US" dirty="0"/>
              <a:t>Then, get a suitable dataset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B51F6B0-4FDC-2990-1FDE-EACB902DBDB6}"/>
              </a:ext>
            </a:extLst>
          </p:cNvPr>
          <p:cNvSpPr txBox="1">
            <a:spLocks/>
          </p:cNvSpPr>
          <p:nvPr/>
        </p:nvSpPr>
        <p:spPr>
          <a:xfrm>
            <a:off x="3430116" y="692696"/>
            <a:ext cx="842493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594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Again , begin by importing the required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EC37C-A7F2-C52D-D313-AFF5485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1101342"/>
            <a:ext cx="5416689" cy="938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F3455-E0A7-8019-5157-07825008B1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8" r="4102" b="1745"/>
          <a:stretch/>
        </p:blipFill>
        <p:spPr>
          <a:xfrm>
            <a:off x="3549134" y="2573443"/>
            <a:ext cx="792924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3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2206-0159-D7DC-84BE-BC02BDB1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3" y="1128408"/>
            <a:ext cx="3271575" cy="460118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IMPLEMENTATION</a:t>
            </a:r>
            <a:endParaRPr lang="en-IN" sz="3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DD6DD2-7C7B-FA59-C19E-660EA5124430}"/>
              </a:ext>
            </a:extLst>
          </p:cNvPr>
          <p:cNvSpPr txBox="1">
            <a:spLocks/>
          </p:cNvSpPr>
          <p:nvPr/>
        </p:nvSpPr>
        <p:spPr>
          <a:xfrm>
            <a:off x="2998068" y="620688"/>
            <a:ext cx="885698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594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Modify the data by removing null values , converting the categorical columns to numerical and normalizing the data,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AE829-6EE9-C543-BCD0-55B522F3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1412776"/>
            <a:ext cx="6993062" cy="46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8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27E9-C89D-D89E-FA46-FE5DBAC0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3430116" cy="460118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IMPLEMENTATION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2F52-0E28-A95B-2897-6216D840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369" y="627157"/>
            <a:ext cx="8402614" cy="865064"/>
          </a:xfrm>
        </p:spPr>
        <p:txBody>
          <a:bodyPr/>
          <a:lstStyle/>
          <a:p>
            <a:r>
              <a:rPr lang="en-US" dirty="0"/>
              <a:t>Add a constant (here 1) to the input variables , as OLS uses a constant or an intercept to complete the equation :</a:t>
            </a:r>
          </a:p>
        </p:txBody>
      </p:sp>
      <p:pic>
        <p:nvPicPr>
          <p:cNvPr id="5122" name="Picture 2" descr="How are Logistic Regression &amp; Ordinary Least Squares Regression (Linear  Regression) Related? Why the “Regression” in Logistic? | by Rakshith  Vasudev | Towards Data Science">
            <a:extLst>
              <a:ext uri="{FF2B5EF4-FFF2-40B4-BE49-F238E27FC236}">
                <a16:creationId xmlns:a16="http://schemas.microsoft.com/office/drawing/2014/main" id="{951898EB-6398-50F3-9360-416BEE012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3" r="3673" b="4606"/>
          <a:stretch/>
        </p:blipFill>
        <p:spPr bwMode="auto">
          <a:xfrm>
            <a:off x="4870276" y="1423233"/>
            <a:ext cx="3157253" cy="130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BBEE0B-7819-9C8D-A5A2-5020F1E3D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5" r="658"/>
          <a:stretch/>
        </p:blipFill>
        <p:spPr>
          <a:xfrm>
            <a:off x="3574133" y="2780928"/>
            <a:ext cx="7848872" cy="341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8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116" y="1271016"/>
            <a:ext cx="7313295" cy="2518024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chemeClr val="bg2">
                    <a:lumMod val="50000"/>
                  </a:schemeClr>
                </a:solidFill>
              </a:rPr>
              <a:t>What is Econometrics?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27E9-C89D-D89E-FA46-FE5DBAC0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8"/>
            <a:ext cx="3358107" cy="460118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IMPLEMENTATION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2F52-0E28-A95B-2897-6216D840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074" y="627157"/>
            <a:ext cx="8126806" cy="865064"/>
          </a:xfrm>
        </p:spPr>
        <p:txBody>
          <a:bodyPr>
            <a:normAutofit/>
          </a:bodyPr>
          <a:lstStyle/>
          <a:p>
            <a:r>
              <a:rPr lang="en-US" dirty="0"/>
              <a:t>Fit the model with the dataset  and find the evaluate the model by  using “.summary()” method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66D470-D83B-06C2-852F-357576FE2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7" r="1789"/>
          <a:stretch/>
        </p:blipFill>
        <p:spPr>
          <a:xfrm>
            <a:off x="3453621" y="1628800"/>
            <a:ext cx="4035154" cy="2656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5BF71-0658-0DB2-624D-B22C4C62C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289" y="1412776"/>
            <a:ext cx="4191160" cy="3312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E8AED5-6604-C370-03BF-10B979B279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83" r="11475"/>
          <a:stretch/>
        </p:blipFill>
        <p:spPr>
          <a:xfrm>
            <a:off x="3590456" y="4509120"/>
            <a:ext cx="3979215" cy="14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124" y="1835448"/>
            <a:ext cx="7396627" cy="267414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50000"/>
                  </a:schemeClr>
                </a:solidFill>
              </a:rPr>
              <a:t>TWO STAGE LEAST SQUARE</a:t>
            </a:r>
            <a:br>
              <a:rPr lang="en-US" sz="5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5400" b="1" dirty="0">
                <a:solidFill>
                  <a:schemeClr val="bg2">
                    <a:lumMod val="50000"/>
                  </a:schemeClr>
                </a:solidFill>
              </a:rPr>
              <a:t>( OSL 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988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084E-8FD6-6B6A-0DCC-6B54811C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WHAT IS TWO STAGE LEAST SQUARE</a:t>
            </a:r>
            <a:br>
              <a:rPr lang="en-US" sz="3000" b="1" dirty="0"/>
            </a:br>
            <a:r>
              <a:rPr lang="en-US" sz="3000" b="1" dirty="0"/>
              <a:t>(2SLS) ?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1F5B-4FC7-BF29-61B0-DC2E96A0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270" y="332656"/>
            <a:ext cx="8295773" cy="6120680"/>
          </a:xfrm>
        </p:spPr>
        <p:txBody>
          <a:bodyPr>
            <a:normAutofit/>
          </a:bodyPr>
          <a:lstStyle/>
          <a:p>
            <a:r>
              <a:rPr lang="en-US" sz="2000" dirty="0"/>
              <a:t>Like Ordinary Least Square, Two Stage Least Square is also a method in Linear Regression .</a:t>
            </a:r>
          </a:p>
          <a:p>
            <a:r>
              <a:rPr lang="en-US" sz="2000" dirty="0"/>
              <a:t>It works in two stages :  </a:t>
            </a:r>
          </a:p>
          <a:p>
            <a:pPr lvl="1"/>
            <a:r>
              <a:rPr lang="en-US" sz="2000" dirty="0"/>
              <a:t>First, predicting the values of the problematic feature using other features.</a:t>
            </a:r>
          </a:p>
          <a:p>
            <a:pPr lvl="1"/>
            <a:r>
              <a:rPr lang="en-US" sz="2000" dirty="0"/>
              <a:t>Second, combining those values along with values of other columns to predict the value of final dependent variable</a:t>
            </a:r>
          </a:p>
          <a:p>
            <a:r>
              <a:rPr lang="en-US" sz="2000" dirty="0"/>
              <a:t>Terms :</a:t>
            </a:r>
          </a:p>
          <a:p>
            <a:pPr lvl="1"/>
            <a:r>
              <a:rPr lang="en-US" sz="2000" b="1" dirty="0"/>
              <a:t>Endogenous</a:t>
            </a:r>
            <a:r>
              <a:rPr lang="en-US" sz="2000" dirty="0"/>
              <a:t> - A variable that is influenced by other variables in the model and can have an effect on the error term and the prediction.</a:t>
            </a:r>
          </a:p>
          <a:p>
            <a:pPr lvl="1"/>
            <a:r>
              <a:rPr lang="en-US" sz="2000" b="1" dirty="0"/>
              <a:t>Exogenous</a:t>
            </a:r>
            <a:r>
              <a:rPr lang="en-US" sz="2000" dirty="0"/>
              <a:t> - A variable that isn’t influenced by any other variable in the model.</a:t>
            </a:r>
          </a:p>
          <a:p>
            <a:pPr lvl="1"/>
            <a:r>
              <a:rPr lang="en-US" sz="2000" b="1" dirty="0"/>
              <a:t>Dependent</a:t>
            </a:r>
            <a:r>
              <a:rPr lang="en-US" sz="2000" dirty="0"/>
              <a:t> – A variable whose value is to be predicted.</a:t>
            </a:r>
          </a:p>
          <a:p>
            <a:pPr lvl="1"/>
            <a:r>
              <a:rPr lang="en-US" sz="2000" b="1" dirty="0"/>
              <a:t>Instrument</a:t>
            </a:r>
            <a:r>
              <a:rPr lang="en-US" sz="2000" dirty="0"/>
              <a:t> – A variable that is correlated with the endogenous variable but not with the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45973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1642-D996-753D-3934-5038BDF8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WHEN TO USE  IT ?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9ABF-0D33-6F13-430A-46A1ED90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116" y="594175"/>
            <a:ext cx="8424936" cy="2232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can be used when there is an endogenous variable affecting the predictions of the model.</a:t>
            </a:r>
          </a:p>
          <a:p>
            <a:r>
              <a:rPr lang="en-US" dirty="0"/>
              <a:t>For example, In  predicting the demand of a car based on various features, one of the feature “car price” depends on some other feature  like “steel price”. </a:t>
            </a:r>
          </a:p>
          <a:p>
            <a:r>
              <a:rPr lang="en-US" dirty="0"/>
              <a:t>We then use steel price to predict the new values for car price, and then use those values to predict the car demand.</a:t>
            </a:r>
            <a:endParaRPr lang="en-IN" dirty="0"/>
          </a:p>
        </p:txBody>
      </p:sp>
      <p:pic>
        <p:nvPicPr>
          <p:cNvPr id="7170" name="Picture 2" descr="Two Stage Least Squares (2SLS) - YouTube">
            <a:extLst>
              <a:ext uri="{FF2B5EF4-FFF2-40B4-BE49-F238E27FC236}">
                <a16:creationId xmlns:a16="http://schemas.microsoft.com/office/drawing/2014/main" id="{E526D2D7-88E0-2403-B483-BE83A51F9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6300" r="10428" b="5501"/>
          <a:stretch/>
        </p:blipFill>
        <p:spPr bwMode="auto">
          <a:xfrm>
            <a:off x="4582244" y="2852936"/>
            <a:ext cx="5616624" cy="33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98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1642-D996-753D-3934-5038BDF8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/>
              <a:t>HOW  TO USE  IT ?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9ABF-0D33-6F13-430A-46A1ED90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116" y="764704"/>
            <a:ext cx="8352928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To implement:</a:t>
            </a:r>
          </a:p>
          <a:p>
            <a:pPr marL="684000" lvl="1">
              <a:lnSpc>
                <a:spcPct val="114000"/>
              </a:lnSpc>
            </a:pPr>
            <a:r>
              <a:rPr lang="en-US" sz="2000" dirty="0"/>
              <a:t>Get the data</a:t>
            </a:r>
          </a:p>
          <a:p>
            <a:pPr marL="684000" lvl="1">
              <a:lnSpc>
                <a:spcPct val="114000"/>
              </a:lnSpc>
            </a:pPr>
            <a:r>
              <a:rPr lang="en-US" sz="2000" dirty="0"/>
              <a:t>Normalize the data, check for null values and convert categorical data to numerical</a:t>
            </a:r>
          </a:p>
          <a:p>
            <a:pPr marL="684000" lvl="1">
              <a:lnSpc>
                <a:spcPct val="114000"/>
              </a:lnSpc>
            </a:pPr>
            <a:r>
              <a:rPr lang="en-US" sz="2000" dirty="0"/>
              <a:t>Find the dependent, endogenous, exogenous, and instrument variables and divide the data accordingly.</a:t>
            </a:r>
          </a:p>
          <a:p>
            <a:pPr marL="684000" lvl="1">
              <a:lnSpc>
                <a:spcPct val="114000"/>
              </a:lnSpc>
            </a:pPr>
            <a:r>
              <a:rPr lang="en-US" sz="2000" dirty="0"/>
              <a:t>Make sure to not include instrument variables with the exogenous variables  as they are supposed to affect only the endogenous variable.</a:t>
            </a:r>
          </a:p>
          <a:p>
            <a:pPr marL="684000" lvl="1">
              <a:lnSpc>
                <a:spcPct val="114000"/>
              </a:lnSpc>
            </a:pPr>
            <a:r>
              <a:rPr lang="en-US" sz="2000" dirty="0"/>
              <a:t>Create the model using a library (here ‘</a:t>
            </a:r>
            <a:r>
              <a:rPr lang="en-US" sz="2000" dirty="0" err="1"/>
              <a:t>linearmodels</a:t>
            </a:r>
            <a:r>
              <a:rPr lang="en-US" sz="2000" dirty="0"/>
              <a:t>’ ) and fit the data accordingly</a:t>
            </a:r>
          </a:p>
          <a:p>
            <a:pPr marL="684000" lvl="1">
              <a:lnSpc>
                <a:spcPct val="114000"/>
              </a:lnSpc>
            </a:pPr>
            <a:r>
              <a:rPr lang="en-US" sz="2000" dirty="0"/>
              <a:t>Evaluate the trained model.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39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9974-78F4-43B0-B752-47167136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3430116" cy="460118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IMPLEMENTATION</a:t>
            </a:r>
            <a:endParaRPr lang="en-IN" sz="30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B51F6B0-4FDC-2990-1FDE-EACB902DBDB6}"/>
              </a:ext>
            </a:extLst>
          </p:cNvPr>
          <p:cNvSpPr txBox="1">
            <a:spLocks/>
          </p:cNvSpPr>
          <p:nvPr/>
        </p:nvSpPr>
        <p:spPr>
          <a:xfrm>
            <a:off x="3430116" y="1027962"/>
            <a:ext cx="8424936" cy="1752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594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Again , begin by importing the required libraries and getting the required dataset.</a:t>
            </a:r>
          </a:p>
          <a:p>
            <a:r>
              <a:rPr lang="en-US" dirty="0"/>
              <a:t>Here we will use the same dataset used for ordinary least square .</a:t>
            </a:r>
          </a:p>
          <a:p>
            <a:r>
              <a:rPr lang="en-US" dirty="0"/>
              <a:t>Same procedure will be followed for altering the values in data as we followed in OLS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E5BD4-44E8-FBB3-70DC-13E7EECEC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50" y="2780929"/>
            <a:ext cx="816090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9974-78F4-43B0-B752-47167136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9"/>
            <a:ext cx="3430116" cy="381276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IMPLEMENTATION</a:t>
            </a:r>
            <a:endParaRPr lang="en-IN" sz="30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B51F6B0-4FDC-2990-1FDE-EACB902DBDB6}"/>
              </a:ext>
            </a:extLst>
          </p:cNvPr>
          <p:cNvSpPr txBox="1">
            <a:spLocks/>
          </p:cNvSpPr>
          <p:nvPr/>
        </p:nvSpPr>
        <p:spPr>
          <a:xfrm>
            <a:off x="3509029" y="548680"/>
            <a:ext cx="8352928" cy="88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594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just store endogenous, exogenous and instrument variables separately.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D603F-7989-3291-4BC7-D92E38CF3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295" r="35652"/>
          <a:stretch/>
        </p:blipFill>
        <p:spPr>
          <a:xfrm>
            <a:off x="3538128" y="1268760"/>
            <a:ext cx="5112568" cy="2825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0249C-63B4-3C75-8315-858BD7C5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99625"/>
            <a:ext cx="11806768" cy="94751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C13377-9A0E-6E66-045F-5CD0008AB6B4}"/>
              </a:ext>
            </a:extLst>
          </p:cNvPr>
          <p:cNvSpPr txBox="1">
            <a:spLocks/>
          </p:cNvSpPr>
          <p:nvPr/>
        </p:nvSpPr>
        <p:spPr>
          <a:xfrm>
            <a:off x="3538128" y="4156437"/>
            <a:ext cx="8352928" cy="88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594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182825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Fit the model with all the stored variables. Use appropriate parameters for the model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3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27E9-C89D-D89E-FA46-FE5DBAC0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4744"/>
            <a:ext cx="3430116" cy="4600277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IMPLEMENTATION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2F52-0E28-A95B-2897-6216D840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074" y="627157"/>
            <a:ext cx="8249978" cy="641603"/>
          </a:xfrm>
        </p:spPr>
        <p:txBody>
          <a:bodyPr>
            <a:normAutofit/>
          </a:bodyPr>
          <a:lstStyle/>
          <a:p>
            <a:r>
              <a:rPr lang="en-US" dirty="0"/>
              <a:t>Evaluate your fitted model and explore the coefficients assigned to each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94993-4986-26A5-534A-631D34A61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9" r="1943"/>
          <a:stretch/>
        </p:blipFill>
        <p:spPr>
          <a:xfrm>
            <a:off x="3502124" y="1268760"/>
            <a:ext cx="4752528" cy="2412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6C1E5-105F-4DB2-62A8-B4D8CCF39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411" y="3573016"/>
            <a:ext cx="4595258" cy="313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67576-E7E8-516B-E256-1D32ECD44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168" y="2421046"/>
            <a:ext cx="3139712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48" y="2672916"/>
            <a:ext cx="9001000" cy="151216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70388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98276" y="2348880"/>
            <a:ext cx="3502124" cy="18002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WHAT IS ECONOMETRICS 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81225-016F-6AEC-6BDC-BBE294854ED2}"/>
              </a:ext>
            </a:extLst>
          </p:cNvPr>
          <p:cNvSpPr txBox="1"/>
          <p:nvPr/>
        </p:nvSpPr>
        <p:spPr>
          <a:xfrm>
            <a:off x="3623518" y="982469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Econometrics is a branch of economics that uses mathematical and statistical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models </a:t>
            </a:r>
            <a:r>
              <a:rPr lang="en-US" sz="2000" b="0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to analyze the data and forecast future events.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8" name="Picture 4" descr="Linear regression Vector Art Stock Images | Depositphotos">
            <a:extLst>
              <a:ext uri="{FF2B5EF4-FFF2-40B4-BE49-F238E27FC236}">
                <a16:creationId xmlns:a16="http://schemas.microsoft.com/office/drawing/2014/main" id="{B784F786-A841-50AF-35F2-D9DAB58C4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2" b="18399"/>
          <a:stretch/>
        </p:blipFill>
        <p:spPr bwMode="auto">
          <a:xfrm>
            <a:off x="3502124" y="2132857"/>
            <a:ext cx="828092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78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404664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A6A22E-EFFD-01A7-8B1F-318E83636202}"/>
              </a:ext>
            </a:extLst>
          </p:cNvPr>
          <p:cNvSpPr txBox="1"/>
          <p:nvPr/>
        </p:nvSpPr>
        <p:spPr>
          <a:xfrm>
            <a:off x="-98276" y="2736502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TYPES OF ECONOMETRICS</a:t>
            </a:r>
            <a:endParaRPr lang="en-IN" sz="3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354DC-A5E3-7F7E-62D9-A949573D8CB4}"/>
              </a:ext>
            </a:extLst>
          </p:cNvPr>
          <p:cNvSpPr txBox="1"/>
          <p:nvPr/>
        </p:nvSpPr>
        <p:spPr>
          <a:xfrm>
            <a:off x="3862164" y="1843950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There are two types of econometrics: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Theoretical Econometrics :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It is concerned with the development of appropriate methods for measuring economic relationships specified by econometric models. For example, OLS, 2SLS,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Applied Econometrics: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It is the use of tools of theoretical econometrics to study some specified fields of economics and business.</a:t>
            </a: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51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A6A22E-EFFD-01A7-8B1F-318E83636202}"/>
              </a:ext>
            </a:extLst>
          </p:cNvPr>
          <p:cNvSpPr txBox="1"/>
          <p:nvPr/>
        </p:nvSpPr>
        <p:spPr>
          <a:xfrm>
            <a:off x="117748" y="2397948"/>
            <a:ext cx="3154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SOME OF  THE METHODS IN</a:t>
            </a:r>
          </a:p>
          <a:p>
            <a:r>
              <a:rPr lang="en-US" sz="3000" b="1" dirty="0">
                <a:solidFill>
                  <a:schemeClr val="bg1"/>
                </a:solidFill>
              </a:rPr>
              <a:t>ECONOMETICS </a:t>
            </a:r>
          </a:p>
          <a:p>
            <a:r>
              <a:rPr lang="en-US" sz="3000" b="1" dirty="0">
                <a:solidFill>
                  <a:schemeClr val="bg1"/>
                </a:solidFill>
              </a:rPr>
              <a:t>ARE…</a:t>
            </a:r>
            <a:endParaRPr lang="en-IN" sz="3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CB9BE-1D1D-5379-1C63-6E1672250EEB}"/>
              </a:ext>
            </a:extLst>
          </p:cNvPr>
          <p:cNvSpPr txBox="1"/>
          <p:nvPr/>
        </p:nvSpPr>
        <p:spPr>
          <a:xfrm>
            <a:off x="3790156" y="1268760"/>
            <a:ext cx="7992888" cy="32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LOGISTIC  REGRESSION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ORDINARY  LEAST  SQUARE (OSL)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TWO  STAGE  LEAST  SQUARE    (2SLS)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116" y="2185416"/>
            <a:ext cx="7313295" cy="194421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50000"/>
                  </a:schemeClr>
                </a:solidFill>
              </a:rPr>
              <a:t>LOGISTIC </a:t>
            </a:r>
            <a:br>
              <a:rPr lang="en-US" sz="5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5400" b="1" dirty="0">
                <a:solidFill>
                  <a:schemeClr val="bg2">
                    <a:lumMod val="50000"/>
                  </a:schemeClr>
                </a:solidFill>
              </a:rPr>
              <a:t>REGRESSION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285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5434-00CB-707F-D0BB-28670A7D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1128408"/>
            <a:ext cx="3177264" cy="460118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WHAT IS </a:t>
            </a:r>
            <a:br>
              <a:rPr lang="en-US" sz="3000" b="1" dirty="0"/>
            </a:br>
            <a:r>
              <a:rPr lang="en-US" sz="3000" b="1" dirty="0"/>
              <a:t>LOGISTIC</a:t>
            </a:r>
            <a:br>
              <a:rPr lang="en-US" sz="3000" b="1" dirty="0"/>
            </a:br>
            <a:r>
              <a:rPr lang="en-US" sz="3000" b="1" dirty="0"/>
              <a:t>REGRESSION ?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100B-C0A6-E7A9-112F-24C44DAA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115" y="548681"/>
            <a:ext cx="8758709" cy="1800200"/>
          </a:xfrm>
        </p:spPr>
        <p:txBody>
          <a:bodyPr>
            <a:normAutofit/>
          </a:bodyPr>
          <a:lstStyle/>
          <a:p>
            <a:r>
              <a:rPr lang="en-US" sz="2000" dirty="0"/>
              <a:t>Contrary to its name, Logistic Regression is a classification algorithm used to predict categorical values.</a:t>
            </a:r>
          </a:p>
          <a:p>
            <a:r>
              <a:rPr lang="en-US" sz="2000" dirty="0"/>
              <a:t>For example , you can predict whether a penguin is happy or sad based on different features</a:t>
            </a:r>
          </a:p>
        </p:txBody>
      </p:sp>
      <p:pic>
        <p:nvPicPr>
          <p:cNvPr id="4" name="Picture 2" descr="Logistic Regression">
            <a:extLst>
              <a:ext uri="{FF2B5EF4-FFF2-40B4-BE49-F238E27FC236}">
                <a16:creationId xmlns:a16="http://schemas.microsoft.com/office/drawing/2014/main" id="{8FB3E0DB-7E68-7A80-91D2-0BF6E5722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t="9187" r="2565" b="17321"/>
          <a:stretch/>
        </p:blipFill>
        <p:spPr bwMode="auto">
          <a:xfrm>
            <a:off x="4078188" y="2636912"/>
            <a:ext cx="6912768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3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8CEA-40E5-88FF-8221-226D8E4A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123838"/>
            <a:ext cx="3168352" cy="460118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WHEN TO USE  IT ?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D378-D50A-2663-1D6F-54E9767C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114" y="620688"/>
            <a:ext cx="7751439" cy="25202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It can be used when your prediction is categorical , for example , it can be used to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determine the probability of something being “true or false” and also for deciding between two outcomes like “yes or no”.</a:t>
            </a:r>
            <a:endParaRPr lang="en-US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dirty="0"/>
              <a:t>Best fit for this model is a sigmoid curve unlike a straight line which is in Linear Regression</a:t>
            </a:r>
          </a:p>
          <a:p>
            <a:r>
              <a:rPr lang="en-US" dirty="0"/>
              <a:t>Output is determined based on the maximum of probabilities of the result belonging to each class. </a:t>
            </a:r>
          </a:p>
        </p:txBody>
      </p:sp>
      <p:pic>
        <p:nvPicPr>
          <p:cNvPr id="5" name="Picture 4" descr="Logistic Regression | What is Logistic Regression and Why do we need it?">
            <a:extLst>
              <a:ext uri="{FF2B5EF4-FFF2-40B4-BE49-F238E27FC236}">
                <a16:creationId xmlns:a16="http://schemas.microsoft.com/office/drawing/2014/main" id="{93B20DB0-65BB-AAD0-DC84-838CA3694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8" b="8086"/>
          <a:stretch/>
        </p:blipFill>
        <p:spPr bwMode="auto">
          <a:xfrm>
            <a:off x="3934172" y="3140968"/>
            <a:ext cx="6696744" cy="307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8CEA-40E5-88FF-8221-226D8E4A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123838"/>
            <a:ext cx="3168352" cy="460118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HOW  TO  USE  IT ?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D378-D50A-2663-1D6F-54E9767C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140" y="929007"/>
            <a:ext cx="7776864" cy="4999985"/>
          </a:xfrm>
        </p:spPr>
        <p:txBody>
          <a:bodyPr>
            <a:noAutofit/>
          </a:bodyPr>
          <a:lstStyle/>
          <a:p>
            <a:r>
              <a:rPr lang="en-US" sz="2000" dirty="0"/>
              <a:t>Logistic Regression in python is implemented in two ways – Manually or by using Libraries which is the most preferred method.</a:t>
            </a:r>
          </a:p>
          <a:p>
            <a:r>
              <a:rPr lang="en-US" sz="2000" dirty="0"/>
              <a:t>To implement Logistic Regression with libraries following steps are to be considered:</a:t>
            </a:r>
          </a:p>
          <a:p>
            <a:pPr lvl="1"/>
            <a:r>
              <a:rPr lang="en-US" sz="2000" dirty="0"/>
              <a:t>Collecting the appropriate data</a:t>
            </a:r>
          </a:p>
          <a:p>
            <a:pPr lvl="1"/>
            <a:r>
              <a:rPr lang="en-US" sz="2000" dirty="0"/>
              <a:t>Pre process the data by removing null values , normalizing the data , etc.</a:t>
            </a:r>
          </a:p>
          <a:p>
            <a:pPr lvl="1"/>
            <a:r>
              <a:rPr lang="en-US" sz="2000" dirty="0"/>
              <a:t>Create the model from the library (here ‘</a:t>
            </a:r>
            <a:r>
              <a:rPr lang="en-US" sz="2000" dirty="0" err="1"/>
              <a:t>sklearn</a:t>
            </a:r>
            <a:r>
              <a:rPr lang="en-US" sz="2000" dirty="0"/>
              <a:t>’)</a:t>
            </a:r>
          </a:p>
          <a:p>
            <a:pPr lvl="1"/>
            <a:r>
              <a:rPr lang="en-US" sz="2000" dirty="0"/>
              <a:t>Fitting the data to the model</a:t>
            </a:r>
          </a:p>
          <a:p>
            <a:pPr lvl="1"/>
            <a:r>
              <a:rPr lang="en-US" sz="2000" dirty="0"/>
              <a:t>Evaluating the final model.</a:t>
            </a:r>
          </a:p>
        </p:txBody>
      </p:sp>
    </p:spTree>
    <p:extLst>
      <p:ext uri="{BB962C8B-B14F-4D97-AF65-F5344CB8AC3E}">
        <p14:creationId xmlns:p14="http://schemas.microsoft.com/office/powerpoint/2010/main" val="66936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377</TotalTime>
  <Words>1092</Words>
  <Application>Microsoft Office PowerPoint</Application>
  <PresentationFormat>Custom</PresentationFormat>
  <Paragraphs>104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Corbel</vt:lpstr>
      <vt:lpstr>Wingdings 2</vt:lpstr>
      <vt:lpstr>Frame</vt:lpstr>
      <vt:lpstr>ECONOMETRIC METHODS IN DATA SCIENCE</vt:lpstr>
      <vt:lpstr>What is Econometrics?</vt:lpstr>
      <vt:lpstr>WHAT IS ECONOMETRICS ? </vt:lpstr>
      <vt:lpstr>Machine Learning</vt:lpstr>
      <vt:lpstr>PowerPoint Presentation</vt:lpstr>
      <vt:lpstr>LOGISTIC  REGRESSION</vt:lpstr>
      <vt:lpstr>WHAT IS  LOGISTIC REGRESSION ?</vt:lpstr>
      <vt:lpstr>WHEN TO USE  IT ?</vt:lpstr>
      <vt:lpstr>HOW  TO  USE  IT ?</vt:lpstr>
      <vt:lpstr>IMPLEMENTATION</vt:lpstr>
      <vt:lpstr>IMPLEMENTATION</vt:lpstr>
      <vt:lpstr>IMPLEMENTATION</vt:lpstr>
      <vt:lpstr>ORDINARY LEAST SQUARE ( OSL )</vt:lpstr>
      <vt:lpstr>WHAT IS ORDINARY LEAST SQUARE (OSL) ?</vt:lpstr>
      <vt:lpstr>WHEN TO USE  IT ?</vt:lpstr>
      <vt:lpstr>HOW  TO USE  IT ?</vt:lpstr>
      <vt:lpstr>IMPLEMENTATION</vt:lpstr>
      <vt:lpstr>IMPLEMENTATION</vt:lpstr>
      <vt:lpstr>IMPLEMENTATION</vt:lpstr>
      <vt:lpstr>IMPLEMENTATION</vt:lpstr>
      <vt:lpstr>TWO STAGE LEAST SQUARE ( OSL )</vt:lpstr>
      <vt:lpstr>WHAT IS TWO STAGE LEAST SQUARE (2SLS) ?</vt:lpstr>
      <vt:lpstr>WHEN TO USE  IT ?</vt:lpstr>
      <vt:lpstr>HOW  TO USE  IT ?</vt:lpstr>
      <vt:lpstr>IMPLEMENTATION</vt:lpstr>
      <vt:lpstr>IMPLEMENTATION</vt:lpstr>
      <vt:lpstr>IMPLEMENTATION</vt:lpstr>
      <vt:lpstr>THANK YOU 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</dc:title>
  <dc:creator>Dikshant Kalotra</dc:creator>
  <cp:lastModifiedBy>Dikshant Kalotra</cp:lastModifiedBy>
  <cp:revision>3</cp:revision>
  <dcterms:created xsi:type="dcterms:W3CDTF">2023-03-06T11:10:12Z</dcterms:created>
  <dcterms:modified xsi:type="dcterms:W3CDTF">2023-03-08T03:38:16Z</dcterms:modified>
</cp:coreProperties>
</file>