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173007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platform.cloud.ibm.com/docs/content/wsj/getting-started/welcome-main.html?context=wx&amp;audience=wdp"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rPr>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71484" y="4586365"/>
            <a:ext cx="9426228"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Dikshant Singh Chib - Graphic Era Deemed to be university - 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E0D8-3FDB-A3A7-B98D-A5A4F569F79C}"/>
              </a:ext>
            </a:extLst>
          </p:cNvPr>
          <p:cNvSpPr txBox="1">
            <a:spLocks/>
          </p:cNvSpPr>
          <p:nvPr/>
        </p:nvSpPr>
        <p:spPr>
          <a:xfrm>
            <a:off x="581192" y="702156"/>
            <a:ext cx="11029616" cy="530296"/>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solidFill>
                <a:latin typeface="Arial"/>
                <a:ea typeface="+mj-lt"/>
                <a:cs typeface="Arial"/>
              </a:rPr>
              <a:t>Result</a:t>
            </a:r>
            <a:endParaRPr lang="en-IN" dirty="0"/>
          </a:p>
        </p:txBody>
      </p:sp>
      <p:pic>
        <p:nvPicPr>
          <p:cNvPr id="4" name="Picture 3" descr="A screenshot of a computer&#10;&#10;AI-generated content may be incorrect.">
            <a:extLst>
              <a:ext uri="{FF2B5EF4-FFF2-40B4-BE49-F238E27FC236}">
                <a16:creationId xmlns:a16="http://schemas.microsoft.com/office/drawing/2014/main" id="{F7557CCB-35EC-7704-803E-EC22F3C055F1}"/>
              </a:ext>
            </a:extLst>
          </p:cNvPr>
          <p:cNvPicPr>
            <a:picLocks noChangeAspect="1"/>
          </p:cNvPicPr>
          <p:nvPr/>
        </p:nvPicPr>
        <p:blipFill>
          <a:blip r:embed="rId2"/>
          <a:stretch>
            <a:fillRect/>
          </a:stretch>
        </p:blipFill>
        <p:spPr>
          <a:xfrm>
            <a:off x="581192" y="1232452"/>
            <a:ext cx="11029616" cy="5427205"/>
          </a:xfrm>
          <a:prstGeom prst="rect">
            <a:avLst/>
          </a:prstGeom>
        </p:spPr>
      </p:pic>
    </p:spTree>
    <p:extLst>
      <p:ext uri="{BB962C8B-B14F-4D97-AF65-F5344CB8AC3E}">
        <p14:creationId xmlns:p14="http://schemas.microsoft.com/office/powerpoint/2010/main" val="86873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64A4-4C09-3FD4-79FF-96006E05E4D8}"/>
              </a:ext>
            </a:extLst>
          </p:cNvPr>
          <p:cNvSpPr txBox="1">
            <a:spLocks/>
          </p:cNvSpPr>
          <p:nvPr/>
        </p:nvSpPr>
        <p:spPr>
          <a:xfrm>
            <a:off x="581192" y="702156"/>
            <a:ext cx="11029616" cy="530296"/>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solidFill>
                <a:latin typeface="Arial"/>
                <a:ea typeface="+mj-lt"/>
                <a:cs typeface="Arial"/>
              </a:rPr>
              <a:t>Result</a:t>
            </a:r>
            <a:endParaRPr lang="en-IN" dirty="0"/>
          </a:p>
        </p:txBody>
      </p:sp>
      <p:pic>
        <p:nvPicPr>
          <p:cNvPr id="4" name="Picture 3" descr="A screenshot of a computer&#10;&#10;AI-generated content may be incorrect.">
            <a:extLst>
              <a:ext uri="{FF2B5EF4-FFF2-40B4-BE49-F238E27FC236}">
                <a16:creationId xmlns:a16="http://schemas.microsoft.com/office/drawing/2014/main" id="{06240EE0-A3B2-73AE-DE39-4CFD422650E7}"/>
              </a:ext>
            </a:extLst>
          </p:cNvPr>
          <p:cNvPicPr>
            <a:picLocks noChangeAspect="1"/>
          </p:cNvPicPr>
          <p:nvPr/>
        </p:nvPicPr>
        <p:blipFill>
          <a:blip r:embed="rId2"/>
          <a:stretch>
            <a:fillRect/>
          </a:stretch>
        </p:blipFill>
        <p:spPr>
          <a:xfrm>
            <a:off x="581192" y="1232451"/>
            <a:ext cx="11029616" cy="5433559"/>
          </a:xfrm>
          <a:prstGeom prst="rect">
            <a:avLst/>
          </a:prstGeom>
        </p:spPr>
      </p:pic>
    </p:spTree>
    <p:extLst>
      <p:ext uri="{BB962C8B-B14F-4D97-AF65-F5344CB8AC3E}">
        <p14:creationId xmlns:p14="http://schemas.microsoft.com/office/powerpoint/2010/main" val="371501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AD5B-4C51-5A3E-0930-B5CCA2D403B5}"/>
              </a:ext>
            </a:extLst>
          </p:cNvPr>
          <p:cNvSpPr txBox="1">
            <a:spLocks/>
          </p:cNvSpPr>
          <p:nvPr/>
        </p:nvSpPr>
        <p:spPr>
          <a:xfrm>
            <a:off x="581192" y="702156"/>
            <a:ext cx="11029616" cy="530296"/>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solidFill>
                <a:latin typeface="Arial"/>
                <a:ea typeface="+mj-lt"/>
                <a:cs typeface="Arial"/>
              </a:rPr>
              <a:t>Result</a:t>
            </a:r>
            <a:endParaRPr lang="en-IN" dirty="0"/>
          </a:p>
        </p:txBody>
      </p:sp>
      <p:pic>
        <p:nvPicPr>
          <p:cNvPr id="4" name="Picture 3" descr="A screenshot of a computer&#10;&#10;AI-generated content may be incorrect.">
            <a:extLst>
              <a:ext uri="{FF2B5EF4-FFF2-40B4-BE49-F238E27FC236}">
                <a16:creationId xmlns:a16="http://schemas.microsoft.com/office/drawing/2014/main" id="{7E952E00-C4AD-32EB-CBF0-1C8FFD30FE23}"/>
              </a:ext>
            </a:extLst>
          </p:cNvPr>
          <p:cNvPicPr>
            <a:picLocks noChangeAspect="1"/>
          </p:cNvPicPr>
          <p:nvPr/>
        </p:nvPicPr>
        <p:blipFill>
          <a:blip r:embed="rId3"/>
          <a:stretch>
            <a:fillRect/>
          </a:stretch>
        </p:blipFill>
        <p:spPr>
          <a:xfrm>
            <a:off x="581192" y="1232453"/>
            <a:ext cx="11029616" cy="4988996"/>
          </a:xfrm>
          <a:prstGeom prst="rect">
            <a:avLst/>
          </a:prstGeom>
        </p:spPr>
      </p:pic>
    </p:spTree>
    <p:extLst>
      <p:ext uri="{BB962C8B-B14F-4D97-AF65-F5344CB8AC3E}">
        <p14:creationId xmlns:p14="http://schemas.microsoft.com/office/powerpoint/2010/main" val="277040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potential of machine learning in industrial maintenance planning is effectively illustrated by this study. Through the use of sophisticated classification techniques and previous sensor data, the model is able to anticipate various machine failure types with accuracy. From data ingestion to deployment, the entire development process was made simpler by the usage of IBM Cloud technologies. By taking preemptive steps, the solution helps companies minimize downtime, optimize maintenance schedules, and lower operating costs.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There are numerous significant ways to grow the current system. Continuous monitoring and live failure prediction can be made possible by integration with real-time IoT sensor streams. Predictions and system health might be easily seen using a unique dashboard interface. Deploying the model at the edge, close to the machines, would also cut down on decision-making latency. For even more precise temporal failure prediction, future improvements might also incorporate time-series-based deep learning models, like LSTM.</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5435" indent="-305435"/>
            <a:r>
              <a:rPr lang="en-IN" sz="2400" dirty="0">
                <a:solidFill>
                  <a:srgbClr val="0F0F0F"/>
                </a:solidFill>
                <a:ea typeface="+mn-lt"/>
                <a:cs typeface="+mn-lt"/>
              </a:rPr>
              <a:t>Kaggle Dataset: Predictive Maintenance of Machines – </a:t>
            </a:r>
            <a:r>
              <a:rPr lang="en-IN" sz="2400" dirty="0">
                <a:solidFill>
                  <a:srgbClr val="0F0F0F"/>
                </a:solidFill>
                <a:ea typeface="+mn-lt"/>
                <a:cs typeface="+mn-lt"/>
                <a:hlinkClick r:id="rId2"/>
              </a:rPr>
              <a:t>https://www.kaggle.com/datasets/shivamb/machine-predictive-maintenance-classification</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Watson Studio and </a:t>
            </a:r>
            <a:r>
              <a:rPr lang="en-IN" sz="2400" dirty="0" err="1">
                <a:solidFill>
                  <a:srgbClr val="0F0F0F"/>
                </a:solidFill>
                <a:ea typeface="+mn-lt"/>
                <a:cs typeface="+mn-lt"/>
              </a:rPr>
              <a:t>AutoAI</a:t>
            </a:r>
            <a:r>
              <a:rPr lang="en-IN" sz="2400" dirty="0">
                <a:solidFill>
                  <a:srgbClr val="0F0F0F"/>
                </a:solidFill>
                <a:ea typeface="+mn-lt"/>
                <a:cs typeface="+mn-lt"/>
              </a:rPr>
              <a:t> Documentation – </a:t>
            </a:r>
            <a:r>
              <a:rPr lang="en-IN" sz="2400" dirty="0">
                <a:solidFill>
                  <a:srgbClr val="0F0F0F"/>
                </a:solidFill>
                <a:ea typeface="+mn-lt"/>
                <a:cs typeface="+mn-lt"/>
                <a:hlinkClick r:id="rId3"/>
              </a:rPr>
              <a:t>https://dataplatform.cloud.ibm.com/docs/content/wsj/getting-started/welcome-main.html?context=wx&amp;audience=wdp</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Cloud Object Storage &amp; Watson Machine Learning – IBM Cloud Services</a:t>
            </a:r>
          </a:p>
          <a:p>
            <a:pPr marL="305435" indent="-305435"/>
            <a:r>
              <a:rPr lang="en-IN" sz="2400" dirty="0">
                <a:solidFill>
                  <a:srgbClr val="0F0F0F"/>
                </a:solidFill>
                <a:ea typeface="+mn-lt"/>
                <a:cs typeface="+mn-lt"/>
              </a:rPr>
              <a:t>Research Literature: IEEE papers on predictive maintenance using machine learning algorithms</a:t>
            </a:r>
          </a:p>
          <a:p>
            <a:pPr marL="305435" indent="-305435"/>
            <a:r>
              <a:rPr lang="en-IN" sz="2400" dirty="0">
                <a:solidFill>
                  <a:srgbClr val="0F0F0F"/>
                </a:solidFill>
                <a:ea typeface="+mn-lt"/>
                <a:cs typeface="+mn-lt"/>
              </a:rPr>
              <a:t>Scikit-learn and ML algorithm references for theoretical understanding</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endParaRPr lang="en-IN" dirty="0">
              <a:solidFill>
                <a:schemeClr val="accent1"/>
              </a:solidFill>
            </a:endParaRPr>
          </a:p>
        </p:txBody>
      </p:sp>
      <p:pic>
        <p:nvPicPr>
          <p:cNvPr id="5" name="Picture 4" descr="A close-up of a certificate&#10;&#10;AI-generated content may be incorrect.">
            <a:extLst>
              <a:ext uri="{FF2B5EF4-FFF2-40B4-BE49-F238E27FC236}">
                <a16:creationId xmlns:a16="http://schemas.microsoft.com/office/drawing/2014/main" id="{E7BCD52F-16FC-857E-7867-CD7E98CD9363}"/>
              </a:ext>
            </a:extLst>
          </p:cNvPr>
          <p:cNvPicPr>
            <a:picLocks noChangeAspect="1"/>
          </p:cNvPicPr>
          <p:nvPr/>
        </p:nvPicPr>
        <p:blipFill>
          <a:blip r:embed="rId2"/>
          <a:stretch>
            <a:fillRect/>
          </a:stretch>
        </p:blipFill>
        <p:spPr>
          <a:xfrm>
            <a:off x="581193" y="1371600"/>
            <a:ext cx="9558488" cy="54864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descr="A close-up of a card&#10;&#10;AI-generated content may be incorrect.">
            <a:extLst>
              <a:ext uri="{FF2B5EF4-FFF2-40B4-BE49-F238E27FC236}">
                <a16:creationId xmlns:a16="http://schemas.microsoft.com/office/drawing/2014/main" id="{305CF731-3D55-24A8-AF52-CE1ADEE55277}"/>
              </a:ext>
            </a:extLst>
          </p:cNvPr>
          <p:cNvPicPr>
            <a:picLocks noChangeAspect="1"/>
          </p:cNvPicPr>
          <p:nvPr/>
        </p:nvPicPr>
        <p:blipFill>
          <a:blip r:embed="rId2"/>
          <a:stretch>
            <a:fillRect/>
          </a:stretch>
        </p:blipFill>
        <p:spPr>
          <a:xfrm>
            <a:off x="581193" y="1232452"/>
            <a:ext cx="9853128" cy="562554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descr="A certificate with a yellow and black text&#10;&#10;AI-generated content may be incorrect.">
            <a:extLst>
              <a:ext uri="{FF2B5EF4-FFF2-40B4-BE49-F238E27FC236}">
                <a16:creationId xmlns:a16="http://schemas.microsoft.com/office/drawing/2014/main" id="{FBBC0935-B39A-DEA6-D16B-1BB2181FA1B8}"/>
              </a:ext>
            </a:extLst>
          </p:cNvPr>
          <p:cNvPicPr>
            <a:picLocks noChangeAspect="1"/>
          </p:cNvPicPr>
          <p:nvPr/>
        </p:nvPicPr>
        <p:blipFill>
          <a:blip r:embed="rId2"/>
          <a:stretch>
            <a:fillRect/>
          </a:stretch>
        </p:blipFill>
        <p:spPr>
          <a:xfrm>
            <a:off x="517407" y="1232452"/>
            <a:ext cx="9815313" cy="562554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28041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ea typeface="+mn-lt"/>
                <a:cs typeface="+mn-lt"/>
              </a:rPr>
              <a:t>Machinery is the foundation of production lines in many industries in the modern world. Significant operational disruptions, higher maintenance expenses, decreased productivity, and safety risks can result from unplanned equipment breakdowns.</a:t>
            </a:r>
          </a:p>
          <a:p>
            <a:pPr marL="0" indent="0">
              <a:buNone/>
            </a:pPr>
            <a:r>
              <a:rPr lang="en-US" sz="2000" dirty="0">
                <a:solidFill>
                  <a:srgbClr val="0F0F0F"/>
                </a:solidFill>
                <a:ea typeface="+mn-lt"/>
                <a:cs typeface="+mn-lt"/>
              </a:rPr>
              <a:t>Even with routine inspections, a lot of problems happen suddenly. Tool wear, inadequate heat dissipation, electrical or power problems, or other internal mechanical problems can all cause these failures. Industries are at risk of significant downtime and financial loss due to the incapacity to predict such breakdowns beforehand.</a:t>
            </a:r>
          </a:p>
          <a:p>
            <a:pPr marL="0" indent="0">
              <a:buNone/>
            </a:pPr>
            <a:r>
              <a:rPr lang="en-US" sz="2000" dirty="0">
                <a:solidFill>
                  <a:srgbClr val="0F0F0F"/>
                </a:solidFill>
                <a:ea typeface="+mn-lt"/>
                <a:cs typeface="+mn-lt"/>
              </a:rPr>
              <a:t>The goal of this study is to use both historical and real-time sensor data to anticipate the types of machinery failures. It seeks to create a system that uses machine learning to identify the possible failure type before it occurs, allowing for proactive and economical maintenance planning.</a:t>
            </a:r>
            <a:endParaRPr lang="en-IN" sz="11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84169"/>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189703"/>
            <a:ext cx="11613485" cy="5319251"/>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involves the design and implementation of a machine learning classification model that predicts various types of failures in industrial machinery utilizing sensor data.</a:t>
            </a:r>
          </a:p>
          <a:p>
            <a:pPr marL="305435" indent="-305435"/>
            <a:r>
              <a:rPr lang="en-IN" sz="1200" b="1" dirty="0">
                <a:latin typeface="Calibri"/>
                <a:ea typeface="+mn-lt"/>
                <a:cs typeface="+mn-lt"/>
              </a:rPr>
              <a:t>Data Acquisition:</a:t>
            </a:r>
          </a:p>
          <a:p>
            <a:pPr marL="629920" lvl="1" indent="-305435"/>
            <a:r>
              <a:rPr lang="en-US" sz="1200" b="1" dirty="0">
                <a:latin typeface="Calibri"/>
                <a:ea typeface="+mn-lt"/>
                <a:cs typeface="+mn-lt"/>
              </a:rPr>
              <a:t>Sensor readings and machine failure reports are included in this Kaggle dataset.</a:t>
            </a:r>
          </a:p>
          <a:p>
            <a:pPr marL="629920" lvl="1" indent="-305435"/>
            <a:r>
              <a:rPr lang="en-US" sz="1200" b="1" dirty="0">
                <a:latin typeface="Calibri"/>
                <a:ea typeface="+mn-lt"/>
                <a:cs typeface="+mn-lt"/>
              </a:rPr>
              <a:t>A machine reading with characteristics like torque, rotational speed, tool wear, product kind, etc., is represented by each row.</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cs typeface="Calibri"/>
              </a:rPr>
              <a:t>Deal with outliers and missing values.</a:t>
            </a:r>
          </a:p>
          <a:p>
            <a:pPr marL="629920" lvl="1" indent="-305435"/>
            <a:r>
              <a:rPr lang="en-US" sz="1200" b="1" dirty="0">
                <a:latin typeface="Calibri"/>
                <a:cs typeface="Calibri"/>
              </a:rPr>
              <a:t>Use encoding to transform categorical variables (such as product type).</a:t>
            </a:r>
          </a:p>
          <a:p>
            <a:pPr marL="629920" lvl="1" indent="-305435"/>
            <a:r>
              <a:rPr lang="en-US" sz="1200" b="1" dirty="0">
                <a:latin typeface="Calibri"/>
                <a:cs typeface="Calibri"/>
              </a:rPr>
              <a:t>To improve model performance, normalize numerical features.</a:t>
            </a:r>
            <a:endParaRPr lang="en-IN" sz="1200" b="1" dirty="0">
              <a:latin typeface="Calibri"/>
              <a:cs typeface="Calibri"/>
            </a:endParaRPr>
          </a:p>
          <a:p>
            <a:pPr marL="305435" indent="-305435"/>
            <a:r>
              <a:rPr lang="en-IN" sz="1200" b="1" dirty="0">
                <a:latin typeface="Calibri"/>
                <a:ea typeface="+mn-lt"/>
                <a:cs typeface="+mn-lt"/>
              </a:rPr>
              <a:t>Model Development:</a:t>
            </a:r>
          </a:p>
          <a:p>
            <a:pPr marL="629920" lvl="1" indent="-305435"/>
            <a:r>
              <a:rPr lang="en-US" sz="1200" b="1" dirty="0">
                <a:latin typeface="Calibri"/>
                <a:ea typeface="+mn-lt"/>
                <a:cs typeface="+mn-lt"/>
              </a:rPr>
              <a:t>To anticipate failure types, train supervised classification algorithms like Random Forest, </a:t>
            </a:r>
            <a:r>
              <a:rPr lang="en-US" sz="1200" b="1" dirty="0" err="1">
                <a:latin typeface="Calibri"/>
                <a:ea typeface="+mn-lt"/>
                <a:cs typeface="+mn-lt"/>
              </a:rPr>
              <a:t>XGBoost</a:t>
            </a:r>
            <a:r>
              <a:rPr lang="en-US" sz="1200" b="1" dirty="0">
                <a:latin typeface="Calibri"/>
                <a:ea typeface="+mn-lt"/>
                <a:cs typeface="+mn-lt"/>
              </a:rPr>
              <a:t>, or Decision Tree.</a:t>
            </a:r>
          </a:p>
          <a:p>
            <a:pPr marL="629920" lvl="1" indent="-305435"/>
            <a:r>
              <a:rPr lang="en-US" sz="1200" b="1" dirty="0">
                <a:latin typeface="Calibri"/>
                <a:ea typeface="+mn-lt"/>
                <a:cs typeface="+mn-lt"/>
              </a:rPr>
              <a:t>Assess using F1-score, recall, accuracy, and precision.</a:t>
            </a: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IBM Watson Studio for model building and training</a:t>
            </a:r>
          </a:p>
          <a:p>
            <a:pPr marL="629920" lvl="1" indent="-305435"/>
            <a:r>
              <a:rPr lang="en-IN" sz="1200" b="1" dirty="0">
                <a:latin typeface="Calibri"/>
                <a:ea typeface="+mn-lt"/>
                <a:cs typeface="+mn-lt"/>
              </a:rPr>
              <a:t>Dataset storage with IBM Cloud Object Storage</a:t>
            </a:r>
          </a:p>
          <a:p>
            <a:pPr marL="629920" lvl="1" indent="-305435"/>
            <a:r>
              <a:rPr lang="en-IN" sz="1200" b="1" dirty="0">
                <a:latin typeface="Calibri"/>
                <a:ea typeface="+mn-lt"/>
                <a:cs typeface="+mn-lt"/>
              </a:rPr>
              <a:t>Utilizing IBM Watson Machine Learning, implement the model as an API.</a:t>
            </a:r>
          </a:p>
          <a:p>
            <a:pPr marL="305435" indent="-305435"/>
            <a:r>
              <a:rPr lang="en-IN" sz="1200" b="1" dirty="0">
                <a:latin typeface="Calibri"/>
                <a:ea typeface="+mn-lt"/>
                <a:cs typeface="+mn-lt"/>
              </a:rPr>
              <a:t>Usage:</a:t>
            </a:r>
          </a:p>
          <a:p>
            <a:pPr marL="629920" lvl="1" indent="-305435"/>
            <a:r>
              <a:rPr lang="en-US" sz="1200" b="1" dirty="0">
                <a:latin typeface="Calibri"/>
                <a:ea typeface="+mn-lt"/>
                <a:cs typeface="+mn-lt"/>
              </a:rPr>
              <a:t>To determine whether a machine is likely to fail and what kind of failure it will encounter, send batch or real-time data to the deployed API.</a:t>
            </a:r>
            <a:endParaRPr lang="en-IN" sz="1200" b="1" dirty="0">
              <a:latin typeface="Calibri"/>
              <a:ea typeface="+mn-lt"/>
              <a:cs typeface="+mn-lt"/>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This project uses IBM Watson Studio to create a predictive maintenance solution for industrial machinery utilizing an organized, cloud-based methodology.</a:t>
            </a:r>
          </a:p>
          <a:p>
            <a:pPr marL="305435" indent="-305435"/>
            <a:r>
              <a:rPr lang="en-IN" sz="1800" b="1" dirty="0">
                <a:solidFill>
                  <a:srgbClr val="0F0F0F"/>
                </a:solidFill>
              </a:rPr>
              <a:t>System Requirements:</a:t>
            </a:r>
          </a:p>
          <a:p>
            <a:pPr marL="629435" lvl="1" indent="-305435"/>
            <a:r>
              <a:rPr lang="en-US" sz="1500" b="1" dirty="0">
                <a:solidFill>
                  <a:srgbClr val="0F0F0F"/>
                </a:solidFill>
              </a:rPr>
              <a:t>IBM Cloud Lite account, IBM Watson Studio, IBM Cloud Object Storage, modern browser, stable internet.</a:t>
            </a:r>
            <a:endParaRPr lang="en-IN" sz="1500" b="1" dirty="0">
              <a:solidFill>
                <a:srgbClr val="0F0F0F"/>
              </a:solidFill>
            </a:endParaRPr>
          </a:p>
          <a:p>
            <a:pPr marL="305435" indent="-305435"/>
            <a:r>
              <a:rPr lang="en-IN" sz="1800" b="1" dirty="0">
                <a:solidFill>
                  <a:srgbClr val="0F0F0F"/>
                </a:solidFill>
              </a:rPr>
              <a:t>Tools &amp; Services Used:</a:t>
            </a:r>
          </a:p>
          <a:p>
            <a:pPr marL="629435" lvl="1" indent="-305435"/>
            <a:r>
              <a:rPr lang="en-IN" sz="1500" b="1" dirty="0">
                <a:solidFill>
                  <a:srgbClr val="0F0F0F"/>
                </a:solidFill>
              </a:rPr>
              <a:t>IBM Cloud Object Storage – Data upload and storage</a:t>
            </a:r>
          </a:p>
          <a:p>
            <a:pPr marL="629435" lvl="1" indent="-305435"/>
            <a:r>
              <a:rPr lang="en-IN" sz="1500" b="1" dirty="0">
                <a:solidFill>
                  <a:srgbClr val="0F0F0F"/>
                </a:solidFill>
              </a:rPr>
              <a:t>IBM Watson Studio (</a:t>
            </a:r>
            <a:r>
              <a:rPr lang="en-IN" sz="1500" b="1" dirty="0" err="1">
                <a:solidFill>
                  <a:srgbClr val="0F0F0F"/>
                </a:solidFill>
              </a:rPr>
              <a:t>AutoAI</a:t>
            </a:r>
            <a:r>
              <a:rPr lang="en-IN" sz="1500" b="1" dirty="0">
                <a:solidFill>
                  <a:srgbClr val="0F0F0F"/>
                </a:solidFill>
              </a:rPr>
              <a:t>) – Automated model generation</a:t>
            </a:r>
          </a:p>
          <a:p>
            <a:pPr marL="629435" lvl="1" indent="-305435"/>
            <a:r>
              <a:rPr lang="en-IN" sz="1500" b="1" dirty="0">
                <a:solidFill>
                  <a:srgbClr val="0F0F0F"/>
                </a:solidFill>
              </a:rPr>
              <a:t>IBM Watson Machine Learning – Model deployment as REST API</a:t>
            </a:r>
          </a:p>
          <a:p>
            <a:pPr marL="305435" indent="-305435"/>
            <a:r>
              <a:rPr lang="en-IN" sz="1800" b="1" dirty="0">
                <a:solidFill>
                  <a:srgbClr val="0F0F0F"/>
                </a:solidFill>
              </a:rPr>
              <a:t>Libraries &amp; Algorithms (via </a:t>
            </a:r>
            <a:r>
              <a:rPr lang="en-IN" sz="1800" b="1" dirty="0" err="1">
                <a:solidFill>
                  <a:srgbClr val="0F0F0F"/>
                </a:solidFill>
              </a:rPr>
              <a:t>AutoAI</a:t>
            </a:r>
            <a:r>
              <a:rPr lang="en-IN" sz="1800" b="1" dirty="0">
                <a:solidFill>
                  <a:srgbClr val="0F0F0F"/>
                </a:solidFill>
              </a:rPr>
              <a:t>):</a:t>
            </a:r>
          </a:p>
          <a:p>
            <a:pPr marL="629435" lvl="1" indent="-305435"/>
            <a:r>
              <a:rPr lang="en-US" sz="1500" b="1" dirty="0">
                <a:solidFill>
                  <a:srgbClr val="0F0F0F"/>
                </a:solidFill>
              </a:rPr>
              <a:t>Internally makes use of preprocessing methods like encoding and scaling in addition to methods like Random Forest, Gradient Boosted Trees, and Logistic Regression.</a:t>
            </a:r>
            <a:endParaRPr lang="en-IN" sz="15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28271"/>
          </a:xfrm>
        </p:spPr>
        <p:txBody>
          <a:bodyPr>
            <a:normAutofit fontScale="85000" lnSpcReduction="20000"/>
          </a:bodyPr>
          <a:lstStyle/>
          <a:p>
            <a:pPr marL="305435" indent="-305435"/>
            <a:r>
              <a:rPr lang="en-US" sz="1400" dirty="0">
                <a:ea typeface="+mn-lt"/>
                <a:cs typeface="+mn-lt"/>
              </a:rPr>
              <a:t>The Random Forest Classifier, chosen for its excellent accuracy, resilience, and capacity to manage multiclass classification issues, is used to construct the predictive maintenance model</a:t>
            </a:r>
            <a:r>
              <a:rPr lang="en-IN" sz="1400" dirty="0">
                <a:ea typeface="+mn-lt"/>
                <a:cs typeface="+mn-lt"/>
              </a:rPr>
              <a:t>:</a:t>
            </a:r>
            <a:endParaRPr lang="en-IN" sz="1400" dirty="0"/>
          </a:p>
          <a:p>
            <a:pPr marL="305435" indent="-305435"/>
            <a:r>
              <a:rPr lang="en-IN" sz="1400" b="1" dirty="0">
                <a:ea typeface="+mn-lt"/>
                <a:cs typeface="+mn-lt"/>
              </a:rPr>
              <a:t>Algorithm Selection:</a:t>
            </a:r>
            <a:endParaRPr lang="en-IN" sz="1400" dirty="0"/>
          </a:p>
          <a:p>
            <a:pPr marL="629920" lvl="1" indent="-305435"/>
            <a:r>
              <a:rPr lang="en-US" dirty="0"/>
              <a:t>The most common class prediction is produced by Random Forest after it constructs an ensemble of decision trees. It was selected because</a:t>
            </a:r>
          </a:p>
          <a:p>
            <a:pPr marL="899920" lvl="2" indent="-305435"/>
            <a:r>
              <a:rPr lang="en-US" dirty="0"/>
              <a:t>Excellent results on industrial datasets that are structured</a:t>
            </a:r>
          </a:p>
          <a:p>
            <a:pPr marL="899920" lvl="2" indent="-305435"/>
            <a:r>
              <a:rPr lang="en-US" dirty="0"/>
              <a:t>Capacity to simulate non-linear connections</a:t>
            </a:r>
          </a:p>
          <a:p>
            <a:pPr marL="899920" lvl="2" indent="-305435"/>
            <a:r>
              <a:rPr lang="en-US" dirty="0"/>
              <a:t>Resistance to noise and overfitting</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Air Temperature</a:t>
            </a:r>
          </a:p>
          <a:p>
            <a:pPr marL="629920" lvl="1" indent="-305435"/>
            <a:r>
              <a:rPr lang="en-US" dirty="0">
                <a:ea typeface="+mn-lt"/>
                <a:cs typeface="+mn-lt"/>
              </a:rPr>
              <a:t>Process Temperature</a:t>
            </a:r>
          </a:p>
          <a:p>
            <a:pPr marL="629920" lvl="1" indent="-305435"/>
            <a:r>
              <a:rPr lang="en-US" dirty="0">
                <a:ea typeface="+mn-lt"/>
                <a:cs typeface="+mn-lt"/>
              </a:rPr>
              <a:t>Rotational Speed</a:t>
            </a:r>
          </a:p>
          <a:p>
            <a:pPr marL="629920" lvl="1" indent="-305435"/>
            <a:r>
              <a:rPr lang="en-US" dirty="0">
                <a:ea typeface="+mn-lt"/>
                <a:cs typeface="+mn-lt"/>
              </a:rPr>
              <a:t>Torque</a:t>
            </a:r>
          </a:p>
          <a:p>
            <a:pPr marL="629920" lvl="1" indent="-305435"/>
            <a:r>
              <a:rPr lang="en-US" dirty="0">
                <a:ea typeface="+mn-lt"/>
                <a:cs typeface="+mn-lt"/>
              </a:rPr>
              <a:t>Tool Wear</a:t>
            </a:r>
          </a:p>
          <a:p>
            <a:pPr marL="629920" lvl="1" indent="-305435"/>
            <a:r>
              <a:rPr lang="en-US" dirty="0">
                <a:ea typeface="+mn-lt"/>
                <a:cs typeface="+mn-lt"/>
              </a:rPr>
              <a:t>Product Type (L/M/H)</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Data preprocessing, feature encoding, train-test split, model creation, and hyperparameter tweaking were all managed by IBM </a:t>
            </a:r>
            <a:r>
              <a:rPr lang="en-US" dirty="0" err="1">
                <a:ea typeface="+mn-lt"/>
                <a:cs typeface="+mn-lt"/>
              </a:rPr>
              <a:t>AutoAI</a:t>
            </a:r>
            <a:r>
              <a:rPr lang="en-US" dirty="0">
                <a:ea typeface="+mn-lt"/>
                <a:cs typeface="+mn-lt"/>
              </a:rPr>
              <a:t>.  Models were assessed based on accuracy and F1-score.</a:t>
            </a:r>
            <a:endParaRPr lang="en-IN" dirty="0"/>
          </a:p>
          <a:p>
            <a:pPr marL="305435" indent="-305435"/>
            <a:r>
              <a:rPr lang="en-IN" sz="1400" b="1" dirty="0">
                <a:ea typeface="+mn-lt"/>
                <a:cs typeface="+mn-lt"/>
              </a:rPr>
              <a:t>Deployment:</a:t>
            </a:r>
            <a:endParaRPr lang="en-IN" dirty="0">
              <a:ea typeface="+mn-lt"/>
              <a:cs typeface="+mn-lt"/>
            </a:endParaRPr>
          </a:p>
          <a:p>
            <a:pPr marL="629920" lvl="1" indent="-305435"/>
            <a:r>
              <a:rPr lang="en-US" dirty="0"/>
              <a:t>IBM Watson Machine Learning was used to create the Random Forest model that performed the best.  Using fresh input sensor data, a REST API was created for real-time failure prediction.</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ea typeface="+mn-lt"/>
                <a:cs typeface="+mn-lt"/>
              </a:rPr>
              <a:t>The Random Forest Classifier in IBM Watson Studio's </a:t>
            </a:r>
            <a:r>
              <a:rPr lang="en-US" sz="2400" dirty="0" err="1">
                <a:solidFill>
                  <a:srgbClr val="0F0F0F"/>
                </a:solidFill>
                <a:ea typeface="+mn-lt"/>
                <a:cs typeface="+mn-lt"/>
              </a:rPr>
              <a:t>AutoAI</a:t>
            </a:r>
            <a:r>
              <a:rPr lang="en-US" sz="2400" dirty="0">
                <a:solidFill>
                  <a:srgbClr val="0F0F0F"/>
                </a:solidFill>
                <a:ea typeface="+mn-lt"/>
                <a:cs typeface="+mn-lt"/>
              </a:rPr>
              <a:t> environment was used to create the predictive maintenance model, which performed exceptionally well.  Across all failure categories, the model's precision, recall, and F1-scores were all high. The model's ability to categorize failure categories like tool wear, heat loss, and power failure was validated by evaluation metrics and visualizations like the confusion matrix and feature importance plot.  With IBM Watson Machine Learning, the finished model was effectively implemented as a REST API for real-time prediction.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319B-85BC-1AEF-1547-8FAFE398E1F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Picture 4" descr="A screenshot of a computer&#10;&#10;AI-generated content may be incorrect.">
            <a:extLst>
              <a:ext uri="{FF2B5EF4-FFF2-40B4-BE49-F238E27FC236}">
                <a16:creationId xmlns:a16="http://schemas.microsoft.com/office/drawing/2014/main" id="{DFC0EE12-D202-7BCF-57D4-9DC1A3FA7945}"/>
              </a:ext>
            </a:extLst>
          </p:cNvPr>
          <p:cNvPicPr>
            <a:picLocks noChangeAspect="1"/>
          </p:cNvPicPr>
          <p:nvPr/>
        </p:nvPicPr>
        <p:blipFill>
          <a:blip r:embed="rId2"/>
          <a:stretch>
            <a:fillRect/>
          </a:stretch>
        </p:blipFill>
        <p:spPr>
          <a:xfrm>
            <a:off x="581192" y="1232452"/>
            <a:ext cx="11029616" cy="5625548"/>
          </a:xfrm>
          <a:prstGeom prst="rect">
            <a:avLst/>
          </a:prstGeom>
        </p:spPr>
      </p:pic>
    </p:spTree>
    <p:extLst>
      <p:ext uri="{BB962C8B-B14F-4D97-AF65-F5344CB8AC3E}">
        <p14:creationId xmlns:p14="http://schemas.microsoft.com/office/powerpoint/2010/main" val="363926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8A0D-4480-2E7D-AD46-E88B38CBD42F}"/>
              </a:ext>
            </a:extLst>
          </p:cNvPr>
          <p:cNvSpPr txBox="1">
            <a:spLocks/>
          </p:cNvSpPr>
          <p:nvPr/>
        </p:nvSpPr>
        <p:spPr>
          <a:xfrm>
            <a:off x="581192" y="702156"/>
            <a:ext cx="11029616" cy="530296"/>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solidFill>
                <a:latin typeface="Arial"/>
                <a:ea typeface="+mj-lt"/>
                <a:cs typeface="Arial"/>
              </a:rPr>
              <a:t>Result</a:t>
            </a:r>
            <a:endParaRPr lang="en-IN" dirty="0"/>
          </a:p>
        </p:txBody>
      </p:sp>
      <p:pic>
        <p:nvPicPr>
          <p:cNvPr id="4" name="Picture 3" descr="A screenshot of a computer&#10;&#10;AI-generated content may be incorrect.">
            <a:extLst>
              <a:ext uri="{FF2B5EF4-FFF2-40B4-BE49-F238E27FC236}">
                <a16:creationId xmlns:a16="http://schemas.microsoft.com/office/drawing/2014/main" id="{3763F74B-E25B-9496-2287-CD6F012C730D}"/>
              </a:ext>
            </a:extLst>
          </p:cNvPr>
          <p:cNvPicPr>
            <a:picLocks noChangeAspect="1"/>
          </p:cNvPicPr>
          <p:nvPr/>
        </p:nvPicPr>
        <p:blipFill>
          <a:blip r:embed="rId2"/>
          <a:stretch>
            <a:fillRect/>
          </a:stretch>
        </p:blipFill>
        <p:spPr>
          <a:xfrm>
            <a:off x="581192" y="1232451"/>
            <a:ext cx="11029616" cy="5424029"/>
          </a:xfrm>
          <a:prstGeom prst="rect">
            <a:avLst/>
          </a:prstGeom>
        </p:spPr>
      </p:pic>
    </p:spTree>
    <p:extLst>
      <p:ext uri="{BB962C8B-B14F-4D97-AF65-F5344CB8AC3E}">
        <p14:creationId xmlns:p14="http://schemas.microsoft.com/office/powerpoint/2010/main" val="14741222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1031</Words>
  <Application>Microsoft Office PowerPoint</Application>
  <PresentationFormat>Widescreen</PresentationFormat>
  <Paragraphs>88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Result</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Dikshant Singh Chib</cp:lastModifiedBy>
  <cp:revision>25</cp:revision>
  <dcterms:created xsi:type="dcterms:W3CDTF">2021-05-26T16:50:10Z</dcterms:created>
  <dcterms:modified xsi:type="dcterms:W3CDTF">2025-08-01T13:17:45Z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