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IBM Plex Sans" panose="020B0503050203000203" pitchFamily="34" charset="0"/>
      <p:regular r:id="rId12"/>
    </p:embeddedFont>
    <p:embeddedFont>
      <p:font typeface="IBM Plex Sans Bold" panose="020B0803050203000203" charset="0"/>
      <p:regular r:id="rId13"/>
    </p:embeddedFont>
    <p:embeddedFont>
      <p:font typeface="Times New Roman Bold" panose="02020803070505020304" pitchFamily="18" charset="0"/>
      <p:regular r:id="rId14"/>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8997" y="1470641"/>
            <a:ext cx="12192750" cy="6975980"/>
            <a:chOff x="0" y="-1302382"/>
            <a:chExt cx="16257000" cy="9301306"/>
          </a:xfrm>
        </p:grpSpPr>
        <p:sp>
          <p:nvSpPr>
            <p:cNvPr id="3" name="TextBox 3"/>
            <p:cNvSpPr txBox="1"/>
            <p:nvPr/>
          </p:nvSpPr>
          <p:spPr>
            <a:xfrm>
              <a:off x="0" y="2188886"/>
              <a:ext cx="16074596" cy="5810038"/>
            </a:xfrm>
            <a:prstGeom prst="rect">
              <a:avLst/>
            </a:prstGeom>
          </p:spPr>
          <p:txBody>
            <a:bodyPr lIns="0" tIns="0" rIns="0" bIns="0" rtlCol="0" anchor="t">
              <a:spAutoFit/>
            </a:bodyPr>
            <a:lstStyle/>
            <a:p>
              <a:pPr algn="ctr">
                <a:lnSpc>
                  <a:spcPts val="4340"/>
                </a:lnSpc>
              </a:pPr>
              <a:endParaRPr dirty="0"/>
            </a:p>
            <a:p>
              <a:pPr algn="ctr">
                <a:lnSpc>
                  <a:spcPts val="4340"/>
                </a:lnSpc>
              </a:pPr>
              <a:r>
                <a:rPr lang="en-US" sz="3100" dirty="0">
                  <a:solidFill>
                    <a:schemeClr val="accent6">
                      <a:lumMod val="50000"/>
                    </a:schemeClr>
                  </a:solidFill>
                  <a:latin typeface="Times New Roman"/>
                  <a:ea typeface="Times New Roman"/>
                  <a:cs typeface="Times New Roman"/>
                  <a:sym typeface="Times New Roman"/>
                </a:rPr>
                <a:t>Team 6:-</a:t>
              </a:r>
            </a:p>
            <a:p>
              <a:pPr algn="ctr">
                <a:lnSpc>
                  <a:spcPts val="4340"/>
                </a:lnSpc>
              </a:pPr>
              <a:r>
                <a:rPr lang="en-US" sz="3100" dirty="0">
                  <a:solidFill>
                    <a:srgbClr val="004AAD"/>
                  </a:solidFill>
                  <a:latin typeface="Times New Roman"/>
                  <a:ea typeface="Times New Roman"/>
                  <a:cs typeface="Times New Roman"/>
                  <a:sym typeface="Times New Roman"/>
                </a:rPr>
                <a:t>Diksha Verma</a:t>
              </a:r>
            </a:p>
            <a:p>
              <a:pPr algn="ctr">
                <a:lnSpc>
                  <a:spcPts val="4340"/>
                </a:lnSpc>
              </a:pPr>
              <a:r>
                <a:rPr lang="en-US" sz="3100" dirty="0">
                  <a:solidFill>
                    <a:srgbClr val="004AAD"/>
                  </a:solidFill>
                  <a:latin typeface="Times New Roman"/>
                  <a:ea typeface="Times New Roman"/>
                  <a:cs typeface="Times New Roman"/>
                  <a:sym typeface="Times New Roman"/>
                </a:rPr>
                <a:t>Mansi Negi</a:t>
              </a:r>
            </a:p>
            <a:p>
              <a:pPr algn="ctr">
                <a:lnSpc>
                  <a:spcPts val="4340"/>
                </a:lnSpc>
              </a:pPr>
              <a:r>
                <a:rPr lang="en-US" sz="3100" dirty="0">
                  <a:solidFill>
                    <a:srgbClr val="004AAD"/>
                  </a:solidFill>
                  <a:latin typeface="Times New Roman"/>
                  <a:ea typeface="Times New Roman"/>
                  <a:cs typeface="Times New Roman"/>
                  <a:sym typeface="Times New Roman"/>
                </a:rPr>
                <a:t>Nandini Maurya</a:t>
              </a:r>
            </a:p>
            <a:p>
              <a:pPr algn="ctr">
                <a:lnSpc>
                  <a:spcPts val="4340"/>
                </a:lnSpc>
              </a:pPr>
              <a:r>
                <a:rPr lang="en-US" sz="3100" dirty="0">
                  <a:solidFill>
                    <a:srgbClr val="004AAD"/>
                  </a:solidFill>
                  <a:latin typeface="Times New Roman"/>
                  <a:ea typeface="Times New Roman"/>
                  <a:cs typeface="Times New Roman"/>
                  <a:sym typeface="Times New Roman"/>
                </a:rPr>
                <a:t>Nuzha Razia</a:t>
              </a:r>
            </a:p>
            <a:p>
              <a:pPr algn="ctr">
                <a:lnSpc>
                  <a:spcPts val="4340"/>
                </a:lnSpc>
              </a:pPr>
              <a:endParaRPr lang="en-US" sz="3100" dirty="0">
                <a:solidFill>
                  <a:srgbClr val="004AAD"/>
                </a:solidFill>
                <a:latin typeface="Times New Roman"/>
                <a:ea typeface="Times New Roman"/>
                <a:cs typeface="Times New Roman"/>
                <a:sym typeface="Times New Roman"/>
              </a:endParaRPr>
            </a:p>
            <a:p>
              <a:pPr algn="ctr">
                <a:lnSpc>
                  <a:spcPts val="4340"/>
                </a:lnSpc>
              </a:pPr>
              <a:endParaRPr lang="en-US" sz="3100" dirty="0">
                <a:solidFill>
                  <a:srgbClr val="004AAD"/>
                </a:solidFill>
                <a:latin typeface="Times New Roman"/>
                <a:ea typeface="Times New Roman"/>
                <a:cs typeface="Times New Roman"/>
                <a:sym typeface="Times New Roman"/>
              </a:endParaRPr>
            </a:p>
          </p:txBody>
        </p:sp>
        <p:sp>
          <p:nvSpPr>
            <p:cNvPr id="4" name="TextBox 4"/>
            <p:cNvSpPr txBox="1"/>
            <p:nvPr/>
          </p:nvSpPr>
          <p:spPr>
            <a:xfrm>
              <a:off x="182404" y="-1302382"/>
              <a:ext cx="16074596" cy="1709869"/>
            </a:xfrm>
            <a:prstGeom prst="rect">
              <a:avLst/>
            </a:prstGeom>
          </p:spPr>
          <p:txBody>
            <a:bodyPr lIns="0" tIns="0" rIns="0" bIns="0" rtlCol="0" anchor="t">
              <a:spAutoFit/>
            </a:bodyPr>
            <a:lstStyle/>
            <a:p>
              <a:pPr algn="ctr">
                <a:lnSpc>
                  <a:spcPts val="5000"/>
                </a:lnSpc>
              </a:pPr>
              <a:r>
                <a:rPr lang="en-US" sz="5000" b="1" dirty="0">
                  <a:solidFill>
                    <a:srgbClr val="255FA3"/>
                  </a:solidFill>
                  <a:latin typeface="Times New Roman Bold"/>
                  <a:ea typeface="Times New Roman Bold"/>
                  <a:cs typeface="Times New Roman Bold"/>
                  <a:sym typeface="Times New Roman Bold"/>
                </a:rPr>
                <a:t>AI-BASED CREDIT SCORE IMPROVEMENT ADVISOR</a:t>
              </a:r>
            </a:p>
          </p:txBody>
        </p:sp>
      </p:grpSp>
      <p:sp>
        <p:nvSpPr>
          <p:cNvPr id="7" name="Freeform 7"/>
          <p:cNvSpPr/>
          <p:nvPr/>
        </p:nvSpPr>
        <p:spPr>
          <a:xfrm>
            <a:off x="12287382" y="4381500"/>
            <a:ext cx="5816933" cy="5759792"/>
          </a:xfrm>
          <a:custGeom>
            <a:avLst/>
            <a:gdLst/>
            <a:ahLst/>
            <a:cxnLst/>
            <a:rect l="l" t="t" r="r" b="b"/>
            <a:pathLst>
              <a:path w="5816933" h="5759792">
                <a:moveTo>
                  <a:pt x="0" y="0"/>
                </a:moveTo>
                <a:lnTo>
                  <a:pt x="5816933" y="0"/>
                </a:lnTo>
                <a:lnTo>
                  <a:pt x="5816933" y="5759792"/>
                </a:lnTo>
                <a:lnTo>
                  <a:pt x="0" y="5759792"/>
                </a:lnTo>
                <a:lnTo>
                  <a:pt x="0" y="0"/>
                </a:lnTo>
                <a:close/>
              </a:path>
            </a:pathLst>
          </a:custGeom>
          <a:blipFill>
            <a:blip r:embed="rId2"/>
            <a:stretch>
              <a:fillRect/>
            </a:stretch>
          </a:blipFill>
        </p:spPr>
      </p:sp>
      <p:pic>
        <p:nvPicPr>
          <p:cNvPr id="9" name="Picture 8">
            <a:extLst>
              <a:ext uri="{FF2B5EF4-FFF2-40B4-BE49-F238E27FC236}">
                <a16:creationId xmlns:a16="http://schemas.microsoft.com/office/drawing/2014/main" id="{6B913FC7-14DC-6463-4FBA-9AA318272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2197" y="571500"/>
            <a:ext cx="4434517" cy="2294523"/>
          </a:xfrm>
          <a:prstGeom prst="rect">
            <a:avLst/>
          </a:prstGeom>
        </p:spPr>
      </p:pic>
      <p:sp>
        <p:nvSpPr>
          <p:cNvPr id="10" name="TextBox 9">
            <a:extLst>
              <a:ext uri="{FF2B5EF4-FFF2-40B4-BE49-F238E27FC236}">
                <a16:creationId xmlns:a16="http://schemas.microsoft.com/office/drawing/2014/main" id="{6AA3768E-83A5-7D62-BCDE-C2420BEAA9D1}"/>
              </a:ext>
            </a:extLst>
          </p:cNvPr>
          <p:cNvSpPr txBox="1"/>
          <p:nvPr/>
        </p:nvSpPr>
        <p:spPr>
          <a:xfrm>
            <a:off x="3513373" y="2907755"/>
            <a:ext cx="6400800" cy="523220"/>
          </a:xfrm>
          <a:prstGeom prst="rect">
            <a:avLst/>
          </a:prstGeom>
          <a:noFill/>
        </p:spPr>
        <p:txBody>
          <a:bodyPr wrap="square" rtlCol="0">
            <a:spAutoFit/>
          </a:bodyPr>
          <a:lstStyle/>
          <a:p>
            <a:r>
              <a:rPr lang="en-IN" sz="2800" dirty="0">
                <a:solidFill>
                  <a:schemeClr val="accent3">
                    <a:lumMod val="75000"/>
                  </a:schemeClr>
                </a:solidFill>
              </a:rPr>
              <a:t>Diversity &amp; Inclusion Hackathon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14800" y="3238500"/>
            <a:ext cx="9525000" cy="1051570"/>
          </a:xfrm>
          <a:prstGeom prst="rect">
            <a:avLst/>
          </a:prstGeom>
        </p:spPr>
        <p:txBody>
          <a:bodyPr wrap="square" lIns="0" tIns="0" rIns="0" bIns="0" rtlCol="0" anchor="t">
            <a:spAutoFit/>
          </a:bodyPr>
          <a:lstStyle/>
          <a:p>
            <a:pPr algn="ctr">
              <a:lnSpc>
                <a:spcPts val="8189"/>
              </a:lnSpc>
              <a:spcBef>
                <a:spcPct val="0"/>
              </a:spcBef>
            </a:pPr>
            <a:r>
              <a:rPr lang="en-US" sz="8000" b="1" u="sng"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a:ea typeface="Times New Roman"/>
                <a:cs typeface="Times New Roman"/>
                <a:sym typeface="Times New Roman"/>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38100"/>
            <a:ext cx="18135600" cy="1337519"/>
            <a:chOff x="0" y="0"/>
            <a:chExt cx="5041318" cy="352268"/>
          </a:xfrm>
        </p:grpSpPr>
        <p:sp>
          <p:nvSpPr>
            <p:cNvPr id="5" name="Freeform 5"/>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6" name="TextBox 6"/>
            <p:cNvSpPr txBox="1"/>
            <p:nvPr/>
          </p:nvSpPr>
          <p:spPr>
            <a:xfrm>
              <a:off x="0" y="-133350"/>
              <a:ext cx="5041318" cy="485618"/>
            </a:xfrm>
            <a:prstGeom prst="rect">
              <a:avLst/>
            </a:prstGeom>
          </p:spPr>
          <p:txBody>
            <a:bodyPr lIns="50800" tIns="50800" rIns="50800" bIns="50800" rtlCol="0" anchor="ctr"/>
            <a:lstStyle/>
            <a:p>
              <a:pPr algn="ctr">
                <a:lnSpc>
                  <a:spcPts val="5850"/>
                </a:lnSpc>
              </a:pPr>
              <a:r>
                <a:rPr lang="en-US" sz="4500">
                  <a:solidFill>
                    <a:srgbClr val="FFFFFF"/>
                  </a:solidFill>
                  <a:latin typeface="Times New Roman"/>
                  <a:ea typeface="Times New Roman"/>
                  <a:cs typeface="Times New Roman"/>
                  <a:sym typeface="Times New Roman"/>
                </a:rPr>
                <a:t>OBJECTIVES</a:t>
              </a:r>
            </a:p>
          </p:txBody>
        </p:sp>
      </p:grpSp>
      <p:sp>
        <p:nvSpPr>
          <p:cNvPr id="7" name="Freeform 7"/>
          <p:cNvSpPr/>
          <p:nvPr/>
        </p:nvSpPr>
        <p:spPr>
          <a:xfrm>
            <a:off x="3595560" y="1969444"/>
            <a:ext cx="11301259" cy="6763231"/>
          </a:xfrm>
          <a:custGeom>
            <a:avLst/>
            <a:gdLst/>
            <a:ahLst/>
            <a:cxnLst/>
            <a:rect l="l" t="t" r="r" b="b"/>
            <a:pathLst>
              <a:path w="11301259" h="6763231">
                <a:moveTo>
                  <a:pt x="0" y="0"/>
                </a:moveTo>
                <a:lnTo>
                  <a:pt x="11301259" y="0"/>
                </a:lnTo>
                <a:lnTo>
                  <a:pt x="11301259" y="6763231"/>
                </a:lnTo>
                <a:lnTo>
                  <a:pt x="0" y="6763231"/>
                </a:lnTo>
                <a:lnTo>
                  <a:pt x="0" y="0"/>
                </a:lnTo>
                <a:close/>
              </a:path>
            </a:pathLst>
          </a:custGeom>
          <a:blipFill>
            <a:blip r:embed="rId2"/>
            <a:stretch>
              <a:fillRect l="-12949" r="-12949" b="-16494"/>
            </a:stretch>
          </a:blipFill>
        </p:spPr>
      </p:sp>
      <p:sp>
        <p:nvSpPr>
          <p:cNvPr id="8" name="TextBox 8"/>
          <p:cNvSpPr txBox="1"/>
          <p:nvPr/>
        </p:nvSpPr>
        <p:spPr>
          <a:xfrm>
            <a:off x="14343920" y="8861670"/>
            <a:ext cx="2787066" cy="280669"/>
          </a:xfrm>
          <a:prstGeom prst="rect">
            <a:avLst/>
          </a:prstGeom>
        </p:spPr>
        <p:txBody>
          <a:bodyPr lIns="0" tIns="0" rIns="0" bIns="0" rtlCol="0" anchor="t">
            <a:spAutoFit/>
          </a:bodyPr>
          <a:lstStyle/>
          <a:p>
            <a:pPr algn="ctr">
              <a:lnSpc>
                <a:spcPts val="2380"/>
              </a:lnSpc>
              <a:spcBef>
                <a:spcPct val="0"/>
              </a:spcBef>
            </a:pPr>
            <a:r>
              <a:rPr lang="en-US" sz="1700" b="1" u="none">
                <a:solidFill>
                  <a:srgbClr val="FFFFFF"/>
                </a:solidFill>
                <a:latin typeface="IBM Plex Sans Bold"/>
                <a:ea typeface="IBM Plex Sans Bold"/>
                <a:cs typeface="IBM Plex Sans Bold"/>
                <a:sym typeface="IBM Plex Sans Bold"/>
              </a:rPr>
              <a:t>BACK TO AGENDA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24437" y="0"/>
            <a:ext cx="19141253" cy="1337519"/>
            <a:chOff x="0" y="0"/>
            <a:chExt cx="5041318" cy="352268"/>
          </a:xfrm>
        </p:grpSpPr>
        <p:sp>
          <p:nvSpPr>
            <p:cNvPr id="3" name="Freeform 3"/>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4" name="TextBox 4"/>
            <p:cNvSpPr txBox="1"/>
            <p:nvPr/>
          </p:nvSpPr>
          <p:spPr>
            <a:xfrm>
              <a:off x="0" y="-133350"/>
              <a:ext cx="5041318" cy="485618"/>
            </a:xfrm>
            <a:prstGeom prst="rect">
              <a:avLst/>
            </a:prstGeom>
          </p:spPr>
          <p:txBody>
            <a:bodyPr lIns="50800" tIns="50800" rIns="50800" bIns="50800" rtlCol="0" anchor="ctr"/>
            <a:lstStyle/>
            <a:p>
              <a:pPr algn="ctr">
                <a:lnSpc>
                  <a:spcPts val="5849"/>
                </a:lnSpc>
              </a:pPr>
              <a:r>
                <a:rPr lang="en-US" sz="4499">
                  <a:solidFill>
                    <a:srgbClr val="FFFFFF"/>
                  </a:solidFill>
                  <a:latin typeface="Times New Roman"/>
                  <a:ea typeface="Times New Roman"/>
                  <a:cs typeface="Times New Roman"/>
                  <a:sym typeface="Times New Roman"/>
                </a:rPr>
                <a:t>PROBLEM STATEMENT</a:t>
              </a:r>
            </a:p>
          </p:txBody>
        </p:sp>
      </p:grpSp>
      <p:grpSp>
        <p:nvGrpSpPr>
          <p:cNvPr id="5" name="Group 5"/>
          <p:cNvGrpSpPr/>
          <p:nvPr/>
        </p:nvGrpSpPr>
        <p:grpSpPr>
          <a:xfrm>
            <a:off x="0" y="4334671"/>
            <a:ext cx="18288000" cy="1337519"/>
            <a:chOff x="0" y="0"/>
            <a:chExt cx="4816593" cy="352268"/>
          </a:xfrm>
        </p:grpSpPr>
        <p:sp>
          <p:nvSpPr>
            <p:cNvPr id="6" name="Freeform 6"/>
            <p:cNvSpPr/>
            <p:nvPr/>
          </p:nvSpPr>
          <p:spPr>
            <a:xfrm>
              <a:off x="0" y="0"/>
              <a:ext cx="4816592" cy="352268"/>
            </a:xfrm>
            <a:custGeom>
              <a:avLst/>
              <a:gdLst/>
              <a:ahLst/>
              <a:cxnLst/>
              <a:rect l="l" t="t" r="r" b="b"/>
              <a:pathLst>
                <a:path w="4816592" h="352268">
                  <a:moveTo>
                    <a:pt x="0" y="0"/>
                  </a:moveTo>
                  <a:lnTo>
                    <a:pt x="4816592" y="0"/>
                  </a:lnTo>
                  <a:lnTo>
                    <a:pt x="4816592" y="352268"/>
                  </a:lnTo>
                  <a:lnTo>
                    <a:pt x="0" y="352268"/>
                  </a:lnTo>
                  <a:close/>
                </a:path>
              </a:pathLst>
            </a:custGeom>
            <a:solidFill>
              <a:srgbClr val="255FA3"/>
            </a:solidFill>
          </p:spPr>
        </p:sp>
        <p:sp>
          <p:nvSpPr>
            <p:cNvPr id="7" name="TextBox 7"/>
            <p:cNvSpPr txBox="1"/>
            <p:nvPr/>
          </p:nvSpPr>
          <p:spPr>
            <a:xfrm>
              <a:off x="0" y="-133350"/>
              <a:ext cx="4816593" cy="485618"/>
            </a:xfrm>
            <a:prstGeom prst="rect">
              <a:avLst/>
            </a:prstGeom>
          </p:spPr>
          <p:txBody>
            <a:bodyPr lIns="50800" tIns="50800" rIns="50800" bIns="50800" rtlCol="0" anchor="ctr"/>
            <a:lstStyle/>
            <a:p>
              <a:pPr algn="ctr">
                <a:lnSpc>
                  <a:spcPts val="5850"/>
                </a:lnSpc>
              </a:pPr>
              <a:r>
                <a:rPr lang="en-US" sz="4500">
                  <a:solidFill>
                    <a:srgbClr val="FFFFFF"/>
                  </a:solidFill>
                  <a:latin typeface="Times New Roman"/>
                  <a:ea typeface="Times New Roman"/>
                  <a:cs typeface="Times New Roman"/>
                  <a:sym typeface="Times New Roman"/>
                </a:rPr>
                <a:t>SOCIAL IMPACT</a:t>
              </a:r>
            </a:p>
          </p:txBody>
        </p:sp>
      </p:grpSp>
      <p:sp>
        <p:nvSpPr>
          <p:cNvPr id="8" name="Freeform 8"/>
          <p:cNvSpPr/>
          <p:nvPr/>
        </p:nvSpPr>
        <p:spPr>
          <a:xfrm>
            <a:off x="1174836" y="5826917"/>
            <a:ext cx="5110998" cy="2910074"/>
          </a:xfrm>
          <a:custGeom>
            <a:avLst/>
            <a:gdLst/>
            <a:ahLst/>
            <a:cxnLst/>
            <a:rect l="l" t="t" r="r" b="b"/>
            <a:pathLst>
              <a:path w="5110998" h="2910074">
                <a:moveTo>
                  <a:pt x="0" y="0"/>
                </a:moveTo>
                <a:lnTo>
                  <a:pt x="5110999" y="0"/>
                </a:lnTo>
                <a:lnTo>
                  <a:pt x="5110999" y="2910074"/>
                </a:lnTo>
                <a:lnTo>
                  <a:pt x="0" y="2910074"/>
                </a:lnTo>
                <a:lnTo>
                  <a:pt x="0" y="0"/>
                </a:lnTo>
                <a:close/>
              </a:path>
            </a:pathLst>
          </a:custGeom>
          <a:blipFill>
            <a:blip r:embed="rId2"/>
            <a:stretch>
              <a:fillRect l="-70467" r="-50648"/>
            </a:stretch>
          </a:blipFill>
        </p:spPr>
      </p:sp>
      <p:sp>
        <p:nvSpPr>
          <p:cNvPr id="9" name="Freeform 9"/>
          <p:cNvSpPr/>
          <p:nvPr/>
        </p:nvSpPr>
        <p:spPr>
          <a:xfrm>
            <a:off x="7049957" y="6177015"/>
            <a:ext cx="5065978" cy="2514530"/>
          </a:xfrm>
          <a:custGeom>
            <a:avLst/>
            <a:gdLst/>
            <a:ahLst/>
            <a:cxnLst/>
            <a:rect l="l" t="t" r="r" b="b"/>
            <a:pathLst>
              <a:path w="5065978" h="2514530">
                <a:moveTo>
                  <a:pt x="0" y="0"/>
                </a:moveTo>
                <a:lnTo>
                  <a:pt x="5065978" y="0"/>
                </a:lnTo>
                <a:lnTo>
                  <a:pt x="5065978" y="2514531"/>
                </a:lnTo>
                <a:lnTo>
                  <a:pt x="0" y="2514531"/>
                </a:lnTo>
                <a:lnTo>
                  <a:pt x="0" y="0"/>
                </a:lnTo>
                <a:close/>
              </a:path>
            </a:pathLst>
          </a:custGeom>
          <a:blipFill>
            <a:blip r:embed="rId3"/>
            <a:stretch>
              <a:fillRect l="-69760" r="-53320"/>
            </a:stretch>
          </a:blipFill>
        </p:spPr>
      </p:sp>
      <p:sp>
        <p:nvSpPr>
          <p:cNvPr id="10" name="Freeform 10"/>
          <p:cNvSpPr/>
          <p:nvPr/>
        </p:nvSpPr>
        <p:spPr>
          <a:xfrm>
            <a:off x="12877935" y="6078129"/>
            <a:ext cx="5246058" cy="1356151"/>
          </a:xfrm>
          <a:custGeom>
            <a:avLst/>
            <a:gdLst/>
            <a:ahLst/>
            <a:cxnLst/>
            <a:rect l="l" t="t" r="r" b="b"/>
            <a:pathLst>
              <a:path w="5246058" h="1356151">
                <a:moveTo>
                  <a:pt x="0" y="0"/>
                </a:moveTo>
                <a:lnTo>
                  <a:pt x="5246058" y="0"/>
                </a:lnTo>
                <a:lnTo>
                  <a:pt x="5246058" y="1356151"/>
                </a:lnTo>
                <a:lnTo>
                  <a:pt x="0" y="1356151"/>
                </a:lnTo>
                <a:lnTo>
                  <a:pt x="0" y="0"/>
                </a:lnTo>
                <a:close/>
              </a:path>
            </a:pathLst>
          </a:custGeom>
          <a:blipFill>
            <a:blip r:embed="rId4"/>
            <a:stretch>
              <a:fillRect l="-64362" r="-51061"/>
            </a:stretch>
          </a:blipFill>
        </p:spPr>
      </p:sp>
      <p:sp>
        <p:nvSpPr>
          <p:cNvPr id="11" name="TextBox 11"/>
          <p:cNvSpPr txBox="1"/>
          <p:nvPr/>
        </p:nvSpPr>
        <p:spPr>
          <a:xfrm>
            <a:off x="673504" y="2075582"/>
            <a:ext cx="17145366" cy="1598048"/>
          </a:xfrm>
          <a:prstGeom prst="rect">
            <a:avLst/>
          </a:prstGeom>
        </p:spPr>
        <p:txBody>
          <a:bodyPr lIns="0" tIns="0" rIns="0" bIns="0" rtlCol="0" anchor="t">
            <a:spAutoFit/>
          </a:bodyPr>
          <a:lstStyle/>
          <a:p>
            <a:pPr algn="ctr">
              <a:lnSpc>
                <a:spcPts val="4120"/>
              </a:lnSpc>
            </a:pPr>
            <a:r>
              <a:rPr lang="en-US" sz="3600" dirty="0">
                <a:solidFill>
                  <a:srgbClr val="255FA3"/>
                </a:solidFill>
                <a:latin typeface="Times New Roman"/>
                <a:ea typeface="Times New Roman"/>
                <a:cs typeface="Times New Roman"/>
                <a:sym typeface="Times New Roman"/>
              </a:rPr>
              <a:t>Develop an AI-powered application that helps women improve their credit scores. The app</a:t>
            </a:r>
          </a:p>
          <a:p>
            <a:pPr algn="ctr">
              <a:lnSpc>
                <a:spcPts val="4120"/>
              </a:lnSpc>
            </a:pPr>
            <a:r>
              <a:rPr lang="en-US" sz="3600" dirty="0">
                <a:solidFill>
                  <a:srgbClr val="255FA3"/>
                </a:solidFill>
                <a:latin typeface="Times New Roman"/>
                <a:ea typeface="Times New Roman"/>
                <a:cs typeface="Times New Roman"/>
                <a:sym typeface="Times New Roman"/>
              </a:rPr>
              <a:t>should analyze their financial behavior, provide personalized tips, and simulate the impact of</a:t>
            </a:r>
          </a:p>
          <a:p>
            <a:pPr algn="ctr">
              <a:lnSpc>
                <a:spcPts val="4120"/>
              </a:lnSpc>
              <a:spcBef>
                <a:spcPct val="0"/>
              </a:spcBef>
            </a:pPr>
            <a:r>
              <a:rPr lang="en-US" sz="3600" dirty="0">
                <a:solidFill>
                  <a:srgbClr val="255FA3"/>
                </a:solidFill>
                <a:latin typeface="Times New Roman"/>
                <a:ea typeface="Times New Roman"/>
                <a:cs typeface="Times New Roman"/>
                <a:sym typeface="Times New Roman"/>
              </a:rPr>
              <a:t>different actions on their credit score.</a:t>
            </a:r>
          </a:p>
        </p:txBody>
      </p:sp>
      <p:sp>
        <p:nvSpPr>
          <p:cNvPr id="12" name="Freeform 12"/>
          <p:cNvSpPr/>
          <p:nvPr/>
        </p:nvSpPr>
        <p:spPr>
          <a:xfrm>
            <a:off x="1327236" y="5979317"/>
            <a:ext cx="5110998" cy="2910074"/>
          </a:xfrm>
          <a:custGeom>
            <a:avLst/>
            <a:gdLst/>
            <a:ahLst/>
            <a:cxnLst/>
            <a:rect l="l" t="t" r="r" b="b"/>
            <a:pathLst>
              <a:path w="5110998" h="2910074">
                <a:moveTo>
                  <a:pt x="0" y="0"/>
                </a:moveTo>
                <a:lnTo>
                  <a:pt x="5110999" y="0"/>
                </a:lnTo>
                <a:lnTo>
                  <a:pt x="5110999" y="2910074"/>
                </a:lnTo>
                <a:lnTo>
                  <a:pt x="0" y="2910074"/>
                </a:lnTo>
                <a:lnTo>
                  <a:pt x="0" y="0"/>
                </a:lnTo>
                <a:close/>
              </a:path>
            </a:pathLst>
          </a:custGeom>
          <a:blipFill>
            <a:blip r:embed="rId2"/>
            <a:stretch>
              <a:fillRect l="-70467" r="-50648"/>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099" y="66199"/>
            <a:ext cx="18211801" cy="1337519"/>
            <a:chOff x="0" y="0"/>
            <a:chExt cx="5041318" cy="352268"/>
          </a:xfrm>
        </p:grpSpPr>
        <p:sp>
          <p:nvSpPr>
            <p:cNvPr id="3" name="Freeform 3"/>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4" name="TextBox 4"/>
            <p:cNvSpPr txBox="1"/>
            <p:nvPr/>
          </p:nvSpPr>
          <p:spPr>
            <a:xfrm>
              <a:off x="0" y="-133350"/>
              <a:ext cx="5041318" cy="485618"/>
            </a:xfrm>
            <a:prstGeom prst="rect">
              <a:avLst/>
            </a:prstGeom>
          </p:spPr>
          <p:txBody>
            <a:bodyPr lIns="50800" tIns="50800" rIns="50800" bIns="50800" rtlCol="0" anchor="ctr"/>
            <a:lstStyle/>
            <a:p>
              <a:pPr algn="ctr">
                <a:lnSpc>
                  <a:spcPts val="5850"/>
                </a:lnSpc>
              </a:pPr>
              <a:r>
                <a:rPr lang="en-US" sz="4500">
                  <a:solidFill>
                    <a:srgbClr val="FFFFFF"/>
                  </a:solidFill>
                  <a:latin typeface="Times New Roman"/>
                  <a:ea typeface="Times New Roman"/>
                  <a:cs typeface="Times New Roman"/>
                  <a:sym typeface="Times New Roman"/>
                </a:rPr>
                <a:t>PROPOSED SOLUTION</a:t>
              </a:r>
            </a:p>
          </p:txBody>
        </p:sp>
      </p:grpSp>
      <p:grpSp>
        <p:nvGrpSpPr>
          <p:cNvPr id="5" name="Group 5"/>
          <p:cNvGrpSpPr/>
          <p:nvPr/>
        </p:nvGrpSpPr>
        <p:grpSpPr>
          <a:xfrm>
            <a:off x="7642829" y="1730269"/>
            <a:ext cx="10645171" cy="7821772"/>
            <a:chOff x="0" y="0"/>
            <a:chExt cx="2803666" cy="2060055"/>
          </a:xfrm>
        </p:grpSpPr>
        <p:sp>
          <p:nvSpPr>
            <p:cNvPr id="6" name="Freeform 6"/>
            <p:cNvSpPr/>
            <p:nvPr/>
          </p:nvSpPr>
          <p:spPr>
            <a:xfrm>
              <a:off x="0" y="0"/>
              <a:ext cx="2803666" cy="2060055"/>
            </a:xfrm>
            <a:custGeom>
              <a:avLst/>
              <a:gdLst/>
              <a:ahLst/>
              <a:cxnLst/>
              <a:rect l="l" t="t" r="r" b="b"/>
              <a:pathLst>
                <a:path w="2803666" h="2060055">
                  <a:moveTo>
                    <a:pt x="37091" y="0"/>
                  </a:moveTo>
                  <a:lnTo>
                    <a:pt x="2766576" y="0"/>
                  </a:lnTo>
                  <a:cubicBezTo>
                    <a:pt x="2787060" y="0"/>
                    <a:pt x="2803666" y="16606"/>
                    <a:pt x="2803666" y="37091"/>
                  </a:cubicBezTo>
                  <a:lnTo>
                    <a:pt x="2803666" y="2022964"/>
                  </a:lnTo>
                  <a:cubicBezTo>
                    <a:pt x="2803666" y="2043449"/>
                    <a:pt x="2787060" y="2060055"/>
                    <a:pt x="2766576" y="2060055"/>
                  </a:cubicBezTo>
                  <a:lnTo>
                    <a:pt x="37091" y="2060055"/>
                  </a:lnTo>
                  <a:cubicBezTo>
                    <a:pt x="16606" y="2060055"/>
                    <a:pt x="0" y="2043449"/>
                    <a:pt x="0" y="2022964"/>
                  </a:cubicBezTo>
                  <a:lnTo>
                    <a:pt x="0" y="37091"/>
                  </a:lnTo>
                  <a:cubicBezTo>
                    <a:pt x="0" y="16606"/>
                    <a:pt x="16606" y="0"/>
                    <a:pt x="37091" y="0"/>
                  </a:cubicBezTo>
                  <a:close/>
                </a:path>
              </a:pathLst>
            </a:custGeom>
            <a:solidFill>
              <a:srgbClr val="5380B5"/>
            </a:solidFill>
          </p:spPr>
        </p:sp>
        <p:sp>
          <p:nvSpPr>
            <p:cNvPr id="7" name="TextBox 7"/>
            <p:cNvSpPr txBox="1"/>
            <p:nvPr/>
          </p:nvSpPr>
          <p:spPr>
            <a:xfrm>
              <a:off x="0" y="-19050"/>
              <a:ext cx="2803666" cy="2079105"/>
            </a:xfrm>
            <a:prstGeom prst="rect">
              <a:avLst/>
            </a:prstGeom>
          </p:spPr>
          <p:txBody>
            <a:bodyPr lIns="50800" tIns="50800" rIns="50800" bIns="50800" rtlCol="0" anchor="ctr"/>
            <a:lstStyle/>
            <a:p>
              <a:pPr marL="474983" lvl="1" indent="-237491" algn="l">
                <a:lnSpc>
                  <a:spcPts val="2860"/>
                </a:lnSpc>
                <a:buFont typeface="Arial"/>
                <a:buChar char="•"/>
              </a:pPr>
              <a:r>
                <a:rPr lang="en-US" sz="2200">
                  <a:solidFill>
                    <a:srgbClr val="FFFFFF"/>
                  </a:solidFill>
                  <a:latin typeface="IBM Plex Sans"/>
                  <a:ea typeface="IBM Plex Sans"/>
                  <a:cs typeface="IBM Plex Sans"/>
                  <a:sym typeface="IBM Plex Sans"/>
                </a:rPr>
                <a:t>Implement an XGBoost regressor model to predict credit scores based on key financial factors like debt-to-income ratio, credit utilization, and loan balances.Regular model updates using real financial data will enhance prediction accuracy.</a:t>
              </a:r>
            </a:p>
            <a:p>
              <a:pPr algn="l">
                <a:lnSpc>
                  <a:spcPts val="2860"/>
                </a:lnSpc>
              </a:pPr>
              <a:endParaRPr lang="en-US" sz="2200">
                <a:solidFill>
                  <a:srgbClr val="FFFFFF"/>
                </a:solidFill>
                <a:latin typeface="IBM Plex Sans"/>
                <a:ea typeface="IBM Plex Sans"/>
                <a:cs typeface="IBM Plex Sans"/>
                <a:sym typeface="IBM Plex Sans"/>
              </a:endParaRPr>
            </a:p>
            <a:p>
              <a:pPr marL="474983" lvl="1" indent="-237491" algn="l">
                <a:lnSpc>
                  <a:spcPts val="2860"/>
                </a:lnSpc>
                <a:buFont typeface="Arial"/>
                <a:buChar char="•"/>
              </a:pPr>
              <a:r>
                <a:rPr lang="en-US" sz="2200">
                  <a:solidFill>
                    <a:srgbClr val="FFFFFF"/>
                  </a:solidFill>
                  <a:latin typeface="IBM Plex Sans"/>
                  <a:ea typeface="IBM Plex Sans"/>
                  <a:cs typeface="IBM Plex Sans"/>
                  <a:sym typeface="IBM Plex Sans"/>
                </a:rPr>
                <a:t>Analyze user financial behavior and provide tailored recommendations, such as reducing credit utilization, making timely payments, and diversifying credit mix. The system should dynamically update suggestions based on new data.</a:t>
              </a:r>
            </a:p>
            <a:p>
              <a:pPr algn="l">
                <a:lnSpc>
                  <a:spcPts val="2860"/>
                </a:lnSpc>
              </a:pPr>
              <a:endParaRPr lang="en-US" sz="2200">
                <a:solidFill>
                  <a:srgbClr val="FFFFFF"/>
                </a:solidFill>
                <a:latin typeface="IBM Plex Sans"/>
                <a:ea typeface="IBM Plex Sans"/>
                <a:cs typeface="IBM Plex Sans"/>
                <a:sym typeface="IBM Plex Sans"/>
              </a:endParaRPr>
            </a:p>
            <a:p>
              <a:pPr marL="474983" lvl="1" indent="-237491" algn="l">
                <a:lnSpc>
                  <a:spcPts val="2860"/>
                </a:lnSpc>
                <a:buFont typeface="Arial"/>
                <a:buChar char="•"/>
              </a:pPr>
              <a:r>
                <a:rPr lang="en-US" sz="2200">
                  <a:solidFill>
                    <a:srgbClr val="FFFFFF"/>
                  </a:solidFill>
                  <a:latin typeface="IBM Plex Sans"/>
                  <a:ea typeface="IBM Plex Sans"/>
                  <a:cs typeface="IBM Plex Sans"/>
                  <a:sym typeface="IBM Plex Sans"/>
                </a:rPr>
                <a:t>Integrate a chatbot using Retrieval-Augmented Generation (RAG) and transformer models to assist users with credit-building strategies, answer financial queries, and simulate the impact of various financial decisions.</a:t>
              </a:r>
            </a:p>
            <a:p>
              <a:pPr algn="l">
                <a:lnSpc>
                  <a:spcPts val="2860"/>
                </a:lnSpc>
              </a:pPr>
              <a:endParaRPr lang="en-US" sz="2200">
                <a:solidFill>
                  <a:srgbClr val="FFFFFF"/>
                </a:solidFill>
                <a:latin typeface="IBM Plex Sans"/>
                <a:ea typeface="IBM Plex Sans"/>
                <a:cs typeface="IBM Plex Sans"/>
                <a:sym typeface="IBM Plex Sans"/>
              </a:endParaRPr>
            </a:p>
            <a:p>
              <a:pPr marL="474983" lvl="1" indent="-237491" algn="l">
                <a:lnSpc>
                  <a:spcPts val="2860"/>
                </a:lnSpc>
                <a:buFont typeface="Arial"/>
                <a:buChar char="•"/>
              </a:pPr>
              <a:r>
                <a:rPr lang="en-US" sz="2200">
                  <a:solidFill>
                    <a:srgbClr val="FFFFFF"/>
                  </a:solidFill>
                  <a:latin typeface="IBM Plex Sans"/>
                  <a:ea typeface="IBM Plex Sans"/>
                  <a:cs typeface="IBM Plex Sans"/>
                  <a:sym typeface="IBM Plex Sans"/>
                </a:rPr>
                <a:t>Use MongoDB for secure storage of user data with encrypted authentication for login and signup. Implement secure API endpoints and role-based access control to protect sensitive financial information.</a:t>
              </a:r>
            </a:p>
            <a:p>
              <a:pPr algn="l">
                <a:lnSpc>
                  <a:spcPts val="2860"/>
                </a:lnSpc>
              </a:pPr>
              <a:endParaRPr lang="en-US" sz="2200">
                <a:solidFill>
                  <a:srgbClr val="FFFFFF"/>
                </a:solidFill>
                <a:latin typeface="IBM Plex Sans"/>
                <a:ea typeface="IBM Plex Sans"/>
                <a:cs typeface="IBM Plex Sans"/>
                <a:sym typeface="IBM Plex Sans"/>
              </a:endParaRPr>
            </a:p>
            <a:p>
              <a:pPr marL="474983" lvl="1" indent="-237491" algn="l">
                <a:lnSpc>
                  <a:spcPts val="2860"/>
                </a:lnSpc>
                <a:buFont typeface="Arial"/>
                <a:buChar char="•"/>
              </a:pPr>
              <a:r>
                <a:rPr lang="en-US" sz="2200">
                  <a:solidFill>
                    <a:srgbClr val="FFFFFF"/>
                  </a:solidFill>
                  <a:latin typeface="IBM Plex Sans"/>
                  <a:ea typeface="IBM Plex Sans"/>
                  <a:cs typeface="IBM Plex Sans"/>
                  <a:sym typeface="IBM Plex Sans"/>
                </a:rPr>
                <a:t>Design an intuitive and interactive UI with clear visualizations of credit scores, financial insights, and future projections. Enable users to simulate different financial actions to see their impact on credit scores in real time.</a:t>
              </a:r>
            </a:p>
            <a:p>
              <a:pPr algn="just">
                <a:lnSpc>
                  <a:spcPts val="3250"/>
                </a:lnSpc>
              </a:pPr>
              <a:endParaRPr lang="en-US" sz="2200">
                <a:solidFill>
                  <a:srgbClr val="FFFFFF"/>
                </a:solidFill>
                <a:latin typeface="IBM Plex Sans"/>
                <a:ea typeface="IBM Plex Sans"/>
                <a:cs typeface="IBM Plex Sans"/>
                <a:sym typeface="IBM Plex Sans"/>
              </a:endParaRPr>
            </a:p>
          </p:txBody>
        </p:sp>
      </p:grpSp>
      <p:sp>
        <p:nvSpPr>
          <p:cNvPr id="8" name="Freeform 8"/>
          <p:cNvSpPr/>
          <p:nvPr/>
        </p:nvSpPr>
        <p:spPr>
          <a:xfrm>
            <a:off x="76199" y="2141445"/>
            <a:ext cx="7399717" cy="6004110"/>
          </a:xfrm>
          <a:custGeom>
            <a:avLst/>
            <a:gdLst/>
            <a:ahLst/>
            <a:cxnLst/>
            <a:rect l="l" t="t" r="r" b="b"/>
            <a:pathLst>
              <a:path w="7800354" h="6004110">
                <a:moveTo>
                  <a:pt x="0" y="0"/>
                </a:moveTo>
                <a:lnTo>
                  <a:pt x="7800355" y="0"/>
                </a:lnTo>
                <a:lnTo>
                  <a:pt x="7800355" y="6004110"/>
                </a:lnTo>
                <a:lnTo>
                  <a:pt x="0" y="6004110"/>
                </a:lnTo>
                <a:lnTo>
                  <a:pt x="0" y="0"/>
                </a:lnTo>
                <a:close/>
              </a:path>
            </a:pathLst>
          </a:custGeom>
          <a:blipFill>
            <a:blip r:embed="rId2"/>
            <a:stretch>
              <a:fillRect t="-18" b="-18"/>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88000" cy="1337519"/>
            <a:chOff x="0" y="0"/>
            <a:chExt cx="5041318" cy="352268"/>
          </a:xfrm>
        </p:grpSpPr>
        <p:sp>
          <p:nvSpPr>
            <p:cNvPr id="4" name="Freeform 4"/>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5" name="TextBox 5"/>
            <p:cNvSpPr txBox="1"/>
            <p:nvPr/>
          </p:nvSpPr>
          <p:spPr>
            <a:xfrm>
              <a:off x="0" y="-133350"/>
              <a:ext cx="5041318" cy="485618"/>
            </a:xfrm>
            <a:prstGeom prst="rect">
              <a:avLst/>
            </a:prstGeom>
          </p:spPr>
          <p:txBody>
            <a:bodyPr lIns="50800" tIns="50800" rIns="50800" bIns="50800" rtlCol="0" anchor="ctr"/>
            <a:lstStyle/>
            <a:p>
              <a:pPr algn="ctr">
                <a:lnSpc>
                  <a:spcPts val="5850"/>
                </a:lnSpc>
              </a:pPr>
              <a:r>
                <a:rPr lang="en-US" sz="4500">
                  <a:solidFill>
                    <a:srgbClr val="FFFFFF"/>
                  </a:solidFill>
                  <a:latin typeface="Times New Roman"/>
                  <a:ea typeface="Times New Roman"/>
                  <a:cs typeface="Times New Roman"/>
                  <a:sym typeface="Times New Roman"/>
                </a:rPr>
                <a:t>IMPLEMENTATION</a:t>
              </a:r>
            </a:p>
          </p:txBody>
        </p:sp>
      </p:grpSp>
      <p:sp>
        <p:nvSpPr>
          <p:cNvPr id="6" name="Freeform 6"/>
          <p:cNvSpPr/>
          <p:nvPr/>
        </p:nvSpPr>
        <p:spPr>
          <a:xfrm>
            <a:off x="2611380" y="2141445"/>
            <a:ext cx="6016741" cy="6045256"/>
          </a:xfrm>
          <a:custGeom>
            <a:avLst/>
            <a:gdLst/>
            <a:ahLst/>
            <a:cxnLst/>
            <a:rect l="l" t="t" r="r" b="b"/>
            <a:pathLst>
              <a:path w="6016741" h="6045256">
                <a:moveTo>
                  <a:pt x="0" y="0"/>
                </a:moveTo>
                <a:lnTo>
                  <a:pt x="6016740" y="0"/>
                </a:lnTo>
                <a:lnTo>
                  <a:pt x="6016740" y="6045256"/>
                </a:lnTo>
                <a:lnTo>
                  <a:pt x="0" y="6045256"/>
                </a:lnTo>
                <a:lnTo>
                  <a:pt x="0" y="0"/>
                </a:lnTo>
                <a:close/>
              </a:path>
            </a:pathLst>
          </a:custGeom>
          <a:blipFill>
            <a:blip r:embed="rId2"/>
            <a:stretch>
              <a:fillRect/>
            </a:stretch>
          </a:blipFill>
        </p:spPr>
      </p:sp>
      <p:sp>
        <p:nvSpPr>
          <p:cNvPr id="7" name="Freeform 7"/>
          <p:cNvSpPr/>
          <p:nvPr/>
        </p:nvSpPr>
        <p:spPr>
          <a:xfrm>
            <a:off x="330327" y="2141445"/>
            <a:ext cx="2021351" cy="6004110"/>
          </a:xfrm>
          <a:custGeom>
            <a:avLst/>
            <a:gdLst/>
            <a:ahLst/>
            <a:cxnLst/>
            <a:rect l="l" t="t" r="r" b="b"/>
            <a:pathLst>
              <a:path w="2021351" h="6004110">
                <a:moveTo>
                  <a:pt x="0" y="0"/>
                </a:moveTo>
                <a:lnTo>
                  <a:pt x="2021351" y="0"/>
                </a:lnTo>
                <a:lnTo>
                  <a:pt x="2021351" y="6004110"/>
                </a:lnTo>
                <a:lnTo>
                  <a:pt x="0" y="6004110"/>
                </a:lnTo>
                <a:lnTo>
                  <a:pt x="0" y="0"/>
                </a:lnTo>
                <a:close/>
              </a:path>
            </a:pathLst>
          </a:custGeom>
          <a:blipFill>
            <a:blip r:embed="rId3"/>
            <a:stretch>
              <a:fillRect l="-145135" r="-140623"/>
            </a:stretch>
          </a:blipFill>
        </p:spPr>
      </p:sp>
      <p:sp>
        <p:nvSpPr>
          <p:cNvPr id="8" name="TextBox 8"/>
          <p:cNvSpPr txBox="1"/>
          <p:nvPr/>
        </p:nvSpPr>
        <p:spPr>
          <a:xfrm>
            <a:off x="8380470" y="2174176"/>
            <a:ext cx="9659880" cy="7075169"/>
          </a:xfrm>
          <a:prstGeom prst="rect">
            <a:avLst/>
          </a:prstGeom>
        </p:spPr>
        <p:txBody>
          <a:bodyPr lIns="0" tIns="0" rIns="0" bIns="0" rtlCol="0" anchor="t">
            <a:spAutoFit/>
          </a:bodyPr>
          <a:lstStyle/>
          <a:p>
            <a:pPr marL="518171" lvl="1" indent="-259086" algn="just">
              <a:lnSpc>
                <a:spcPts val="3120"/>
              </a:lnSpc>
              <a:buFont typeface="Arial"/>
              <a:buChar char="•"/>
            </a:pPr>
            <a:r>
              <a:rPr lang="en-US" sz="2400">
                <a:solidFill>
                  <a:srgbClr val="173F6C"/>
                </a:solidFill>
                <a:latin typeface="Times New Roman"/>
                <a:ea typeface="Times New Roman"/>
                <a:cs typeface="Times New Roman"/>
                <a:sym typeface="Times New Roman"/>
              </a:rPr>
              <a:t>We have developed two solutions to help women improve their credit scores. The first is a website featuring a credit score simulator that uses an XGBoost regressor to analyze financial behavior and predict credit scores. It provides interactive simulations, allowing users to see how different financial actions impact their credit standing while offering personalized recommendations for improvement.</a:t>
            </a:r>
          </a:p>
          <a:p>
            <a:pPr algn="just">
              <a:lnSpc>
                <a:spcPts val="3120"/>
              </a:lnSpc>
            </a:pPr>
            <a:endParaRPr lang="en-US" sz="2400">
              <a:solidFill>
                <a:srgbClr val="173F6C"/>
              </a:solidFill>
              <a:latin typeface="Times New Roman"/>
              <a:ea typeface="Times New Roman"/>
              <a:cs typeface="Times New Roman"/>
              <a:sym typeface="Times New Roman"/>
            </a:endParaRPr>
          </a:p>
          <a:p>
            <a:pPr marL="518171" lvl="1" indent="-259086" algn="just">
              <a:lnSpc>
                <a:spcPts val="3120"/>
              </a:lnSpc>
              <a:buFont typeface="Arial"/>
              <a:buChar char="•"/>
            </a:pPr>
            <a:r>
              <a:rPr lang="en-US" sz="2400">
                <a:solidFill>
                  <a:srgbClr val="173F6C"/>
                </a:solidFill>
                <a:latin typeface="Times New Roman"/>
                <a:ea typeface="Times New Roman"/>
                <a:cs typeface="Times New Roman"/>
                <a:sym typeface="Times New Roman"/>
              </a:rPr>
              <a:t>The second solution is an AI-powered chatbot that leverages Retrieval-Augmented Generation (RAG) and transformer models to provide real-time financial guidance. It answers user queries, retrieves relevant insights, and offers personalized credit-building advice based on individual financial profiles, making financial literacy more accessible and engaging.</a:t>
            </a:r>
          </a:p>
          <a:p>
            <a:pPr algn="just">
              <a:lnSpc>
                <a:spcPts val="3120"/>
              </a:lnSpc>
            </a:pPr>
            <a:endParaRPr lang="en-US" sz="2400">
              <a:solidFill>
                <a:srgbClr val="173F6C"/>
              </a:solidFill>
              <a:latin typeface="Times New Roman"/>
              <a:ea typeface="Times New Roman"/>
              <a:cs typeface="Times New Roman"/>
              <a:sym typeface="Times New Roman"/>
            </a:endParaRPr>
          </a:p>
          <a:p>
            <a:pPr marL="518171" lvl="1" indent="-259086" algn="just">
              <a:lnSpc>
                <a:spcPts val="3120"/>
              </a:lnSpc>
              <a:buFont typeface="Arial"/>
              <a:buChar char="•"/>
            </a:pPr>
            <a:r>
              <a:rPr lang="en-US" sz="2400">
                <a:solidFill>
                  <a:srgbClr val="173F6C"/>
                </a:solidFill>
                <a:latin typeface="Times New Roman"/>
                <a:ea typeface="Times New Roman"/>
                <a:cs typeface="Times New Roman"/>
                <a:sym typeface="Times New Roman"/>
              </a:rPr>
              <a:t>Both solutions work together to provide an intuitive and data-driven approach to credit management, offering users a seamless way to track, understand, and enhance their financial health.</a:t>
            </a:r>
          </a:p>
          <a:p>
            <a:pPr algn="l">
              <a:lnSpc>
                <a:spcPts val="3120"/>
              </a:lnSpc>
              <a:spcBef>
                <a:spcPct val="0"/>
              </a:spcBef>
            </a:pPr>
            <a:endParaRPr lang="en-US" sz="2400">
              <a:solidFill>
                <a:srgbClr val="173F6C"/>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324437" y="0"/>
            <a:ext cx="19141253" cy="1337519"/>
            <a:chOff x="0" y="0"/>
            <a:chExt cx="5041318" cy="352268"/>
          </a:xfrm>
        </p:grpSpPr>
        <p:sp>
          <p:nvSpPr>
            <p:cNvPr id="5" name="Freeform 5"/>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6" name="TextBox 6"/>
            <p:cNvSpPr txBox="1"/>
            <p:nvPr/>
          </p:nvSpPr>
          <p:spPr>
            <a:xfrm>
              <a:off x="0" y="-133350"/>
              <a:ext cx="5041318" cy="485618"/>
            </a:xfrm>
            <a:prstGeom prst="rect">
              <a:avLst/>
            </a:prstGeom>
          </p:spPr>
          <p:txBody>
            <a:bodyPr lIns="50800" tIns="50800" rIns="50800" bIns="50800" rtlCol="0" anchor="ctr"/>
            <a:lstStyle/>
            <a:p>
              <a:pPr algn="ctr">
                <a:lnSpc>
                  <a:spcPts val="5850"/>
                </a:lnSpc>
              </a:pPr>
              <a:r>
                <a:rPr lang="en-US" sz="4500">
                  <a:solidFill>
                    <a:srgbClr val="FFFFFF"/>
                  </a:solidFill>
                  <a:latin typeface="Times New Roman"/>
                  <a:ea typeface="Times New Roman"/>
                  <a:cs typeface="Times New Roman"/>
                  <a:sym typeface="Times New Roman"/>
                </a:rPr>
                <a:t>TECHNOLOGY STACK</a:t>
              </a:r>
            </a:p>
          </p:txBody>
        </p:sp>
      </p:grpSp>
      <p:grpSp>
        <p:nvGrpSpPr>
          <p:cNvPr id="7" name="Group 7"/>
          <p:cNvGrpSpPr/>
          <p:nvPr/>
        </p:nvGrpSpPr>
        <p:grpSpPr>
          <a:xfrm>
            <a:off x="1028700" y="2157163"/>
            <a:ext cx="7605160" cy="5943056"/>
            <a:chOff x="0" y="0"/>
            <a:chExt cx="2003005" cy="1565249"/>
          </a:xfrm>
        </p:grpSpPr>
        <p:sp>
          <p:nvSpPr>
            <p:cNvPr id="8" name="Freeform 8"/>
            <p:cNvSpPr/>
            <p:nvPr/>
          </p:nvSpPr>
          <p:spPr>
            <a:xfrm>
              <a:off x="0" y="0"/>
              <a:ext cx="2003005" cy="1565249"/>
            </a:xfrm>
            <a:custGeom>
              <a:avLst/>
              <a:gdLst/>
              <a:ahLst/>
              <a:cxnLst/>
              <a:rect l="l" t="t" r="r" b="b"/>
              <a:pathLst>
                <a:path w="2003005" h="1565249">
                  <a:moveTo>
                    <a:pt x="51917" y="0"/>
                  </a:moveTo>
                  <a:lnTo>
                    <a:pt x="1951088" y="0"/>
                  </a:lnTo>
                  <a:cubicBezTo>
                    <a:pt x="1964857" y="0"/>
                    <a:pt x="1978063" y="5470"/>
                    <a:pt x="1987799" y="15206"/>
                  </a:cubicBezTo>
                  <a:cubicBezTo>
                    <a:pt x="1997535" y="24943"/>
                    <a:pt x="2003005" y="38148"/>
                    <a:pt x="2003005" y="51917"/>
                  </a:cubicBezTo>
                  <a:lnTo>
                    <a:pt x="2003005" y="1513332"/>
                  </a:lnTo>
                  <a:cubicBezTo>
                    <a:pt x="2003005" y="1527101"/>
                    <a:pt x="1997535" y="1540307"/>
                    <a:pt x="1987799" y="1550043"/>
                  </a:cubicBezTo>
                  <a:cubicBezTo>
                    <a:pt x="1978063" y="1559779"/>
                    <a:pt x="1964857" y="1565249"/>
                    <a:pt x="1951088" y="1565249"/>
                  </a:cubicBezTo>
                  <a:lnTo>
                    <a:pt x="51917" y="1565249"/>
                  </a:lnTo>
                  <a:cubicBezTo>
                    <a:pt x="38148" y="1565249"/>
                    <a:pt x="24943" y="1559779"/>
                    <a:pt x="15206" y="1550043"/>
                  </a:cubicBezTo>
                  <a:cubicBezTo>
                    <a:pt x="5470" y="1540307"/>
                    <a:pt x="0" y="1527101"/>
                    <a:pt x="0" y="1513332"/>
                  </a:cubicBezTo>
                  <a:lnTo>
                    <a:pt x="0" y="51917"/>
                  </a:lnTo>
                  <a:cubicBezTo>
                    <a:pt x="0" y="38148"/>
                    <a:pt x="5470" y="24943"/>
                    <a:pt x="15206" y="15206"/>
                  </a:cubicBezTo>
                  <a:cubicBezTo>
                    <a:pt x="24943" y="5470"/>
                    <a:pt x="38148" y="0"/>
                    <a:pt x="51917" y="0"/>
                  </a:cubicBezTo>
                  <a:close/>
                </a:path>
              </a:pathLst>
            </a:custGeom>
            <a:solidFill>
              <a:srgbClr val="92B2CC"/>
            </a:solidFill>
          </p:spPr>
        </p:sp>
        <p:sp>
          <p:nvSpPr>
            <p:cNvPr id="9" name="TextBox 9"/>
            <p:cNvSpPr txBox="1"/>
            <p:nvPr/>
          </p:nvSpPr>
          <p:spPr>
            <a:xfrm>
              <a:off x="0" y="-28575"/>
              <a:ext cx="2003005" cy="1593824"/>
            </a:xfrm>
            <a:prstGeom prst="rect">
              <a:avLst/>
            </a:prstGeom>
          </p:spPr>
          <p:txBody>
            <a:bodyPr lIns="50800" tIns="50800" rIns="50800" bIns="50800" rtlCol="0" anchor="ctr"/>
            <a:lstStyle/>
            <a:p>
              <a:pPr algn="ctr">
                <a:lnSpc>
                  <a:spcPts val="3250"/>
                </a:lnSpc>
              </a:pPr>
              <a:r>
                <a:rPr lang="en-US" sz="3600" b="1" u="sng" dirty="0">
                  <a:solidFill>
                    <a:srgbClr val="FFFFFF"/>
                  </a:solidFill>
                  <a:latin typeface="IBM Plex Sans Bold"/>
                  <a:ea typeface="IBM Plex Sans Bold"/>
                  <a:cs typeface="IBM Plex Sans Bold"/>
                  <a:sym typeface="IBM Plex Sans Bold"/>
                </a:rPr>
                <a:t>Hardware</a:t>
              </a:r>
            </a:p>
            <a:p>
              <a:pPr algn="ctr">
                <a:lnSpc>
                  <a:spcPts val="3250"/>
                </a:lnSpc>
              </a:pPr>
              <a:endParaRPr lang="en-US" sz="3600" b="1" u="sng" dirty="0">
                <a:solidFill>
                  <a:srgbClr val="FFFFFF"/>
                </a:solidFill>
                <a:latin typeface="IBM Plex Sans Bold"/>
                <a:ea typeface="IBM Plex Sans Bold"/>
                <a:cs typeface="IBM Plex Sans Bold"/>
                <a:sym typeface="IBM Plex Sans Bold"/>
              </a:endParaRP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High-performance CPU/GPU for AI/ML processing</a:t>
              </a: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Cloud servers (AWS, Azure, or Google Cloud)</a:t>
              </a: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Secure storage solutions for financial data</a:t>
              </a: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Reliable networking infrastructure for seamless connectivity</a:t>
              </a:r>
            </a:p>
            <a:p>
              <a:pPr algn="just">
                <a:lnSpc>
                  <a:spcPts val="3250"/>
                </a:lnSpc>
              </a:pPr>
              <a:endParaRPr lang="en-US" sz="2500" dirty="0">
                <a:solidFill>
                  <a:srgbClr val="FFFFFF"/>
                </a:solidFill>
                <a:latin typeface="IBM Plex Sans"/>
                <a:ea typeface="IBM Plex Sans"/>
                <a:cs typeface="IBM Plex Sans"/>
                <a:sym typeface="IBM Plex Sans"/>
              </a:endParaRPr>
            </a:p>
            <a:p>
              <a:pPr algn="just">
                <a:lnSpc>
                  <a:spcPts val="3250"/>
                </a:lnSpc>
              </a:pPr>
              <a:endParaRPr lang="en-US" sz="2500" dirty="0">
                <a:solidFill>
                  <a:srgbClr val="FFFFFF"/>
                </a:solidFill>
                <a:latin typeface="IBM Plex Sans"/>
                <a:ea typeface="IBM Plex Sans"/>
                <a:cs typeface="IBM Plex Sans"/>
                <a:sym typeface="IBM Plex Sans"/>
              </a:endParaRPr>
            </a:p>
            <a:p>
              <a:pPr algn="just">
                <a:lnSpc>
                  <a:spcPts val="3250"/>
                </a:lnSpc>
              </a:pPr>
              <a:endParaRPr lang="en-US" sz="2500" dirty="0">
                <a:solidFill>
                  <a:srgbClr val="FFFFFF"/>
                </a:solidFill>
                <a:latin typeface="IBM Plex Sans"/>
                <a:ea typeface="IBM Plex Sans"/>
                <a:cs typeface="IBM Plex Sans"/>
                <a:sym typeface="IBM Plex Sans"/>
              </a:endParaRPr>
            </a:p>
            <a:p>
              <a:pPr algn="just">
                <a:lnSpc>
                  <a:spcPts val="3250"/>
                </a:lnSpc>
              </a:pPr>
              <a:endParaRPr lang="en-US" sz="2500" dirty="0">
                <a:solidFill>
                  <a:srgbClr val="FFFFFF"/>
                </a:solidFill>
                <a:latin typeface="IBM Plex Sans"/>
                <a:ea typeface="IBM Plex Sans"/>
                <a:cs typeface="IBM Plex Sans"/>
                <a:sym typeface="IBM Plex Sans"/>
              </a:endParaRPr>
            </a:p>
          </p:txBody>
        </p:sp>
      </p:grpSp>
      <p:sp>
        <p:nvSpPr>
          <p:cNvPr id="10" name="TextBox 10"/>
          <p:cNvSpPr txBox="1"/>
          <p:nvPr/>
        </p:nvSpPr>
        <p:spPr>
          <a:xfrm>
            <a:off x="14343920" y="8861670"/>
            <a:ext cx="2787066" cy="280669"/>
          </a:xfrm>
          <a:prstGeom prst="rect">
            <a:avLst/>
          </a:prstGeom>
        </p:spPr>
        <p:txBody>
          <a:bodyPr lIns="0" tIns="0" rIns="0" bIns="0" rtlCol="0" anchor="t">
            <a:spAutoFit/>
          </a:bodyPr>
          <a:lstStyle/>
          <a:p>
            <a:pPr algn="ctr">
              <a:lnSpc>
                <a:spcPts val="2380"/>
              </a:lnSpc>
              <a:spcBef>
                <a:spcPct val="0"/>
              </a:spcBef>
            </a:pPr>
            <a:r>
              <a:rPr lang="en-US" sz="1700" b="1" u="none">
                <a:solidFill>
                  <a:srgbClr val="FFFFFF"/>
                </a:solidFill>
                <a:latin typeface="IBM Plex Sans Bold"/>
                <a:ea typeface="IBM Plex Sans Bold"/>
                <a:cs typeface="IBM Plex Sans Bold"/>
                <a:sym typeface="IBM Plex Sans Bold"/>
              </a:rPr>
              <a:t>BACK TO AGENDA PAGE</a:t>
            </a:r>
          </a:p>
        </p:txBody>
      </p:sp>
      <p:grpSp>
        <p:nvGrpSpPr>
          <p:cNvPr id="11" name="Group 11"/>
          <p:cNvGrpSpPr/>
          <p:nvPr/>
        </p:nvGrpSpPr>
        <p:grpSpPr>
          <a:xfrm>
            <a:off x="9258095" y="2186781"/>
            <a:ext cx="7872891" cy="5913438"/>
            <a:chOff x="0" y="0"/>
            <a:chExt cx="2073519" cy="1557449"/>
          </a:xfrm>
        </p:grpSpPr>
        <p:sp>
          <p:nvSpPr>
            <p:cNvPr id="12" name="Freeform 12"/>
            <p:cNvSpPr/>
            <p:nvPr/>
          </p:nvSpPr>
          <p:spPr>
            <a:xfrm>
              <a:off x="0" y="0"/>
              <a:ext cx="2073519" cy="1557449"/>
            </a:xfrm>
            <a:custGeom>
              <a:avLst/>
              <a:gdLst/>
              <a:ahLst/>
              <a:cxnLst/>
              <a:rect l="l" t="t" r="r" b="b"/>
              <a:pathLst>
                <a:path w="2073519" h="1557449">
                  <a:moveTo>
                    <a:pt x="50152" y="0"/>
                  </a:moveTo>
                  <a:lnTo>
                    <a:pt x="2023367" y="0"/>
                  </a:lnTo>
                  <a:cubicBezTo>
                    <a:pt x="2036668" y="0"/>
                    <a:pt x="2049424" y="5284"/>
                    <a:pt x="2058830" y="14689"/>
                  </a:cubicBezTo>
                  <a:cubicBezTo>
                    <a:pt x="2068235" y="24094"/>
                    <a:pt x="2073519" y="36851"/>
                    <a:pt x="2073519" y="50152"/>
                  </a:cubicBezTo>
                  <a:lnTo>
                    <a:pt x="2073519" y="1507297"/>
                  </a:lnTo>
                  <a:cubicBezTo>
                    <a:pt x="2073519" y="1520598"/>
                    <a:pt x="2068235" y="1533354"/>
                    <a:pt x="2058830" y="1542760"/>
                  </a:cubicBezTo>
                  <a:cubicBezTo>
                    <a:pt x="2049424" y="1552165"/>
                    <a:pt x="2036668" y="1557449"/>
                    <a:pt x="2023367" y="1557449"/>
                  </a:cubicBezTo>
                  <a:lnTo>
                    <a:pt x="50152" y="1557449"/>
                  </a:lnTo>
                  <a:cubicBezTo>
                    <a:pt x="36851" y="1557449"/>
                    <a:pt x="24094" y="1552165"/>
                    <a:pt x="14689" y="1542760"/>
                  </a:cubicBezTo>
                  <a:cubicBezTo>
                    <a:pt x="5284" y="1533354"/>
                    <a:pt x="0" y="1520598"/>
                    <a:pt x="0" y="1507297"/>
                  </a:cubicBezTo>
                  <a:lnTo>
                    <a:pt x="0" y="50152"/>
                  </a:lnTo>
                  <a:cubicBezTo>
                    <a:pt x="0" y="36851"/>
                    <a:pt x="5284" y="24094"/>
                    <a:pt x="14689" y="14689"/>
                  </a:cubicBezTo>
                  <a:cubicBezTo>
                    <a:pt x="24094" y="5284"/>
                    <a:pt x="36851" y="0"/>
                    <a:pt x="50152" y="0"/>
                  </a:cubicBezTo>
                  <a:close/>
                </a:path>
              </a:pathLst>
            </a:custGeom>
            <a:solidFill>
              <a:srgbClr val="92B2CC"/>
            </a:solidFill>
          </p:spPr>
        </p:sp>
        <p:sp>
          <p:nvSpPr>
            <p:cNvPr id="13" name="TextBox 13"/>
            <p:cNvSpPr txBox="1"/>
            <p:nvPr/>
          </p:nvSpPr>
          <p:spPr>
            <a:xfrm>
              <a:off x="0" y="-28575"/>
              <a:ext cx="2073519" cy="1586024"/>
            </a:xfrm>
            <a:prstGeom prst="rect">
              <a:avLst/>
            </a:prstGeom>
          </p:spPr>
          <p:txBody>
            <a:bodyPr lIns="50800" tIns="50800" rIns="50800" bIns="50800" rtlCol="0" anchor="ctr"/>
            <a:lstStyle/>
            <a:p>
              <a:pPr algn="ctr">
                <a:lnSpc>
                  <a:spcPts val="3250"/>
                </a:lnSpc>
              </a:pPr>
              <a:endParaRPr dirty="0"/>
            </a:p>
            <a:p>
              <a:pPr algn="ctr">
                <a:lnSpc>
                  <a:spcPts val="3250"/>
                </a:lnSpc>
              </a:pPr>
              <a:r>
                <a:rPr lang="en-US" sz="3600" b="1" u="sng" dirty="0">
                  <a:solidFill>
                    <a:srgbClr val="FFFFFF"/>
                  </a:solidFill>
                  <a:latin typeface="IBM Plex Sans Bold"/>
                  <a:ea typeface="IBM Plex Sans Bold"/>
                  <a:cs typeface="IBM Plex Sans Bold"/>
                  <a:sym typeface="IBM Plex Sans Bold"/>
                </a:rPr>
                <a:t>Software</a:t>
              </a:r>
            </a:p>
            <a:p>
              <a:pPr algn="ctr">
                <a:lnSpc>
                  <a:spcPts val="3250"/>
                </a:lnSpc>
              </a:pPr>
              <a:endParaRPr lang="en-US" sz="3600" b="1" u="sng" dirty="0">
                <a:solidFill>
                  <a:srgbClr val="FFFFFF"/>
                </a:solidFill>
                <a:latin typeface="IBM Plex Sans Bold"/>
                <a:ea typeface="IBM Plex Sans Bold"/>
                <a:cs typeface="IBM Plex Sans Bold"/>
                <a:sym typeface="IBM Plex Sans Bold"/>
              </a:endParaRP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Python-based libraries (NumPy, </a:t>
              </a:r>
              <a:r>
                <a:rPr lang="en-US" sz="2500" dirty="0" err="1">
                  <a:solidFill>
                    <a:srgbClr val="FFFFFF"/>
                  </a:solidFill>
                  <a:latin typeface="IBM Plex Sans"/>
                  <a:ea typeface="IBM Plex Sans"/>
                  <a:cs typeface="IBM Plex Sans"/>
                  <a:sym typeface="IBM Plex Sans"/>
                </a:rPr>
                <a:t>Pandas,Scikit</a:t>
              </a:r>
              <a:r>
                <a:rPr lang="en-US" sz="2500" dirty="0">
                  <a:solidFill>
                    <a:srgbClr val="FFFFFF"/>
                  </a:solidFill>
                  <a:latin typeface="IBM Plex Sans"/>
                  <a:ea typeface="IBM Plex Sans"/>
                  <a:cs typeface="IBM Plex Sans"/>
                  <a:sym typeface="IBM Plex Sans"/>
                </a:rPr>
                <a:t>-Learn) for data preprocessing and ML Model training</a:t>
              </a: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React.js for Front-End Development</a:t>
              </a: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Django and Express.js for Back-End Development</a:t>
              </a: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Mongo-DB for Data Storage</a:t>
              </a: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FAISS </a:t>
              </a:r>
              <a:r>
                <a:rPr lang="en-US" sz="2500" dirty="0" err="1">
                  <a:solidFill>
                    <a:srgbClr val="FFFFFF"/>
                  </a:solidFill>
                  <a:latin typeface="IBM Plex Sans"/>
                  <a:ea typeface="IBM Plex Sans"/>
                  <a:cs typeface="IBM Plex Sans"/>
                  <a:sym typeface="IBM Plex Sans"/>
                </a:rPr>
                <a:t>Vectorbase</a:t>
              </a:r>
              <a:r>
                <a:rPr lang="en-US" sz="2500" dirty="0">
                  <a:solidFill>
                    <a:srgbClr val="FFFFFF"/>
                  </a:solidFill>
                  <a:latin typeface="IBM Plex Sans"/>
                  <a:ea typeface="IBM Plex Sans"/>
                  <a:cs typeface="IBM Plex Sans"/>
                  <a:sym typeface="IBM Plex Sans"/>
                </a:rPr>
                <a:t> and Transformer library for Chatbot implementation.</a:t>
              </a:r>
            </a:p>
            <a:p>
              <a:pPr marL="539751" lvl="1" indent="-269876" algn="just">
                <a:lnSpc>
                  <a:spcPts val="3250"/>
                </a:lnSpc>
                <a:buFont typeface="Arial"/>
                <a:buChar char="•"/>
              </a:pPr>
              <a:r>
                <a:rPr lang="en-US" sz="2500" dirty="0">
                  <a:solidFill>
                    <a:srgbClr val="FFFFFF"/>
                  </a:solidFill>
                  <a:latin typeface="IBM Plex Sans"/>
                  <a:ea typeface="IBM Plex Sans"/>
                  <a:cs typeface="IBM Plex Sans"/>
                  <a:sym typeface="IBM Plex Sans"/>
                </a:rPr>
                <a:t>Axios and mongoose for Integration</a:t>
              </a:r>
            </a:p>
            <a:p>
              <a:pPr algn="just">
                <a:lnSpc>
                  <a:spcPts val="3250"/>
                </a:lnSpc>
              </a:pPr>
              <a:endParaRPr lang="en-US" sz="2500" dirty="0">
                <a:solidFill>
                  <a:srgbClr val="FFFFFF"/>
                </a:solidFill>
                <a:latin typeface="IBM Plex Sans"/>
                <a:ea typeface="IBM Plex Sans"/>
                <a:cs typeface="IBM Plex Sans"/>
                <a:sym typeface="IBM Plex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135600" cy="1337519"/>
            <a:chOff x="0" y="0"/>
            <a:chExt cx="5041318" cy="352268"/>
          </a:xfrm>
        </p:grpSpPr>
        <p:sp>
          <p:nvSpPr>
            <p:cNvPr id="3" name="Freeform 3"/>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4" name="TextBox 4"/>
            <p:cNvSpPr txBox="1"/>
            <p:nvPr/>
          </p:nvSpPr>
          <p:spPr>
            <a:xfrm>
              <a:off x="0" y="-133350"/>
              <a:ext cx="5041318" cy="485618"/>
            </a:xfrm>
            <a:prstGeom prst="rect">
              <a:avLst/>
            </a:prstGeom>
          </p:spPr>
          <p:txBody>
            <a:bodyPr lIns="50800" tIns="50800" rIns="50800" bIns="50800" rtlCol="0" anchor="ctr"/>
            <a:lstStyle/>
            <a:p>
              <a:pPr algn="ctr">
                <a:lnSpc>
                  <a:spcPts val="5850"/>
                </a:lnSpc>
              </a:pPr>
              <a:r>
                <a:rPr lang="en-US" sz="4500" dirty="0">
                  <a:solidFill>
                    <a:srgbClr val="FFFFFF"/>
                  </a:solidFill>
                  <a:latin typeface="Times New Roman"/>
                  <a:ea typeface="Times New Roman"/>
                  <a:cs typeface="Times New Roman"/>
                  <a:sym typeface="Times New Roman"/>
                </a:rPr>
                <a:t>Generated Output </a:t>
              </a:r>
            </a:p>
          </p:txBody>
        </p:sp>
      </p:grpSp>
      <p:sp>
        <p:nvSpPr>
          <p:cNvPr id="5" name="TextBox 5"/>
          <p:cNvSpPr txBox="1"/>
          <p:nvPr/>
        </p:nvSpPr>
        <p:spPr>
          <a:xfrm>
            <a:off x="14343920" y="8861670"/>
            <a:ext cx="2787066" cy="280669"/>
          </a:xfrm>
          <a:prstGeom prst="rect">
            <a:avLst/>
          </a:prstGeom>
        </p:spPr>
        <p:txBody>
          <a:bodyPr lIns="0" tIns="0" rIns="0" bIns="0" rtlCol="0" anchor="t">
            <a:spAutoFit/>
          </a:bodyPr>
          <a:lstStyle/>
          <a:p>
            <a:pPr algn="ctr">
              <a:lnSpc>
                <a:spcPts val="2380"/>
              </a:lnSpc>
              <a:spcBef>
                <a:spcPct val="0"/>
              </a:spcBef>
            </a:pPr>
            <a:r>
              <a:rPr lang="en-US" sz="1700" b="1" u="none">
                <a:solidFill>
                  <a:srgbClr val="FFFFFF"/>
                </a:solidFill>
                <a:latin typeface="IBM Plex Sans Bold"/>
                <a:ea typeface="IBM Plex Sans Bold"/>
                <a:cs typeface="IBM Plex Sans Bold"/>
                <a:sym typeface="IBM Plex Sans Bold"/>
              </a:rPr>
              <a:t>BACK TO AGENDA PAGE</a:t>
            </a:r>
          </a:p>
        </p:txBody>
      </p:sp>
      <p:pic>
        <p:nvPicPr>
          <p:cNvPr id="7" name="Picture 6">
            <a:extLst>
              <a:ext uri="{FF2B5EF4-FFF2-40B4-BE49-F238E27FC236}">
                <a16:creationId xmlns:a16="http://schemas.microsoft.com/office/drawing/2014/main" id="{3605A3C5-E92C-3E3D-5E1B-54D9A62F5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56533"/>
            <a:ext cx="7407409" cy="3443288"/>
          </a:xfrm>
          <a:prstGeom prst="rect">
            <a:avLst/>
          </a:prstGeom>
        </p:spPr>
      </p:pic>
      <p:pic>
        <p:nvPicPr>
          <p:cNvPr id="9" name="Picture 8">
            <a:extLst>
              <a:ext uri="{FF2B5EF4-FFF2-40B4-BE49-F238E27FC236}">
                <a16:creationId xmlns:a16="http://schemas.microsoft.com/office/drawing/2014/main" id="{3949D6BA-6E95-805B-DDFA-8F0D62C1E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18800" y="1638300"/>
            <a:ext cx="7010400" cy="3313509"/>
          </a:xfrm>
          <a:prstGeom prst="rect">
            <a:avLst/>
          </a:prstGeom>
        </p:spPr>
      </p:pic>
      <p:pic>
        <p:nvPicPr>
          <p:cNvPr id="11" name="Picture 10">
            <a:extLst>
              <a:ext uri="{FF2B5EF4-FFF2-40B4-BE49-F238E27FC236}">
                <a16:creationId xmlns:a16="http://schemas.microsoft.com/office/drawing/2014/main" id="{B28C1B6B-6D6A-2F3C-7CCB-A9CF4F43A8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5299821"/>
            <a:ext cx="3900488" cy="4665656"/>
          </a:xfrm>
          <a:prstGeom prst="rect">
            <a:avLst/>
          </a:prstGeom>
        </p:spPr>
      </p:pic>
      <p:pic>
        <p:nvPicPr>
          <p:cNvPr id="15" name="Picture 14">
            <a:extLst>
              <a:ext uri="{FF2B5EF4-FFF2-40B4-BE49-F238E27FC236}">
                <a16:creationId xmlns:a16="http://schemas.microsoft.com/office/drawing/2014/main" id="{600DF942-3DA1-C8DB-1246-E61078804F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87200" y="5308142"/>
            <a:ext cx="5562600" cy="4619235"/>
          </a:xfrm>
          <a:prstGeom prst="rect">
            <a:avLst/>
          </a:prstGeom>
        </p:spPr>
      </p:pic>
      <p:pic>
        <p:nvPicPr>
          <p:cNvPr id="17" name="Picture 16">
            <a:extLst>
              <a:ext uri="{FF2B5EF4-FFF2-40B4-BE49-F238E27FC236}">
                <a16:creationId xmlns:a16="http://schemas.microsoft.com/office/drawing/2014/main" id="{2A53F02C-FDCF-CFFD-07C4-92E6C7CF70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800" y="5818835"/>
            <a:ext cx="8022735" cy="35766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p:nvPr/>
        </p:nvGrpSpPr>
        <p:grpSpPr>
          <a:xfrm>
            <a:off x="0" y="0"/>
            <a:ext cx="18211800" cy="1337519"/>
            <a:chOff x="0" y="0"/>
            <a:chExt cx="5041318" cy="352268"/>
          </a:xfrm>
        </p:grpSpPr>
        <p:sp>
          <p:nvSpPr>
            <p:cNvPr id="5" name="Freeform 5"/>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6" name="TextBox 6"/>
            <p:cNvSpPr txBox="1"/>
            <p:nvPr/>
          </p:nvSpPr>
          <p:spPr>
            <a:xfrm>
              <a:off x="0" y="-133350"/>
              <a:ext cx="5041318" cy="485618"/>
            </a:xfrm>
            <a:prstGeom prst="rect">
              <a:avLst/>
            </a:prstGeom>
          </p:spPr>
          <p:txBody>
            <a:bodyPr lIns="50800" tIns="50800" rIns="50800" bIns="50800" rtlCol="0" anchor="ctr"/>
            <a:lstStyle/>
            <a:p>
              <a:pPr algn="ctr">
                <a:lnSpc>
                  <a:spcPts val="5850"/>
                </a:lnSpc>
              </a:pPr>
              <a:r>
                <a:rPr lang="en-US" sz="4500" dirty="0">
                  <a:solidFill>
                    <a:srgbClr val="FFFFFF"/>
                  </a:solidFill>
                  <a:latin typeface="Times New Roman"/>
                  <a:ea typeface="Times New Roman"/>
                  <a:cs typeface="Times New Roman"/>
                  <a:sym typeface="Times New Roman"/>
                </a:rPr>
                <a:t>Generated Output</a:t>
              </a:r>
            </a:p>
          </p:txBody>
        </p:sp>
      </p:grpSp>
      <p:sp>
        <p:nvSpPr>
          <p:cNvPr id="7" name="TextBox 7"/>
          <p:cNvSpPr txBox="1"/>
          <p:nvPr/>
        </p:nvSpPr>
        <p:spPr>
          <a:xfrm>
            <a:off x="14343920" y="8861670"/>
            <a:ext cx="2787066" cy="280669"/>
          </a:xfrm>
          <a:prstGeom prst="rect">
            <a:avLst/>
          </a:prstGeom>
        </p:spPr>
        <p:txBody>
          <a:bodyPr lIns="0" tIns="0" rIns="0" bIns="0" rtlCol="0" anchor="t">
            <a:spAutoFit/>
          </a:bodyPr>
          <a:lstStyle/>
          <a:p>
            <a:pPr algn="ctr">
              <a:lnSpc>
                <a:spcPts val="2380"/>
              </a:lnSpc>
              <a:spcBef>
                <a:spcPct val="0"/>
              </a:spcBef>
            </a:pPr>
            <a:r>
              <a:rPr lang="en-US" sz="1700" b="1" u="none">
                <a:solidFill>
                  <a:srgbClr val="FFFFFF"/>
                </a:solidFill>
                <a:latin typeface="IBM Plex Sans Bold"/>
                <a:ea typeface="IBM Plex Sans Bold"/>
                <a:cs typeface="IBM Plex Sans Bold"/>
                <a:sym typeface="IBM Plex Sans Bold"/>
              </a:rPr>
              <a:t>BACK TO AGENDA PAGE</a:t>
            </a:r>
          </a:p>
        </p:txBody>
      </p:sp>
      <p:pic>
        <p:nvPicPr>
          <p:cNvPr id="9" name="Picture 8">
            <a:extLst>
              <a:ext uri="{FF2B5EF4-FFF2-40B4-BE49-F238E27FC236}">
                <a16:creationId xmlns:a16="http://schemas.microsoft.com/office/drawing/2014/main" id="{111E3350-9554-CC79-7ECE-E8CD9CCFA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5334" y="1638300"/>
            <a:ext cx="7467600" cy="7876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88000" cy="1337519"/>
            <a:chOff x="0" y="0"/>
            <a:chExt cx="5041318" cy="352268"/>
          </a:xfrm>
        </p:grpSpPr>
        <p:sp>
          <p:nvSpPr>
            <p:cNvPr id="4" name="Freeform 4"/>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5" name="TextBox 5"/>
            <p:cNvSpPr txBox="1"/>
            <p:nvPr/>
          </p:nvSpPr>
          <p:spPr>
            <a:xfrm>
              <a:off x="0" y="-133350"/>
              <a:ext cx="5041318" cy="485618"/>
            </a:xfrm>
            <a:prstGeom prst="rect">
              <a:avLst/>
            </a:prstGeom>
          </p:spPr>
          <p:txBody>
            <a:bodyPr lIns="50800" tIns="50800" rIns="50800" bIns="50800" rtlCol="0" anchor="ctr"/>
            <a:lstStyle/>
            <a:p>
              <a:pPr algn="ctr">
                <a:lnSpc>
                  <a:spcPts val="5850"/>
                </a:lnSpc>
              </a:pPr>
              <a:r>
                <a:rPr lang="en-US" sz="4500">
                  <a:solidFill>
                    <a:srgbClr val="FFFFFF"/>
                  </a:solidFill>
                  <a:latin typeface="Times New Roman"/>
                  <a:ea typeface="Times New Roman"/>
                  <a:cs typeface="Times New Roman"/>
                  <a:sym typeface="Times New Roman"/>
                </a:rPr>
                <a:t>CHALLENGES</a:t>
              </a:r>
            </a:p>
          </p:txBody>
        </p:sp>
      </p:grpSp>
      <p:grpSp>
        <p:nvGrpSpPr>
          <p:cNvPr id="6" name="Group 6"/>
          <p:cNvGrpSpPr/>
          <p:nvPr/>
        </p:nvGrpSpPr>
        <p:grpSpPr>
          <a:xfrm>
            <a:off x="1" y="5143500"/>
            <a:ext cx="18287995" cy="1337519"/>
            <a:chOff x="0" y="0"/>
            <a:chExt cx="5041318" cy="352268"/>
          </a:xfrm>
        </p:grpSpPr>
        <p:sp>
          <p:nvSpPr>
            <p:cNvPr id="7" name="Freeform 7"/>
            <p:cNvSpPr/>
            <p:nvPr/>
          </p:nvSpPr>
          <p:spPr>
            <a:xfrm>
              <a:off x="0" y="0"/>
              <a:ext cx="5041317" cy="352268"/>
            </a:xfrm>
            <a:custGeom>
              <a:avLst/>
              <a:gdLst/>
              <a:ahLst/>
              <a:cxnLst/>
              <a:rect l="l" t="t" r="r" b="b"/>
              <a:pathLst>
                <a:path w="5041317" h="352268">
                  <a:moveTo>
                    <a:pt x="0" y="0"/>
                  </a:moveTo>
                  <a:lnTo>
                    <a:pt x="5041317" y="0"/>
                  </a:lnTo>
                  <a:lnTo>
                    <a:pt x="5041317" y="352268"/>
                  </a:lnTo>
                  <a:lnTo>
                    <a:pt x="0" y="352268"/>
                  </a:lnTo>
                  <a:close/>
                </a:path>
              </a:pathLst>
            </a:custGeom>
            <a:solidFill>
              <a:srgbClr val="255FA3"/>
            </a:solidFill>
          </p:spPr>
        </p:sp>
        <p:sp>
          <p:nvSpPr>
            <p:cNvPr id="8" name="TextBox 8"/>
            <p:cNvSpPr txBox="1"/>
            <p:nvPr/>
          </p:nvSpPr>
          <p:spPr>
            <a:xfrm>
              <a:off x="0" y="-133350"/>
              <a:ext cx="5041318" cy="485618"/>
            </a:xfrm>
            <a:prstGeom prst="rect">
              <a:avLst/>
            </a:prstGeom>
          </p:spPr>
          <p:txBody>
            <a:bodyPr lIns="50800" tIns="50800" rIns="50800" bIns="50800" rtlCol="0" anchor="ctr"/>
            <a:lstStyle/>
            <a:p>
              <a:pPr algn="ctr">
                <a:lnSpc>
                  <a:spcPts val="5850"/>
                </a:lnSpc>
              </a:pPr>
              <a:r>
                <a:rPr lang="en-US" sz="4500" dirty="0">
                  <a:solidFill>
                    <a:srgbClr val="FFFFFF"/>
                  </a:solidFill>
                  <a:latin typeface="Times New Roman"/>
                  <a:ea typeface="Times New Roman"/>
                  <a:cs typeface="Times New Roman"/>
                  <a:sym typeface="Times New Roman"/>
                </a:rPr>
                <a:t>CONCLUSION</a:t>
              </a:r>
            </a:p>
          </p:txBody>
        </p:sp>
      </p:grpSp>
      <p:sp>
        <p:nvSpPr>
          <p:cNvPr id="9" name="Freeform 9"/>
          <p:cNvSpPr/>
          <p:nvPr/>
        </p:nvSpPr>
        <p:spPr>
          <a:xfrm>
            <a:off x="1028700" y="1799599"/>
            <a:ext cx="4559323" cy="2881821"/>
          </a:xfrm>
          <a:custGeom>
            <a:avLst/>
            <a:gdLst/>
            <a:ahLst/>
            <a:cxnLst/>
            <a:rect l="l" t="t" r="r" b="b"/>
            <a:pathLst>
              <a:path w="4559323" h="2881821">
                <a:moveTo>
                  <a:pt x="0" y="0"/>
                </a:moveTo>
                <a:lnTo>
                  <a:pt x="4559323" y="0"/>
                </a:lnTo>
                <a:lnTo>
                  <a:pt x="4559323" y="2881821"/>
                </a:lnTo>
                <a:lnTo>
                  <a:pt x="0" y="2881821"/>
                </a:lnTo>
                <a:lnTo>
                  <a:pt x="0" y="0"/>
                </a:lnTo>
                <a:close/>
              </a:path>
            </a:pathLst>
          </a:custGeom>
          <a:blipFill>
            <a:blip r:embed="rId2"/>
            <a:stretch>
              <a:fillRect l="-91094" r="-56777"/>
            </a:stretch>
          </a:blipFill>
        </p:spPr>
      </p:sp>
      <p:sp>
        <p:nvSpPr>
          <p:cNvPr id="10" name="Freeform 10"/>
          <p:cNvSpPr/>
          <p:nvPr/>
        </p:nvSpPr>
        <p:spPr>
          <a:xfrm>
            <a:off x="11135311" y="1969316"/>
            <a:ext cx="4424660" cy="2881821"/>
          </a:xfrm>
          <a:custGeom>
            <a:avLst/>
            <a:gdLst/>
            <a:ahLst/>
            <a:cxnLst/>
            <a:rect l="l" t="t" r="r" b="b"/>
            <a:pathLst>
              <a:path w="4424660" h="2881821">
                <a:moveTo>
                  <a:pt x="0" y="0"/>
                </a:moveTo>
                <a:lnTo>
                  <a:pt x="4424660" y="0"/>
                </a:lnTo>
                <a:lnTo>
                  <a:pt x="4424660" y="2881821"/>
                </a:lnTo>
                <a:lnTo>
                  <a:pt x="0" y="2881821"/>
                </a:lnTo>
                <a:lnTo>
                  <a:pt x="0" y="0"/>
                </a:lnTo>
                <a:close/>
              </a:path>
            </a:pathLst>
          </a:custGeom>
          <a:blipFill>
            <a:blip r:embed="rId3"/>
            <a:stretch>
              <a:fillRect l="-91822" r="-63592"/>
            </a:stretch>
          </a:blipFill>
        </p:spPr>
      </p:sp>
      <p:sp>
        <p:nvSpPr>
          <p:cNvPr id="11" name="Freeform 11"/>
          <p:cNvSpPr/>
          <p:nvPr/>
        </p:nvSpPr>
        <p:spPr>
          <a:xfrm>
            <a:off x="5406724" y="2265776"/>
            <a:ext cx="5988890" cy="1949467"/>
          </a:xfrm>
          <a:custGeom>
            <a:avLst/>
            <a:gdLst/>
            <a:ahLst/>
            <a:cxnLst/>
            <a:rect l="l" t="t" r="r" b="b"/>
            <a:pathLst>
              <a:path w="5988890" h="1949467">
                <a:moveTo>
                  <a:pt x="0" y="0"/>
                </a:moveTo>
                <a:lnTo>
                  <a:pt x="5988890" y="0"/>
                </a:lnTo>
                <a:lnTo>
                  <a:pt x="5988890" y="1949467"/>
                </a:lnTo>
                <a:lnTo>
                  <a:pt x="0" y="1949467"/>
                </a:lnTo>
                <a:lnTo>
                  <a:pt x="0" y="0"/>
                </a:lnTo>
                <a:close/>
              </a:path>
            </a:pathLst>
          </a:custGeom>
          <a:blipFill>
            <a:blip r:embed="rId4"/>
            <a:stretch>
              <a:fillRect l="-62017" r="-26686"/>
            </a:stretch>
          </a:blipFill>
        </p:spPr>
      </p:sp>
      <p:sp>
        <p:nvSpPr>
          <p:cNvPr id="12" name="TextBox 12"/>
          <p:cNvSpPr txBox="1"/>
          <p:nvPr/>
        </p:nvSpPr>
        <p:spPr>
          <a:xfrm>
            <a:off x="14343920" y="8861670"/>
            <a:ext cx="2787066" cy="280669"/>
          </a:xfrm>
          <a:prstGeom prst="rect">
            <a:avLst/>
          </a:prstGeom>
        </p:spPr>
        <p:txBody>
          <a:bodyPr lIns="0" tIns="0" rIns="0" bIns="0" rtlCol="0" anchor="t">
            <a:spAutoFit/>
          </a:bodyPr>
          <a:lstStyle/>
          <a:p>
            <a:pPr algn="ctr">
              <a:lnSpc>
                <a:spcPts val="2380"/>
              </a:lnSpc>
              <a:spcBef>
                <a:spcPct val="0"/>
              </a:spcBef>
            </a:pPr>
            <a:r>
              <a:rPr lang="en-US" sz="1700" b="1" u="none">
                <a:solidFill>
                  <a:srgbClr val="FFFFFF"/>
                </a:solidFill>
                <a:latin typeface="IBM Plex Sans Bold"/>
                <a:ea typeface="IBM Plex Sans Bold"/>
                <a:cs typeface="IBM Plex Sans Bold"/>
                <a:sym typeface="IBM Plex Sans Bold"/>
              </a:rPr>
              <a:t>BACK TO AGENDA PAGE</a:t>
            </a:r>
          </a:p>
        </p:txBody>
      </p:sp>
      <p:sp>
        <p:nvSpPr>
          <p:cNvPr id="13" name="TextBox 13"/>
          <p:cNvSpPr txBox="1"/>
          <p:nvPr/>
        </p:nvSpPr>
        <p:spPr>
          <a:xfrm>
            <a:off x="290502" y="6871544"/>
            <a:ext cx="17997498" cy="1583689"/>
          </a:xfrm>
          <a:prstGeom prst="rect">
            <a:avLst/>
          </a:prstGeom>
        </p:spPr>
        <p:txBody>
          <a:bodyPr lIns="0" tIns="0" rIns="0" bIns="0" rtlCol="0" anchor="t">
            <a:spAutoFit/>
          </a:bodyPr>
          <a:lstStyle/>
          <a:p>
            <a:pPr algn="l">
              <a:lnSpc>
                <a:spcPts val="3380"/>
              </a:lnSpc>
            </a:pPr>
            <a:r>
              <a:rPr lang="en-US" sz="2600">
                <a:solidFill>
                  <a:srgbClr val="173F6C"/>
                </a:solidFill>
                <a:latin typeface="Times New Roman"/>
                <a:ea typeface="Times New Roman"/>
                <a:cs typeface="Times New Roman"/>
                <a:sym typeface="Times New Roman"/>
              </a:rPr>
              <a:t>This AI-powered application aims to empower women by providing personalized financial insights, helping them improve their credit scores with actionable advice. By leveraging AI and a chatbot interface, it ensures accessibility, security, and user-friendly engagement. Overcoming technical challenges will be key to delivering an effective and impactful solution.</a:t>
            </a:r>
          </a:p>
          <a:p>
            <a:pPr algn="l">
              <a:lnSpc>
                <a:spcPts val="1950"/>
              </a:lnSpc>
              <a:spcBef>
                <a:spcPct val="0"/>
              </a:spcBef>
            </a:pPr>
            <a:endParaRPr lang="en-US" sz="2600">
              <a:solidFill>
                <a:srgbClr val="173F6C"/>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TotalTime>
  <Words>549</Words>
  <Application>Microsoft Office PowerPoint</Application>
  <PresentationFormat>Custom</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Times New Roman Bold</vt:lpstr>
      <vt:lpstr>Times New Roman</vt:lpstr>
      <vt:lpstr>Arial</vt:lpstr>
      <vt:lpstr>IBM Plex Sans</vt:lpstr>
      <vt:lpstr>IBM Plex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Strategy Deck Business Presentation in Purple White Modular Abstract Style</dc:title>
  <cp:lastModifiedBy>Diksha verma</cp:lastModifiedBy>
  <cp:revision>2</cp:revision>
  <dcterms:created xsi:type="dcterms:W3CDTF">2006-08-16T00:00:00Z</dcterms:created>
  <dcterms:modified xsi:type="dcterms:W3CDTF">2025-03-09T16:10:21Z</dcterms:modified>
  <dc:identifier>DAGhPThVJIc</dc:identifier>
</cp:coreProperties>
</file>