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0605D40-418A-461B-835C-B76F13F015F9}" type="datetimeFigureOut">
              <a:rPr lang="en-IN" smtClean="0"/>
              <a:t>2024-06-07</a:t>
            </a:fld>
            <a:endParaRPr lang="en-IN"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55DE4ED-EB4B-4409-AFCB-35B58E48A4B0}" type="slidenum">
              <a:rPr lang="en-IN" smtClean="0"/>
              <a:t>‹#›</a:t>
            </a:fld>
            <a:endParaRPr lang="en-IN" dirty="0"/>
          </a:p>
        </p:txBody>
      </p:sp>
    </p:spTree>
    <p:extLst>
      <p:ext uri="{BB962C8B-B14F-4D97-AF65-F5344CB8AC3E}">
        <p14:creationId xmlns:p14="http://schemas.microsoft.com/office/powerpoint/2010/main" val="322436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605D40-418A-461B-835C-B76F13F015F9}" type="datetimeFigureOut">
              <a:rPr lang="en-IN" smtClean="0"/>
              <a:t>2024-06-07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55DE4ED-EB4B-4409-AFCB-35B58E48A4B0}" type="slidenum">
              <a:rPr lang="en-IN" smtClean="0"/>
              <a:t>‹#›</a:t>
            </a:fld>
            <a:endParaRPr lang="en-IN" dirty="0"/>
          </a:p>
        </p:txBody>
      </p:sp>
    </p:spTree>
    <p:extLst>
      <p:ext uri="{BB962C8B-B14F-4D97-AF65-F5344CB8AC3E}">
        <p14:creationId xmlns:p14="http://schemas.microsoft.com/office/powerpoint/2010/main" val="747616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0605D40-418A-461B-835C-B76F13F015F9}" type="datetimeFigureOut">
              <a:rPr lang="en-IN" smtClean="0"/>
              <a:t>2024-06-07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55DE4ED-EB4B-4409-AFCB-35B58E48A4B0}" type="slidenum">
              <a:rPr lang="en-IN" smtClean="0"/>
              <a:t>‹#›</a:t>
            </a:fld>
            <a:endParaRPr lang="en-IN" dirty="0"/>
          </a:p>
        </p:txBody>
      </p:sp>
    </p:spTree>
    <p:extLst>
      <p:ext uri="{BB962C8B-B14F-4D97-AF65-F5344CB8AC3E}">
        <p14:creationId xmlns:p14="http://schemas.microsoft.com/office/powerpoint/2010/main" val="20114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0605D40-418A-461B-835C-B76F13F015F9}" type="datetimeFigureOut">
              <a:rPr lang="en-IN" smtClean="0"/>
              <a:t>2024-06-07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55DE4ED-EB4B-4409-AFCB-35B58E48A4B0}" type="slidenum">
              <a:rPr lang="en-IN" smtClean="0"/>
              <a:t>‹#›</a:t>
            </a:fld>
            <a:endParaRPr lang="en-IN" dirty="0"/>
          </a:p>
        </p:txBody>
      </p:sp>
    </p:spTree>
    <p:extLst>
      <p:ext uri="{BB962C8B-B14F-4D97-AF65-F5344CB8AC3E}">
        <p14:creationId xmlns:p14="http://schemas.microsoft.com/office/powerpoint/2010/main" val="203926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05D40-418A-461B-835C-B76F13F015F9}" type="datetimeFigureOut">
              <a:rPr lang="en-IN" smtClean="0"/>
              <a:t>2024-06-07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55DE4ED-EB4B-4409-AFCB-35B58E48A4B0}" type="slidenum">
              <a:rPr lang="en-IN" smtClean="0"/>
              <a:t>‹#›</a:t>
            </a:fld>
            <a:endParaRPr lang="en-IN" dirty="0"/>
          </a:p>
        </p:txBody>
      </p:sp>
    </p:spTree>
    <p:extLst>
      <p:ext uri="{BB962C8B-B14F-4D97-AF65-F5344CB8AC3E}">
        <p14:creationId xmlns:p14="http://schemas.microsoft.com/office/powerpoint/2010/main" val="946252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0605D40-418A-461B-835C-B76F13F015F9}" type="datetimeFigureOut">
              <a:rPr lang="en-IN" smtClean="0"/>
              <a:t>2024-06-07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55DE4ED-EB4B-4409-AFCB-35B58E48A4B0}" type="slidenum">
              <a:rPr lang="en-IN" smtClean="0"/>
              <a:t>‹#›</a:t>
            </a:fld>
            <a:endParaRPr lang="en-IN" dirty="0"/>
          </a:p>
        </p:txBody>
      </p:sp>
    </p:spTree>
    <p:extLst>
      <p:ext uri="{BB962C8B-B14F-4D97-AF65-F5344CB8AC3E}">
        <p14:creationId xmlns:p14="http://schemas.microsoft.com/office/powerpoint/2010/main" val="2076256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0605D40-418A-461B-835C-B76F13F015F9}" type="datetimeFigureOut">
              <a:rPr lang="en-IN" smtClean="0"/>
              <a:t>2024-06-07</a:t>
            </a:fld>
            <a:endParaRPr lang="en-IN" dirty="0"/>
          </a:p>
        </p:txBody>
      </p:sp>
      <p:sp>
        <p:nvSpPr>
          <p:cNvPr id="8" name="Footer Placeholder 7"/>
          <p:cNvSpPr>
            <a:spLocks noGrp="1"/>
          </p:cNvSpPr>
          <p:nvPr>
            <p:ph type="ftr" sz="quarter" idx="11"/>
          </p:nvPr>
        </p:nvSpPr>
        <p:spPr>
          <a:xfrm>
            <a:off x="561111" y="6391838"/>
            <a:ext cx="3644282" cy="304801"/>
          </a:xfrm>
        </p:spPr>
        <p:txBody>
          <a:bodyPr/>
          <a:lstStyle/>
          <a:p>
            <a:endParaRPr lang="en-IN" dirty="0"/>
          </a:p>
        </p:txBody>
      </p:sp>
      <p:sp>
        <p:nvSpPr>
          <p:cNvPr id="9" name="Slide Number Placeholder 8"/>
          <p:cNvSpPr>
            <a:spLocks noGrp="1"/>
          </p:cNvSpPr>
          <p:nvPr>
            <p:ph type="sldNum" sz="quarter" idx="12"/>
          </p:nvPr>
        </p:nvSpPr>
        <p:spPr/>
        <p:txBody>
          <a:bodyPr/>
          <a:lstStyle/>
          <a:p>
            <a:fld id="{A55DE4ED-EB4B-4409-AFCB-35B58E48A4B0}" type="slidenum">
              <a:rPr lang="en-IN" smtClean="0"/>
              <a:t>‹#›</a:t>
            </a:fld>
            <a:endParaRPr lang="en-IN" dirty="0"/>
          </a:p>
        </p:txBody>
      </p:sp>
    </p:spTree>
    <p:extLst>
      <p:ext uri="{BB962C8B-B14F-4D97-AF65-F5344CB8AC3E}">
        <p14:creationId xmlns:p14="http://schemas.microsoft.com/office/powerpoint/2010/main" val="3053013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0605D40-418A-461B-835C-B76F13F015F9}" type="datetimeFigureOut">
              <a:rPr lang="en-IN" smtClean="0"/>
              <a:t>2024-06-07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5DE4ED-EB4B-4409-AFCB-35B58E48A4B0}" type="slidenum">
              <a:rPr lang="en-IN" smtClean="0"/>
              <a:t>‹#›</a:t>
            </a:fld>
            <a:endParaRPr lang="en-IN" dirty="0"/>
          </a:p>
        </p:txBody>
      </p:sp>
    </p:spTree>
    <p:extLst>
      <p:ext uri="{BB962C8B-B14F-4D97-AF65-F5344CB8AC3E}">
        <p14:creationId xmlns:p14="http://schemas.microsoft.com/office/powerpoint/2010/main" val="1547475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0605D40-418A-461B-835C-B76F13F015F9}" type="datetimeFigureOut">
              <a:rPr lang="en-IN" smtClean="0"/>
              <a:t>2024-06-07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55DE4ED-EB4B-4409-AFCB-35B58E48A4B0}" type="slidenum">
              <a:rPr lang="en-IN" smtClean="0"/>
              <a:t>‹#›</a:t>
            </a:fld>
            <a:endParaRPr lang="en-IN" dirty="0"/>
          </a:p>
        </p:txBody>
      </p:sp>
    </p:spTree>
    <p:extLst>
      <p:ext uri="{BB962C8B-B14F-4D97-AF65-F5344CB8AC3E}">
        <p14:creationId xmlns:p14="http://schemas.microsoft.com/office/powerpoint/2010/main" val="30217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05D40-418A-461B-835C-B76F13F015F9}" type="datetimeFigureOut">
              <a:rPr lang="en-IN" smtClean="0"/>
              <a:t>2024-06-07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5DE4ED-EB4B-4409-AFCB-35B58E48A4B0}" type="slidenum">
              <a:rPr lang="en-IN" smtClean="0"/>
              <a:t>‹#›</a:t>
            </a:fld>
            <a:endParaRPr lang="en-IN" dirty="0"/>
          </a:p>
        </p:txBody>
      </p:sp>
    </p:spTree>
    <p:extLst>
      <p:ext uri="{BB962C8B-B14F-4D97-AF65-F5344CB8AC3E}">
        <p14:creationId xmlns:p14="http://schemas.microsoft.com/office/powerpoint/2010/main" val="4048848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05D40-418A-461B-835C-B76F13F015F9}" type="datetimeFigureOut">
              <a:rPr lang="en-IN" smtClean="0"/>
              <a:t>2024-06-07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55DE4ED-EB4B-4409-AFCB-35B58E48A4B0}" type="slidenum">
              <a:rPr lang="en-IN" smtClean="0"/>
              <a:t>‹#›</a:t>
            </a:fld>
            <a:endParaRPr lang="en-IN" dirty="0"/>
          </a:p>
        </p:txBody>
      </p:sp>
    </p:spTree>
    <p:extLst>
      <p:ext uri="{BB962C8B-B14F-4D97-AF65-F5344CB8AC3E}">
        <p14:creationId xmlns:p14="http://schemas.microsoft.com/office/powerpoint/2010/main" val="343411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605D40-418A-461B-835C-B76F13F015F9}" type="datetimeFigureOut">
              <a:rPr lang="en-IN" smtClean="0"/>
              <a:t>2024-06-07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55DE4ED-EB4B-4409-AFCB-35B58E48A4B0}" type="slidenum">
              <a:rPr lang="en-IN" smtClean="0"/>
              <a:t>‹#›</a:t>
            </a:fld>
            <a:endParaRPr lang="en-IN" dirty="0"/>
          </a:p>
        </p:txBody>
      </p:sp>
    </p:spTree>
    <p:extLst>
      <p:ext uri="{BB962C8B-B14F-4D97-AF65-F5344CB8AC3E}">
        <p14:creationId xmlns:p14="http://schemas.microsoft.com/office/powerpoint/2010/main" val="95526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605D40-418A-461B-835C-B76F13F015F9}" type="datetimeFigureOut">
              <a:rPr lang="en-IN" smtClean="0"/>
              <a:t>2024-06-07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55DE4ED-EB4B-4409-AFCB-35B58E48A4B0}" type="slidenum">
              <a:rPr lang="en-IN" smtClean="0"/>
              <a:t>‹#›</a:t>
            </a:fld>
            <a:endParaRPr lang="en-IN" dirty="0"/>
          </a:p>
        </p:txBody>
      </p:sp>
    </p:spTree>
    <p:extLst>
      <p:ext uri="{BB962C8B-B14F-4D97-AF65-F5344CB8AC3E}">
        <p14:creationId xmlns:p14="http://schemas.microsoft.com/office/powerpoint/2010/main" val="1797467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605D40-418A-461B-835C-B76F13F015F9}" type="datetimeFigureOut">
              <a:rPr lang="en-IN" smtClean="0"/>
              <a:t>2024-06-07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55DE4ED-EB4B-4409-AFCB-35B58E48A4B0}" type="slidenum">
              <a:rPr lang="en-IN" smtClean="0"/>
              <a:t>‹#›</a:t>
            </a:fld>
            <a:endParaRPr lang="en-IN" dirty="0"/>
          </a:p>
        </p:txBody>
      </p:sp>
    </p:spTree>
    <p:extLst>
      <p:ext uri="{BB962C8B-B14F-4D97-AF65-F5344CB8AC3E}">
        <p14:creationId xmlns:p14="http://schemas.microsoft.com/office/powerpoint/2010/main" val="989289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05D40-418A-461B-835C-B76F13F015F9}" type="datetimeFigureOut">
              <a:rPr lang="en-IN" smtClean="0"/>
              <a:t>2024-06-07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55DE4ED-EB4B-4409-AFCB-35B58E48A4B0}" type="slidenum">
              <a:rPr lang="en-IN" smtClean="0"/>
              <a:t>‹#›</a:t>
            </a:fld>
            <a:endParaRPr lang="en-IN" dirty="0"/>
          </a:p>
        </p:txBody>
      </p:sp>
    </p:spTree>
    <p:extLst>
      <p:ext uri="{BB962C8B-B14F-4D97-AF65-F5344CB8AC3E}">
        <p14:creationId xmlns:p14="http://schemas.microsoft.com/office/powerpoint/2010/main" val="4120038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605D40-418A-461B-835C-B76F13F015F9}" type="datetimeFigureOut">
              <a:rPr lang="en-IN" smtClean="0"/>
              <a:t>2024-06-07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55DE4ED-EB4B-4409-AFCB-35B58E48A4B0}" type="slidenum">
              <a:rPr lang="en-IN" smtClean="0"/>
              <a:t>‹#›</a:t>
            </a:fld>
            <a:endParaRPr lang="en-IN" dirty="0"/>
          </a:p>
        </p:txBody>
      </p:sp>
    </p:spTree>
    <p:extLst>
      <p:ext uri="{BB962C8B-B14F-4D97-AF65-F5344CB8AC3E}">
        <p14:creationId xmlns:p14="http://schemas.microsoft.com/office/powerpoint/2010/main" val="4285391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605D40-418A-461B-835C-B76F13F015F9}" type="datetimeFigureOut">
              <a:rPr lang="en-IN" smtClean="0"/>
              <a:t>2024-06-07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55DE4ED-EB4B-4409-AFCB-35B58E48A4B0}" type="slidenum">
              <a:rPr lang="en-IN" smtClean="0"/>
              <a:t>‹#›</a:t>
            </a:fld>
            <a:endParaRPr lang="en-IN" dirty="0"/>
          </a:p>
        </p:txBody>
      </p:sp>
    </p:spTree>
    <p:extLst>
      <p:ext uri="{BB962C8B-B14F-4D97-AF65-F5344CB8AC3E}">
        <p14:creationId xmlns:p14="http://schemas.microsoft.com/office/powerpoint/2010/main" val="2950961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0605D40-418A-461B-835C-B76F13F015F9}" type="datetimeFigureOut">
              <a:rPr lang="en-IN" smtClean="0"/>
              <a:t>2024-06-07</a:t>
            </a:fld>
            <a:endParaRPr lang="en-IN"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55DE4ED-EB4B-4409-AFCB-35B58E48A4B0}" type="slidenum">
              <a:rPr lang="en-IN" smtClean="0"/>
              <a:t>‹#›</a:t>
            </a:fld>
            <a:endParaRPr lang="en-IN" dirty="0"/>
          </a:p>
        </p:txBody>
      </p:sp>
    </p:spTree>
    <p:extLst>
      <p:ext uri="{BB962C8B-B14F-4D97-AF65-F5344CB8AC3E}">
        <p14:creationId xmlns:p14="http://schemas.microsoft.com/office/powerpoint/2010/main" val="2373599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027F-0478-E470-8EB8-2BDCD95073A8}"/>
              </a:ext>
            </a:extLst>
          </p:cNvPr>
          <p:cNvSpPr>
            <a:spLocks noGrp="1"/>
          </p:cNvSpPr>
          <p:nvPr>
            <p:ph type="ctrTitle"/>
          </p:nvPr>
        </p:nvSpPr>
        <p:spPr>
          <a:xfrm>
            <a:off x="1524000" y="1122363"/>
            <a:ext cx="9055261" cy="2306637"/>
          </a:xfrm>
        </p:spPr>
        <p:txBody>
          <a:bodyPr/>
          <a:lstStyle/>
          <a:p>
            <a:r>
              <a:rPr lang="en-US" dirty="0"/>
              <a:t>AtliQ Hardware</a:t>
            </a:r>
            <a:br>
              <a:rPr lang="en-US" dirty="0"/>
            </a:br>
            <a:r>
              <a:rPr lang="en-US" sz="4800" dirty="0"/>
              <a:t>Ad-hoc Insights</a:t>
            </a:r>
            <a:endParaRPr lang="en-IN" sz="4800" dirty="0"/>
          </a:p>
        </p:txBody>
      </p:sp>
      <p:sp>
        <p:nvSpPr>
          <p:cNvPr id="3" name="Subtitle 2">
            <a:extLst>
              <a:ext uri="{FF2B5EF4-FFF2-40B4-BE49-F238E27FC236}">
                <a16:creationId xmlns:a16="http://schemas.microsoft.com/office/drawing/2014/main" id="{43F2C423-5009-3408-A863-89E2F54E98F0}"/>
              </a:ext>
            </a:extLst>
          </p:cNvPr>
          <p:cNvSpPr>
            <a:spLocks noGrp="1"/>
          </p:cNvSpPr>
          <p:nvPr>
            <p:ph type="subTitle" idx="1"/>
          </p:nvPr>
        </p:nvSpPr>
        <p:spPr/>
        <p:txBody>
          <a:bodyPr/>
          <a:lstStyle/>
          <a:p>
            <a:r>
              <a:rPr lang="en-US" dirty="0">
                <a:solidFill>
                  <a:schemeClr val="bg1"/>
                </a:solidFill>
              </a:rPr>
              <a:t>Domian : Consumer Goods</a:t>
            </a:r>
            <a:endParaRPr lang="en-IN" dirty="0">
              <a:solidFill>
                <a:schemeClr val="bg1"/>
              </a:solidFill>
            </a:endParaRPr>
          </a:p>
        </p:txBody>
      </p:sp>
      <p:pic>
        <p:nvPicPr>
          <p:cNvPr id="5" name="Picture 4">
            <a:extLst>
              <a:ext uri="{FF2B5EF4-FFF2-40B4-BE49-F238E27FC236}">
                <a16:creationId xmlns:a16="http://schemas.microsoft.com/office/drawing/2014/main" id="{3C2C1026-759F-0794-F6D4-6EDBD392B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62" y="462987"/>
            <a:ext cx="856527" cy="845569"/>
          </a:xfrm>
          <a:prstGeom prst="rect">
            <a:avLst/>
          </a:prstGeom>
        </p:spPr>
      </p:pic>
    </p:spTree>
    <p:extLst>
      <p:ext uri="{BB962C8B-B14F-4D97-AF65-F5344CB8AC3E}">
        <p14:creationId xmlns:p14="http://schemas.microsoft.com/office/powerpoint/2010/main" val="3385495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E11BA0-800F-2DAD-D1E8-B8BF9E198E9F}"/>
              </a:ext>
            </a:extLst>
          </p:cNvPr>
          <p:cNvSpPr txBox="1"/>
          <p:nvPr/>
        </p:nvSpPr>
        <p:spPr>
          <a:xfrm>
            <a:off x="324092" y="2395959"/>
            <a:ext cx="9294471" cy="369332"/>
          </a:xfrm>
          <a:prstGeom prst="rect">
            <a:avLst/>
          </a:prstGeom>
          <a:noFill/>
        </p:spPr>
        <p:txBody>
          <a:bodyPr wrap="square" rtlCol="0">
            <a:spAutoFit/>
          </a:bodyPr>
          <a:lstStyle/>
          <a:p>
            <a:r>
              <a:rPr lang="en-US" b="1" u="sng" dirty="0"/>
              <a:t>Query 8 </a:t>
            </a:r>
            <a:r>
              <a:rPr lang="en-US" dirty="0"/>
              <a:t>. In which quarter of 2020, got the maximum total_sold_quantity?</a:t>
            </a:r>
            <a:endParaRPr lang="en-IN" dirty="0"/>
          </a:p>
        </p:txBody>
      </p:sp>
      <p:pic>
        <p:nvPicPr>
          <p:cNvPr id="4" name="Picture 3">
            <a:extLst>
              <a:ext uri="{FF2B5EF4-FFF2-40B4-BE49-F238E27FC236}">
                <a16:creationId xmlns:a16="http://schemas.microsoft.com/office/drawing/2014/main" id="{FF5E7D85-9630-06B0-7470-87CFA5A5C07A}"/>
              </a:ext>
            </a:extLst>
          </p:cNvPr>
          <p:cNvPicPr>
            <a:picLocks noChangeAspect="1"/>
          </p:cNvPicPr>
          <p:nvPr/>
        </p:nvPicPr>
        <p:blipFill>
          <a:blip r:embed="rId2"/>
          <a:stretch>
            <a:fillRect/>
          </a:stretch>
        </p:blipFill>
        <p:spPr>
          <a:xfrm>
            <a:off x="4560437" y="2958457"/>
            <a:ext cx="3071126" cy="1717715"/>
          </a:xfrm>
          <a:prstGeom prst="rect">
            <a:avLst/>
          </a:prstGeom>
        </p:spPr>
      </p:pic>
      <p:sp>
        <p:nvSpPr>
          <p:cNvPr id="5" name="TextBox 4">
            <a:extLst>
              <a:ext uri="{FF2B5EF4-FFF2-40B4-BE49-F238E27FC236}">
                <a16:creationId xmlns:a16="http://schemas.microsoft.com/office/drawing/2014/main" id="{EDBE97A3-A967-7E1A-DFC7-C50A41D83514}"/>
              </a:ext>
            </a:extLst>
          </p:cNvPr>
          <p:cNvSpPr txBox="1"/>
          <p:nvPr/>
        </p:nvSpPr>
        <p:spPr>
          <a:xfrm>
            <a:off x="1979271" y="3429000"/>
            <a:ext cx="1435261" cy="369332"/>
          </a:xfrm>
          <a:prstGeom prst="rect">
            <a:avLst/>
          </a:prstGeom>
          <a:noFill/>
        </p:spPr>
        <p:txBody>
          <a:bodyPr wrap="square" rtlCol="0">
            <a:spAutoFit/>
          </a:bodyPr>
          <a:lstStyle/>
          <a:p>
            <a:r>
              <a:rPr lang="en-US" b="1" u="sng" dirty="0"/>
              <a:t>OUTPUT :-</a:t>
            </a:r>
            <a:endParaRPr lang="en-IN" b="1" u="sng" dirty="0"/>
          </a:p>
        </p:txBody>
      </p:sp>
      <p:sp>
        <p:nvSpPr>
          <p:cNvPr id="6" name="TextBox 5">
            <a:extLst>
              <a:ext uri="{FF2B5EF4-FFF2-40B4-BE49-F238E27FC236}">
                <a16:creationId xmlns:a16="http://schemas.microsoft.com/office/drawing/2014/main" id="{4C530A47-F2DF-836A-8E81-19DAB3A89F94}"/>
              </a:ext>
            </a:extLst>
          </p:cNvPr>
          <p:cNvSpPr txBox="1"/>
          <p:nvPr/>
        </p:nvSpPr>
        <p:spPr>
          <a:xfrm>
            <a:off x="544010" y="5352327"/>
            <a:ext cx="10418958" cy="646331"/>
          </a:xfrm>
          <a:prstGeom prst="rect">
            <a:avLst/>
          </a:prstGeom>
          <a:noFill/>
        </p:spPr>
        <p:txBody>
          <a:bodyPr wrap="square" rtlCol="0">
            <a:spAutoFit/>
          </a:bodyPr>
          <a:lstStyle/>
          <a:p>
            <a:r>
              <a:rPr lang="en-US" b="1" u="sng" dirty="0"/>
              <a:t>INSIGHTS :- </a:t>
            </a:r>
            <a:r>
              <a:rPr lang="en-US" dirty="0"/>
              <a:t>The first quarter of 2020 (September, October, November) saw the highest number of products sold.</a:t>
            </a:r>
            <a:endParaRPr lang="en-IN" b="1" u="sng" dirty="0"/>
          </a:p>
        </p:txBody>
      </p:sp>
      <p:sp>
        <p:nvSpPr>
          <p:cNvPr id="7" name="TextBox 6">
            <a:extLst>
              <a:ext uri="{FF2B5EF4-FFF2-40B4-BE49-F238E27FC236}">
                <a16:creationId xmlns:a16="http://schemas.microsoft.com/office/drawing/2014/main" id="{A5DE2015-5F7E-67DB-7004-67E977F8EDED}"/>
              </a:ext>
            </a:extLst>
          </p:cNvPr>
          <p:cNvSpPr txBox="1"/>
          <p:nvPr/>
        </p:nvSpPr>
        <p:spPr>
          <a:xfrm>
            <a:off x="117676" y="400290"/>
            <a:ext cx="10107872" cy="923330"/>
          </a:xfrm>
          <a:prstGeom prst="rect">
            <a:avLst/>
          </a:prstGeom>
          <a:noFill/>
        </p:spPr>
        <p:txBody>
          <a:bodyPr wrap="square" rtlCol="0">
            <a:spAutoFit/>
          </a:bodyPr>
          <a:lstStyle/>
          <a:p>
            <a:r>
              <a:rPr lang="en-US" b="1" u="sng" dirty="0"/>
              <a:t>INSIGHTS :- </a:t>
            </a:r>
            <a:r>
              <a:rPr lang="en-US" dirty="0"/>
              <a:t>In 2019, September was the lowest performing month, while November saw the highest performance. For 2020, March was the lowest performing month, with November again being the highest.</a:t>
            </a:r>
            <a:endParaRPr lang="en-IN" b="1" u="sng" dirty="0"/>
          </a:p>
        </p:txBody>
      </p:sp>
    </p:spTree>
    <p:extLst>
      <p:ext uri="{BB962C8B-B14F-4D97-AF65-F5344CB8AC3E}">
        <p14:creationId xmlns:p14="http://schemas.microsoft.com/office/powerpoint/2010/main" val="42839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28B51-9DF8-AF90-5F97-67631C3CECE3}"/>
              </a:ext>
            </a:extLst>
          </p:cNvPr>
          <p:cNvSpPr txBox="1"/>
          <p:nvPr/>
        </p:nvSpPr>
        <p:spPr>
          <a:xfrm>
            <a:off x="370390" y="601883"/>
            <a:ext cx="9294471" cy="646331"/>
          </a:xfrm>
          <a:prstGeom prst="rect">
            <a:avLst/>
          </a:prstGeom>
          <a:noFill/>
        </p:spPr>
        <p:txBody>
          <a:bodyPr wrap="square" rtlCol="0">
            <a:spAutoFit/>
          </a:bodyPr>
          <a:lstStyle/>
          <a:p>
            <a:r>
              <a:rPr lang="en-US" b="1" u="sng" dirty="0"/>
              <a:t>Query 9 </a:t>
            </a:r>
            <a:r>
              <a:rPr lang="en-US" dirty="0"/>
              <a:t>. Which channel helped to bring more gross sales in the fiscal year 2021 and the percentage of contribution? </a:t>
            </a:r>
            <a:endParaRPr lang="en-IN" dirty="0"/>
          </a:p>
        </p:txBody>
      </p:sp>
      <p:sp>
        <p:nvSpPr>
          <p:cNvPr id="3" name="TextBox 2">
            <a:extLst>
              <a:ext uri="{FF2B5EF4-FFF2-40B4-BE49-F238E27FC236}">
                <a16:creationId xmlns:a16="http://schemas.microsoft.com/office/drawing/2014/main" id="{636CA62A-A813-5044-A182-6CCAECB4B49B}"/>
              </a:ext>
            </a:extLst>
          </p:cNvPr>
          <p:cNvSpPr txBox="1"/>
          <p:nvPr/>
        </p:nvSpPr>
        <p:spPr>
          <a:xfrm>
            <a:off x="509286" y="2155585"/>
            <a:ext cx="1666754" cy="369332"/>
          </a:xfrm>
          <a:prstGeom prst="rect">
            <a:avLst/>
          </a:prstGeom>
          <a:noFill/>
        </p:spPr>
        <p:txBody>
          <a:bodyPr wrap="square" rtlCol="0">
            <a:spAutoFit/>
          </a:bodyPr>
          <a:lstStyle/>
          <a:p>
            <a:r>
              <a:rPr lang="en-US" b="1" u="sng" dirty="0"/>
              <a:t>OUTPUT :-</a:t>
            </a:r>
            <a:endParaRPr lang="en-IN" b="1" u="sng" dirty="0"/>
          </a:p>
        </p:txBody>
      </p:sp>
      <p:pic>
        <p:nvPicPr>
          <p:cNvPr id="5" name="Picture 4">
            <a:extLst>
              <a:ext uri="{FF2B5EF4-FFF2-40B4-BE49-F238E27FC236}">
                <a16:creationId xmlns:a16="http://schemas.microsoft.com/office/drawing/2014/main" id="{1CDE87AA-B0A9-1EF0-558A-5FF080370C54}"/>
              </a:ext>
            </a:extLst>
          </p:cNvPr>
          <p:cNvPicPr>
            <a:picLocks noChangeAspect="1"/>
          </p:cNvPicPr>
          <p:nvPr/>
        </p:nvPicPr>
        <p:blipFill>
          <a:blip r:embed="rId2"/>
          <a:stretch>
            <a:fillRect/>
          </a:stretch>
        </p:blipFill>
        <p:spPr>
          <a:xfrm>
            <a:off x="3618353" y="1713317"/>
            <a:ext cx="4191363" cy="1623201"/>
          </a:xfrm>
          <a:prstGeom prst="rect">
            <a:avLst/>
          </a:prstGeom>
        </p:spPr>
      </p:pic>
      <p:sp>
        <p:nvSpPr>
          <p:cNvPr id="6" name="TextBox 5">
            <a:extLst>
              <a:ext uri="{FF2B5EF4-FFF2-40B4-BE49-F238E27FC236}">
                <a16:creationId xmlns:a16="http://schemas.microsoft.com/office/drawing/2014/main" id="{9BD51A7C-3283-8DF1-B885-D31B848CA9BD}"/>
              </a:ext>
            </a:extLst>
          </p:cNvPr>
          <p:cNvSpPr txBox="1"/>
          <p:nvPr/>
        </p:nvSpPr>
        <p:spPr>
          <a:xfrm>
            <a:off x="509286" y="4683018"/>
            <a:ext cx="10995949" cy="923330"/>
          </a:xfrm>
          <a:prstGeom prst="rect">
            <a:avLst/>
          </a:prstGeom>
          <a:noFill/>
        </p:spPr>
        <p:txBody>
          <a:bodyPr wrap="square" rtlCol="0">
            <a:spAutoFit/>
          </a:bodyPr>
          <a:lstStyle/>
          <a:p>
            <a:r>
              <a:rPr lang="en-US" b="1" u="sng" dirty="0"/>
              <a:t>INSIGHTS :- </a:t>
            </a:r>
            <a:r>
              <a:rPr lang="en-US" dirty="0"/>
              <a:t>The retailer channel significantly boosted gross sales in fiscal year 2021, contributing 73.23%.</a:t>
            </a:r>
          </a:p>
          <a:p>
            <a:endParaRPr lang="en-IN" b="1" u="sng" dirty="0"/>
          </a:p>
        </p:txBody>
      </p:sp>
    </p:spTree>
    <p:extLst>
      <p:ext uri="{BB962C8B-B14F-4D97-AF65-F5344CB8AC3E}">
        <p14:creationId xmlns:p14="http://schemas.microsoft.com/office/powerpoint/2010/main" val="3082590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DE80C5-B434-04AF-C8CC-6DA63B4CA702}"/>
              </a:ext>
            </a:extLst>
          </p:cNvPr>
          <p:cNvSpPr txBox="1"/>
          <p:nvPr/>
        </p:nvSpPr>
        <p:spPr>
          <a:xfrm>
            <a:off x="370390" y="601883"/>
            <a:ext cx="9294471" cy="646331"/>
          </a:xfrm>
          <a:prstGeom prst="rect">
            <a:avLst/>
          </a:prstGeom>
          <a:noFill/>
        </p:spPr>
        <p:txBody>
          <a:bodyPr wrap="square" rtlCol="0">
            <a:spAutoFit/>
          </a:bodyPr>
          <a:lstStyle/>
          <a:p>
            <a:r>
              <a:rPr lang="en-US" b="1" u="sng" dirty="0"/>
              <a:t>Query 10 </a:t>
            </a:r>
            <a:r>
              <a:rPr lang="en-US" dirty="0"/>
              <a:t>. Get the Top 3 products in each division that have a high total_sold_quantity in the fiscal_year 2021? </a:t>
            </a:r>
            <a:endParaRPr lang="en-IN" dirty="0"/>
          </a:p>
        </p:txBody>
      </p:sp>
      <p:pic>
        <p:nvPicPr>
          <p:cNvPr id="4" name="Picture 3">
            <a:extLst>
              <a:ext uri="{FF2B5EF4-FFF2-40B4-BE49-F238E27FC236}">
                <a16:creationId xmlns:a16="http://schemas.microsoft.com/office/drawing/2014/main" id="{DACA41EC-D3AE-5A95-F930-566FC471A5A9}"/>
              </a:ext>
            </a:extLst>
          </p:cNvPr>
          <p:cNvPicPr>
            <a:picLocks noChangeAspect="1"/>
          </p:cNvPicPr>
          <p:nvPr/>
        </p:nvPicPr>
        <p:blipFill>
          <a:blip r:embed="rId2"/>
          <a:stretch>
            <a:fillRect/>
          </a:stretch>
        </p:blipFill>
        <p:spPr>
          <a:xfrm>
            <a:off x="2336001" y="1509626"/>
            <a:ext cx="5806943" cy="3010161"/>
          </a:xfrm>
          <a:prstGeom prst="rect">
            <a:avLst/>
          </a:prstGeom>
        </p:spPr>
      </p:pic>
      <p:sp>
        <p:nvSpPr>
          <p:cNvPr id="5" name="TextBox 4">
            <a:extLst>
              <a:ext uri="{FF2B5EF4-FFF2-40B4-BE49-F238E27FC236}">
                <a16:creationId xmlns:a16="http://schemas.microsoft.com/office/drawing/2014/main" id="{B4CFDE3F-3CB3-4FB0-7007-33ECB3E874EB}"/>
              </a:ext>
            </a:extLst>
          </p:cNvPr>
          <p:cNvSpPr txBox="1"/>
          <p:nvPr/>
        </p:nvSpPr>
        <p:spPr>
          <a:xfrm>
            <a:off x="1018572" y="2280212"/>
            <a:ext cx="1632031" cy="369332"/>
          </a:xfrm>
          <a:prstGeom prst="rect">
            <a:avLst/>
          </a:prstGeom>
          <a:noFill/>
        </p:spPr>
        <p:txBody>
          <a:bodyPr wrap="square" rtlCol="0">
            <a:spAutoFit/>
          </a:bodyPr>
          <a:lstStyle/>
          <a:p>
            <a:r>
              <a:rPr lang="en-US" b="1" u="sng" dirty="0"/>
              <a:t>OUTPUT :-</a:t>
            </a:r>
            <a:endParaRPr lang="en-IN" b="1" u="sng" dirty="0"/>
          </a:p>
        </p:txBody>
      </p:sp>
      <p:sp>
        <p:nvSpPr>
          <p:cNvPr id="11" name="Rectangle 5">
            <a:extLst>
              <a:ext uri="{FF2B5EF4-FFF2-40B4-BE49-F238E27FC236}">
                <a16:creationId xmlns:a16="http://schemas.microsoft.com/office/drawing/2014/main" id="{F2A0E6E4-5DE3-831A-A680-1DD04EF5769C}"/>
              </a:ext>
            </a:extLst>
          </p:cNvPr>
          <p:cNvSpPr>
            <a:spLocks noChangeArrowheads="1"/>
          </p:cNvSpPr>
          <p:nvPr/>
        </p:nvSpPr>
        <p:spPr bwMode="auto">
          <a:xfrm>
            <a:off x="1018572" y="4946839"/>
            <a:ext cx="846955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chemeClr val="tx1"/>
                </a:solidFill>
                <a:effectLst/>
                <a:latin typeface="Arial" panose="020B0604020202020204" pitchFamily="34" charset="0"/>
              </a:rPr>
              <a:t>INSIGHTS :- </a:t>
            </a:r>
            <a:r>
              <a:rPr kumimoji="0" lang="en-US" altLang="en-US" sz="1800" b="0" i="0" u="none" strike="noStrike" cap="none" normalizeH="0" baseline="0" dirty="0">
                <a:ln>
                  <a:noFill/>
                </a:ln>
                <a:solidFill>
                  <a:schemeClr val="tx1"/>
                </a:solidFill>
                <a:effectLst/>
              </a:rPr>
              <a:t>The top-selling products in fiscal year 2021 were as follows: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rPr>
              <a:t>N&amp;S Division</a:t>
            </a:r>
            <a:r>
              <a:rPr kumimoji="0" lang="en-US" altLang="en-US" sz="1800" b="0" i="0" u="none" strike="noStrike" cap="none" normalizeH="0" baseline="0" dirty="0">
                <a:ln>
                  <a:noFill/>
                </a:ln>
                <a:solidFill>
                  <a:schemeClr val="tx1"/>
                </a:solidFill>
                <a:effectLst/>
              </a:rPr>
              <a:t>: AQ Pen Drive 2 in 1, AQ Pen Drive DRC</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rPr>
              <a:t>P&amp;A Division</a:t>
            </a:r>
            <a:r>
              <a:rPr kumimoji="0" lang="en-US" altLang="en-US" sz="1800" b="0" i="0" u="none" strike="noStrike" cap="none" normalizeH="0" baseline="0" dirty="0">
                <a:ln>
                  <a:noFill/>
                </a:ln>
                <a:solidFill>
                  <a:schemeClr val="tx1"/>
                </a:solidFill>
                <a:effectLst/>
              </a:rPr>
              <a:t>: AQ Gamers MS, AQ Maxima MS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rPr>
              <a:t>PC Division</a:t>
            </a:r>
            <a:r>
              <a:rPr kumimoji="0" lang="en-US" altLang="en-US" sz="1800" b="0" i="0" u="none" strike="noStrike" cap="none" normalizeH="0" baseline="0" dirty="0">
                <a:ln>
                  <a:noFill/>
                </a:ln>
                <a:solidFill>
                  <a:schemeClr val="tx1"/>
                </a:solidFill>
                <a:effectLst/>
              </a:rPr>
              <a:t>: AQ Digit, AQ Velocity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2051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D62C10-76CB-0EE0-22F3-B75334BE7C21}"/>
              </a:ext>
            </a:extLst>
          </p:cNvPr>
          <p:cNvSpPr txBox="1"/>
          <p:nvPr/>
        </p:nvSpPr>
        <p:spPr>
          <a:xfrm>
            <a:off x="0" y="185195"/>
            <a:ext cx="4386137" cy="923330"/>
          </a:xfrm>
          <a:prstGeom prst="rect">
            <a:avLst/>
          </a:prstGeom>
          <a:noFill/>
        </p:spPr>
        <p:txBody>
          <a:bodyPr wrap="none" rtlCol="0">
            <a:spAutoFit/>
          </a:bodyPr>
          <a:lstStyle/>
          <a:p>
            <a:r>
              <a:rPr lang="en-US" sz="5400" dirty="0"/>
              <a:t>Objectives :-</a:t>
            </a:r>
            <a:endParaRPr lang="en-IN" sz="5400" dirty="0"/>
          </a:p>
        </p:txBody>
      </p:sp>
      <p:sp>
        <p:nvSpPr>
          <p:cNvPr id="3" name="TextBox 2">
            <a:extLst>
              <a:ext uri="{FF2B5EF4-FFF2-40B4-BE49-F238E27FC236}">
                <a16:creationId xmlns:a16="http://schemas.microsoft.com/office/drawing/2014/main" id="{0488022D-BDC4-7125-DB62-E9B3BD656DC7}"/>
              </a:ext>
            </a:extLst>
          </p:cNvPr>
          <p:cNvSpPr txBox="1"/>
          <p:nvPr/>
        </p:nvSpPr>
        <p:spPr>
          <a:xfrm>
            <a:off x="335666" y="1516284"/>
            <a:ext cx="11470511" cy="4247317"/>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Segoe UI" panose="020B0502040204020203" pitchFamily="34" charset="0"/>
                <a:cs typeface="Segoe UI" panose="020B0502040204020203" pitchFamily="34" charset="0"/>
              </a:rPr>
              <a:t>AtliQ Hardware, a fictional corporation, is a prominent computer hardware manufacturer in India with a strong international footprint.</a:t>
            </a:r>
          </a:p>
          <a:p>
            <a:pPr marL="285750" indent="-285750">
              <a:buFont typeface="Wingdings" panose="05000000000000000000" pitchFamily="2" charset="2"/>
              <a:buChar char="q"/>
            </a:pPr>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q"/>
            </a:pPr>
            <a:r>
              <a:rPr lang="en-US" dirty="0">
                <a:latin typeface="Segoe UI" panose="020B0502040204020203" pitchFamily="34" charset="0"/>
                <a:cs typeface="Segoe UI" panose="020B0502040204020203" pitchFamily="34" charset="0"/>
              </a:rPr>
              <a:t>Despite its potential, the management has identified a need for more timely and informed decision-making.</a:t>
            </a:r>
          </a:p>
          <a:p>
            <a:pPr marL="285750" indent="-285750">
              <a:buFont typeface="Wingdings" panose="05000000000000000000" pitchFamily="2" charset="2"/>
              <a:buChar char="q"/>
            </a:pPr>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q"/>
            </a:pPr>
            <a:r>
              <a:rPr lang="en-US" dirty="0">
                <a:latin typeface="Segoe UI" panose="020B0502040204020203" pitchFamily="34" charset="0"/>
                <a:cs typeface="Segoe UI" panose="020B0502040204020203" pitchFamily="34" charset="0"/>
              </a:rPr>
              <a:t>To address this, there's a strategic initiative to strengthen the data analytics team by recruiting junior data analysts.</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q"/>
            </a:pPr>
            <a:r>
              <a:rPr lang="en-US" dirty="0">
                <a:latin typeface="Segoe UI" panose="020B0502040204020203" pitchFamily="34" charset="0"/>
                <a:cs typeface="Segoe UI" panose="020B0502040204020203" pitchFamily="34" charset="0"/>
              </a:rPr>
              <a:t>The company has identified 10 specific ad hoc requests for which they are seeking valuable insights.</a:t>
            </a:r>
          </a:p>
          <a:p>
            <a:pPr marL="285750" indent="-285750">
              <a:buFont typeface="Wingdings" panose="05000000000000000000" pitchFamily="2" charset="2"/>
              <a:buChar char="q"/>
            </a:pPr>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q"/>
            </a:pP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q"/>
            </a:pPr>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q"/>
            </a:pPr>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q"/>
            </a:pP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744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AD99A8-CD49-FEE1-274F-CFEEE432EC8E}"/>
              </a:ext>
            </a:extLst>
          </p:cNvPr>
          <p:cNvSpPr txBox="1"/>
          <p:nvPr/>
        </p:nvSpPr>
        <p:spPr>
          <a:xfrm>
            <a:off x="995423" y="509286"/>
            <a:ext cx="9294471" cy="646331"/>
          </a:xfrm>
          <a:prstGeom prst="rect">
            <a:avLst/>
          </a:prstGeom>
          <a:noFill/>
        </p:spPr>
        <p:txBody>
          <a:bodyPr wrap="square" rtlCol="0">
            <a:spAutoFit/>
          </a:bodyPr>
          <a:lstStyle/>
          <a:p>
            <a:r>
              <a:rPr lang="en-US" b="1" u="sng" dirty="0"/>
              <a:t>Query 1 </a:t>
            </a:r>
            <a:r>
              <a:rPr lang="en-US" dirty="0"/>
              <a:t>. Provide the list of markets in which customer "Atliq Exclusive" operates its business in the APAC region.</a:t>
            </a:r>
            <a:endParaRPr lang="en-IN" dirty="0"/>
          </a:p>
        </p:txBody>
      </p:sp>
      <p:sp>
        <p:nvSpPr>
          <p:cNvPr id="3" name="TextBox 2">
            <a:extLst>
              <a:ext uri="{FF2B5EF4-FFF2-40B4-BE49-F238E27FC236}">
                <a16:creationId xmlns:a16="http://schemas.microsoft.com/office/drawing/2014/main" id="{F6CAE03E-EC51-3076-9EB0-68770E982605}"/>
              </a:ext>
            </a:extLst>
          </p:cNvPr>
          <p:cNvSpPr txBox="1"/>
          <p:nvPr/>
        </p:nvSpPr>
        <p:spPr>
          <a:xfrm>
            <a:off x="2280213" y="2058443"/>
            <a:ext cx="1527858" cy="369332"/>
          </a:xfrm>
          <a:prstGeom prst="rect">
            <a:avLst/>
          </a:prstGeom>
          <a:noFill/>
        </p:spPr>
        <p:txBody>
          <a:bodyPr wrap="square" rtlCol="0">
            <a:spAutoFit/>
          </a:bodyPr>
          <a:lstStyle/>
          <a:p>
            <a:r>
              <a:rPr lang="en-US" b="1" u="sng" dirty="0"/>
              <a:t>OUTPUT</a:t>
            </a:r>
            <a:endParaRPr lang="en-IN" b="1" u="sng" dirty="0"/>
          </a:p>
        </p:txBody>
      </p:sp>
      <p:pic>
        <p:nvPicPr>
          <p:cNvPr id="5" name="Picture 4">
            <a:extLst>
              <a:ext uri="{FF2B5EF4-FFF2-40B4-BE49-F238E27FC236}">
                <a16:creationId xmlns:a16="http://schemas.microsoft.com/office/drawing/2014/main" id="{9BFEBD6A-02DF-3D97-ADAB-FDC6DCC4E396}"/>
              </a:ext>
            </a:extLst>
          </p:cNvPr>
          <p:cNvPicPr>
            <a:picLocks noChangeAspect="1"/>
          </p:cNvPicPr>
          <p:nvPr/>
        </p:nvPicPr>
        <p:blipFill>
          <a:blip r:embed="rId2"/>
          <a:stretch>
            <a:fillRect/>
          </a:stretch>
        </p:blipFill>
        <p:spPr>
          <a:xfrm>
            <a:off x="4812006" y="1375536"/>
            <a:ext cx="1959184" cy="3439532"/>
          </a:xfrm>
          <a:prstGeom prst="rect">
            <a:avLst/>
          </a:prstGeom>
        </p:spPr>
      </p:pic>
      <p:sp>
        <p:nvSpPr>
          <p:cNvPr id="6" name="TextBox 5">
            <a:extLst>
              <a:ext uri="{FF2B5EF4-FFF2-40B4-BE49-F238E27FC236}">
                <a16:creationId xmlns:a16="http://schemas.microsoft.com/office/drawing/2014/main" id="{CD3594E9-23B0-0F10-4088-4F32C6F1C1C5}"/>
              </a:ext>
            </a:extLst>
          </p:cNvPr>
          <p:cNvSpPr txBox="1"/>
          <p:nvPr/>
        </p:nvSpPr>
        <p:spPr>
          <a:xfrm>
            <a:off x="441767" y="5081363"/>
            <a:ext cx="9535609" cy="677108"/>
          </a:xfrm>
          <a:prstGeom prst="rect">
            <a:avLst/>
          </a:prstGeom>
          <a:noFill/>
        </p:spPr>
        <p:txBody>
          <a:bodyPr wrap="square" rtlCol="0">
            <a:spAutoFit/>
          </a:bodyPr>
          <a:lstStyle/>
          <a:p>
            <a:r>
              <a:rPr lang="en-US" sz="2000" b="1" u="sng" dirty="0"/>
              <a:t>INSIGHTS : -   </a:t>
            </a:r>
            <a:r>
              <a:rPr lang="en-US" dirty="0"/>
              <a:t>AtliQ Exculsive operates its business in eight countries within the APAC region.</a:t>
            </a:r>
            <a:endParaRPr lang="en-IN" dirty="0"/>
          </a:p>
        </p:txBody>
      </p:sp>
    </p:spTree>
    <p:extLst>
      <p:ext uri="{BB962C8B-B14F-4D97-AF65-F5344CB8AC3E}">
        <p14:creationId xmlns:p14="http://schemas.microsoft.com/office/powerpoint/2010/main" val="679974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95EEE8-5C9C-1202-58C7-56398D2EE0BA}"/>
              </a:ext>
            </a:extLst>
          </p:cNvPr>
          <p:cNvSpPr txBox="1"/>
          <p:nvPr/>
        </p:nvSpPr>
        <p:spPr>
          <a:xfrm>
            <a:off x="659756" y="487724"/>
            <a:ext cx="10347767" cy="646331"/>
          </a:xfrm>
          <a:prstGeom prst="rect">
            <a:avLst/>
          </a:prstGeom>
          <a:noFill/>
        </p:spPr>
        <p:txBody>
          <a:bodyPr wrap="square">
            <a:spAutoFit/>
          </a:bodyPr>
          <a:lstStyle/>
          <a:p>
            <a:r>
              <a:rPr lang="en-IN" b="1" u="sng" dirty="0"/>
              <a:t>QUERY2</a:t>
            </a:r>
            <a:r>
              <a:rPr lang="en-IN" dirty="0"/>
              <a:t>. What is the percentage of unique product increase in 2021 vs 2020? </a:t>
            </a:r>
            <a:br>
              <a:rPr lang="en-IN" dirty="0"/>
            </a:br>
            <a:endParaRPr lang="en-IN" dirty="0"/>
          </a:p>
        </p:txBody>
      </p:sp>
      <p:pic>
        <p:nvPicPr>
          <p:cNvPr id="5" name="Picture 4">
            <a:extLst>
              <a:ext uri="{FF2B5EF4-FFF2-40B4-BE49-F238E27FC236}">
                <a16:creationId xmlns:a16="http://schemas.microsoft.com/office/drawing/2014/main" id="{729D6D25-D060-0FF2-B2F8-8924690C9BC2}"/>
              </a:ext>
            </a:extLst>
          </p:cNvPr>
          <p:cNvPicPr>
            <a:picLocks noChangeAspect="1"/>
          </p:cNvPicPr>
          <p:nvPr/>
        </p:nvPicPr>
        <p:blipFill>
          <a:blip r:embed="rId2"/>
          <a:stretch>
            <a:fillRect/>
          </a:stretch>
        </p:blipFill>
        <p:spPr>
          <a:xfrm>
            <a:off x="2895787" y="2147370"/>
            <a:ext cx="7106614" cy="2193928"/>
          </a:xfrm>
          <a:prstGeom prst="rect">
            <a:avLst/>
          </a:prstGeom>
        </p:spPr>
      </p:pic>
      <p:sp>
        <p:nvSpPr>
          <p:cNvPr id="7" name="TextBox 6">
            <a:extLst>
              <a:ext uri="{FF2B5EF4-FFF2-40B4-BE49-F238E27FC236}">
                <a16:creationId xmlns:a16="http://schemas.microsoft.com/office/drawing/2014/main" id="{76FBD7B9-71CA-3AE8-0B41-69F819EC2072}"/>
              </a:ext>
            </a:extLst>
          </p:cNvPr>
          <p:cNvSpPr txBox="1"/>
          <p:nvPr/>
        </p:nvSpPr>
        <p:spPr>
          <a:xfrm>
            <a:off x="424461" y="2479565"/>
            <a:ext cx="1765138" cy="369332"/>
          </a:xfrm>
          <a:prstGeom prst="rect">
            <a:avLst/>
          </a:prstGeom>
          <a:noFill/>
        </p:spPr>
        <p:txBody>
          <a:bodyPr wrap="square">
            <a:spAutoFit/>
          </a:bodyPr>
          <a:lstStyle/>
          <a:p>
            <a:r>
              <a:rPr lang="en-US" b="1" u="sng" dirty="0"/>
              <a:t>OUTPUT :-</a:t>
            </a:r>
            <a:endParaRPr lang="en-IN" b="1" u="sng" dirty="0"/>
          </a:p>
        </p:txBody>
      </p:sp>
      <p:sp>
        <p:nvSpPr>
          <p:cNvPr id="2" name="TextBox 1">
            <a:extLst>
              <a:ext uri="{FF2B5EF4-FFF2-40B4-BE49-F238E27FC236}">
                <a16:creationId xmlns:a16="http://schemas.microsoft.com/office/drawing/2014/main" id="{17FB71BA-7E90-2FE4-621E-C29081B22F92}"/>
              </a:ext>
            </a:extLst>
          </p:cNvPr>
          <p:cNvSpPr txBox="1"/>
          <p:nvPr/>
        </p:nvSpPr>
        <p:spPr>
          <a:xfrm>
            <a:off x="659756" y="5129591"/>
            <a:ext cx="10024297" cy="923330"/>
          </a:xfrm>
          <a:prstGeom prst="rect">
            <a:avLst/>
          </a:prstGeom>
          <a:noFill/>
        </p:spPr>
        <p:txBody>
          <a:bodyPr wrap="square" rtlCol="0">
            <a:spAutoFit/>
          </a:bodyPr>
          <a:lstStyle/>
          <a:p>
            <a:r>
              <a:rPr lang="en-US" b="1" u="sng" dirty="0"/>
              <a:t>INSIGHTS :-  </a:t>
            </a:r>
            <a:r>
              <a:rPr lang="en-US" dirty="0"/>
              <a:t>In the fiscal year 2020, we had a total of 245 products, which increased to 334 in the fiscal year 2021, marking a 36% growth.</a:t>
            </a:r>
          </a:p>
          <a:p>
            <a:endParaRPr lang="en-IN" dirty="0"/>
          </a:p>
        </p:txBody>
      </p:sp>
    </p:spTree>
    <p:extLst>
      <p:ext uri="{BB962C8B-B14F-4D97-AF65-F5344CB8AC3E}">
        <p14:creationId xmlns:p14="http://schemas.microsoft.com/office/powerpoint/2010/main" val="4091026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73C04-1B77-8F6F-4852-1A89FDA8DCDE}"/>
              </a:ext>
            </a:extLst>
          </p:cNvPr>
          <p:cNvSpPr txBox="1"/>
          <p:nvPr/>
        </p:nvSpPr>
        <p:spPr>
          <a:xfrm>
            <a:off x="370390" y="601883"/>
            <a:ext cx="9294471" cy="646331"/>
          </a:xfrm>
          <a:prstGeom prst="rect">
            <a:avLst/>
          </a:prstGeom>
          <a:noFill/>
        </p:spPr>
        <p:txBody>
          <a:bodyPr wrap="square" rtlCol="0">
            <a:spAutoFit/>
          </a:bodyPr>
          <a:lstStyle/>
          <a:p>
            <a:r>
              <a:rPr lang="en-US" b="1" u="sng" dirty="0"/>
              <a:t>Query 3 </a:t>
            </a:r>
            <a:r>
              <a:rPr lang="en-US" dirty="0"/>
              <a:t>. Provide a report with all the unique product counts for each segment and sort them in desecnding order of product counts . </a:t>
            </a:r>
            <a:endParaRPr lang="en-IN" dirty="0"/>
          </a:p>
        </p:txBody>
      </p:sp>
      <p:pic>
        <p:nvPicPr>
          <p:cNvPr id="4" name="Picture 3">
            <a:extLst>
              <a:ext uri="{FF2B5EF4-FFF2-40B4-BE49-F238E27FC236}">
                <a16:creationId xmlns:a16="http://schemas.microsoft.com/office/drawing/2014/main" id="{F6CE8E2A-6A78-C297-151B-9EAC0E819579}"/>
              </a:ext>
            </a:extLst>
          </p:cNvPr>
          <p:cNvPicPr>
            <a:picLocks noChangeAspect="1"/>
          </p:cNvPicPr>
          <p:nvPr/>
        </p:nvPicPr>
        <p:blipFill>
          <a:blip r:embed="rId2"/>
          <a:stretch>
            <a:fillRect/>
          </a:stretch>
        </p:blipFill>
        <p:spPr>
          <a:xfrm>
            <a:off x="3102015" y="2054256"/>
            <a:ext cx="4770533" cy="2225233"/>
          </a:xfrm>
          <a:prstGeom prst="rect">
            <a:avLst/>
          </a:prstGeom>
        </p:spPr>
      </p:pic>
      <p:sp>
        <p:nvSpPr>
          <p:cNvPr id="6" name="TextBox 5">
            <a:extLst>
              <a:ext uri="{FF2B5EF4-FFF2-40B4-BE49-F238E27FC236}">
                <a16:creationId xmlns:a16="http://schemas.microsoft.com/office/drawing/2014/main" id="{F3A3027D-0E8F-6C0D-3534-EE11CD82504C}"/>
              </a:ext>
            </a:extLst>
          </p:cNvPr>
          <p:cNvSpPr txBox="1"/>
          <p:nvPr/>
        </p:nvSpPr>
        <p:spPr>
          <a:xfrm>
            <a:off x="1322408" y="2496986"/>
            <a:ext cx="1779607" cy="369332"/>
          </a:xfrm>
          <a:prstGeom prst="rect">
            <a:avLst/>
          </a:prstGeom>
          <a:noFill/>
        </p:spPr>
        <p:txBody>
          <a:bodyPr wrap="square">
            <a:spAutoFit/>
          </a:bodyPr>
          <a:lstStyle/>
          <a:p>
            <a:r>
              <a:rPr lang="en-US" b="1" u="sng" dirty="0"/>
              <a:t>OUTPUT:-</a:t>
            </a:r>
            <a:endParaRPr lang="en-IN" b="1" u="sng" dirty="0"/>
          </a:p>
        </p:txBody>
      </p:sp>
      <p:sp>
        <p:nvSpPr>
          <p:cNvPr id="7" name="TextBox 6">
            <a:extLst>
              <a:ext uri="{FF2B5EF4-FFF2-40B4-BE49-F238E27FC236}">
                <a16:creationId xmlns:a16="http://schemas.microsoft.com/office/drawing/2014/main" id="{A013A3A4-C3FF-FCF5-DBA4-882F6E6C70D8}"/>
              </a:ext>
            </a:extLst>
          </p:cNvPr>
          <p:cNvSpPr txBox="1"/>
          <p:nvPr/>
        </p:nvSpPr>
        <p:spPr>
          <a:xfrm>
            <a:off x="370390" y="5066596"/>
            <a:ext cx="10377668" cy="369332"/>
          </a:xfrm>
          <a:prstGeom prst="rect">
            <a:avLst/>
          </a:prstGeom>
          <a:noFill/>
        </p:spPr>
        <p:txBody>
          <a:bodyPr wrap="square">
            <a:spAutoFit/>
          </a:bodyPr>
          <a:lstStyle/>
          <a:p>
            <a:r>
              <a:rPr lang="en-US" b="1" u="sng" dirty="0"/>
              <a:t>INSIGHTS :- </a:t>
            </a:r>
            <a:r>
              <a:rPr lang="en-US" dirty="0"/>
              <a:t>Notebooks , Accessories and Peripherals are three top segments.</a:t>
            </a:r>
            <a:endParaRPr lang="en-IN" dirty="0"/>
          </a:p>
        </p:txBody>
      </p:sp>
    </p:spTree>
    <p:extLst>
      <p:ext uri="{BB962C8B-B14F-4D97-AF65-F5344CB8AC3E}">
        <p14:creationId xmlns:p14="http://schemas.microsoft.com/office/powerpoint/2010/main" val="3280218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5C2EB-5962-8EC9-D697-25F26DDAF300}"/>
              </a:ext>
            </a:extLst>
          </p:cNvPr>
          <p:cNvSpPr txBox="1"/>
          <p:nvPr/>
        </p:nvSpPr>
        <p:spPr>
          <a:xfrm>
            <a:off x="370390" y="601883"/>
            <a:ext cx="9294471" cy="646331"/>
          </a:xfrm>
          <a:prstGeom prst="rect">
            <a:avLst/>
          </a:prstGeom>
          <a:noFill/>
        </p:spPr>
        <p:txBody>
          <a:bodyPr wrap="square" rtlCol="0">
            <a:spAutoFit/>
          </a:bodyPr>
          <a:lstStyle/>
          <a:p>
            <a:r>
              <a:rPr lang="en-US" b="1" u="sng" dirty="0"/>
              <a:t>Query 4 </a:t>
            </a:r>
            <a:r>
              <a:rPr lang="en-US" dirty="0"/>
              <a:t>. which segment had the most increase in unique products in 2021 vs 2020? </a:t>
            </a:r>
            <a:endParaRPr lang="en-IN" dirty="0"/>
          </a:p>
        </p:txBody>
      </p:sp>
      <p:sp>
        <p:nvSpPr>
          <p:cNvPr id="3" name="TextBox 2">
            <a:extLst>
              <a:ext uri="{FF2B5EF4-FFF2-40B4-BE49-F238E27FC236}">
                <a16:creationId xmlns:a16="http://schemas.microsoft.com/office/drawing/2014/main" id="{9E108F2F-6923-F12D-012F-F02E76B418C9}"/>
              </a:ext>
            </a:extLst>
          </p:cNvPr>
          <p:cNvSpPr txBox="1"/>
          <p:nvPr/>
        </p:nvSpPr>
        <p:spPr>
          <a:xfrm>
            <a:off x="370390" y="2095018"/>
            <a:ext cx="1435261" cy="369332"/>
          </a:xfrm>
          <a:prstGeom prst="rect">
            <a:avLst/>
          </a:prstGeom>
          <a:noFill/>
        </p:spPr>
        <p:txBody>
          <a:bodyPr wrap="square" rtlCol="0">
            <a:spAutoFit/>
          </a:bodyPr>
          <a:lstStyle/>
          <a:p>
            <a:r>
              <a:rPr lang="en-US" b="1" u="sng" dirty="0"/>
              <a:t>OUTPUT :-</a:t>
            </a:r>
            <a:endParaRPr lang="en-IN" b="1" u="sng" dirty="0"/>
          </a:p>
        </p:txBody>
      </p:sp>
      <p:pic>
        <p:nvPicPr>
          <p:cNvPr id="7" name="Picture 6">
            <a:extLst>
              <a:ext uri="{FF2B5EF4-FFF2-40B4-BE49-F238E27FC236}">
                <a16:creationId xmlns:a16="http://schemas.microsoft.com/office/drawing/2014/main" id="{8D3118E8-87C0-5EE6-3D02-F44F3FD009DD}"/>
              </a:ext>
            </a:extLst>
          </p:cNvPr>
          <p:cNvPicPr>
            <a:picLocks noChangeAspect="1"/>
          </p:cNvPicPr>
          <p:nvPr/>
        </p:nvPicPr>
        <p:blipFill>
          <a:blip r:embed="rId2"/>
          <a:stretch>
            <a:fillRect/>
          </a:stretch>
        </p:blipFill>
        <p:spPr>
          <a:xfrm>
            <a:off x="1983578" y="2095018"/>
            <a:ext cx="7437765" cy="2293819"/>
          </a:xfrm>
          <a:prstGeom prst="rect">
            <a:avLst/>
          </a:prstGeom>
        </p:spPr>
      </p:pic>
      <p:sp>
        <p:nvSpPr>
          <p:cNvPr id="10" name="TextBox 9">
            <a:extLst>
              <a:ext uri="{FF2B5EF4-FFF2-40B4-BE49-F238E27FC236}">
                <a16:creationId xmlns:a16="http://schemas.microsoft.com/office/drawing/2014/main" id="{786D4C8F-2171-497A-B813-0FADD0CEFA5F}"/>
              </a:ext>
            </a:extLst>
          </p:cNvPr>
          <p:cNvSpPr txBox="1"/>
          <p:nvPr/>
        </p:nvSpPr>
        <p:spPr>
          <a:xfrm>
            <a:off x="370390" y="4958642"/>
            <a:ext cx="10377668" cy="369332"/>
          </a:xfrm>
          <a:prstGeom prst="rect">
            <a:avLst/>
          </a:prstGeom>
          <a:noFill/>
        </p:spPr>
        <p:txBody>
          <a:bodyPr wrap="square">
            <a:spAutoFit/>
          </a:bodyPr>
          <a:lstStyle/>
          <a:p>
            <a:r>
              <a:rPr lang="en-US" b="1" u="sng" dirty="0"/>
              <a:t>INSIGHTS :- </a:t>
            </a:r>
            <a:r>
              <a:rPr lang="en-US" dirty="0"/>
              <a:t>Accessories segment had the most unique product in 2021 vs 2020.</a:t>
            </a:r>
            <a:endParaRPr lang="en-IN" dirty="0"/>
          </a:p>
        </p:txBody>
      </p:sp>
    </p:spTree>
    <p:extLst>
      <p:ext uri="{BB962C8B-B14F-4D97-AF65-F5344CB8AC3E}">
        <p14:creationId xmlns:p14="http://schemas.microsoft.com/office/powerpoint/2010/main" val="905130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02F7FD-6B61-B186-124B-4C5F28229812}"/>
              </a:ext>
            </a:extLst>
          </p:cNvPr>
          <p:cNvSpPr txBox="1"/>
          <p:nvPr/>
        </p:nvSpPr>
        <p:spPr>
          <a:xfrm>
            <a:off x="370390" y="601883"/>
            <a:ext cx="9294471" cy="369332"/>
          </a:xfrm>
          <a:prstGeom prst="rect">
            <a:avLst/>
          </a:prstGeom>
          <a:noFill/>
        </p:spPr>
        <p:txBody>
          <a:bodyPr wrap="square" rtlCol="0">
            <a:spAutoFit/>
          </a:bodyPr>
          <a:lstStyle/>
          <a:p>
            <a:r>
              <a:rPr lang="en-US" b="1" u="sng" dirty="0"/>
              <a:t>Query 5 </a:t>
            </a:r>
            <a:r>
              <a:rPr lang="en-US" dirty="0"/>
              <a:t>. Get the products that have the highest and lowest manufacturing costs. </a:t>
            </a:r>
            <a:endParaRPr lang="en-IN" dirty="0"/>
          </a:p>
        </p:txBody>
      </p:sp>
      <p:sp>
        <p:nvSpPr>
          <p:cNvPr id="4" name="TextBox 3">
            <a:extLst>
              <a:ext uri="{FF2B5EF4-FFF2-40B4-BE49-F238E27FC236}">
                <a16:creationId xmlns:a16="http://schemas.microsoft.com/office/drawing/2014/main" id="{049F9DA4-F4AD-0BF6-73EC-238356733E8C}"/>
              </a:ext>
            </a:extLst>
          </p:cNvPr>
          <p:cNvSpPr txBox="1"/>
          <p:nvPr/>
        </p:nvSpPr>
        <p:spPr>
          <a:xfrm>
            <a:off x="810228" y="2164466"/>
            <a:ext cx="1435261" cy="369332"/>
          </a:xfrm>
          <a:prstGeom prst="rect">
            <a:avLst/>
          </a:prstGeom>
          <a:noFill/>
        </p:spPr>
        <p:txBody>
          <a:bodyPr wrap="square" rtlCol="0">
            <a:spAutoFit/>
          </a:bodyPr>
          <a:lstStyle/>
          <a:p>
            <a:r>
              <a:rPr lang="en-US" b="1" u="sng" dirty="0"/>
              <a:t>OUTPUT :-</a:t>
            </a:r>
            <a:endParaRPr lang="en-IN" b="1" u="sng" dirty="0"/>
          </a:p>
        </p:txBody>
      </p:sp>
      <p:pic>
        <p:nvPicPr>
          <p:cNvPr id="6" name="Picture 5">
            <a:extLst>
              <a:ext uri="{FF2B5EF4-FFF2-40B4-BE49-F238E27FC236}">
                <a16:creationId xmlns:a16="http://schemas.microsoft.com/office/drawing/2014/main" id="{76090107-E0C2-98E7-341C-460A46944A25}"/>
              </a:ext>
            </a:extLst>
          </p:cNvPr>
          <p:cNvPicPr>
            <a:picLocks noChangeAspect="1"/>
          </p:cNvPicPr>
          <p:nvPr/>
        </p:nvPicPr>
        <p:blipFill>
          <a:blip r:embed="rId2"/>
          <a:stretch>
            <a:fillRect/>
          </a:stretch>
        </p:blipFill>
        <p:spPr>
          <a:xfrm>
            <a:off x="2836591" y="2080143"/>
            <a:ext cx="5037257" cy="2052019"/>
          </a:xfrm>
          <a:prstGeom prst="rect">
            <a:avLst/>
          </a:prstGeom>
        </p:spPr>
      </p:pic>
      <p:sp>
        <p:nvSpPr>
          <p:cNvPr id="7" name="TextBox 6">
            <a:extLst>
              <a:ext uri="{FF2B5EF4-FFF2-40B4-BE49-F238E27FC236}">
                <a16:creationId xmlns:a16="http://schemas.microsoft.com/office/drawing/2014/main" id="{C2D56DD7-C109-EFD5-16C4-66E42D308276}"/>
              </a:ext>
            </a:extLst>
          </p:cNvPr>
          <p:cNvSpPr txBox="1"/>
          <p:nvPr/>
        </p:nvSpPr>
        <p:spPr>
          <a:xfrm>
            <a:off x="694481" y="4872942"/>
            <a:ext cx="9977377" cy="646331"/>
          </a:xfrm>
          <a:prstGeom prst="rect">
            <a:avLst/>
          </a:prstGeom>
          <a:noFill/>
        </p:spPr>
        <p:txBody>
          <a:bodyPr wrap="square" rtlCol="0">
            <a:spAutoFit/>
          </a:bodyPr>
          <a:lstStyle/>
          <a:p>
            <a:r>
              <a:rPr lang="en-US" b="1" u="sng" dirty="0"/>
              <a:t>INSIGHTS :- </a:t>
            </a:r>
            <a:r>
              <a:rPr lang="en-US" dirty="0"/>
              <a:t>AQ HOME Allin1 Gen 2 has the highest manufacturing cost and AQ Master wired x1 MS has the lowest manufacturing cost.</a:t>
            </a:r>
            <a:endParaRPr lang="en-IN" dirty="0"/>
          </a:p>
        </p:txBody>
      </p:sp>
    </p:spTree>
    <p:extLst>
      <p:ext uri="{BB962C8B-B14F-4D97-AF65-F5344CB8AC3E}">
        <p14:creationId xmlns:p14="http://schemas.microsoft.com/office/powerpoint/2010/main" val="588539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F5F36B-2D35-6F21-945E-93D52860BFD1}"/>
              </a:ext>
            </a:extLst>
          </p:cNvPr>
          <p:cNvSpPr txBox="1"/>
          <p:nvPr/>
        </p:nvSpPr>
        <p:spPr>
          <a:xfrm>
            <a:off x="370390" y="601883"/>
            <a:ext cx="9294471" cy="923330"/>
          </a:xfrm>
          <a:prstGeom prst="rect">
            <a:avLst/>
          </a:prstGeom>
          <a:noFill/>
        </p:spPr>
        <p:txBody>
          <a:bodyPr wrap="square" rtlCol="0">
            <a:spAutoFit/>
          </a:bodyPr>
          <a:lstStyle/>
          <a:p>
            <a:r>
              <a:rPr lang="en-US" b="1" u="sng" dirty="0"/>
              <a:t>Query 6 </a:t>
            </a:r>
            <a:r>
              <a:rPr lang="en-US" dirty="0"/>
              <a:t>. Generate a report which contains the top 5 customers who received an average high pre_invoice_discount_pct for the fiscal year 2021 and in the Indian market.</a:t>
            </a:r>
            <a:endParaRPr lang="en-IN" dirty="0"/>
          </a:p>
        </p:txBody>
      </p:sp>
      <p:pic>
        <p:nvPicPr>
          <p:cNvPr id="4" name="Picture 3">
            <a:extLst>
              <a:ext uri="{FF2B5EF4-FFF2-40B4-BE49-F238E27FC236}">
                <a16:creationId xmlns:a16="http://schemas.microsoft.com/office/drawing/2014/main" id="{C8A1C17F-7BA6-DEEF-8495-3D88BBDC34A7}"/>
              </a:ext>
            </a:extLst>
          </p:cNvPr>
          <p:cNvPicPr>
            <a:picLocks noChangeAspect="1"/>
          </p:cNvPicPr>
          <p:nvPr/>
        </p:nvPicPr>
        <p:blipFill>
          <a:blip r:embed="rId2"/>
          <a:stretch>
            <a:fillRect/>
          </a:stretch>
        </p:blipFill>
        <p:spPr>
          <a:xfrm>
            <a:off x="3305827" y="2110125"/>
            <a:ext cx="6645216" cy="1943268"/>
          </a:xfrm>
          <a:prstGeom prst="rect">
            <a:avLst/>
          </a:prstGeom>
        </p:spPr>
      </p:pic>
      <p:sp>
        <p:nvSpPr>
          <p:cNvPr id="5" name="TextBox 4">
            <a:extLst>
              <a:ext uri="{FF2B5EF4-FFF2-40B4-BE49-F238E27FC236}">
                <a16:creationId xmlns:a16="http://schemas.microsoft.com/office/drawing/2014/main" id="{7B2DD5A2-7D1E-8983-5A4F-8812418773E1}"/>
              </a:ext>
            </a:extLst>
          </p:cNvPr>
          <p:cNvSpPr txBox="1"/>
          <p:nvPr/>
        </p:nvSpPr>
        <p:spPr>
          <a:xfrm>
            <a:off x="983848" y="2928395"/>
            <a:ext cx="1295901" cy="369332"/>
          </a:xfrm>
          <a:prstGeom prst="rect">
            <a:avLst/>
          </a:prstGeom>
          <a:noFill/>
        </p:spPr>
        <p:txBody>
          <a:bodyPr wrap="square" rtlCol="0">
            <a:spAutoFit/>
          </a:bodyPr>
          <a:lstStyle/>
          <a:p>
            <a:r>
              <a:rPr lang="en-US" b="1" u="sng" dirty="0"/>
              <a:t>OUTPUT :-</a:t>
            </a:r>
            <a:endParaRPr lang="en-IN" b="1" u="sng" dirty="0"/>
          </a:p>
        </p:txBody>
      </p:sp>
      <p:sp>
        <p:nvSpPr>
          <p:cNvPr id="6" name="TextBox 5">
            <a:extLst>
              <a:ext uri="{FF2B5EF4-FFF2-40B4-BE49-F238E27FC236}">
                <a16:creationId xmlns:a16="http://schemas.microsoft.com/office/drawing/2014/main" id="{6D026F29-E6E9-1E94-E678-7688002D7314}"/>
              </a:ext>
            </a:extLst>
          </p:cNvPr>
          <p:cNvSpPr txBox="1"/>
          <p:nvPr/>
        </p:nvSpPr>
        <p:spPr>
          <a:xfrm>
            <a:off x="810228" y="5092861"/>
            <a:ext cx="9942653" cy="646331"/>
          </a:xfrm>
          <a:prstGeom prst="rect">
            <a:avLst/>
          </a:prstGeom>
          <a:noFill/>
        </p:spPr>
        <p:txBody>
          <a:bodyPr wrap="square" rtlCol="0">
            <a:spAutoFit/>
          </a:bodyPr>
          <a:lstStyle/>
          <a:p>
            <a:r>
              <a:rPr lang="en-US" b="1" u="sng" dirty="0"/>
              <a:t>INSIGHTS :- </a:t>
            </a:r>
            <a:r>
              <a:rPr lang="en-US" dirty="0"/>
              <a:t>Flipkart , Viveks  ,Ezone ,Croma, Amazon are the top 5 highest average discount percentage for the fiscal year 2021 in Indian Market.</a:t>
            </a:r>
            <a:endParaRPr lang="en-IN" dirty="0"/>
          </a:p>
        </p:txBody>
      </p:sp>
    </p:spTree>
    <p:extLst>
      <p:ext uri="{BB962C8B-B14F-4D97-AF65-F5344CB8AC3E}">
        <p14:creationId xmlns:p14="http://schemas.microsoft.com/office/powerpoint/2010/main" val="81331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FCBCEC-C65F-D189-0E38-866C58718407}"/>
              </a:ext>
            </a:extLst>
          </p:cNvPr>
          <p:cNvSpPr txBox="1"/>
          <p:nvPr/>
        </p:nvSpPr>
        <p:spPr>
          <a:xfrm>
            <a:off x="370390" y="601883"/>
            <a:ext cx="9294471" cy="923330"/>
          </a:xfrm>
          <a:prstGeom prst="rect">
            <a:avLst/>
          </a:prstGeom>
          <a:noFill/>
        </p:spPr>
        <p:txBody>
          <a:bodyPr wrap="square" rtlCol="0">
            <a:spAutoFit/>
          </a:bodyPr>
          <a:lstStyle/>
          <a:p>
            <a:r>
              <a:rPr lang="en-US" b="1" u="sng" dirty="0"/>
              <a:t>Query 7 </a:t>
            </a:r>
            <a:r>
              <a:rPr lang="en-US" dirty="0"/>
              <a:t>. Get the complete report of the gross sales amount for the customer "AtliQ Exclusive" for each month. This analysis helps to get an idea of low and high performing months and take strategic decisions</a:t>
            </a:r>
            <a:endParaRPr lang="en-IN" dirty="0"/>
          </a:p>
        </p:txBody>
      </p:sp>
      <p:pic>
        <p:nvPicPr>
          <p:cNvPr id="9" name="Picture 8">
            <a:extLst>
              <a:ext uri="{FF2B5EF4-FFF2-40B4-BE49-F238E27FC236}">
                <a16:creationId xmlns:a16="http://schemas.microsoft.com/office/drawing/2014/main" id="{FB5D5722-7F94-8F6E-6545-73DE722CF4AC}"/>
              </a:ext>
            </a:extLst>
          </p:cNvPr>
          <p:cNvPicPr>
            <a:picLocks noChangeAspect="1"/>
          </p:cNvPicPr>
          <p:nvPr/>
        </p:nvPicPr>
        <p:blipFill>
          <a:blip r:embed="rId2"/>
          <a:stretch>
            <a:fillRect/>
          </a:stretch>
        </p:blipFill>
        <p:spPr>
          <a:xfrm>
            <a:off x="3189484" y="2128583"/>
            <a:ext cx="3223539" cy="4366638"/>
          </a:xfrm>
          <a:prstGeom prst="rect">
            <a:avLst/>
          </a:prstGeom>
        </p:spPr>
      </p:pic>
      <p:pic>
        <p:nvPicPr>
          <p:cNvPr id="11" name="Picture 10">
            <a:extLst>
              <a:ext uri="{FF2B5EF4-FFF2-40B4-BE49-F238E27FC236}">
                <a16:creationId xmlns:a16="http://schemas.microsoft.com/office/drawing/2014/main" id="{BCEC45B5-0187-38F7-D11A-58595E81D2E6}"/>
              </a:ext>
            </a:extLst>
          </p:cNvPr>
          <p:cNvPicPr>
            <a:picLocks noChangeAspect="1"/>
          </p:cNvPicPr>
          <p:nvPr/>
        </p:nvPicPr>
        <p:blipFill rotWithShape="1">
          <a:blip r:embed="rId3"/>
          <a:srcRect l="619" t="3345" r="-619" b="17518"/>
          <a:stretch/>
        </p:blipFill>
        <p:spPr>
          <a:xfrm>
            <a:off x="6984907" y="2128583"/>
            <a:ext cx="3177815" cy="4046075"/>
          </a:xfrm>
          <a:prstGeom prst="rect">
            <a:avLst/>
          </a:prstGeom>
        </p:spPr>
      </p:pic>
      <p:sp>
        <p:nvSpPr>
          <p:cNvPr id="3" name="TextBox 2">
            <a:extLst>
              <a:ext uri="{FF2B5EF4-FFF2-40B4-BE49-F238E27FC236}">
                <a16:creationId xmlns:a16="http://schemas.microsoft.com/office/drawing/2014/main" id="{BC27A6F1-5ECB-4651-0791-9C32BDD9EFBE}"/>
              </a:ext>
            </a:extLst>
          </p:cNvPr>
          <p:cNvSpPr txBox="1"/>
          <p:nvPr/>
        </p:nvSpPr>
        <p:spPr>
          <a:xfrm>
            <a:off x="491613" y="3244334"/>
            <a:ext cx="1907458" cy="369332"/>
          </a:xfrm>
          <a:prstGeom prst="rect">
            <a:avLst/>
          </a:prstGeom>
          <a:noFill/>
        </p:spPr>
        <p:txBody>
          <a:bodyPr wrap="square" rtlCol="0">
            <a:spAutoFit/>
          </a:bodyPr>
          <a:lstStyle/>
          <a:p>
            <a:r>
              <a:rPr lang="en-US" b="1" u="sng" dirty="0"/>
              <a:t>OUTPUT :-</a:t>
            </a:r>
            <a:endParaRPr lang="en-IN" b="1" u="sng" dirty="0"/>
          </a:p>
        </p:txBody>
      </p:sp>
    </p:spTree>
    <p:extLst>
      <p:ext uri="{BB962C8B-B14F-4D97-AF65-F5344CB8AC3E}">
        <p14:creationId xmlns:p14="http://schemas.microsoft.com/office/powerpoint/2010/main" val="1170929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218</TotalTime>
  <Words>594</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Segoe UI</vt:lpstr>
      <vt:lpstr>Wingdings</vt:lpstr>
      <vt:lpstr>Wingdings 3</vt:lpstr>
      <vt:lpstr>Ion Boardroom</vt:lpstr>
      <vt:lpstr>AtliQ Hardware Ad-hoc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DIKSHA YADAV</dc:creator>
  <cp:lastModifiedBy>DIKSHA YADAV</cp:lastModifiedBy>
  <cp:revision>4</cp:revision>
  <dcterms:created xsi:type="dcterms:W3CDTF">2024-06-06T07:19:03Z</dcterms:created>
  <dcterms:modified xsi:type="dcterms:W3CDTF">2024-06-07T05:17:20Z</dcterms:modified>
</cp:coreProperties>
</file>