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1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3600" b="1" dirty="0"/>
              <a:t> Top 5 Categories by popularity</a:t>
            </a:r>
          </a:p>
        </c:rich>
      </c:tx>
      <c:layout>
        <c:manualLayout>
          <c:xMode val="edge"/>
          <c:yMode val="edge"/>
          <c:x val="0.36939320866141734"/>
          <c:y val="4.0625000000000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Aggregate Score </c:v>
                </c:pt>
              </c:strCache>
            </c:strRef>
          </c:tx>
          <c:spPr>
            <a:solidFill>
              <a:schemeClr val="accent1"/>
            </a:solidFill>
            <a:ln>
              <a:noFill/>
            </a:ln>
            <a:effectLst/>
          </c:spPr>
          <c:invertIfNegative val="0"/>
          <c:cat>
            <c:strRef>
              <c:f>Sheet1!$A$2:$A$6</c:f>
              <c:strCache>
                <c:ptCount val="5"/>
                <c:pt idx="0">
                  <c:v>food</c:v>
                </c:pt>
                <c:pt idx="1">
                  <c:v>technology</c:v>
                </c:pt>
                <c:pt idx="2">
                  <c:v>healthy eating</c:v>
                </c:pt>
                <c:pt idx="3">
                  <c:v>science</c:v>
                </c:pt>
                <c:pt idx="4">
                  <c:v>Animals</c:v>
                </c:pt>
              </c:strCache>
            </c:strRef>
          </c:cat>
          <c:val>
            <c:numRef>
              <c:f>Sheet1!$B$2:$B$6</c:f>
              <c:numCache>
                <c:formatCode>General</c:formatCode>
                <c:ptCount val="5"/>
                <c:pt idx="0">
                  <c:v>66676</c:v>
                </c:pt>
                <c:pt idx="1">
                  <c:v>68738</c:v>
                </c:pt>
                <c:pt idx="2">
                  <c:v>69339</c:v>
                </c:pt>
                <c:pt idx="3">
                  <c:v>71168</c:v>
                </c:pt>
                <c:pt idx="4">
                  <c:v>74965</c:v>
                </c:pt>
              </c:numCache>
            </c:numRef>
          </c:val>
          <c:extLst>
            <c:ext xmlns:c16="http://schemas.microsoft.com/office/drawing/2014/chart" uri="{C3380CC4-5D6E-409C-BE32-E72D297353CC}">
              <c16:uniqueId val="{00000000-B806-476E-B034-1C38DF20555D}"/>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food</c:v>
                </c:pt>
                <c:pt idx="1">
                  <c:v>technology</c:v>
                </c:pt>
                <c:pt idx="2">
                  <c:v>healthy eating</c:v>
                </c:pt>
                <c:pt idx="3">
                  <c:v>science</c:v>
                </c:pt>
                <c:pt idx="4">
                  <c:v>Animals</c:v>
                </c:pt>
              </c:strCache>
            </c:strRef>
          </c:cat>
          <c:val>
            <c:numRef>
              <c:f>Sheet1!$C$2:$C$6</c:f>
              <c:numCache>
                <c:formatCode>General</c:formatCode>
                <c:ptCount val="5"/>
              </c:numCache>
            </c:numRef>
          </c:val>
          <c:extLst>
            <c:ext xmlns:c16="http://schemas.microsoft.com/office/drawing/2014/chart" uri="{C3380CC4-5D6E-409C-BE32-E72D297353CC}">
              <c16:uniqueId val="{00000001-B806-476E-B034-1C38DF20555D}"/>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food</c:v>
                </c:pt>
                <c:pt idx="1">
                  <c:v>technology</c:v>
                </c:pt>
                <c:pt idx="2">
                  <c:v>healthy eating</c:v>
                </c:pt>
                <c:pt idx="3">
                  <c:v>science</c:v>
                </c:pt>
                <c:pt idx="4">
                  <c:v>Animals</c:v>
                </c:pt>
              </c:strCache>
            </c:strRef>
          </c:cat>
          <c:val>
            <c:numRef>
              <c:f>Sheet1!$D$2:$D$6</c:f>
              <c:numCache>
                <c:formatCode>General</c:formatCode>
                <c:ptCount val="5"/>
              </c:numCache>
            </c:numRef>
          </c:val>
          <c:extLst>
            <c:ext xmlns:c16="http://schemas.microsoft.com/office/drawing/2014/chart" uri="{C3380CC4-5D6E-409C-BE32-E72D297353CC}">
              <c16:uniqueId val="{00000002-B806-476E-B034-1C38DF20555D}"/>
            </c:ext>
          </c:extLst>
        </c:ser>
        <c:dLbls>
          <c:showLegendKey val="0"/>
          <c:showVal val="0"/>
          <c:showCatName val="0"/>
          <c:showSerName val="0"/>
          <c:showPercent val="0"/>
          <c:showBubbleSize val="0"/>
        </c:dLbls>
        <c:gapWidth val="0"/>
        <c:overlap val="84"/>
        <c:axId val="1019422015"/>
        <c:axId val="1205847071"/>
      </c:barChart>
      <c:catAx>
        <c:axId val="101942201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4000" b="1" dirty="0">
                    <a:solidFill>
                      <a:schemeClr val="tx1"/>
                    </a:solidFill>
                  </a:rPr>
                  <a:t>Categories</a:t>
                </a:r>
                <a:endParaRPr lang="en-IN" b="1"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05847071"/>
        <c:crosses val="autoZero"/>
        <c:auto val="1"/>
        <c:lblAlgn val="ctr"/>
        <c:lblOffset val="100"/>
        <c:noMultiLvlLbl val="0"/>
      </c:catAx>
      <c:valAx>
        <c:axId val="12058470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2800" b="1" i="0" u="none" strike="noStrike" kern="1200" baseline="0" dirty="0">
                    <a:solidFill>
                      <a:schemeClr val="tx1"/>
                    </a:solidFill>
                    <a:latin typeface="+mn-lt"/>
                    <a:ea typeface="+mn-ea"/>
                    <a:cs typeface="+mn-cs"/>
                  </a:rPr>
                  <a:t>Popularity</a:t>
                </a:r>
                <a:r>
                  <a:rPr lang="en-IN" b="1" baseline="0" dirty="0">
                    <a:solidFill>
                      <a:schemeClr val="tx1"/>
                    </a:solidFill>
                  </a:rPr>
                  <a:t>  </a:t>
                </a:r>
                <a:r>
                  <a:rPr lang="en-IN" sz="2800" b="1" baseline="0" dirty="0">
                    <a:solidFill>
                      <a:schemeClr val="tx1"/>
                    </a:solidFill>
                  </a:rPr>
                  <a:t>Score</a:t>
                </a:r>
                <a:endParaRPr lang="en-IN" sz="2800" b="1"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solidFill>
            <a:schemeClr val="bg1"/>
          </a:solidFill>
          <a:ln>
            <a:solidFill>
              <a:schemeClr val="tx1"/>
            </a:solidFill>
          </a:ln>
          <a:effectLst/>
        </c:spPr>
        <c:txPr>
          <a:bodyPr rot="-60000000" spcFirstLastPara="1" vertOverflow="ellipsis" vert="horz" wrap="square" anchor="ctr" anchorCtr="1"/>
          <a:lstStyle/>
          <a:p>
            <a:pPr>
              <a:defRPr sz="1410" b="0" i="0" u="none" strike="noStrike" kern="1200" baseline="0">
                <a:solidFill>
                  <a:schemeClr val="tx1"/>
                </a:solidFill>
                <a:latin typeface="+mn-lt"/>
                <a:ea typeface="+mn-ea"/>
                <a:cs typeface="+mn-cs"/>
              </a:defRPr>
            </a:pPr>
            <a:endParaRPr lang="en-US"/>
          </a:p>
        </c:txPr>
        <c:crossAx val="101942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spPr>
            <a:scene3d>
              <a:camera prst="orthographicFront"/>
              <a:lightRig rig="threePt" dir="t"/>
            </a:scene3d>
            <a:sp3d prstMaterial="matte">
              <a:bevelT w="114300" prst="hardEdge"/>
              <a:bevelB w="114300" prst="hardEdge"/>
            </a:sp3d>
          </c:spPr>
          <c:dPt>
            <c:idx val="0"/>
            <c:bubble3D val="0"/>
            <c:explosion val="13"/>
            <c:spPr>
              <a:solidFill>
                <a:schemeClr val="accent6"/>
              </a:solidFill>
              <a:ln w="19050">
                <a:solidFill>
                  <a:schemeClr val="lt1"/>
                </a:solidFill>
              </a:ln>
              <a:effectLst/>
              <a:scene3d>
                <a:camera prst="orthographicFront"/>
                <a:lightRig rig="threePt" dir="t"/>
              </a:scene3d>
              <a:sp3d prstMaterial="matte">
                <a:bevelT w="114300" prst="hardEdge"/>
                <a:bevelB w="114300" prst="hardEdge"/>
              </a:sp3d>
            </c:spPr>
            <c:extLst>
              <c:ext xmlns:c16="http://schemas.microsoft.com/office/drawing/2014/chart" uri="{C3380CC4-5D6E-409C-BE32-E72D297353CC}">
                <c16:uniqueId val="{00000003-C086-4D82-BB76-A85C68712051}"/>
              </c:ext>
            </c:extLst>
          </c:dPt>
          <c:dPt>
            <c:idx val="1"/>
            <c:bubble3D val="0"/>
            <c:spPr>
              <a:solidFill>
                <a:schemeClr val="accent5"/>
              </a:solidFill>
              <a:ln w="19050">
                <a:solidFill>
                  <a:schemeClr val="lt1"/>
                </a:solidFill>
              </a:ln>
              <a:effectLst/>
              <a:scene3d>
                <a:camera prst="orthographicFront"/>
                <a:lightRig rig="threePt" dir="t"/>
              </a:scene3d>
              <a:sp3d prstMaterial="matte">
                <a:bevelT w="114300" prst="hardEdge"/>
                <a:bevelB w="114300" prst="hardEdge"/>
              </a:sp3d>
            </c:spPr>
          </c:dPt>
          <c:dPt>
            <c:idx val="2"/>
            <c:bubble3D val="0"/>
            <c:spPr>
              <a:solidFill>
                <a:schemeClr val="accent4"/>
              </a:solidFill>
              <a:ln w="19050">
                <a:solidFill>
                  <a:schemeClr val="lt1"/>
                </a:solidFill>
              </a:ln>
              <a:effectLst/>
              <a:scene3d>
                <a:camera prst="orthographicFront"/>
                <a:lightRig rig="threePt" dir="t"/>
              </a:scene3d>
              <a:sp3d prstMaterial="matte">
                <a:bevelT w="114300" prst="hardEdge"/>
                <a:bevelB w="114300" prst="hardEdge"/>
              </a:sp3d>
            </c:spPr>
          </c:dPt>
          <c:dPt>
            <c:idx val="3"/>
            <c:bubble3D val="0"/>
            <c:spPr>
              <a:solidFill>
                <a:schemeClr val="accent6">
                  <a:lumMod val="60000"/>
                </a:schemeClr>
              </a:solidFill>
              <a:ln w="19050">
                <a:solidFill>
                  <a:schemeClr val="lt1"/>
                </a:solidFill>
              </a:ln>
              <a:effectLst/>
              <a:scene3d>
                <a:camera prst="orthographicFront"/>
                <a:lightRig rig="threePt" dir="t"/>
              </a:scene3d>
              <a:sp3d prstMaterial="matte">
                <a:bevelT w="114300" prst="hardEdge"/>
                <a:bevelB w="114300" prst="hardEdge"/>
              </a:sp3d>
            </c:spPr>
          </c:dPt>
          <c:dPt>
            <c:idx val="4"/>
            <c:bubble3D val="0"/>
            <c:spPr>
              <a:solidFill>
                <a:schemeClr val="accent5">
                  <a:lumMod val="60000"/>
                </a:schemeClr>
              </a:solidFill>
              <a:ln w="19050">
                <a:solidFill>
                  <a:schemeClr val="lt1"/>
                </a:solidFill>
              </a:ln>
              <a:effectLst/>
              <a:scene3d>
                <a:camera prst="orthographicFront"/>
                <a:lightRig rig="threePt" dir="t"/>
              </a:scene3d>
              <a:sp3d prstMaterial="matte">
                <a:bevelT w="114300" prst="hardEdge"/>
                <a:bevelB w="114300" prst="hardEdge"/>
              </a:sp3d>
            </c:spPr>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Animals</c:v>
                </c:pt>
                <c:pt idx="1">
                  <c:v>science</c:v>
                </c:pt>
                <c:pt idx="2">
                  <c:v>healthy eating</c:v>
                </c:pt>
                <c:pt idx="3">
                  <c:v>technology</c:v>
                </c:pt>
                <c:pt idx="4">
                  <c:v>food</c:v>
                </c:pt>
              </c:strCache>
            </c:strRef>
          </c:cat>
          <c:val>
            <c:numRef>
              <c:f>Sheet1!$B$2:$B$6</c:f>
              <c:numCache>
                <c:formatCode>0%</c:formatCode>
                <c:ptCount val="5"/>
                <c:pt idx="0">
                  <c:v>0.21364488751332342</c:v>
                </c:pt>
                <c:pt idx="1">
                  <c:v>0.20282370912490097</c:v>
                </c:pt>
                <c:pt idx="2">
                  <c:v>0.19761118995913202</c:v>
                </c:pt>
                <c:pt idx="3">
                  <c:v>0.19589838295058795</c:v>
                </c:pt>
                <c:pt idx="4">
                  <c:v>0.19002183045205565</c:v>
                </c:pt>
              </c:numCache>
            </c:numRef>
          </c:val>
          <c:extLst>
            <c:ext xmlns:c16="http://schemas.microsoft.com/office/drawing/2014/chart" uri="{C3380CC4-5D6E-409C-BE32-E72D297353CC}">
              <c16:uniqueId val="{00000000-C086-4D82-BB76-A85C68712051}"/>
            </c:ext>
          </c:extLst>
        </c:ser>
        <c:ser>
          <c:idx val="1"/>
          <c:order val="1"/>
          <c:tx>
            <c:strRef>
              <c:f>Sheet1!#REF!</c:f>
              <c:strCache>
                <c:ptCount val="1"/>
                <c:pt idx="0">
                  <c:v>#REF!</c:v>
                </c:pt>
              </c:strCache>
            </c:strRef>
          </c:tx>
          <c:dPt>
            <c:idx val="0"/>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Animals</c:v>
                </c:pt>
                <c:pt idx="1">
                  <c:v>science</c:v>
                </c:pt>
                <c:pt idx="2">
                  <c:v>healthy eating</c:v>
                </c:pt>
                <c:pt idx="3">
                  <c:v>technology</c:v>
                </c:pt>
                <c:pt idx="4">
                  <c:v>food</c:v>
                </c:pt>
              </c:strCache>
            </c:strRef>
          </c:cat>
          <c:val>
            <c:numRef>
              <c:f>Sheet1!#REF!</c:f>
              <c:numCache>
                <c:formatCode>General</c:formatCode>
                <c:ptCount val="1"/>
                <c:pt idx="0">
                  <c:v>1</c:v>
                </c:pt>
              </c:numCache>
            </c:numRef>
          </c:val>
          <c:extLst>
            <c:ext xmlns:c16="http://schemas.microsoft.com/office/drawing/2014/chart" uri="{C3380CC4-5D6E-409C-BE32-E72D297353CC}">
              <c16:uniqueId val="{00000001-C086-4D82-BB76-A85C6871205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Over the past 5 years, Social Buzz has reached over 500 million active users each month. They have scaled quicker than anticipated and need the help of an advisory firm to oversee their scaling process effectively. Due to their rapid growth and digital nature create, collect and must analyze is huge. . Every day over 100,000 pieces of content, Up until this point, they have not relied on any third party firms to help them get to where they are. However there are 3 main reasons why they are now looking at bringing in external expertise: </a:t>
            </a:r>
          </a:p>
          <a:p>
            <a:pPr lvl="0"/>
            <a:r>
              <a:rPr lang="en-US" dirty="0"/>
              <a:t>They are looking to complete an IPO by the end of next year and need guidance to ensure that this goes smoothly. 2) They are still a small company and do not have the resources to manage the scale that they are currently at. They could hire more people, but they want an experienced practice to help instead. 3) They want to learn data best practices from a large corporation. Due to the nature of their business, they have a massive amount of data so they are keen 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 Every day over 100,000 pieces of content, ranging from text, images, videos and GIFs are posted. All of this data is highly unstructured and requires extremely sophisticated and expensive technology to manage and maintain. Out of the 250 people working at Social Buzz, 200 of them are technical staff working on maintaining this highly complex technology.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734788"/>
          </a:xfrm>
          <a:prstGeom prst="rect">
            <a:avLst/>
          </a:prstGeom>
        </p:spPr>
        <p:txBody>
          <a:bodyPr lIns="0" tIns="0" rIns="0" bIns="0" rtlCol="0" anchor="t">
            <a:spAutoFit/>
          </a:bodyPr>
          <a:lstStyle/>
          <a:p>
            <a:pPr algn="ctr">
              <a:lnSpc>
                <a:spcPts val="11059"/>
              </a:lnSpc>
            </a:pPr>
            <a:r>
              <a:rPr lang="en-US" sz="7200" spc="-105" dirty="0">
                <a:solidFill>
                  <a:srgbClr val="FFFFFF"/>
                </a:solidFill>
                <a:latin typeface="Graphik Regular" panose="020B0503030202060203" pitchFamily="34" charset="0"/>
              </a:rPr>
              <a:t>Social Buzz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6672276"/>
            <a:chOff x="0" y="-47625"/>
            <a:chExt cx="7569956" cy="8896370"/>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8896370"/>
            </a:xfrm>
            <a:prstGeom prst="rect">
              <a:avLst/>
            </a:prstGeom>
          </p:spPr>
          <p:txBody>
            <a:bodyPr lIns="0" tIns="0" rIns="0" bIns="0" rtlCol="0" anchor="t">
              <a:spAutoFit/>
            </a:bodyPr>
            <a:lstStyle/>
            <a:p>
              <a:pPr>
                <a:lnSpc>
                  <a:spcPts val="2940"/>
                </a:lnSpc>
              </a:pPr>
              <a:r>
                <a:rPr lang="en-US" sz="2400" spc="-21" dirty="0">
                  <a:solidFill>
                    <a:srgbClr val="000000"/>
                  </a:solidFill>
                  <a:latin typeface="Graphik Regular" panose="020B0503030202060203" pitchFamily="34" charset="0"/>
                </a:rPr>
                <a:t>ANALYSIS</a:t>
              </a:r>
            </a:p>
            <a:p>
              <a:pPr>
                <a:lnSpc>
                  <a:spcPts val="2940"/>
                </a:lnSpc>
              </a:pPr>
              <a:r>
                <a:rPr lang="en-US" sz="2100" spc="-21" dirty="0">
                  <a:solidFill>
                    <a:srgbClr val="000000"/>
                  </a:solidFill>
                  <a:latin typeface="Graphik Regular" panose="020B0503030202060203" pitchFamily="34" charset="0"/>
                </a:rPr>
                <a:t>Animal and Science is the  two most popular categories of content , showing that people enjoy real life and factual content the most .</a:t>
              </a:r>
            </a:p>
            <a:p>
              <a:pPr>
                <a:lnSpc>
                  <a:spcPts val="2940"/>
                </a:lnSpc>
              </a:pPr>
              <a:endParaRPr lang="en-US" sz="2100" spc="-21" dirty="0">
                <a:solidFill>
                  <a:srgbClr val="000000"/>
                </a:solidFill>
                <a:latin typeface="Graphik Regular" panose="020B0503030202060203" pitchFamily="34" charset="0"/>
              </a:endParaRPr>
            </a:p>
            <a:p>
              <a:pPr>
                <a:lnSpc>
                  <a:spcPts val="2940"/>
                </a:lnSpc>
              </a:pPr>
              <a:r>
                <a:rPr lang="en-US" sz="2400" spc="-21" dirty="0">
                  <a:solidFill>
                    <a:srgbClr val="000000"/>
                  </a:solidFill>
                  <a:latin typeface="Graphik Regular" panose="020B0503030202060203" pitchFamily="34" charset="0"/>
                </a:rPr>
                <a:t>INSIGHT</a:t>
              </a:r>
            </a:p>
            <a:p>
              <a:pPr>
                <a:lnSpc>
                  <a:spcPts val="2940"/>
                </a:lnSpc>
              </a:pPr>
              <a:r>
                <a:rPr lang="en-US" sz="2100" spc="-21" dirty="0">
                  <a:solidFill>
                    <a:srgbClr val="000000"/>
                  </a:solidFill>
                  <a:latin typeface="Graphik Regular" panose="020B0503030202060203" pitchFamily="34" charset="0"/>
                </a:rPr>
                <a:t>Food is the common theme under most 5 categories with Healthy  eating ranking the highest . This may give an indication to the audience within your user base. You could use the insight  use this insight to create a campaign and work with healthy eating brands to boost your engagement.</a:t>
              </a:r>
            </a:p>
            <a:p>
              <a:pPr>
                <a:lnSpc>
                  <a:spcPts val="2940"/>
                </a:lnSpc>
              </a:pPr>
              <a:endParaRPr lang="en-US" sz="2100" spc="-21" dirty="0">
                <a:solidFill>
                  <a:srgbClr val="000000"/>
                </a:solidFill>
                <a:latin typeface="Graphik Regular" panose="020B0503030202060203" pitchFamily="34" charset="0"/>
              </a:endParaRPr>
            </a:p>
            <a:p>
              <a:pPr>
                <a:lnSpc>
                  <a:spcPts val="2940"/>
                </a:lnSpc>
              </a:pPr>
              <a:r>
                <a:rPr lang="en-US" sz="2400" spc="-21" dirty="0">
                  <a:solidFill>
                    <a:srgbClr val="000000"/>
                  </a:solidFill>
                  <a:latin typeface="Graphik Regular" panose="020B0503030202060203" pitchFamily="34" charset="0"/>
                </a:rPr>
                <a:t>NEXT STEPS</a:t>
              </a:r>
            </a:p>
            <a:p>
              <a:pPr>
                <a:lnSpc>
                  <a:spcPts val="2940"/>
                </a:lnSpc>
              </a:pPr>
              <a:r>
                <a:rPr lang="en-US" sz="2100" spc="-21" dirty="0">
                  <a:solidFill>
                    <a:srgbClr val="000000"/>
                  </a:solidFill>
                  <a:latin typeface="Graphik Regular" panose="020B0503030202060203" pitchFamily="34" charset="0"/>
                </a:rPr>
                <a:t>This Ad-hoc analysis is insightful, but it’s time to take this analysis into large scale production for real time understanding of your business. We can show you how to do this.</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610600" y="1714500"/>
            <a:ext cx="7678579" cy="6566916"/>
          </a:xfrm>
          <a:prstGeom prst="rect">
            <a:avLst/>
          </a:prstGeom>
          <a:solidFill>
            <a:schemeClr val="bg1"/>
          </a:solidFill>
        </p:spPr>
        <p:txBody>
          <a:bodyPr/>
          <a:lstStyle/>
          <a:p>
            <a:endParaRPr lang="en-IN" dirty="0"/>
          </a:p>
          <a:p>
            <a:endParaRPr lang="en-IN" dirty="0"/>
          </a:p>
          <a:p>
            <a:pPr lvl="1"/>
            <a:r>
              <a:rPr lang="en-IN" sz="3200" dirty="0"/>
              <a:t>Social Buzz is a fast growing technology unicorn that need to adapt quickly to it’s global scale. Accenture has begun a 3 month POC focusing on these tasks:</a:t>
            </a:r>
          </a:p>
          <a:p>
            <a:pPr lvl="1"/>
            <a:endParaRPr lang="en-IN" sz="3200" dirty="0"/>
          </a:p>
          <a:p>
            <a:pPr marL="742950" lvl="1" indent="-285750">
              <a:buFont typeface="Arial" panose="020B0604020202020204" pitchFamily="34" charset="0"/>
              <a:buChar char="•"/>
            </a:pPr>
            <a:r>
              <a:rPr lang="en-IN" sz="3200" dirty="0"/>
              <a:t>An Audit of Social Buzz’s big data practice</a:t>
            </a:r>
          </a:p>
          <a:p>
            <a:pPr marL="742950" lvl="1" indent="-285750">
              <a:buFont typeface="Arial" panose="020B0604020202020204" pitchFamily="34" charset="0"/>
              <a:buChar char="•"/>
            </a:pPr>
            <a:r>
              <a:rPr lang="en-IN" sz="3200" dirty="0"/>
              <a:t>Recommendations for successful IPO  </a:t>
            </a:r>
          </a:p>
          <a:p>
            <a:pPr marL="742950" lvl="1" indent="-285750">
              <a:buFont typeface="Arial" panose="020B0604020202020204" pitchFamily="34" charset="0"/>
              <a:buChar char="•"/>
            </a:pPr>
            <a:r>
              <a:rPr lang="en-IN" sz="3200" dirty="0"/>
              <a:t>Analysis to find social Buzz’s top 5 most popular category of content</a:t>
            </a:r>
            <a:r>
              <a:rPr lang="en-IN"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E72BEFC-7358-E05B-C211-6F5F86A7116C}"/>
              </a:ext>
            </a:extLst>
          </p:cNvPr>
          <p:cNvSpPr txBox="1"/>
          <p:nvPr/>
        </p:nvSpPr>
        <p:spPr>
          <a:xfrm>
            <a:off x="2590800" y="4991100"/>
            <a:ext cx="7162800" cy="4339650"/>
          </a:xfrm>
          <a:prstGeom prst="rect">
            <a:avLst/>
          </a:prstGeom>
          <a:noFill/>
        </p:spPr>
        <p:txBody>
          <a:bodyPr wrap="square" rtlCol="0">
            <a:spAutoFit/>
          </a:bodyPr>
          <a:lstStyle/>
          <a:p>
            <a:r>
              <a:rPr lang="en-IN" sz="3600" dirty="0">
                <a:solidFill>
                  <a:schemeClr val="bg1"/>
                </a:solidFill>
              </a:rPr>
              <a:t>Over </a:t>
            </a:r>
            <a:r>
              <a:rPr lang="en-IN" sz="3600" u="sng" dirty="0">
                <a:solidFill>
                  <a:schemeClr val="bg1"/>
                </a:solidFill>
              </a:rPr>
              <a:t>100000 </a:t>
            </a:r>
            <a:r>
              <a:rPr lang="en-IN" sz="3600" dirty="0">
                <a:solidFill>
                  <a:schemeClr val="bg1"/>
                </a:solidFill>
              </a:rPr>
              <a:t> post per day</a:t>
            </a:r>
          </a:p>
          <a:p>
            <a:endParaRPr lang="en-IN" sz="3600" dirty="0">
              <a:solidFill>
                <a:schemeClr val="bg1"/>
              </a:solidFill>
            </a:endParaRPr>
          </a:p>
          <a:p>
            <a:r>
              <a:rPr lang="en-IN" sz="3600" u="sng" dirty="0">
                <a:solidFill>
                  <a:schemeClr val="bg1"/>
                </a:solidFill>
              </a:rPr>
              <a:t>36,500,000 </a:t>
            </a:r>
            <a:r>
              <a:rPr lang="en-IN" sz="3600" dirty="0">
                <a:solidFill>
                  <a:schemeClr val="bg1"/>
                </a:solidFill>
              </a:rPr>
              <a:t>pieces of content per year!</a:t>
            </a:r>
          </a:p>
          <a:p>
            <a:endParaRPr lang="en-IN" sz="3600" u="sng" dirty="0">
              <a:solidFill>
                <a:schemeClr val="bg1"/>
              </a:solidFill>
            </a:endParaRPr>
          </a:p>
          <a:p>
            <a:r>
              <a:rPr lang="en-IN" sz="2400" dirty="0">
                <a:solidFill>
                  <a:schemeClr val="bg1"/>
                </a:solidFill>
              </a:rPr>
              <a:t>But how to capitalize when there is so much?</a:t>
            </a:r>
          </a:p>
          <a:p>
            <a:endParaRPr lang="en-IN" sz="2400" dirty="0">
              <a:solidFill>
                <a:schemeClr val="bg1"/>
              </a:solidFill>
            </a:endParaRPr>
          </a:p>
          <a:p>
            <a:r>
              <a:rPr lang="en-IN" sz="2400" u="sng" dirty="0">
                <a:solidFill>
                  <a:schemeClr val="bg1"/>
                </a:solidFill>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E84248C9-ECF0-6696-6AA5-CCBF144E2E30}"/>
              </a:ext>
            </a:extLst>
          </p:cNvPr>
          <p:cNvSpPr txBox="1"/>
          <p:nvPr/>
        </p:nvSpPr>
        <p:spPr>
          <a:xfrm>
            <a:off x="13944600" y="4838700"/>
            <a:ext cx="3886200" cy="1077218"/>
          </a:xfrm>
          <a:prstGeom prst="rect">
            <a:avLst/>
          </a:prstGeom>
          <a:noFill/>
        </p:spPr>
        <p:txBody>
          <a:bodyPr wrap="square" rtlCol="0">
            <a:spAutoFit/>
          </a:bodyPr>
          <a:lstStyle/>
          <a:p>
            <a:r>
              <a:rPr lang="en-IN" sz="3200" dirty="0"/>
              <a:t>Marcus Rampton</a:t>
            </a:r>
          </a:p>
          <a:p>
            <a:r>
              <a:rPr lang="en-IN" sz="3200" dirty="0"/>
              <a:t>Senior Principle</a:t>
            </a:r>
          </a:p>
        </p:txBody>
      </p:sp>
      <p:sp>
        <p:nvSpPr>
          <p:cNvPr id="35" name="TextBox 34">
            <a:extLst>
              <a:ext uri="{FF2B5EF4-FFF2-40B4-BE49-F238E27FC236}">
                <a16:creationId xmlns:a16="http://schemas.microsoft.com/office/drawing/2014/main" id="{78EA1B0C-098F-CCEE-F89E-0422E9A41299}"/>
              </a:ext>
            </a:extLst>
          </p:cNvPr>
          <p:cNvSpPr txBox="1"/>
          <p:nvPr/>
        </p:nvSpPr>
        <p:spPr>
          <a:xfrm>
            <a:off x="13944600" y="7505700"/>
            <a:ext cx="5867400" cy="1077218"/>
          </a:xfrm>
          <a:prstGeom prst="rect">
            <a:avLst/>
          </a:prstGeom>
          <a:noFill/>
        </p:spPr>
        <p:txBody>
          <a:bodyPr wrap="square" rtlCol="0">
            <a:spAutoFit/>
          </a:bodyPr>
          <a:lstStyle/>
          <a:p>
            <a:r>
              <a:rPr lang="en-IN" sz="3200" dirty="0"/>
              <a:t>Andrew Fleming</a:t>
            </a:r>
          </a:p>
          <a:p>
            <a:r>
              <a:rPr lang="en-IN" sz="3200" dirty="0"/>
              <a:t>Chief Technical Architect</a:t>
            </a:r>
          </a:p>
        </p:txBody>
      </p:sp>
      <p:sp>
        <p:nvSpPr>
          <p:cNvPr id="36" name="TextBox 35">
            <a:extLst>
              <a:ext uri="{FF2B5EF4-FFF2-40B4-BE49-F238E27FC236}">
                <a16:creationId xmlns:a16="http://schemas.microsoft.com/office/drawing/2014/main" id="{59FF49EE-6C90-7A15-D8E0-A8E24FE4C9E0}"/>
              </a:ext>
            </a:extLst>
          </p:cNvPr>
          <p:cNvSpPr txBox="1"/>
          <p:nvPr/>
        </p:nvSpPr>
        <p:spPr>
          <a:xfrm>
            <a:off x="13944600" y="1714500"/>
            <a:ext cx="2971800" cy="1077218"/>
          </a:xfrm>
          <a:prstGeom prst="rect">
            <a:avLst/>
          </a:prstGeom>
          <a:noFill/>
        </p:spPr>
        <p:txBody>
          <a:bodyPr wrap="square" rtlCol="0">
            <a:spAutoFit/>
          </a:bodyPr>
          <a:lstStyle/>
          <a:p>
            <a:r>
              <a:rPr lang="en-IN" sz="1400" dirty="0"/>
              <a:t>{</a:t>
            </a:r>
            <a:r>
              <a:rPr lang="en-IN" sz="3200" dirty="0"/>
              <a:t>Myself }</a:t>
            </a:r>
          </a:p>
          <a:p>
            <a:r>
              <a:rPr lang="en-IN" sz="32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BDD602C-8C2F-4ED8-343A-20E7D001C722}"/>
              </a:ext>
            </a:extLst>
          </p:cNvPr>
          <p:cNvSpPr txBox="1"/>
          <p:nvPr/>
        </p:nvSpPr>
        <p:spPr>
          <a:xfrm>
            <a:off x="4038600" y="1333500"/>
            <a:ext cx="6858000" cy="707886"/>
          </a:xfrm>
          <a:prstGeom prst="rect">
            <a:avLst/>
          </a:prstGeom>
          <a:noFill/>
        </p:spPr>
        <p:txBody>
          <a:bodyPr wrap="square" rtlCol="0">
            <a:spAutoFit/>
          </a:bodyPr>
          <a:lstStyle/>
          <a:p>
            <a:r>
              <a:rPr lang="en-IN" sz="4000" dirty="0">
                <a:solidFill>
                  <a:schemeClr val="bg1"/>
                </a:solidFill>
              </a:rPr>
              <a:t>Data Understanding </a:t>
            </a:r>
          </a:p>
        </p:txBody>
      </p:sp>
      <p:sp>
        <p:nvSpPr>
          <p:cNvPr id="40" name="TextBox 39">
            <a:extLst>
              <a:ext uri="{FF2B5EF4-FFF2-40B4-BE49-F238E27FC236}">
                <a16:creationId xmlns:a16="http://schemas.microsoft.com/office/drawing/2014/main" id="{ACC9E7D1-DDFD-FD33-AE9F-5487864C9303}"/>
              </a:ext>
            </a:extLst>
          </p:cNvPr>
          <p:cNvSpPr txBox="1"/>
          <p:nvPr/>
        </p:nvSpPr>
        <p:spPr>
          <a:xfrm>
            <a:off x="6096000" y="3009900"/>
            <a:ext cx="6858000" cy="707886"/>
          </a:xfrm>
          <a:prstGeom prst="rect">
            <a:avLst/>
          </a:prstGeom>
          <a:noFill/>
        </p:spPr>
        <p:txBody>
          <a:bodyPr wrap="square" rtlCol="0">
            <a:spAutoFit/>
          </a:bodyPr>
          <a:lstStyle/>
          <a:p>
            <a:r>
              <a:rPr lang="en-IN" sz="4000" dirty="0">
                <a:solidFill>
                  <a:schemeClr val="bg1"/>
                </a:solidFill>
              </a:rPr>
              <a:t>Data Cleaning</a:t>
            </a:r>
          </a:p>
        </p:txBody>
      </p:sp>
      <p:sp>
        <p:nvSpPr>
          <p:cNvPr id="41" name="TextBox 40">
            <a:extLst>
              <a:ext uri="{FF2B5EF4-FFF2-40B4-BE49-F238E27FC236}">
                <a16:creationId xmlns:a16="http://schemas.microsoft.com/office/drawing/2014/main" id="{29D6DE9F-C85B-D38B-6903-1EDE047D0668}"/>
              </a:ext>
            </a:extLst>
          </p:cNvPr>
          <p:cNvSpPr txBox="1"/>
          <p:nvPr/>
        </p:nvSpPr>
        <p:spPr>
          <a:xfrm>
            <a:off x="8077200" y="4305300"/>
            <a:ext cx="6858000" cy="707886"/>
          </a:xfrm>
          <a:prstGeom prst="rect">
            <a:avLst/>
          </a:prstGeom>
          <a:noFill/>
        </p:spPr>
        <p:txBody>
          <a:bodyPr wrap="square" rtlCol="0">
            <a:spAutoFit/>
          </a:bodyPr>
          <a:lstStyle/>
          <a:p>
            <a:r>
              <a:rPr lang="en-IN" sz="4000" dirty="0">
                <a:solidFill>
                  <a:schemeClr val="bg1"/>
                </a:solidFill>
              </a:rPr>
              <a:t>Data Modelling</a:t>
            </a:r>
          </a:p>
        </p:txBody>
      </p:sp>
      <p:sp>
        <p:nvSpPr>
          <p:cNvPr id="42" name="TextBox 41">
            <a:extLst>
              <a:ext uri="{FF2B5EF4-FFF2-40B4-BE49-F238E27FC236}">
                <a16:creationId xmlns:a16="http://schemas.microsoft.com/office/drawing/2014/main" id="{95E6D1B7-459E-D29A-8E9C-6B03896C842F}"/>
              </a:ext>
            </a:extLst>
          </p:cNvPr>
          <p:cNvSpPr txBox="1"/>
          <p:nvPr/>
        </p:nvSpPr>
        <p:spPr>
          <a:xfrm>
            <a:off x="9753600" y="6057900"/>
            <a:ext cx="6858000" cy="707886"/>
          </a:xfrm>
          <a:prstGeom prst="rect">
            <a:avLst/>
          </a:prstGeom>
          <a:noFill/>
        </p:spPr>
        <p:txBody>
          <a:bodyPr wrap="square" rtlCol="0">
            <a:spAutoFit/>
          </a:bodyPr>
          <a:lstStyle/>
          <a:p>
            <a:r>
              <a:rPr lang="en-IN" sz="4000" dirty="0">
                <a:solidFill>
                  <a:schemeClr val="bg1"/>
                </a:solidFill>
              </a:rPr>
              <a:t>Data Analysis</a:t>
            </a:r>
          </a:p>
        </p:txBody>
      </p:sp>
      <p:sp>
        <p:nvSpPr>
          <p:cNvPr id="43" name="TextBox 42">
            <a:extLst>
              <a:ext uri="{FF2B5EF4-FFF2-40B4-BE49-F238E27FC236}">
                <a16:creationId xmlns:a16="http://schemas.microsoft.com/office/drawing/2014/main" id="{62C901BF-EBB7-BA2B-713A-7F6A4D89AB94}"/>
              </a:ext>
            </a:extLst>
          </p:cNvPr>
          <p:cNvSpPr txBox="1"/>
          <p:nvPr/>
        </p:nvSpPr>
        <p:spPr>
          <a:xfrm>
            <a:off x="11658600" y="7886700"/>
            <a:ext cx="6858000" cy="707886"/>
          </a:xfrm>
          <a:prstGeom prst="rect">
            <a:avLst/>
          </a:prstGeom>
          <a:noFill/>
        </p:spPr>
        <p:txBody>
          <a:bodyPr wrap="square" rtlCol="0">
            <a:spAutoFit/>
          </a:bodyPr>
          <a:lstStyle/>
          <a:p>
            <a:r>
              <a:rPr lang="en-IN" sz="40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067C6B19-6F70-4CDC-1BB2-38C6FBAC38E1}"/>
              </a:ext>
            </a:extLst>
          </p:cNvPr>
          <p:cNvSpPr txBox="1"/>
          <p:nvPr/>
        </p:nvSpPr>
        <p:spPr>
          <a:xfrm>
            <a:off x="1600200" y="3009900"/>
            <a:ext cx="3733800" cy="2954655"/>
          </a:xfrm>
          <a:prstGeom prst="rect">
            <a:avLst/>
          </a:prstGeom>
          <a:noFill/>
        </p:spPr>
        <p:txBody>
          <a:bodyPr wrap="square" rtlCol="0">
            <a:spAutoFit/>
          </a:bodyPr>
          <a:lstStyle/>
          <a:p>
            <a:pPr algn="ctr"/>
            <a:r>
              <a:rPr lang="en-IN" sz="8800" dirty="0">
                <a:solidFill>
                  <a:srgbClr val="7030A0"/>
                </a:solidFill>
              </a:rPr>
              <a:t>16</a:t>
            </a:r>
          </a:p>
          <a:p>
            <a:pPr algn="ctr"/>
            <a:endParaRPr lang="en-IN" dirty="0">
              <a:solidFill>
                <a:srgbClr val="7030A0"/>
              </a:solidFill>
            </a:endParaRPr>
          </a:p>
          <a:p>
            <a:pPr algn="ctr"/>
            <a:r>
              <a:rPr lang="en-IN" sz="4000" dirty="0"/>
              <a:t>Unique </a:t>
            </a:r>
          </a:p>
          <a:p>
            <a:pPr algn="ctr"/>
            <a:r>
              <a:rPr lang="en-IN" sz="4000" dirty="0"/>
              <a:t>Categories</a:t>
            </a:r>
          </a:p>
        </p:txBody>
      </p:sp>
      <p:sp>
        <p:nvSpPr>
          <p:cNvPr id="16" name="TextBox 15">
            <a:extLst>
              <a:ext uri="{FF2B5EF4-FFF2-40B4-BE49-F238E27FC236}">
                <a16:creationId xmlns:a16="http://schemas.microsoft.com/office/drawing/2014/main" id="{3C1F5CBE-C338-1628-B207-56DE68938F50}"/>
              </a:ext>
            </a:extLst>
          </p:cNvPr>
          <p:cNvSpPr txBox="1"/>
          <p:nvPr/>
        </p:nvSpPr>
        <p:spPr>
          <a:xfrm>
            <a:off x="11811000" y="3009900"/>
            <a:ext cx="3733800" cy="3048000"/>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DE052614-8906-53C9-EC70-3BFDB5210C47}"/>
              </a:ext>
            </a:extLst>
          </p:cNvPr>
          <p:cNvSpPr txBox="1"/>
          <p:nvPr/>
        </p:nvSpPr>
        <p:spPr>
          <a:xfrm>
            <a:off x="6934200" y="3009900"/>
            <a:ext cx="3048000" cy="2985433"/>
          </a:xfrm>
          <a:prstGeom prst="rect">
            <a:avLst/>
          </a:prstGeom>
          <a:noFill/>
        </p:spPr>
        <p:txBody>
          <a:bodyPr wrap="square" rtlCol="0">
            <a:spAutoFit/>
          </a:bodyPr>
          <a:lstStyle/>
          <a:p>
            <a:pPr algn="ctr"/>
            <a:r>
              <a:rPr lang="en-IN" sz="8000" dirty="0">
                <a:solidFill>
                  <a:srgbClr val="7030A0"/>
                </a:solidFill>
              </a:rPr>
              <a:t>1897</a:t>
            </a:r>
          </a:p>
          <a:p>
            <a:pPr algn="ctr"/>
            <a:endParaRPr lang="en-IN" sz="2800" dirty="0">
              <a:solidFill>
                <a:srgbClr val="7030A0"/>
              </a:solidFill>
            </a:endParaRPr>
          </a:p>
          <a:p>
            <a:pPr algn="ctr"/>
            <a:r>
              <a:rPr lang="en-IN" sz="4000" dirty="0"/>
              <a:t>Reaction to Animal post</a:t>
            </a:r>
            <a:endParaRPr lang="en-IN" sz="2800" dirty="0"/>
          </a:p>
        </p:txBody>
      </p:sp>
      <p:sp>
        <p:nvSpPr>
          <p:cNvPr id="18" name="TextBox 17">
            <a:extLst>
              <a:ext uri="{FF2B5EF4-FFF2-40B4-BE49-F238E27FC236}">
                <a16:creationId xmlns:a16="http://schemas.microsoft.com/office/drawing/2014/main" id="{0F24B4D2-8B5F-BEDC-2D7E-4D2ED5CE21E0}"/>
              </a:ext>
            </a:extLst>
          </p:cNvPr>
          <p:cNvSpPr txBox="1"/>
          <p:nvPr/>
        </p:nvSpPr>
        <p:spPr>
          <a:xfrm>
            <a:off x="12192000" y="3009900"/>
            <a:ext cx="3886200" cy="3046988"/>
          </a:xfrm>
          <a:prstGeom prst="rect">
            <a:avLst/>
          </a:prstGeom>
          <a:noFill/>
        </p:spPr>
        <p:txBody>
          <a:bodyPr wrap="square" rtlCol="0">
            <a:spAutoFit/>
          </a:bodyPr>
          <a:lstStyle/>
          <a:p>
            <a:pPr algn="ctr"/>
            <a:r>
              <a:rPr lang="en-IN" sz="7200" dirty="0">
                <a:solidFill>
                  <a:srgbClr val="7030A0"/>
                </a:solidFill>
              </a:rPr>
              <a:t>JANUARY</a:t>
            </a:r>
          </a:p>
          <a:p>
            <a:pPr algn="ctr"/>
            <a:endParaRPr lang="en-IN" sz="4000" dirty="0">
              <a:solidFill>
                <a:srgbClr val="7030A0"/>
              </a:solidFill>
            </a:endParaRPr>
          </a:p>
          <a:p>
            <a:pPr algn="ctr"/>
            <a:r>
              <a:rPr lang="en-IN" sz="4000" dirty="0"/>
              <a:t>Month with</a:t>
            </a:r>
          </a:p>
          <a:p>
            <a:pPr algn="ctr"/>
            <a:r>
              <a:rPr lang="en-IN" sz="4000" dirty="0"/>
              <a:t> Most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CF85C794-A33D-3450-3F76-D98FE97738F2}"/>
              </a:ext>
            </a:extLst>
          </p:cNvPr>
          <p:cNvGraphicFramePr/>
          <p:nvPr>
            <p:extLst>
              <p:ext uri="{D42A27DB-BD31-4B8C-83A1-F6EECF244321}">
                <p14:modId xmlns:p14="http://schemas.microsoft.com/office/powerpoint/2010/main" val="1869130662"/>
              </p:ext>
            </p:extLst>
          </p:nvPr>
        </p:nvGraphicFramePr>
        <p:xfrm>
          <a:off x="2743200" y="1104900"/>
          <a:ext cx="12132000" cy="796544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F79C6150-593F-D9F4-2460-312434BD1D7E}"/>
              </a:ext>
            </a:extLst>
          </p:cNvPr>
          <p:cNvGraphicFramePr/>
          <p:nvPr>
            <p:extLst>
              <p:ext uri="{D42A27DB-BD31-4B8C-83A1-F6EECF244321}">
                <p14:modId xmlns:p14="http://schemas.microsoft.com/office/powerpoint/2010/main" val="195750909"/>
              </p:ext>
            </p:extLst>
          </p:nvPr>
        </p:nvGraphicFramePr>
        <p:xfrm>
          <a:off x="3048000" y="1079500"/>
          <a:ext cx="12192000" cy="812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168</TotalTime>
  <Words>573</Words>
  <Application>Microsoft Office PowerPoint</Application>
  <PresentationFormat>Custom</PresentationFormat>
  <Paragraphs>94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Dikshika .</cp:lastModifiedBy>
  <cp:revision>11</cp:revision>
  <dcterms:created xsi:type="dcterms:W3CDTF">2006-08-16T00:00:00Z</dcterms:created>
  <dcterms:modified xsi:type="dcterms:W3CDTF">2024-09-02T15:03:45Z</dcterms:modified>
  <dc:identifier>DAEhDyfaYKE</dc:identifier>
</cp:coreProperties>
</file>