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5" name="Shape 1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0" name="Shape 1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6000" u="none" cap="none" strike="noStrike">
                <a:solidFill>
                  <a:schemeClr val="dk1"/>
                </a:solidFill>
                <a:latin typeface="Calibri"/>
                <a:ea typeface="Calibri"/>
                <a:cs typeface="Calibri"/>
                <a:sym typeface="Calibri"/>
              </a:rPr>
              <a:t>MUSIC RECOMMENDER SYSTEM</a:t>
            </a:r>
          </a:p>
        </p:txBody>
      </p:sp>
      <p:sp>
        <p:nvSpPr>
          <p:cNvPr id="85" name="Shape 85"/>
          <p:cNvSpPr txBox="1"/>
          <p:nvPr>
            <p:ph idx="1" type="subTitle"/>
          </p:nvPr>
        </p:nvSpPr>
        <p:spPr>
          <a:xfrm>
            <a:off x="1524000" y="4208707"/>
            <a:ext cx="9144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Arial"/>
              <a:buNone/>
            </a:pPr>
            <a:r>
              <a:rPr b="0" i="0" lang="en-US" sz="2400" u="none" cap="none" strike="noStrike">
                <a:solidFill>
                  <a:schemeClr val="dk1"/>
                </a:solidFill>
                <a:latin typeface="Calibri"/>
                <a:ea typeface="Calibri"/>
                <a:cs typeface="Calibri"/>
                <a:sym typeface="Calibri"/>
              </a:rPr>
              <a:t>TEAM 3</a:t>
            </a:r>
          </a:p>
          <a:p>
            <a:pPr indent="0" lvl="0" marL="0" marR="0" rtl="0" algn="ctr">
              <a:lnSpc>
                <a:spcPct val="90000"/>
              </a:lnSpc>
              <a:spcBef>
                <a:spcPts val="1000"/>
              </a:spcBef>
              <a:spcAft>
                <a:spcPts val="0"/>
              </a:spcAft>
              <a:buClr>
                <a:schemeClr val="dk1"/>
              </a:buClr>
              <a:buSzPct val="25000"/>
              <a:buFont typeface="Arial"/>
              <a:buNone/>
            </a:pPr>
            <a:r>
              <a:rPr b="0" i="0" lang="en-US" sz="2400" u="none" cap="none" strike="noStrike">
                <a:solidFill>
                  <a:schemeClr val="dk1"/>
                </a:solidFill>
                <a:latin typeface="Calibri"/>
                <a:ea typeface="Calibri"/>
                <a:cs typeface="Calibri"/>
                <a:sym typeface="Calibri"/>
              </a:rPr>
              <a:t>DEVESH KANDPAL</a:t>
            </a:r>
          </a:p>
          <a:p>
            <a:pPr indent="0" lvl="0" marL="0" marR="0" rtl="0" algn="ctr">
              <a:lnSpc>
                <a:spcPct val="90000"/>
              </a:lnSpc>
              <a:spcBef>
                <a:spcPts val="1000"/>
              </a:spcBef>
              <a:spcAft>
                <a:spcPts val="0"/>
              </a:spcAft>
              <a:buClr>
                <a:schemeClr val="dk1"/>
              </a:buClr>
              <a:buSzPct val="25000"/>
              <a:buFont typeface="Arial"/>
              <a:buNone/>
            </a:pPr>
            <a:r>
              <a:rPr b="0" i="0" lang="en-US" sz="2400" u="none" cap="none" strike="noStrike">
                <a:solidFill>
                  <a:schemeClr val="dk1"/>
                </a:solidFill>
                <a:latin typeface="Calibri"/>
                <a:ea typeface="Calibri"/>
                <a:cs typeface="Calibri"/>
                <a:sym typeface="Calibri"/>
              </a:rPr>
              <a:t>PRIYESH KAUSHIK</a:t>
            </a:r>
          </a:p>
          <a:p>
            <a:pPr indent="0" lvl="0" marL="0" marR="0" rtl="0" algn="ctr">
              <a:lnSpc>
                <a:spcPct val="90000"/>
              </a:lnSpc>
              <a:spcBef>
                <a:spcPts val="1000"/>
              </a:spcBef>
              <a:buClr>
                <a:schemeClr val="dk1"/>
              </a:buClr>
              <a:buSzPct val="25000"/>
              <a:buFont typeface="Arial"/>
              <a:buNone/>
            </a:pPr>
            <a:r>
              <a:rPr b="0" i="0" lang="en-US" sz="2400" u="none" cap="none" strike="noStrike">
                <a:solidFill>
                  <a:schemeClr val="dk1"/>
                </a:solidFill>
                <a:latin typeface="Calibri"/>
                <a:ea typeface="Calibri"/>
                <a:cs typeface="Calibri"/>
                <a:sym typeface="Calibri"/>
              </a:rPr>
              <a:t>ANINDITA CHAKRABORTI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USE CASES</a:t>
            </a:r>
          </a:p>
        </p:txBody>
      </p:sp>
      <p:sp>
        <p:nvSpPr>
          <p:cNvPr id="139" name="Shape 139"/>
          <p:cNvSpPr txBox="1"/>
          <p:nvPr>
            <p:ph idx="1" type="body"/>
          </p:nvPr>
        </p:nvSpPr>
        <p:spPr>
          <a:xfrm>
            <a:off x="838200" y="1855176"/>
            <a:ext cx="10515599" cy="4708647"/>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Cold start user – When a new user uses the system, recommend artists to this new user based on their artist preferences.</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Recommend artist for existing users.</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Recommend </a:t>
            </a:r>
            <a:r>
              <a:rPr lang="en-US"/>
              <a:t>artists</a:t>
            </a:r>
            <a:r>
              <a:rPr b="0" i="0" lang="en-US" sz="2800" u="none" cap="none" strike="noStrike">
                <a:solidFill>
                  <a:schemeClr val="dk1"/>
                </a:solidFill>
                <a:latin typeface="Calibri"/>
                <a:ea typeface="Calibri"/>
                <a:cs typeface="Calibri"/>
                <a:sym typeface="Calibri"/>
              </a:rPr>
              <a:t> from users who listen to the current artist you are listening to.</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Recommend songs based on similarity in lyrics.</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ctrTitle"/>
          </p:nvPr>
        </p:nvSpPr>
        <p:spPr>
          <a:xfrm>
            <a:off x="1620715" y="2221400"/>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5400" u="none" cap="none" strike="noStrike">
                <a:solidFill>
                  <a:schemeClr val="dk1"/>
                </a:solidFill>
                <a:latin typeface="Calibri"/>
                <a:ea typeface="Calibri"/>
                <a:cs typeface="Calibri"/>
                <a:sym typeface="Calibri"/>
              </a:rPr>
              <a:t>METHODOLOGY USED IN USE CASES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RECOMMENDATION FOR NEW USER</a:t>
            </a:r>
          </a:p>
        </p:txBody>
      </p:sp>
      <p:sp>
        <p:nvSpPr>
          <p:cNvPr id="150" name="Shape 150"/>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Cold start user:</a:t>
            </a:r>
            <a:br>
              <a:rPr b="0" i="0" lang="en-US" sz="2800" u="none" cap="none" strike="noStrike">
                <a:solidFill>
                  <a:schemeClr val="dk1"/>
                </a:solidFill>
                <a:latin typeface="Calibri"/>
                <a:ea typeface="Calibri"/>
                <a:cs typeface="Calibri"/>
                <a:sym typeface="Calibri"/>
              </a:rPr>
            </a:br>
          </a:p>
          <a:p>
            <a:pPr indent="-342900" lvl="0" marL="457200" marR="0" rtl="0" algn="l">
              <a:lnSpc>
                <a:spcPct val="90000"/>
              </a:lnSpc>
              <a:spcBef>
                <a:spcPts val="0"/>
              </a:spcBef>
              <a:buSzPct val="100000"/>
            </a:pPr>
            <a:r>
              <a:rPr b="0" i="0" lang="en-US" sz="1800" u="none" cap="none" strike="noStrike">
                <a:solidFill>
                  <a:schemeClr val="dk1"/>
                </a:solidFill>
                <a:latin typeface="Calibri"/>
                <a:ea typeface="Calibri"/>
                <a:cs typeface="Calibri"/>
                <a:sym typeface="Calibri"/>
              </a:rPr>
              <a:t>When a new user uses the recommendation system for the first time, they are given a list of artists that they can choose their favorite artists from. Based on their selection, they are placed in </a:t>
            </a:r>
            <a:r>
              <a:rPr lang="en-US" sz="1800"/>
              <a:t>a pre-computed </a:t>
            </a:r>
            <a:r>
              <a:rPr b="0" i="0" lang="en-US" sz="1800" u="none" cap="none" strike="noStrike">
                <a:solidFill>
                  <a:schemeClr val="dk1"/>
                </a:solidFill>
                <a:latin typeface="Calibri"/>
                <a:ea typeface="Calibri"/>
                <a:cs typeface="Calibri"/>
                <a:sym typeface="Calibri"/>
              </a:rPr>
              <a:t>K-means cluster that clusters users based on their artist preferences. </a:t>
            </a:r>
          </a:p>
          <a:p>
            <a:pPr indent="0" lvl="0" marL="0" marR="0" rtl="0" algn="l">
              <a:lnSpc>
                <a:spcPct val="90000"/>
              </a:lnSpc>
              <a:spcBef>
                <a:spcPts val="0"/>
              </a:spcBef>
              <a:buNone/>
            </a:pPr>
            <a:r>
              <a:t/>
            </a:r>
            <a:endParaRPr sz="1800"/>
          </a:p>
          <a:p>
            <a:pPr indent="-342900" lvl="0" marL="457200" marR="0" rtl="0" algn="l">
              <a:lnSpc>
                <a:spcPct val="90000"/>
              </a:lnSpc>
              <a:spcBef>
                <a:spcPts val="0"/>
              </a:spcBef>
              <a:buSzPct val="100000"/>
            </a:pPr>
            <a:r>
              <a:rPr b="0" i="0" lang="en-US" sz="1800" u="none" cap="none" strike="noStrike">
                <a:solidFill>
                  <a:schemeClr val="dk1"/>
                </a:solidFill>
                <a:latin typeface="Calibri"/>
                <a:ea typeface="Calibri"/>
                <a:cs typeface="Calibri"/>
                <a:sym typeface="Calibri"/>
              </a:rPr>
              <a:t>Next, we load the ALS model for this cluster</a:t>
            </a:r>
            <a:r>
              <a:rPr lang="en-US" sz="1800"/>
              <a:t> and use ALS to </a:t>
            </a:r>
            <a:r>
              <a:rPr b="0" i="0" lang="en-US" sz="1800" u="none" cap="none" strike="noStrike">
                <a:solidFill>
                  <a:schemeClr val="dk1"/>
                </a:solidFill>
                <a:latin typeface="Calibri"/>
                <a:ea typeface="Calibri"/>
                <a:cs typeface="Calibri"/>
                <a:sym typeface="Calibri"/>
              </a:rPr>
              <a:t>recommend users for each of the artists sent by the cold start user. This is followed by using ALS to </a:t>
            </a:r>
            <a:r>
              <a:rPr lang="en-US" sz="1800"/>
              <a:t>recommend</a:t>
            </a:r>
            <a:r>
              <a:rPr b="0" i="0" lang="en-US" sz="1800" u="none" cap="none" strike="noStrike">
                <a:solidFill>
                  <a:schemeClr val="dk1"/>
                </a:solidFill>
                <a:latin typeface="Calibri"/>
                <a:ea typeface="Calibri"/>
                <a:cs typeface="Calibri"/>
                <a:sym typeface="Calibri"/>
              </a:rPr>
              <a:t> artists for these users. These artists are then sorted and filtered and sent as recommendations to the new user.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RECOMMENDATIONS FOR EXISTING USERS</a:t>
            </a:r>
          </a:p>
        </p:txBody>
      </p:sp>
      <p:sp>
        <p:nvSpPr>
          <p:cNvPr id="156" name="Shape 156"/>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Recommend artist for existing users</a:t>
            </a:r>
            <a:br>
              <a:rPr b="0" i="0" lang="en-US" sz="2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Get the cluster Id from the database, pull out the respective ALS model and recommend </a:t>
            </a:r>
            <a:r>
              <a:rPr lang="en-US" sz="1800"/>
              <a:t>artist</a:t>
            </a:r>
            <a:r>
              <a:rPr b="0" i="0" lang="en-US" sz="1800" u="none" cap="none" strike="noStrike">
                <a:solidFill>
                  <a:schemeClr val="dk1"/>
                </a:solidFill>
                <a:latin typeface="Calibri"/>
                <a:ea typeface="Calibri"/>
                <a:cs typeface="Calibri"/>
                <a:sym typeface="Calibri"/>
              </a:rPr>
              <a:t> for this user using</a:t>
            </a:r>
            <a:r>
              <a:rPr lang="en-US" sz="1800"/>
              <a:t> an ALS api</a:t>
            </a:r>
            <a:r>
              <a:rPr b="0" i="0" lang="en-US" sz="1800" u="none" cap="none" strike="noStrike">
                <a:solidFill>
                  <a:schemeClr val="dk1"/>
                </a:solidFill>
                <a:latin typeface="Calibri"/>
                <a:ea typeface="Calibri"/>
                <a:cs typeface="Calibri"/>
                <a:sym typeface="Calibri"/>
              </a:rPr>
              <a:t>.</a:t>
            </a:r>
          </a:p>
          <a:p>
            <a:pPr indent="0" lvl="0" marL="0" marR="0" rtl="0" algn="l">
              <a:lnSpc>
                <a:spcPct val="90000"/>
              </a:lnSpc>
              <a:spcBef>
                <a:spcPts val="0"/>
              </a:spcBef>
              <a:spcAft>
                <a:spcPts val="0"/>
              </a:spcAft>
              <a:buNone/>
            </a:pPr>
            <a:r>
              <a:t/>
            </a:r>
            <a:endParaRPr sz="1800"/>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Recommend </a:t>
            </a:r>
            <a:r>
              <a:rPr lang="en-US"/>
              <a:t>artists</a:t>
            </a:r>
            <a:r>
              <a:rPr b="0" i="0" lang="en-US" sz="2800" u="none" cap="none" strike="noStrike">
                <a:solidFill>
                  <a:schemeClr val="dk1"/>
                </a:solidFill>
                <a:latin typeface="Calibri"/>
                <a:ea typeface="Calibri"/>
                <a:cs typeface="Calibri"/>
                <a:sym typeface="Calibri"/>
              </a:rPr>
              <a:t> from users who listen to the current artist you are listening to</a:t>
            </a:r>
            <a:br>
              <a:rPr b="0" i="0" lang="en-US" sz="2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From the loaded ALS model, recommend users for this artist followed by recommending artists for these users.</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These artists are then sorted and filtered and sent as recommendations to the user.</a:t>
            </a:r>
            <a:br>
              <a:rPr b="0" i="0" lang="en-US" sz="1800" u="none" cap="none" strike="noStrike">
                <a:solidFill>
                  <a:schemeClr val="dk1"/>
                </a:solidFill>
                <a:latin typeface="Calibri"/>
                <a:ea typeface="Calibri"/>
                <a:cs typeface="Calibri"/>
                <a:sym typeface="Calibri"/>
              </a:rPr>
            </a:b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LYRICS BASED RECOMMENDATION</a:t>
            </a:r>
          </a:p>
        </p:txBody>
      </p:sp>
      <p:sp>
        <p:nvSpPr>
          <p:cNvPr id="162" name="Shape 162"/>
          <p:cNvSpPr txBox="1"/>
          <p:nvPr>
            <p:ph idx="1" type="body"/>
          </p:nvPr>
        </p:nvSpPr>
        <p:spPr>
          <a:xfrm>
            <a:off x="227075" y="1825625"/>
            <a:ext cx="11732700" cy="43515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Recommend songs based on similarity in lyrics</a:t>
            </a:r>
          </a:p>
          <a:p>
            <a:pPr indent="-342900" lvl="0" marL="457200" marR="0" rtl="0" algn="l">
              <a:lnSpc>
                <a:spcPct val="90000"/>
              </a:lnSpc>
              <a:spcBef>
                <a:spcPts val="0"/>
              </a:spcBef>
              <a:buSzPct val="100000"/>
            </a:pPr>
            <a:r>
              <a:rPr b="0" i="0" lang="en-US" sz="1800" u="none" cap="none" strike="noStrike">
                <a:solidFill>
                  <a:schemeClr val="dk1"/>
                </a:solidFill>
                <a:latin typeface="Calibri"/>
                <a:ea typeface="Calibri"/>
                <a:cs typeface="Calibri"/>
                <a:sym typeface="Calibri"/>
              </a:rPr>
              <a:t>By making use of StanfordNLP, songs are pre-clustered using Spark MlLib’s Kmeans clustering, based on </a:t>
            </a:r>
            <a:r>
              <a:rPr lang="en-US" sz="1800"/>
              <a:t>Parts of Speech (Adj, Verb &amp; Adverb)</a:t>
            </a:r>
            <a:r>
              <a:rPr b="0" i="0" lang="en-US" sz="1800" u="none" cap="none" strike="noStrike">
                <a:solidFill>
                  <a:schemeClr val="dk1"/>
                </a:solidFill>
                <a:latin typeface="Calibri"/>
                <a:ea typeface="Calibri"/>
                <a:cs typeface="Calibri"/>
                <a:sym typeface="Calibri"/>
              </a:rPr>
              <a:t>. </a:t>
            </a:r>
          </a:p>
          <a:p>
            <a:pPr indent="0" lvl="0" marL="0" marR="0" rtl="0" algn="l">
              <a:lnSpc>
                <a:spcPct val="90000"/>
              </a:lnSpc>
              <a:spcBef>
                <a:spcPts val="0"/>
              </a:spcBef>
              <a:buNone/>
            </a:pPr>
            <a:r>
              <a:t/>
            </a:r>
            <a:endParaRPr sz="1800"/>
          </a:p>
          <a:p>
            <a:pPr indent="-342900" lvl="0" marL="457200" marR="0" rtl="0" algn="l">
              <a:lnSpc>
                <a:spcPct val="90000"/>
              </a:lnSpc>
              <a:spcBef>
                <a:spcPts val="0"/>
              </a:spcBef>
              <a:buClr>
                <a:schemeClr val="dk1"/>
              </a:buClr>
              <a:buSzPct val="100000"/>
              <a:buFont typeface="Calibri"/>
            </a:pPr>
            <a:r>
              <a:rPr b="0" i="0" lang="en-US" sz="1800" u="none" cap="none" strike="noStrike">
                <a:solidFill>
                  <a:schemeClr val="dk1"/>
                </a:solidFill>
                <a:latin typeface="Calibri"/>
                <a:ea typeface="Calibri"/>
                <a:cs typeface="Calibri"/>
                <a:sym typeface="Calibri"/>
              </a:rPr>
              <a:t>For the current user session all the songs that the user has listened to, they are captured. For these songs, vectors (relevant parts of speech such as adjective, adverb and verb) are identified using StanfordNLP.</a:t>
            </a:r>
          </a:p>
          <a:p>
            <a:pPr indent="0" lvl="0" marL="0" marR="0" rtl="0" algn="l">
              <a:lnSpc>
                <a:spcPct val="90000"/>
              </a:lnSpc>
              <a:spcBef>
                <a:spcPts val="0"/>
              </a:spcBef>
              <a:buNone/>
            </a:pPr>
            <a:r>
              <a:t/>
            </a:r>
            <a:endParaRPr sz="1800"/>
          </a:p>
          <a:p>
            <a:pPr indent="-342900" lvl="0" marL="457200" marR="0" rtl="0" algn="l">
              <a:lnSpc>
                <a:spcPct val="90000"/>
              </a:lnSpc>
              <a:spcBef>
                <a:spcPts val="0"/>
              </a:spcBef>
              <a:buClr>
                <a:schemeClr val="dk1"/>
              </a:buClr>
              <a:buSzPct val="100000"/>
              <a:buFont typeface="Calibri"/>
            </a:pPr>
            <a:r>
              <a:rPr b="0" i="0" lang="en-US" sz="1800" u="none" cap="none" strike="noStrike">
                <a:solidFill>
                  <a:schemeClr val="dk1"/>
                </a:solidFill>
                <a:latin typeface="Calibri"/>
                <a:ea typeface="Calibri"/>
                <a:cs typeface="Calibri"/>
                <a:sym typeface="Calibri"/>
              </a:rPr>
              <a:t>These vectors are then used to place the current user i</a:t>
            </a:r>
            <a:r>
              <a:rPr lang="en-US" sz="1800"/>
              <a:t>n one of the pre-computed KMeans </a:t>
            </a:r>
            <a:r>
              <a:rPr b="0" i="0" lang="en-US" sz="1800" u="none" cap="none" strike="noStrike">
                <a:solidFill>
                  <a:schemeClr val="dk1"/>
                </a:solidFill>
                <a:latin typeface="Calibri"/>
                <a:ea typeface="Calibri"/>
                <a:cs typeface="Calibri"/>
                <a:sym typeface="Calibri"/>
              </a:rPr>
              <a:t>cluster.</a:t>
            </a:r>
          </a:p>
          <a:p>
            <a:pPr indent="0" lvl="0" marL="0" marR="0" rtl="0" algn="l">
              <a:lnSpc>
                <a:spcPct val="90000"/>
              </a:lnSpc>
              <a:spcBef>
                <a:spcPts val="0"/>
              </a:spcBef>
              <a:buNone/>
            </a:pPr>
            <a:r>
              <a:t/>
            </a:r>
            <a:endParaRPr sz="1800"/>
          </a:p>
          <a:p>
            <a:pPr indent="-342900" lvl="0" marL="457200" marR="0" rtl="0" algn="l">
              <a:lnSpc>
                <a:spcPct val="90000"/>
              </a:lnSpc>
              <a:spcBef>
                <a:spcPts val="0"/>
              </a:spcBef>
              <a:buClr>
                <a:schemeClr val="dk1"/>
              </a:buClr>
              <a:buSzPct val="100000"/>
              <a:buFont typeface="Calibri"/>
            </a:pPr>
            <a:r>
              <a:rPr b="0" i="0" lang="en-US" sz="1800" u="none" cap="none" strike="noStrike">
                <a:solidFill>
                  <a:schemeClr val="dk1"/>
                </a:solidFill>
                <a:latin typeface="Calibri"/>
                <a:ea typeface="Calibri"/>
                <a:cs typeface="Calibri"/>
                <a:sym typeface="Calibri"/>
              </a:rPr>
              <a:t>The top 10 songs with the smallest Euclidean distance to the center of this cluster are selected and sent as recommendations to the user.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ACCEPTANCE CRITERIA AND RESULTS</a:t>
            </a:r>
          </a:p>
        </p:txBody>
      </p:sp>
      <p:sp>
        <p:nvSpPr>
          <p:cNvPr id="168" name="Shape 168"/>
          <p:cNvSpPr txBox="1"/>
          <p:nvPr>
            <p:ph idx="1" type="body"/>
          </p:nvPr>
        </p:nvSpPr>
        <p:spPr>
          <a:xfrm>
            <a:off x="838200" y="2071808"/>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We should be able to generate relevant real time recommendations on UI screen within 2 minutes. </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accent6"/>
                </a:solidFill>
                <a:latin typeface="Calibri"/>
                <a:ea typeface="Calibri"/>
                <a:cs typeface="Calibri"/>
                <a:sym typeface="Calibri"/>
              </a:rPr>
              <a:t>(Recommendations are populated on the UI Screen within 5 seconds.)</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We should be able to serve this application in a 2 or more users environment without having any interference between the users.</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accent6"/>
                </a:solidFill>
                <a:latin typeface="Calibri"/>
                <a:ea typeface="Calibri"/>
                <a:cs typeface="Calibri"/>
                <a:sym typeface="Calibri"/>
              </a:rPr>
              <a:t>(Successful in multiuser environment without cross-talk.)</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We would be showcasing approximately 70% precision and accuracy of our recommendation engine by comparing recommendations by Last.fm.</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accent6"/>
                </a:solidFill>
                <a:latin typeface="Calibri"/>
                <a:ea typeface="Calibri"/>
                <a:cs typeface="Calibri"/>
                <a:sym typeface="Calibri"/>
              </a:rPr>
              <a:t>(</a:t>
            </a:r>
            <a:r>
              <a:rPr lang="en-US">
                <a:solidFill>
                  <a:schemeClr val="accent6"/>
                </a:solidFill>
              </a:rPr>
              <a:t>Showcased relevant recommendations</a:t>
            </a:r>
            <a:r>
              <a:rPr b="0" i="0" lang="en-US" sz="2800" u="none" cap="none" strike="noStrike">
                <a:solidFill>
                  <a:schemeClr val="accent6"/>
                </a:solidFill>
                <a:latin typeface="Calibri"/>
                <a:ea typeface="Calibri"/>
                <a:cs typeface="Calibri"/>
                <a:sym typeface="Calibri"/>
              </a:rPr>
              <a:t>)</a:t>
            </a:r>
          </a:p>
          <a:p>
            <a:pPr indent="0" lvl="0" marL="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REPOSITORY DETAILS</a:t>
            </a:r>
          </a:p>
        </p:txBody>
      </p:sp>
      <p:sp>
        <p:nvSpPr>
          <p:cNvPr id="174" name="Shape 174"/>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Our project is hosted on GitHub.</a:t>
            </a:r>
          </a:p>
          <a:p>
            <a:pPr indent="-228600" lvl="0" marL="228600" marR="0" rtl="0" algn="l">
              <a:lnSpc>
                <a:spcPct val="90000"/>
              </a:lnSpc>
              <a:spcBef>
                <a:spcPts val="10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Repository URL: https://github.com/chakrabortian/realtimemusicrecommendationapp</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831850" y="1709754"/>
            <a:ext cx="10515600" cy="21054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6000" u="none" cap="none" strike="noStrike">
                <a:solidFill>
                  <a:schemeClr val="dk1"/>
                </a:solidFill>
                <a:latin typeface="Calibri"/>
                <a:ea typeface="Calibri"/>
                <a:cs typeface="Calibri"/>
                <a:sym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ctrTitle"/>
          </p:nvPr>
        </p:nvSpPr>
        <p:spPr>
          <a:xfrm>
            <a:off x="1524000" y="1122370"/>
            <a:ext cx="9144000" cy="14211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6000" u="none" cap="none" strike="noStrike">
                <a:solidFill>
                  <a:schemeClr val="dk1"/>
                </a:solidFill>
                <a:latin typeface="Calibri"/>
                <a:ea typeface="Calibri"/>
                <a:cs typeface="Calibri"/>
                <a:sym typeface="Calibri"/>
              </a:rPr>
              <a:t>INTRODUCTION</a:t>
            </a:r>
          </a:p>
        </p:txBody>
      </p:sp>
      <p:sp>
        <p:nvSpPr>
          <p:cNvPr id="91" name="Shape 91"/>
          <p:cNvSpPr txBox="1"/>
          <p:nvPr>
            <p:ph idx="1" type="subTitle"/>
          </p:nvPr>
        </p:nvSpPr>
        <p:spPr>
          <a:xfrm>
            <a:off x="1248507" y="3602037"/>
            <a:ext cx="10163907" cy="2069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7F7F7F"/>
              </a:buClr>
              <a:buSzPct val="25000"/>
              <a:buFont typeface="Arial"/>
              <a:buNone/>
            </a:pPr>
            <a:r>
              <a:rPr b="0" i="0" lang="en-US" sz="2400" u="none" cap="none" strike="noStrike">
                <a:solidFill>
                  <a:srgbClr val="7F7F7F"/>
                </a:solidFill>
                <a:latin typeface="Calibri"/>
                <a:ea typeface="Calibri"/>
                <a:cs typeface="Calibri"/>
                <a:sym typeface="Calibri"/>
              </a:rPr>
              <a:t>For this project, we experimented, designed and implemented a song recommendation system. </a:t>
            </a:r>
          </a:p>
          <a:p>
            <a:pPr indent="0" lvl="0" marL="0" marR="0" rtl="0" algn="l">
              <a:lnSpc>
                <a:spcPct val="90000"/>
              </a:lnSpc>
              <a:spcBef>
                <a:spcPts val="1000"/>
              </a:spcBef>
              <a:spcAft>
                <a:spcPts val="0"/>
              </a:spcAft>
              <a:buClr>
                <a:srgbClr val="7F7F7F"/>
              </a:buClr>
              <a:buSzPct val="25000"/>
              <a:buFont typeface="Arial"/>
              <a:buNone/>
            </a:pPr>
            <a:r>
              <a:rPr b="0" i="0" lang="en-US" sz="2400" u="none" cap="none" strike="noStrike">
                <a:solidFill>
                  <a:srgbClr val="7F7F7F"/>
                </a:solidFill>
                <a:latin typeface="Calibri"/>
                <a:ea typeface="Calibri"/>
                <a:cs typeface="Calibri"/>
                <a:sym typeface="Calibri"/>
              </a:rPr>
              <a:t>Our primary aim was to find correlations between users and between songs to provide recommendation to users with songs that they would prefer to listen to.</a:t>
            </a:r>
          </a:p>
          <a:p>
            <a:pPr indent="0" lvl="0" marL="0" marR="0" rtl="0" algn="l">
              <a:lnSpc>
                <a:spcPct val="90000"/>
              </a:lnSpc>
              <a:spcBef>
                <a:spcPts val="1000"/>
              </a:spcBef>
              <a:spcAft>
                <a:spcPts val="0"/>
              </a:spcAft>
              <a:buClr>
                <a:schemeClr val="dk1"/>
              </a:buClr>
              <a:buSzPct val="25000"/>
              <a:buFont typeface="Arial"/>
              <a:buNone/>
            </a:pPr>
            <a:r>
              <a:t/>
            </a:r>
            <a:endParaRPr b="0" i="0" sz="2400" u="none" cap="none" strike="noStrike">
              <a:solidFill>
                <a:srgbClr val="7F7F7F"/>
              </a:solidFill>
              <a:latin typeface="Calibri"/>
              <a:ea typeface="Calibri"/>
              <a:cs typeface="Calibri"/>
              <a:sym typeface="Calibri"/>
            </a:endParaRPr>
          </a:p>
          <a:p>
            <a:pPr indent="0" lvl="0" marL="0" marR="0" rtl="0" algn="l">
              <a:lnSpc>
                <a:spcPct val="90000"/>
              </a:lnSpc>
              <a:spcBef>
                <a:spcPts val="1000"/>
              </a:spcBef>
              <a:buClr>
                <a:schemeClr val="dk1"/>
              </a:buClr>
              <a:buSzPct val="25000"/>
              <a:buFont typeface="Arial"/>
              <a:buNone/>
            </a:pPr>
            <a:r>
              <a:t/>
            </a:r>
            <a:endParaRPr b="0" i="0" sz="2400" u="none" cap="none" strike="noStrike">
              <a:solidFill>
                <a:srgbClr val="7F7F7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831850" y="997556"/>
            <a:ext cx="10515600" cy="12582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6000" u="none" cap="none" strike="noStrike">
                <a:solidFill>
                  <a:schemeClr val="dk1"/>
                </a:solidFill>
                <a:latin typeface="Calibri"/>
                <a:ea typeface="Calibri"/>
                <a:cs typeface="Calibri"/>
                <a:sym typeface="Calibri"/>
              </a:rPr>
              <a:t>GOALS</a:t>
            </a:r>
          </a:p>
        </p:txBody>
      </p:sp>
      <p:sp>
        <p:nvSpPr>
          <p:cNvPr id="97" name="Shape 97"/>
          <p:cNvSpPr txBox="1"/>
          <p:nvPr>
            <p:ph idx="1" type="body"/>
          </p:nvPr>
        </p:nvSpPr>
        <p:spPr>
          <a:xfrm>
            <a:off x="831850" y="3179200"/>
            <a:ext cx="10515600" cy="291030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rgbClr val="888888"/>
              </a:buClr>
              <a:buSzPct val="25000"/>
              <a:buFont typeface="Arial"/>
              <a:buNone/>
            </a:pPr>
            <a:r>
              <a:rPr b="0" i="0" lang="en-US" sz="2220" u="none" cap="none" strike="noStrike">
                <a:solidFill>
                  <a:srgbClr val="888888"/>
                </a:solidFill>
                <a:latin typeface="Calibri"/>
                <a:ea typeface="Calibri"/>
                <a:cs typeface="Calibri"/>
                <a:sym typeface="Calibri"/>
              </a:rPr>
              <a:t>Build a reactive web application that interacts with a Big Data system.</a:t>
            </a:r>
          </a:p>
          <a:p>
            <a:pPr indent="0" lvl="0" marL="0" marR="0" rtl="0" algn="l">
              <a:lnSpc>
                <a:spcPct val="80000"/>
              </a:lnSpc>
              <a:spcBef>
                <a:spcPts val="1000"/>
              </a:spcBef>
              <a:spcAft>
                <a:spcPts val="0"/>
              </a:spcAft>
              <a:buClr>
                <a:srgbClr val="888888"/>
              </a:buClr>
              <a:buSzPct val="25000"/>
              <a:buFont typeface="Arial"/>
              <a:buNone/>
            </a:pPr>
            <a:r>
              <a:rPr b="0" i="0" lang="en-US" sz="2220" u="none" cap="none" strike="noStrike">
                <a:solidFill>
                  <a:srgbClr val="888888"/>
                </a:solidFill>
                <a:latin typeface="Calibri"/>
                <a:ea typeface="Calibri"/>
                <a:cs typeface="Calibri"/>
                <a:sym typeface="Calibri"/>
              </a:rPr>
              <a:t>Explore the applications of Machine Learning using Apache Spark which will be used for generating the recommendations.</a:t>
            </a:r>
          </a:p>
          <a:p>
            <a:pPr indent="0" lvl="0" marL="0" marR="0" rtl="0" algn="l">
              <a:lnSpc>
                <a:spcPct val="80000"/>
              </a:lnSpc>
              <a:spcBef>
                <a:spcPts val="1000"/>
              </a:spcBef>
              <a:spcAft>
                <a:spcPts val="0"/>
              </a:spcAft>
              <a:buClr>
                <a:srgbClr val="888888"/>
              </a:buClr>
              <a:buSzPct val="25000"/>
              <a:buFont typeface="Arial"/>
              <a:buNone/>
            </a:pPr>
            <a:r>
              <a:rPr b="0" i="0" lang="en-US" sz="2220" u="none" cap="none" strike="noStrike">
                <a:solidFill>
                  <a:srgbClr val="888888"/>
                </a:solidFill>
                <a:latin typeface="Calibri"/>
                <a:ea typeface="Calibri"/>
                <a:cs typeface="Calibri"/>
                <a:sym typeface="Calibri"/>
              </a:rPr>
              <a:t>Build a reactive scalable web application using Play Framework and Akka. </a:t>
            </a:r>
          </a:p>
          <a:p>
            <a:pPr indent="0" lvl="0" marL="0" marR="0" rtl="0" algn="l">
              <a:lnSpc>
                <a:spcPct val="80000"/>
              </a:lnSpc>
              <a:spcBef>
                <a:spcPts val="1000"/>
              </a:spcBef>
              <a:spcAft>
                <a:spcPts val="0"/>
              </a:spcAft>
              <a:buClr>
                <a:srgbClr val="888888"/>
              </a:buClr>
              <a:buSzPct val="25000"/>
              <a:buFont typeface="Arial"/>
              <a:buNone/>
            </a:pPr>
            <a:r>
              <a:t/>
            </a:r>
            <a:endParaRPr b="0" i="0" sz="2220" u="none" cap="none" strike="noStrike">
              <a:solidFill>
                <a:srgbClr val="888888"/>
              </a:solidFill>
              <a:latin typeface="Calibri"/>
              <a:ea typeface="Calibri"/>
              <a:cs typeface="Calibri"/>
              <a:sym typeface="Calibri"/>
            </a:endParaRPr>
          </a:p>
          <a:p>
            <a:pPr indent="0" lvl="0" marL="0" marR="0" rtl="0" algn="l">
              <a:lnSpc>
                <a:spcPct val="80000"/>
              </a:lnSpc>
              <a:spcBef>
                <a:spcPts val="1000"/>
              </a:spcBef>
              <a:spcAft>
                <a:spcPts val="0"/>
              </a:spcAft>
              <a:buClr>
                <a:srgbClr val="888888"/>
              </a:buClr>
              <a:buSzPct val="25000"/>
              <a:buFont typeface="Arial"/>
              <a:buNone/>
            </a:pPr>
            <a:r>
              <a:t/>
            </a:r>
            <a:endParaRPr b="0" i="0" sz="2220" u="none" cap="none" strike="noStrike">
              <a:solidFill>
                <a:srgbClr val="888888"/>
              </a:solidFill>
              <a:latin typeface="Calibri"/>
              <a:ea typeface="Calibri"/>
              <a:cs typeface="Calibri"/>
              <a:sym typeface="Calibri"/>
            </a:endParaRPr>
          </a:p>
          <a:p>
            <a:pPr indent="0" lvl="0" marL="0" marR="0" rtl="0" algn="l">
              <a:lnSpc>
                <a:spcPct val="80000"/>
              </a:lnSpc>
              <a:spcBef>
                <a:spcPts val="1000"/>
              </a:spcBef>
              <a:buClr>
                <a:srgbClr val="888888"/>
              </a:buClr>
              <a:buSzPct val="25000"/>
              <a:buFont typeface="Arial"/>
              <a:buNone/>
            </a:pPr>
            <a:r>
              <a:t/>
            </a:r>
            <a:endParaRPr b="0" i="0" sz="2220" u="none" cap="none" strike="noStrik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FRAMEWORKS/ TECHNOLOGIES USED</a:t>
            </a:r>
          </a:p>
        </p:txBody>
      </p:sp>
      <p:sp>
        <p:nvSpPr>
          <p:cNvPr id="103" name="Shape 103"/>
          <p:cNvSpPr txBox="1"/>
          <p:nvPr>
            <p:ph idx="1" type="body"/>
          </p:nvPr>
        </p:nvSpPr>
        <p:spPr>
          <a:xfrm>
            <a:off x="838200" y="1825624"/>
            <a:ext cx="10515600" cy="4918200"/>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Scala</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Apache Spark</a:t>
            </a:r>
            <a:r>
              <a:rPr lang="en-US"/>
              <a:t> (Spark SQL, Spark MLlib and Spark Streaming)</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Play Framework</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Apache Kafka</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Akka Actors</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MongoDB</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Angular2</a:t>
            </a:r>
          </a:p>
          <a:p>
            <a:pPr indent="-228600" lvl="0" marL="228600" marR="0" rtl="0" algn="l">
              <a:lnSpc>
                <a:spcPct val="8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NodeJS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838200" y="347540"/>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DATASET AND EXPLANATION</a:t>
            </a:r>
          </a:p>
        </p:txBody>
      </p:sp>
      <p:sp>
        <p:nvSpPr>
          <p:cNvPr id="109" name="Shape 109"/>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7692"/>
              <a:buFont typeface="Arial"/>
              <a:buChar char="•"/>
            </a:pPr>
            <a:r>
              <a:rPr b="0" i="0" lang="en-US" sz="2600" u="none" cap="none" strike="noStrike">
                <a:solidFill>
                  <a:schemeClr val="dk1"/>
                </a:solidFill>
                <a:latin typeface="Calibri"/>
                <a:ea typeface="Calibri"/>
                <a:cs typeface="Calibri"/>
                <a:sym typeface="Calibri"/>
              </a:rPr>
              <a:t>Million Song Unique Tracks Dataset</a:t>
            </a:r>
            <a:br>
              <a:rPr b="0" i="0" lang="en-US" sz="26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This dataset consists of Track ID, Song ID, Artist ID and Song Name.</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Sample data:</a:t>
            </a:r>
            <a:br>
              <a:rPr b="0" i="0" lang="en-US" sz="1800" u="none" cap="none" strike="noStrike">
                <a:solidFill>
                  <a:schemeClr val="dk1"/>
                </a:solidFill>
                <a:latin typeface="Calibri"/>
                <a:ea typeface="Calibri"/>
                <a:cs typeface="Calibri"/>
                <a:sym typeface="Calibri"/>
              </a:rPr>
            </a:br>
            <a:r>
              <a:rPr b="1" i="1" lang="en-US" sz="1800" u="none" cap="none" strike="noStrike">
                <a:solidFill>
                  <a:schemeClr val="dk1"/>
                </a:solidFill>
                <a:latin typeface="Calibri"/>
                <a:ea typeface="Calibri"/>
                <a:cs typeface="Calibri"/>
                <a:sym typeface="Calibri"/>
              </a:rPr>
              <a:t>TRAAAAW128F429D538&lt;SEP&gt;SOMZWCG12A8C13C480&lt;SEP&gt;Casual&lt;SEP&gt;I Didn't Mean To</a:t>
            </a:r>
            <a:br>
              <a:rPr b="1" i="1" lang="en-US" sz="1800" u="none" cap="none" strike="noStrike">
                <a:solidFill>
                  <a:schemeClr val="dk1"/>
                </a:solidFill>
                <a:latin typeface="Calibri"/>
                <a:ea typeface="Calibri"/>
                <a:cs typeface="Calibri"/>
                <a:sym typeface="Calibri"/>
              </a:rPr>
            </a:br>
          </a:p>
          <a:p>
            <a:pPr indent="-228600" lvl="0" marL="228600" marR="0" rtl="0" algn="l">
              <a:lnSpc>
                <a:spcPct val="90000"/>
              </a:lnSpc>
              <a:spcBef>
                <a:spcPts val="1000"/>
              </a:spcBef>
              <a:spcAft>
                <a:spcPts val="0"/>
              </a:spcAft>
              <a:buClr>
                <a:schemeClr val="dk1"/>
              </a:buClr>
              <a:buSzPct val="107692"/>
              <a:buFont typeface="Arial"/>
              <a:buChar char="•"/>
            </a:pPr>
            <a:r>
              <a:rPr b="0" i="0" lang="en-US" sz="2600" u="none" cap="none" strike="noStrike">
                <a:solidFill>
                  <a:schemeClr val="dk1"/>
                </a:solidFill>
                <a:latin typeface="Calibri"/>
                <a:ea typeface="Calibri"/>
                <a:cs typeface="Calibri"/>
                <a:sym typeface="Calibri"/>
              </a:rPr>
              <a:t>Echo Nest dataset</a:t>
            </a:r>
            <a:br>
              <a:rPr b="0" i="0" lang="en-US" sz="26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This dataset consists of information about User </a:t>
            </a:r>
            <a:r>
              <a:rPr lang="en-US" sz="1800"/>
              <a:t>(user_id)</a:t>
            </a:r>
            <a:r>
              <a:rPr b="0" i="0" lang="en-US" sz="1800" u="none" cap="none" strike="noStrike">
                <a:solidFill>
                  <a:schemeClr val="dk1"/>
                </a:solidFill>
                <a:latin typeface="Calibri"/>
                <a:ea typeface="Calibri"/>
                <a:cs typeface="Calibri"/>
                <a:sym typeface="Calibri"/>
              </a:rPr>
              <a:t>, Song Information </a:t>
            </a:r>
            <a:r>
              <a:rPr lang="en-US" sz="1800"/>
              <a:t>(</a:t>
            </a:r>
            <a:r>
              <a:rPr b="0" i="0" lang="en-US" sz="1800" u="none" cap="none" strike="noStrike">
                <a:solidFill>
                  <a:schemeClr val="dk1"/>
                </a:solidFill>
                <a:latin typeface="Calibri"/>
                <a:ea typeface="Calibri"/>
                <a:cs typeface="Calibri"/>
                <a:sym typeface="Calibri"/>
              </a:rPr>
              <a:t>track</a:t>
            </a:r>
            <a:r>
              <a:rPr lang="en-US" sz="1800"/>
              <a:t>_id)</a:t>
            </a:r>
            <a:r>
              <a:rPr b="0" i="0" lang="en-US" sz="1800" u="none" cap="none" strike="noStrike">
                <a:solidFill>
                  <a:schemeClr val="dk1"/>
                </a:solidFill>
                <a:latin typeface="Calibri"/>
                <a:ea typeface="Calibri"/>
                <a:cs typeface="Calibri"/>
                <a:sym typeface="Calibri"/>
              </a:rPr>
              <a:t> and the number of times the song has been played.</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Sample data:</a:t>
            </a:r>
            <a:br>
              <a:rPr b="0" i="0" lang="en-US" sz="1800" u="none" cap="none" strike="noStrike">
                <a:solidFill>
                  <a:schemeClr val="dk1"/>
                </a:solidFill>
                <a:latin typeface="Calibri"/>
                <a:ea typeface="Calibri"/>
                <a:cs typeface="Calibri"/>
                <a:sym typeface="Calibri"/>
              </a:rPr>
            </a:br>
            <a:r>
              <a:rPr b="1" i="1" lang="en-US" sz="1800" u="none" cap="none" strike="noStrike">
                <a:solidFill>
                  <a:schemeClr val="dk1"/>
                </a:solidFill>
                <a:latin typeface="Calibri"/>
                <a:ea typeface="Calibri"/>
                <a:cs typeface="Calibri"/>
                <a:sym typeface="Calibri"/>
              </a:rPr>
              <a:t>b80344d063b5ccb3212f76538f3d9e43d87dca9e	TRAAAAW128F429D538	1</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Calibri"/>
              <a:buNone/>
            </a:pPr>
            <a:r>
              <a:rPr lang="en-US"/>
              <a:t>DATASET AND EXPLANATION - Contd</a:t>
            </a:r>
          </a:p>
          <a:p>
            <a:pPr indent="0" lvl="0" marL="0" marR="0" rtl="0" algn="l">
              <a:lnSpc>
                <a:spcPct val="90000"/>
              </a:lnSpc>
              <a:spcBef>
                <a:spcPts val="0"/>
              </a:spcBef>
              <a:buClr>
                <a:schemeClr val="dk1"/>
              </a:buClr>
              <a:buSzPct val="25000"/>
              <a:buFont typeface="Calibri"/>
              <a:buNone/>
            </a:pPr>
            <a:r>
              <a:t/>
            </a:r>
            <a:endParaRPr/>
          </a:p>
        </p:txBody>
      </p:sp>
      <p:sp>
        <p:nvSpPr>
          <p:cNvPr id="115" name="Shape 115"/>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MusixMatch dataset</a:t>
            </a:r>
            <a:br>
              <a:rPr b="0" i="0" lang="en-US" sz="259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We divided this dataset into two parts:</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The first part is basically a dictionary which has two columns: words used in the song and their index, which is their unique identifier.</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Sample data:</a:t>
            </a:r>
            <a:br>
              <a:rPr b="0" i="0" lang="en-US" sz="1800" u="none" cap="none" strike="noStrike">
                <a:solidFill>
                  <a:schemeClr val="dk1"/>
                </a:solidFill>
                <a:latin typeface="Calibri"/>
                <a:ea typeface="Calibri"/>
                <a:cs typeface="Calibri"/>
                <a:sym typeface="Calibri"/>
              </a:rPr>
            </a:br>
            <a:r>
              <a:rPr b="1" i="1" lang="en-US" sz="1800"/>
              <a:t>0:</a:t>
            </a:r>
            <a:r>
              <a:rPr b="1" i="1" lang="en-US" sz="1800" u="none" cap="none" strike="noStrike">
                <a:solidFill>
                  <a:schemeClr val="dk1"/>
                </a:solidFill>
                <a:latin typeface="Calibri"/>
                <a:ea typeface="Calibri"/>
                <a:cs typeface="Calibri"/>
                <a:sym typeface="Calibri"/>
              </a:rPr>
              <a:t>is,1:of,2:your,3:that,4:do,5:on,6:are,7:we,8:am,9:will</a:t>
            </a:r>
          </a:p>
          <a:p>
            <a:pPr indent="-228600" lvl="0" marL="228600" marR="0" rtl="0" algn="l">
              <a:lnSpc>
                <a:spcPct val="80000"/>
              </a:lnSpc>
              <a:spcBef>
                <a:spcPts val="1000"/>
              </a:spcBef>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The second part consists of</a:t>
            </a:r>
            <a:r>
              <a:rPr lang="en-US" sz="2590"/>
              <a:t> </a:t>
            </a:r>
            <a:r>
              <a:rPr b="0" i="0" lang="en-US" sz="2590" u="none" cap="none" strike="noStrike">
                <a:solidFill>
                  <a:schemeClr val="dk1"/>
                </a:solidFill>
                <a:latin typeface="Calibri"/>
                <a:ea typeface="Calibri"/>
                <a:cs typeface="Calibri"/>
                <a:sym typeface="Calibri"/>
              </a:rPr>
              <a:t>Song ID (MSD), TrackId (MusicXMa</a:t>
            </a:r>
            <a:r>
              <a:rPr lang="en-US" sz="2590"/>
              <a:t>tch</a:t>
            </a:r>
            <a:r>
              <a:rPr b="0" i="0" lang="en-US" sz="2590" u="none" cap="none" strike="noStrike">
                <a:solidFill>
                  <a:schemeClr val="dk1"/>
                </a:solidFill>
                <a:latin typeface="Calibri"/>
                <a:ea typeface="Calibri"/>
                <a:cs typeface="Calibri"/>
                <a:sym typeface="Calibri"/>
              </a:rPr>
              <a:t>) , Word ID and Count.</a:t>
            </a:r>
            <a:br>
              <a:rPr b="0" i="0" lang="en-US" sz="259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Sample data:</a:t>
            </a:r>
            <a:br>
              <a:rPr b="0" i="0" lang="en-US" sz="1800" u="none" cap="none" strike="noStrike">
                <a:solidFill>
                  <a:schemeClr val="dk1"/>
                </a:solidFill>
                <a:latin typeface="Calibri"/>
                <a:ea typeface="Calibri"/>
                <a:cs typeface="Calibri"/>
                <a:sym typeface="Calibri"/>
              </a:rPr>
            </a:br>
            <a:r>
              <a:rPr b="1" i="1" lang="en-US" sz="1800" u="none" cap="none" strike="noStrike">
                <a:solidFill>
                  <a:schemeClr val="dk1"/>
                </a:solidFill>
                <a:latin typeface="Calibri"/>
                <a:ea typeface="Calibri"/>
                <a:cs typeface="Calibri"/>
                <a:sym typeface="Calibri"/>
              </a:rPr>
              <a:t>TRAAAED128E0783FAB,2516445,1:28,2:15,3:2,4:12,5:22,6:2,7:2,8:4,9:2,10:1,11:20,12:3,13:1,15:7,16:2,17:1,18:2,20:8,21:13,23:6,25:4,26:3,27:11,28:9,30:4,31:1,34:1,35:3,36:1,39:6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838200" y="62350"/>
            <a:ext cx="10515600" cy="755099"/>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FEATURE VECTOR</a:t>
            </a:r>
          </a:p>
        </p:txBody>
      </p:sp>
      <p:sp>
        <p:nvSpPr>
          <p:cNvPr id="121" name="Shape 121"/>
          <p:cNvSpPr txBox="1"/>
          <p:nvPr>
            <p:ph idx="1" type="body"/>
          </p:nvPr>
        </p:nvSpPr>
        <p:spPr>
          <a:xfrm>
            <a:off x="499600" y="1392800"/>
            <a:ext cx="11444700" cy="5298600"/>
          </a:xfrm>
          <a:prstGeom prst="rect">
            <a:avLst/>
          </a:prstGeom>
          <a:noFill/>
          <a:ln>
            <a:noFill/>
          </a:ln>
        </p:spPr>
        <p:txBody>
          <a:bodyPr anchorCtr="0" anchor="t" bIns="45700" lIns="91425" rIns="91425" tIns="45700">
            <a:noAutofit/>
          </a:bodyPr>
          <a:lstStyle/>
          <a:p>
            <a:pPr indent="-406400" lvl="0" marL="457200" marR="0" rtl="0" algn="l">
              <a:lnSpc>
                <a:spcPct val="90000"/>
              </a:lnSpc>
              <a:spcBef>
                <a:spcPts val="0"/>
              </a:spcBef>
              <a:buClr>
                <a:schemeClr val="dk1"/>
              </a:buClr>
              <a:buSzPct val="100000"/>
              <a:buFont typeface="Calibri"/>
            </a:pPr>
            <a:r>
              <a:rPr b="1" lang="en-US"/>
              <a:t>KMeans Artist Recommendation</a:t>
            </a:r>
            <a:r>
              <a:rPr lang="en-US"/>
              <a:t> eg:</a:t>
            </a:r>
          </a:p>
          <a:p>
            <a:pPr indent="0" lvl="0" marL="0" marR="0" rtl="0" algn="l">
              <a:lnSpc>
                <a:spcPct val="90000"/>
              </a:lnSpc>
              <a:spcBef>
                <a:spcPts val="0"/>
              </a:spcBef>
              <a:buNone/>
            </a:pPr>
            <a:r>
              <a:rPr lang="en-US"/>
              <a:t> </a:t>
            </a:r>
            <a:r>
              <a:rPr b="1" lang="en-US" sz="1800"/>
              <a:t>(“</a:t>
            </a:r>
            <a:r>
              <a:rPr b="1" i="1" lang="en-US" sz="1800"/>
              <a:t>b80344d063b5ccb3212f76538f3d9e43d87dca9e</a:t>
            </a:r>
            <a:r>
              <a:rPr b="1" lang="en-US" sz="1800"/>
              <a:t>” -&gt; [“Iron Maiden”, “Metallica”, “Coldplay”]) =&gt; (“</a:t>
            </a:r>
            <a:r>
              <a:rPr b="1" i="1" lang="en-US" sz="1800"/>
              <a:t>b80344d063b5ccb3212f76538f3d9e43d87dca9e</a:t>
            </a:r>
            <a:r>
              <a:rPr b="1" lang="en-US" sz="1800"/>
              <a:t>” -&gt; [12.0, 35.0, 87.0]), </a:t>
            </a:r>
            <a:r>
              <a:rPr lang="en-US" sz="1800"/>
              <a:t>where 12.0, 35.0 and 87.0 are the system generated artistId used as features</a:t>
            </a:r>
          </a:p>
          <a:p>
            <a:pPr indent="0" lvl="0" marL="0" marR="0" rtl="0" algn="l">
              <a:lnSpc>
                <a:spcPct val="90000"/>
              </a:lnSpc>
              <a:spcBef>
                <a:spcPts val="0"/>
              </a:spcBef>
              <a:buNone/>
            </a:pPr>
            <a:r>
              <a:t/>
            </a:r>
            <a:endParaRPr sz="1800"/>
          </a:p>
          <a:p>
            <a:pPr indent="-228600" lvl="0" marL="457200" marR="0" rtl="0" algn="l">
              <a:lnSpc>
                <a:spcPct val="90000"/>
              </a:lnSpc>
              <a:spcBef>
                <a:spcPts val="0"/>
              </a:spcBef>
            </a:pPr>
            <a:r>
              <a:rPr b="1" lang="en-US"/>
              <a:t>ALS Rating</a:t>
            </a:r>
            <a:r>
              <a:rPr lang="en-US"/>
              <a:t> eg : </a:t>
            </a:r>
          </a:p>
          <a:p>
            <a:pPr indent="0" lvl="0" marL="0" marR="0" rtl="0" algn="l">
              <a:lnSpc>
                <a:spcPct val="90000"/>
              </a:lnSpc>
              <a:spcBef>
                <a:spcPts val="0"/>
              </a:spcBef>
              <a:buNone/>
            </a:pPr>
            <a:r>
              <a:rPr b="1" lang="en-US" sz="1800"/>
              <a:t>Tuple3(“</a:t>
            </a:r>
            <a:r>
              <a:rPr b="1" i="1" lang="en-US" sz="1800"/>
              <a:t>b80344d063b5ccb3212f76538f3d9e43d87dca9e</a:t>
            </a:r>
            <a:r>
              <a:rPr b="1" lang="en-US" sz="1800"/>
              <a:t>”, “Iron Maiden”, 22) =&gt; Rating(11, 12, 22)</a:t>
            </a:r>
            <a:r>
              <a:rPr lang="en-US" sz="1800"/>
              <a:t>, where 11 is the UserId (</a:t>
            </a:r>
            <a:r>
              <a:rPr i="1" lang="en-US" sz="1800"/>
              <a:t>b80344d063b5ccb3212f76538f3d9e43d87dca9e</a:t>
            </a:r>
            <a:r>
              <a:rPr lang="en-US" sz="1800"/>
              <a:t>), 12 is the artistId and 22 is the count of times this artist is heard by this user.</a:t>
            </a:r>
          </a:p>
          <a:p>
            <a:pPr indent="0" lvl="0" marL="0" marR="0" rtl="0" algn="l">
              <a:lnSpc>
                <a:spcPct val="90000"/>
              </a:lnSpc>
              <a:spcBef>
                <a:spcPts val="0"/>
              </a:spcBef>
              <a:buNone/>
            </a:pPr>
            <a:r>
              <a:t/>
            </a:r>
            <a:endParaRPr sz="1800"/>
          </a:p>
          <a:p>
            <a:pPr indent="-228600" lvl="0" marL="457200" marR="0" rtl="0" algn="l">
              <a:lnSpc>
                <a:spcPct val="90000"/>
              </a:lnSpc>
              <a:spcBef>
                <a:spcPts val="0"/>
              </a:spcBef>
            </a:pPr>
            <a:r>
              <a:rPr b="1" lang="en-US"/>
              <a:t>KMeans Lyrics Recommendation</a:t>
            </a:r>
            <a:r>
              <a:rPr lang="en-US"/>
              <a:t> eg : </a:t>
            </a:r>
          </a:p>
          <a:p>
            <a:pPr indent="0" lvl="0" marL="0" marR="0" rtl="0" algn="l">
              <a:lnSpc>
                <a:spcPct val="90000"/>
              </a:lnSpc>
              <a:spcBef>
                <a:spcPts val="0"/>
              </a:spcBef>
              <a:buNone/>
            </a:pPr>
            <a:r>
              <a:rPr b="1" lang="en-US" sz="1800"/>
              <a:t>(</a:t>
            </a:r>
            <a:r>
              <a:rPr b="1" i="1" lang="en-US" sz="1800"/>
              <a:t>TRAAAAW128F429D538 -&gt; [“happy”, “excited”, “having”, “should”, “foolishly”, “mysteriously”]) =&gt;</a:t>
            </a:r>
          </a:p>
          <a:p>
            <a:pPr indent="0" lvl="0" marL="0" marR="0" rtl="0" algn="l">
              <a:lnSpc>
                <a:spcPct val="90000"/>
              </a:lnSpc>
              <a:spcBef>
                <a:spcPts val="0"/>
              </a:spcBef>
              <a:buNone/>
            </a:pPr>
            <a:r>
              <a:rPr b="1" i="1" lang="en-US" sz="1800"/>
              <a:t>(TRAAAAW128F429D538 =&gt; [11.0, 23.0, 6.0, 56.0, 61.0, 78.0])</a:t>
            </a:r>
            <a:r>
              <a:rPr i="1" lang="en-US" sz="1800"/>
              <a:t>, where [11.0, 23.0, 6.0, 56.0, 61.0, 78.0] are the wordIds in the word dictionary dataset used as features.</a:t>
            </a:r>
          </a:p>
          <a:p>
            <a:pPr indent="0" lvl="0" marL="0" marR="0" rtl="0" algn="l">
              <a:lnSpc>
                <a:spcPct val="90000"/>
              </a:lnSpc>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819150" y="2832100"/>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ARCHITECTURE</a:t>
            </a:r>
          </a:p>
        </p:txBody>
      </p:sp>
      <p:pic>
        <p:nvPicPr>
          <p:cNvPr id="127" name="Shape 127"/>
          <p:cNvPicPr preferRelativeResize="0"/>
          <p:nvPr>
            <p:ph idx="1" type="body"/>
          </p:nvPr>
        </p:nvPicPr>
        <p:blipFill rotWithShape="1">
          <a:blip r:embed="rId3">
            <a:alphaModFix/>
          </a:blip>
          <a:srcRect b="0" l="0" r="0" t="0"/>
          <a:stretch/>
        </p:blipFill>
        <p:spPr>
          <a:xfrm>
            <a:off x="5195055" y="274325"/>
            <a:ext cx="5508844" cy="64411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DETAILS ABOUT THE ARCHITECTURE</a:t>
            </a:r>
          </a:p>
        </p:txBody>
      </p:sp>
      <p:sp>
        <p:nvSpPr>
          <p:cNvPr id="133" name="Shape 133"/>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406400" lvl="0" marL="457200" marR="0" rtl="0" algn="l">
              <a:lnSpc>
                <a:spcPct val="90000"/>
              </a:lnSpc>
              <a:spcBef>
                <a:spcPts val="0"/>
              </a:spcBef>
              <a:buClr>
                <a:schemeClr val="dk1"/>
              </a:buClr>
              <a:buSzPct val="100000"/>
              <a:buFont typeface="Calibri"/>
            </a:pPr>
            <a:r>
              <a:rPr lang="en-US"/>
              <a:t>Post ingestion and transformation of the dataset, the computed models are saved in the local Filesystem.</a:t>
            </a:r>
          </a:p>
          <a:p>
            <a:pPr indent="-228600" lvl="0" marL="457200" marR="0" rtl="0" algn="l">
              <a:lnSpc>
                <a:spcPct val="90000"/>
              </a:lnSpc>
              <a:spcBef>
                <a:spcPts val="0"/>
              </a:spcBef>
            </a:pPr>
            <a:r>
              <a:rPr lang="en-US"/>
              <a:t>Spark Streaming is used to poll Kafka for any new user request.</a:t>
            </a:r>
          </a:p>
          <a:p>
            <a:pPr indent="-228600" lvl="0" marL="457200" marR="0" rtl="0" algn="l">
              <a:lnSpc>
                <a:spcPct val="90000"/>
              </a:lnSpc>
              <a:spcBef>
                <a:spcPts val="0"/>
              </a:spcBef>
            </a:pPr>
            <a:r>
              <a:rPr lang="en-US"/>
              <a:t>For real-time recommendations, dedicated web-sockets are opened on Play framework. Each request is handled by a parent actor which </a:t>
            </a:r>
            <a:r>
              <a:rPr lang="en-US"/>
              <a:t>delegates</a:t>
            </a:r>
            <a:r>
              <a:rPr lang="en-US"/>
              <a:t> the work to a child actor which eventually forwards the message to a Kafka Actor for sending and receiving messages to/from Kafka topics</a:t>
            </a:r>
          </a:p>
          <a:p>
            <a:pPr indent="-228600" lvl="0" marL="457200" marR="0" rtl="0" algn="l">
              <a:lnSpc>
                <a:spcPct val="90000"/>
              </a:lnSpc>
              <a:spcBef>
                <a:spcPts val="0"/>
              </a:spcBef>
            </a:pPr>
            <a:r>
              <a:rPr lang="en-US"/>
              <a:t>Reactive Mongo is used for non-blocking operations with MongoDB.</a:t>
            </a:r>
          </a:p>
          <a:p>
            <a:pPr indent="-228600" lvl="0" marL="457200" marR="0" rtl="0" algn="l">
              <a:lnSpc>
                <a:spcPct val="90000"/>
              </a:lnSpc>
              <a:spcBef>
                <a:spcPts val="0"/>
              </a:spcBef>
            </a:pPr>
            <a:r>
              <a:rPr lang="en-US"/>
              <a:t>rxJS by ReactiveX.IO is used at client side (Angular2) for non-blocking service calls to services exposed by Node.JS</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