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7" r:id="rId8"/>
    <p:sldId id="268" r:id="rId9"/>
    <p:sldId id="272" r:id="rId10"/>
    <p:sldId id="262" r:id="rId11"/>
    <p:sldId id="270" r:id="rId12"/>
    <p:sldId id="263" r:id="rId13"/>
    <p:sldId id="269" r:id="rId14"/>
    <p:sldId id="271"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DE5844-FC76-401E-AD5A-9A1AD96F01A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329779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DE5844-FC76-401E-AD5A-9A1AD96F01A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373350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DE5844-FC76-401E-AD5A-9A1AD96F01A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235225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DE5844-FC76-401E-AD5A-9A1AD96F01A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134176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DE5844-FC76-401E-AD5A-9A1AD96F01A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193881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DE5844-FC76-401E-AD5A-9A1AD96F01AF}"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258628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DE5844-FC76-401E-AD5A-9A1AD96F01AF}"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114880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DE5844-FC76-401E-AD5A-9A1AD96F01AF}"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105933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E5844-FC76-401E-AD5A-9A1AD96F01AF}"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124957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DE5844-FC76-401E-AD5A-9A1AD96F01AF}"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50505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DE5844-FC76-401E-AD5A-9A1AD96F01AF}"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05C-5E14-49EB-BE6F-0F67CCA2C9B1}" type="slidenum">
              <a:rPr lang="en-US" smtClean="0"/>
              <a:t>‹#›</a:t>
            </a:fld>
            <a:endParaRPr lang="en-US"/>
          </a:p>
        </p:txBody>
      </p:sp>
    </p:spTree>
    <p:extLst>
      <p:ext uri="{BB962C8B-B14F-4D97-AF65-F5344CB8AC3E}">
        <p14:creationId xmlns:p14="http://schemas.microsoft.com/office/powerpoint/2010/main" val="3912265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E5844-FC76-401E-AD5A-9A1AD96F01AF}" type="datetimeFigureOut">
              <a:rPr lang="en-US" smtClean="0"/>
              <a:t>4/26/2017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9205C-5E14-49EB-BE6F-0F67CCA2C9B1}" type="slidenum">
              <a:rPr lang="en-US" smtClean="0"/>
              <a:t>‹#›</a:t>
            </a:fld>
            <a:endParaRPr lang="en-US"/>
          </a:p>
        </p:txBody>
      </p:sp>
    </p:spTree>
    <p:extLst>
      <p:ext uri="{BB962C8B-B14F-4D97-AF65-F5344CB8AC3E}">
        <p14:creationId xmlns:p14="http://schemas.microsoft.com/office/powerpoint/2010/main" val="379537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MUSIC RECOMMENDER SYSTEM</a:t>
            </a:r>
          </a:p>
        </p:txBody>
      </p:sp>
      <p:sp>
        <p:nvSpPr>
          <p:cNvPr id="3" name="Subtitle 2"/>
          <p:cNvSpPr>
            <a:spLocks noGrp="1"/>
          </p:cNvSpPr>
          <p:nvPr>
            <p:ph type="subTitle" idx="1"/>
          </p:nvPr>
        </p:nvSpPr>
        <p:spPr>
          <a:xfrm>
            <a:off x="1524000" y="4208707"/>
            <a:ext cx="9144000" cy="1655762"/>
          </a:xfrm>
        </p:spPr>
        <p:txBody>
          <a:bodyPr>
            <a:noAutofit/>
          </a:bodyPr>
          <a:lstStyle/>
          <a:p>
            <a:r>
              <a:rPr lang="en-US" dirty="0"/>
              <a:t>TEAM 3</a:t>
            </a:r>
          </a:p>
          <a:p>
            <a:r>
              <a:rPr lang="en-US" dirty="0"/>
              <a:t>DEVESH KANDPAL</a:t>
            </a:r>
          </a:p>
          <a:p>
            <a:r>
              <a:rPr lang="en-US" dirty="0"/>
              <a:t>PRIYESH KAUSHIK</a:t>
            </a:r>
          </a:p>
          <a:p>
            <a:r>
              <a:rPr lang="en-US" dirty="0"/>
              <a:t>ANINDITA CHAKRABORTI</a:t>
            </a:r>
          </a:p>
        </p:txBody>
      </p:sp>
    </p:spTree>
    <p:extLst>
      <p:ext uri="{BB962C8B-B14F-4D97-AF65-F5344CB8AC3E}">
        <p14:creationId xmlns:p14="http://schemas.microsoft.com/office/powerpoint/2010/main" val="40411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a:xfrm>
            <a:off x="838200" y="1855177"/>
            <a:ext cx="10515600" cy="4708648"/>
          </a:xfrm>
        </p:spPr>
        <p:txBody>
          <a:bodyPr>
            <a:normAutofit/>
          </a:bodyPr>
          <a:lstStyle/>
          <a:p>
            <a:r>
              <a:rPr lang="en-US" dirty="0"/>
              <a:t>Cold start user – When a new user uses the system, recommend artists to this new user based on their artist preferences.</a:t>
            </a:r>
          </a:p>
          <a:p>
            <a:r>
              <a:rPr lang="en-US" dirty="0"/>
              <a:t>Recommend artist for existing users.</a:t>
            </a:r>
          </a:p>
          <a:p>
            <a:r>
              <a:rPr lang="en-US" dirty="0"/>
              <a:t>Recommend products from users who listen to the current artist you are listening to.</a:t>
            </a:r>
          </a:p>
          <a:p>
            <a:r>
              <a:rPr lang="en-US" dirty="0"/>
              <a:t>Recommend songs based on similarity in lyrics.</a:t>
            </a:r>
          </a:p>
          <a:p>
            <a:endParaRPr lang="en-US" dirty="0"/>
          </a:p>
        </p:txBody>
      </p:sp>
    </p:spTree>
    <p:extLst>
      <p:ext uri="{BB962C8B-B14F-4D97-AF65-F5344CB8AC3E}">
        <p14:creationId xmlns:p14="http://schemas.microsoft.com/office/powerpoint/2010/main" val="186358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20715" y="2221401"/>
            <a:ext cx="9144000" cy="2387600"/>
          </a:xfrm>
        </p:spPr>
        <p:txBody>
          <a:bodyPr>
            <a:normAutofit/>
          </a:bodyPr>
          <a:lstStyle/>
          <a:p>
            <a:pPr algn="ctr"/>
            <a:r>
              <a:rPr lang="en-US" sz="5400" dirty="0"/>
              <a:t>METHODOLOGY USED IN USE CASES</a:t>
            </a:r>
          </a:p>
        </p:txBody>
      </p:sp>
    </p:spTree>
    <p:extLst>
      <p:ext uri="{BB962C8B-B14F-4D97-AF65-F5344CB8AC3E}">
        <p14:creationId xmlns:p14="http://schemas.microsoft.com/office/powerpoint/2010/main" val="175789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FOR NEW USER</a:t>
            </a:r>
          </a:p>
        </p:txBody>
      </p:sp>
      <p:sp>
        <p:nvSpPr>
          <p:cNvPr id="3" name="Content Placeholder 2"/>
          <p:cNvSpPr>
            <a:spLocks noGrp="1"/>
          </p:cNvSpPr>
          <p:nvPr>
            <p:ph idx="1"/>
          </p:nvPr>
        </p:nvSpPr>
        <p:spPr/>
        <p:txBody>
          <a:bodyPr/>
          <a:lstStyle/>
          <a:p>
            <a:r>
              <a:rPr lang="en-US" dirty="0"/>
              <a:t>Cold start user:</a:t>
            </a:r>
            <a:br>
              <a:rPr lang="en-US" dirty="0"/>
            </a:br>
            <a:br>
              <a:rPr lang="en-US" dirty="0"/>
            </a:br>
            <a:r>
              <a:rPr lang="en-US" dirty="0"/>
              <a:t>- When a new user uses the recommendation system for the first time, they are given a list of artists that they can choose their favorite artists from. Based on their selection, they are placed in a K-means cluster that clusters users based on their artist preferences. </a:t>
            </a:r>
            <a:br>
              <a:rPr lang="en-US" dirty="0"/>
            </a:br>
            <a:r>
              <a:rPr lang="en-US" dirty="0"/>
              <a:t>- Next, we load the ALS model for this cluster, recommend users for each of the artists sent by the cold start user. This is followed by recommending artists for these users. These artists are then sorted and filtered and sent as recommendations to the new user.</a:t>
            </a:r>
          </a:p>
        </p:txBody>
      </p:sp>
    </p:spTree>
    <p:extLst>
      <p:ext uri="{BB962C8B-B14F-4D97-AF65-F5344CB8AC3E}">
        <p14:creationId xmlns:p14="http://schemas.microsoft.com/office/powerpoint/2010/main" val="310904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EXISTING USERS</a:t>
            </a:r>
          </a:p>
        </p:txBody>
      </p:sp>
      <p:sp>
        <p:nvSpPr>
          <p:cNvPr id="3" name="Content Placeholder 2"/>
          <p:cNvSpPr>
            <a:spLocks noGrp="1"/>
          </p:cNvSpPr>
          <p:nvPr>
            <p:ph idx="1"/>
          </p:nvPr>
        </p:nvSpPr>
        <p:spPr/>
        <p:txBody>
          <a:bodyPr/>
          <a:lstStyle/>
          <a:p>
            <a:r>
              <a:rPr lang="en-US" dirty="0"/>
              <a:t>Recommend artist for existing users</a:t>
            </a:r>
            <a:br>
              <a:rPr lang="en-US" dirty="0"/>
            </a:br>
            <a:r>
              <a:rPr lang="en-US" dirty="0"/>
              <a:t>- Get the cluster Id from the database, pull out the respective ALS model and recommend products for this user.</a:t>
            </a:r>
          </a:p>
          <a:p>
            <a:r>
              <a:rPr lang="en-US" dirty="0"/>
              <a:t>Recommend products from users who listen to the current artist you are listening to</a:t>
            </a:r>
            <a:br>
              <a:rPr lang="en-US" dirty="0"/>
            </a:br>
            <a:r>
              <a:rPr lang="en-US" dirty="0"/>
              <a:t>- From the loaded ALS model, recommend users for this artist followed by recommending artists for these users.</a:t>
            </a:r>
            <a:br>
              <a:rPr lang="en-US" dirty="0"/>
            </a:br>
            <a:r>
              <a:rPr lang="en-US" dirty="0"/>
              <a:t>- These artists are then sorted and filtered and sent as recommendations to the user.</a:t>
            </a:r>
            <a:br>
              <a:rPr lang="en-US" dirty="0"/>
            </a:br>
            <a:endParaRPr lang="en-US" dirty="0"/>
          </a:p>
        </p:txBody>
      </p:sp>
    </p:spTree>
    <p:extLst>
      <p:ext uri="{BB962C8B-B14F-4D97-AF65-F5344CB8AC3E}">
        <p14:creationId xmlns:p14="http://schemas.microsoft.com/office/powerpoint/2010/main" val="391501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LYRICS BASED RECOMMENDATION</a:t>
            </a:r>
          </a:p>
        </p:txBody>
      </p:sp>
      <p:sp>
        <p:nvSpPr>
          <p:cNvPr id="3" name="Content Placeholder 2"/>
          <p:cNvSpPr>
            <a:spLocks noGrp="1"/>
          </p:cNvSpPr>
          <p:nvPr>
            <p:ph idx="1"/>
          </p:nvPr>
        </p:nvSpPr>
        <p:spPr/>
        <p:txBody>
          <a:bodyPr/>
          <a:lstStyle/>
          <a:p>
            <a:r>
              <a:rPr lang="en-US" dirty="0"/>
              <a:t>Recommend songs based on similarity in lyrics</a:t>
            </a:r>
            <a:br>
              <a:rPr lang="en-US" dirty="0"/>
            </a:br>
            <a:r>
              <a:rPr lang="en-US" dirty="0"/>
              <a:t>- By making use of </a:t>
            </a:r>
            <a:r>
              <a:rPr lang="en-US" dirty="0" err="1"/>
              <a:t>StanfordNLP</a:t>
            </a:r>
            <a:r>
              <a:rPr lang="en-US" dirty="0"/>
              <a:t>, songs are clustered using Spark </a:t>
            </a:r>
            <a:r>
              <a:rPr lang="en-US" dirty="0" err="1"/>
              <a:t>MlLib’s</a:t>
            </a:r>
            <a:r>
              <a:rPr lang="en-US" dirty="0"/>
              <a:t> </a:t>
            </a:r>
            <a:r>
              <a:rPr lang="en-US" dirty="0" err="1"/>
              <a:t>Kmeans</a:t>
            </a:r>
            <a:r>
              <a:rPr lang="en-US" dirty="0"/>
              <a:t> clustering, based on their lyrical content. </a:t>
            </a:r>
            <a:br>
              <a:rPr lang="en-US" dirty="0"/>
            </a:br>
            <a:r>
              <a:rPr lang="en-US" dirty="0"/>
              <a:t>- For the current user session, all the songs that the user has listened to are captured. For these songs, vectors (relevant parts of speech such as adjective, adverb and verb) are identified using </a:t>
            </a:r>
            <a:r>
              <a:rPr lang="en-US" dirty="0" err="1"/>
              <a:t>StanfordNLP</a:t>
            </a:r>
            <a:r>
              <a:rPr lang="en-US" dirty="0"/>
              <a:t>.</a:t>
            </a:r>
            <a:br>
              <a:rPr lang="en-US" dirty="0"/>
            </a:br>
            <a:r>
              <a:rPr lang="en-US" dirty="0"/>
              <a:t>- These vectors are then used to place the current user in a cluster.</a:t>
            </a:r>
            <a:br>
              <a:rPr lang="en-US" dirty="0"/>
            </a:br>
            <a:r>
              <a:rPr lang="en-US" dirty="0"/>
              <a:t>- The top 10 songs with the smallest Euclidean distance to the center of this cluster are selected and sent as recommendations to the user.</a:t>
            </a:r>
          </a:p>
        </p:txBody>
      </p:sp>
    </p:spTree>
    <p:extLst>
      <p:ext uri="{BB962C8B-B14F-4D97-AF65-F5344CB8AC3E}">
        <p14:creationId xmlns:p14="http://schemas.microsoft.com/office/powerpoint/2010/main" val="297991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 AND RESULTS</a:t>
            </a:r>
          </a:p>
        </p:txBody>
      </p:sp>
      <p:sp>
        <p:nvSpPr>
          <p:cNvPr id="3" name="Content Placeholder 2"/>
          <p:cNvSpPr>
            <a:spLocks noGrp="1"/>
          </p:cNvSpPr>
          <p:nvPr>
            <p:ph idx="1"/>
          </p:nvPr>
        </p:nvSpPr>
        <p:spPr>
          <a:xfrm>
            <a:off x="838200" y="2071809"/>
            <a:ext cx="10515600" cy="4351338"/>
          </a:xfrm>
        </p:spPr>
        <p:txBody>
          <a:bodyPr/>
          <a:lstStyle/>
          <a:p>
            <a:r>
              <a:rPr lang="en-US" dirty="0"/>
              <a:t>We should be able to generate relevant real time recommendations on UI screen within 2 minutes. </a:t>
            </a:r>
            <a:br>
              <a:rPr lang="en-US" dirty="0"/>
            </a:br>
            <a:r>
              <a:rPr lang="en-US" dirty="0">
                <a:solidFill>
                  <a:schemeClr val="accent6"/>
                </a:solidFill>
              </a:rPr>
              <a:t>(Recommendations are populated on the UI Screen within 5 seconds.)</a:t>
            </a:r>
          </a:p>
          <a:p>
            <a:r>
              <a:rPr lang="en-US" dirty="0"/>
              <a:t>We should be able to serve this application in a 2 or more users environment without having any interference between the users.</a:t>
            </a:r>
            <a:br>
              <a:rPr lang="en-US" dirty="0"/>
            </a:br>
            <a:r>
              <a:rPr lang="en-US" dirty="0">
                <a:solidFill>
                  <a:schemeClr val="accent6"/>
                </a:solidFill>
              </a:rPr>
              <a:t>(Successful in multiuser environment.)</a:t>
            </a:r>
          </a:p>
          <a:p>
            <a:r>
              <a:rPr lang="en-US" dirty="0"/>
              <a:t>We would be showcasing approximately 70% precision and accuracy of our recommendation engine by comparing recommendations by Last.fm.</a:t>
            </a:r>
            <a:br>
              <a:rPr lang="en-US" dirty="0"/>
            </a:br>
            <a:r>
              <a:rPr lang="en-US" dirty="0">
                <a:solidFill>
                  <a:schemeClr val="accent6"/>
                </a:solidFill>
              </a:rPr>
              <a:t>(Implemented successfully.)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270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DETAILS</a:t>
            </a:r>
          </a:p>
        </p:txBody>
      </p:sp>
      <p:sp>
        <p:nvSpPr>
          <p:cNvPr id="3" name="Content Placeholder 2"/>
          <p:cNvSpPr>
            <a:spLocks noGrp="1"/>
          </p:cNvSpPr>
          <p:nvPr>
            <p:ph idx="1"/>
          </p:nvPr>
        </p:nvSpPr>
        <p:spPr/>
        <p:txBody>
          <a:bodyPr/>
          <a:lstStyle/>
          <a:p>
            <a:r>
              <a:rPr lang="en-US" dirty="0"/>
              <a:t>Our project is hosted on GitHub.</a:t>
            </a:r>
          </a:p>
          <a:p>
            <a:r>
              <a:rPr lang="en-US" sz="2400" dirty="0"/>
              <a:t>Repository URL: https://github.com/chakrabortian/realtimemusicrecommendationapp</a:t>
            </a:r>
            <a:endParaRPr lang="en-US" dirty="0"/>
          </a:p>
        </p:txBody>
      </p:sp>
    </p:spTree>
    <p:extLst>
      <p:ext uri="{BB962C8B-B14F-4D97-AF65-F5344CB8AC3E}">
        <p14:creationId xmlns:p14="http://schemas.microsoft.com/office/powerpoint/2010/main" val="385082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5010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Content Placeholder 2"/>
          <p:cNvSpPr>
            <a:spLocks noGrp="1"/>
          </p:cNvSpPr>
          <p:nvPr>
            <p:ph type="subTitle" idx="1"/>
          </p:nvPr>
        </p:nvSpPr>
        <p:spPr>
          <a:xfrm>
            <a:off x="1248507" y="3602038"/>
            <a:ext cx="10163907" cy="2069000"/>
          </a:xfrm>
        </p:spPr>
        <p:txBody>
          <a:bodyPr>
            <a:normAutofit/>
          </a:bodyPr>
          <a:lstStyle/>
          <a:p>
            <a:pPr algn="l"/>
            <a:r>
              <a:rPr lang="en-US" dirty="0">
                <a:solidFill>
                  <a:schemeClr val="tx1">
                    <a:lumMod val="50000"/>
                    <a:lumOff val="50000"/>
                  </a:schemeClr>
                </a:solidFill>
              </a:rPr>
              <a:t>For this project, we experimented, designed and implemented a song recommendation system. </a:t>
            </a:r>
          </a:p>
          <a:p>
            <a:pPr algn="l"/>
            <a:r>
              <a:rPr lang="en-US" dirty="0">
                <a:solidFill>
                  <a:schemeClr val="tx1">
                    <a:lumMod val="50000"/>
                    <a:lumOff val="50000"/>
                  </a:schemeClr>
                </a:solidFill>
              </a:rPr>
              <a:t>Our primary aim was to find correlations between users and between songs to provide recommendation to users with songs that they would prefer to listen to.</a:t>
            </a:r>
          </a:p>
          <a:p>
            <a:pPr algn="l"/>
            <a:endParaRPr lang="en-US" dirty="0">
              <a:solidFill>
                <a:schemeClr val="tx1">
                  <a:lumMod val="50000"/>
                  <a:lumOff val="50000"/>
                </a:schemeClr>
              </a:solidFill>
            </a:endParaRPr>
          </a:p>
          <a:p>
            <a:pPr algn="l"/>
            <a:endParaRPr lang="en-US" dirty="0">
              <a:solidFill>
                <a:schemeClr val="tx1">
                  <a:lumMod val="50000"/>
                  <a:lumOff val="50000"/>
                </a:schemeClr>
              </a:solidFill>
            </a:endParaRPr>
          </a:p>
        </p:txBody>
      </p:sp>
    </p:spTree>
    <p:extLst>
      <p:ext uri="{BB962C8B-B14F-4D97-AF65-F5344CB8AC3E}">
        <p14:creationId xmlns:p14="http://schemas.microsoft.com/office/powerpoint/2010/main" val="294084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997561"/>
            <a:ext cx="10515600" cy="2852737"/>
          </a:xfrm>
        </p:spPr>
        <p:txBody>
          <a:bodyPr/>
          <a:lstStyle/>
          <a:p>
            <a:r>
              <a:rPr lang="en-US" dirty="0"/>
              <a:t>GOALS</a:t>
            </a:r>
          </a:p>
        </p:txBody>
      </p:sp>
      <p:sp>
        <p:nvSpPr>
          <p:cNvPr id="3" name="Content Placeholder 2"/>
          <p:cNvSpPr>
            <a:spLocks noGrp="1"/>
          </p:cNvSpPr>
          <p:nvPr>
            <p:ph type="body" idx="1"/>
          </p:nvPr>
        </p:nvSpPr>
        <p:spPr/>
        <p:txBody>
          <a:bodyPr>
            <a:normAutofit fontScale="92500" lnSpcReduction="10000"/>
          </a:bodyPr>
          <a:lstStyle/>
          <a:p>
            <a:r>
              <a:rPr lang="en-US" dirty="0"/>
              <a:t>Build a reactive web application that interacts with a Big Data system.</a:t>
            </a:r>
          </a:p>
          <a:p>
            <a:r>
              <a:rPr lang="en-US" dirty="0"/>
              <a:t>Explore the applications of Machine Learning using Apache Spark which will be used for generating the recommendations.</a:t>
            </a:r>
          </a:p>
          <a:p>
            <a:r>
              <a:rPr lang="en-US" dirty="0"/>
              <a:t>Build a reactive scalable web application using Play Framework and </a:t>
            </a:r>
            <a:r>
              <a:rPr lang="en-US" dirty="0" err="1"/>
              <a:t>Akka</a:t>
            </a:r>
            <a:r>
              <a:rPr lang="en-US" dirty="0"/>
              <a:t>.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60280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FRAMEWORKS/ TECHNOLOGIES USED</a:t>
            </a:r>
          </a:p>
        </p:txBody>
      </p:sp>
      <p:sp>
        <p:nvSpPr>
          <p:cNvPr id="5" name="Content Placeholder 4"/>
          <p:cNvSpPr>
            <a:spLocks noGrp="1"/>
          </p:cNvSpPr>
          <p:nvPr>
            <p:ph idx="1"/>
          </p:nvPr>
        </p:nvSpPr>
        <p:spPr>
          <a:xfrm>
            <a:off x="838200" y="1825624"/>
            <a:ext cx="10515600" cy="4918075"/>
          </a:xfrm>
        </p:spPr>
        <p:txBody>
          <a:bodyPr>
            <a:normAutofit lnSpcReduction="10000"/>
          </a:bodyPr>
          <a:lstStyle/>
          <a:p>
            <a:r>
              <a:rPr lang="en-US" dirty="0"/>
              <a:t>Scala</a:t>
            </a:r>
          </a:p>
          <a:p>
            <a:r>
              <a:rPr lang="en-US" dirty="0"/>
              <a:t>Apache Spark</a:t>
            </a:r>
            <a:br>
              <a:rPr lang="en-US" dirty="0"/>
            </a:br>
            <a:r>
              <a:rPr lang="en-US" dirty="0"/>
              <a:t>- Spark SQL</a:t>
            </a:r>
            <a:br>
              <a:rPr lang="en-US" dirty="0"/>
            </a:br>
            <a:r>
              <a:rPr lang="en-US" dirty="0"/>
              <a:t>- Spark Streaming</a:t>
            </a:r>
            <a:br>
              <a:rPr lang="en-US" dirty="0"/>
            </a:br>
            <a:r>
              <a:rPr lang="en-US" dirty="0"/>
              <a:t>- Spark </a:t>
            </a:r>
            <a:r>
              <a:rPr lang="en-US" dirty="0" err="1"/>
              <a:t>MLlib</a:t>
            </a:r>
            <a:endParaRPr lang="en-US" dirty="0"/>
          </a:p>
          <a:p>
            <a:r>
              <a:rPr lang="en-US" dirty="0"/>
              <a:t>Play Framework</a:t>
            </a:r>
          </a:p>
          <a:p>
            <a:r>
              <a:rPr lang="en-US" dirty="0"/>
              <a:t>Apache Kafka</a:t>
            </a:r>
          </a:p>
          <a:p>
            <a:r>
              <a:rPr lang="en-US" dirty="0" err="1"/>
              <a:t>Akka</a:t>
            </a:r>
            <a:r>
              <a:rPr lang="en-US" dirty="0"/>
              <a:t> Actors</a:t>
            </a:r>
          </a:p>
          <a:p>
            <a:r>
              <a:rPr lang="en-US" dirty="0"/>
              <a:t>MongoDB</a:t>
            </a:r>
          </a:p>
          <a:p>
            <a:r>
              <a:rPr lang="en-US" dirty="0"/>
              <a:t>Angular2</a:t>
            </a:r>
          </a:p>
          <a:p>
            <a:r>
              <a:rPr lang="en-US" dirty="0" err="1"/>
              <a:t>NodeJS</a:t>
            </a:r>
            <a:endParaRPr lang="en-US" dirty="0"/>
          </a:p>
        </p:txBody>
      </p:sp>
    </p:spTree>
    <p:extLst>
      <p:ext uri="{BB962C8B-B14F-4D97-AF65-F5344CB8AC3E}">
        <p14:creationId xmlns:p14="http://schemas.microsoft.com/office/powerpoint/2010/main" val="399540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VECTOR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054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1"/>
            <a:ext cx="10515600" cy="1325563"/>
          </a:xfrm>
        </p:spPr>
        <p:txBody>
          <a:bodyPr/>
          <a:lstStyle/>
          <a:p>
            <a:r>
              <a:rPr lang="en-US" dirty="0"/>
              <a:t>DATASET AND EXPLANATION</a:t>
            </a:r>
          </a:p>
        </p:txBody>
      </p:sp>
      <p:sp>
        <p:nvSpPr>
          <p:cNvPr id="3" name="Content Placeholder 2"/>
          <p:cNvSpPr>
            <a:spLocks noGrp="1"/>
          </p:cNvSpPr>
          <p:nvPr>
            <p:ph idx="1"/>
          </p:nvPr>
        </p:nvSpPr>
        <p:spPr/>
        <p:txBody>
          <a:bodyPr>
            <a:normAutofit/>
          </a:bodyPr>
          <a:lstStyle/>
          <a:p>
            <a:r>
              <a:rPr lang="en-US" sz="2600" dirty="0"/>
              <a:t>Million Song Unique Tracks Dataset</a:t>
            </a:r>
            <a:br>
              <a:rPr lang="en-US" sz="2600" dirty="0"/>
            </a:br>
            <a:r>
              <a:rPr lang="en-US" sz="2600" dirty="0"/>
              <a:t>This dataset consists of Track ID, Song ID, Artist ID and Song Name.</a:t>
            </a:r>
            <a:br>
              <a:rPr lang="en-US" sz="2600" dirty="0"/>
            </a:br>
            <a:r>
              <a:rPr lang="en-US" sz="2600" dirty="0"/>
              <a:t>Sample data:</a:t>
            </a:r>
            <a:br>
              <a:rPr lang="en-US" dirty="0"/>
            </a:br>
            <a:r>
              <a:rPr lang="en-US" sz="2400" b="1" i="1" dirty="0"/>
              <a:t>TRAAAAW128F429D538&lt;SEP&gt;SOMZWCG12A8C13C480&lt;SEP&gt;Casual&lt;SEP&gt;I Didn't Mean To</a:t>
            </a:r>
            <a:br>
              <a:rPr lang="en-US" sz="2400" b="1" i="1" dirty="0"/>
            </a:br>
            <a:endParaRPr lang="en-US" sz="2400" b="1" i="1" dirty="0"/>
          </a:p>
          <a:p>
            <a:r>
              <a:rPr lang="en-US" sz="2600" dirty="0"/>
              <a:t>Echo Nest dataset</a:t>
            </a:r>
            <a:br>
              <a:rPr lang="en-US" sz="2600" dirty="0"/>
            </a:br>
            <a:r>
              <a:rPr lang="en-US" sz="2600" dirty="0"/>
              <a:t>This dataset consists of information about User, Song Information like song ID and the number of times the song has been played.</a:t>
            </a:r>
            <a:br>
              <a:rPr lang="en-US" sz="2600" dirty="0"/>
            </a:br>
            <a:r>
              <a:rPr lang="en-US" sz="2600" dirty="0"/>
              <a:t>Sample data:</a:t>
            </a:r>
            <a:br>
              <a:rPr lang="en-US" dirty="0"/>
            </a:br>
            <a:r>
              <a:rPr lang="en-US" sz="2400" b="1" i="1" dirty="0"/>
              <a:t>b80344d063b5ccb3212f76538f3d9e43d87dca9e	TRAAAAW128F429D538	1</a:t>
            </a:r>
          </a:p>
          <a:p>
            <a:endParaRPr lang="en-US" dirty="0"/>
          </a:p>
        </p:txBody>
      </p:sp>
    </p:spTree>
    <p:extLst>
      <p:ext uri="{BB962C8B-B14F-4D97-AF65-F5344CB8AC3E}">
        <p14:creationId xmlns:p14="http://schemas.microsoft.com/office/powerpoint/2010/main" val="404616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a:t>MusixMatch</a:t>
            </a:r>
            <a:r>
              <a:rPr lang="en-US" dirty="0"/>
              <a:t> dataset</a:t>
            </a:r>
            <a:br>
              <a:rPr lang="en-US" dirty="0"/>
            </a:br>
            <a:r>
              <a:rPr lang="en-US" dirty="0"/>
              <a:t>We divided this dataset into two parts:</a:t>
            </a:r>
            <a:br>
              <a:rPr lang="en-US" dirty="0"/>
            </a:br>
            <a:r>
              <a:rPr lang="en-US" dirty="0"/>
              <a:t>- The first part is basically a dictionary which has two columns: words used in the song and their index, which is their unique identifier.</a:t>
            </a:r>
            <a:br>
              <a:rPr lang="en-US" dirty="0"/>
            </a:br>
            <a:r>
              <a:rPr lang="en-US" dirty="0"/>
              <a:t>Sample data:</a:t>
            </a:r>
            <a:br>
              <a:rPr lang="en-US" dirty="0"/>
            </a:br>
            <a:r>
              <a:rPr lang="en-US" sz="2600" b="1" i="1" dirty="0"/>
              <a:t>i,the,you,to,and,a,me,it,not,in,my,is,of,your,that,do,on,are,we,am,will</a:t>
            </a:r>
            <a:br>
              <a:rPr lang="en-US" sz="2600" b="1" i="1" dirty="0"/>
            </a:br>
            <a:endParaRPr lang="en-US" b="1" i="1" dirty="0"/>
          </a:p>
          <a:p>
            <a:r>
              <a:rPr lang="en-US" dirty="0"/>
              <a:t>The second part consists of Song ID, Track ID, Word ID and Count.</a:t>
            </a:r>
            <a:br>
              <a:rPr lang="en-US" dirty="0"/>
            </a:br>
            <a:r>
              <a:rPr lang="en-US" dirty="0"/>
              <a:t>Sample data:</a:t>
            </a:r>
            <a:br>
              <a:rPr lang="en-US" dirty="0"/>
            </a:br>
            <a:r>
              <a:rPr lang="en-US" sz="2600" b="1" i="1" dirty="0"/>
              <a:t>TRAAAED128E0783FAB,2516445,1:28,2:15,3:2,4:12,5:22,6:2,7:2,8:4,9:2,10:1,11:20,12:3,13:1,15:7,16:2,17:1,18:2,20:8,21:13,23:6,25:4,26:3,27:11,28:9,30:4,31:1,34:1,35:3,36:1,39:6</a:t>
            </a:r>
            <a:endParaRPr lang="en-US" dirty="0"/>
          </a:p>
        </p:txBody>
      </p:sp>
    </p:spTree>
    <p:extLst>
      <p:ext uri="{BB962C8B-B14F-4D97-AF65-F5344CB8AC3E}">
        <p14:creationId xmlns:p14="http://schemas.microsoft.com/office/powerpoint/2010/main" val="334228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832100"/>
            <a:ext cx="10515600" cy="1325563"/>
          </a:xfrm>
        </p:spPr>
        <p:txBody>
          <a:bodyPr/>
          <a:lstStyle/>
          <a:p>
            <a:r>
              <a:rPr lang="en-US" dirty="0"/>
              <a:t>ARCHITECTURE</a:t>
            </a:r>
          </a:p>
        </p:txBody>
      </p:sp>
      <p:pic>
        <p:nvPicPr>
          <p:cNvPr id="10" name="Content Placeholder 9"/>
          <p:cNvPicPr>
            <a:picLocks noGrp="1" noChangeAspect="1"/>
          </p:cNvPicPr>
          <p:nvPr>
            <p:ph idx="1"/>
          </p:nvPr>
        </p:nvPicPr>
        <p:blipFill>
          <a:blip r:embed="rId2"/>
          <a:stretch>
            <a:fillRect/>
          </a:stretch>
        </p:blipFill>
        <p:spPr>
          <a:xfrm>
            <a:off x="5195056" y="274325"/>
            <a:ext cx="5508845" cy="6441111"/>
          </a:xfrm>
          <a:prstGeom prst="rect">
            <a:avLst/>
          </a:prstGeom>
        </p:spPr>
      </p:pic>
    </p:spTree>
    <p:extLst>
      <p:ext uri="{BB962C8B-B14F-4D97-AF65-F5344CB8AC3E}">
        <p14:creationId xmlns:p14="http://schemas.microsoft.com/office/powerpoint/2010/main" val="60830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ABOUT THE ARCHITECTURE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3773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248</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MUSIC RECOMMENDER SYSTEM</vt:lpstr>
      <vt:lpstr>INTRODUCTION</vt:lpstr>
      <vt:lpstr>GOALS</vt:lpstr>
      <vt:lpstr>FRAMEWORKS/ TECHNOLOGIES USED</vt:lpstr>
      <vt:lpstr>FEATURE VECTOR</vt:lpstr>
      <vt:lpstr>DATASET AND EXPLANATION</vt:lpstr>
      <vt:lpstr>PowerPoint Presentation</vt:lpstr>
      <vt:lpstr>ARCHITECTURE</vt:lpstr>
      <vt:lpstr>DETAILS ABOUT THE ARCHITECTURE</vt:lpstr>
      <vt:lpstr>USE CASES</vt:lpstr>
      <vt:lpstr>METHODOLOGY USED IN USE CASES</vt:lpstr>
      <vt:lpstr>RECOMMENDATION FOR NEW USER</vt:lpstr>
      <vt:lpstr>RECOMMENDATIONS FOR EXISTING USERS</vt:lpstr>
      <vt:lpstr>LYRICS BASED RECOMMENDATION</vt:lpstr>
      <vt:lpstr>ACCEPTANCE CRITERIA AND RESULTS</vt:lpstr>
      <vt:lpstr>REPOSITORY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RECOMMENDER SYSTEM</dc:title>
  <dc:creator>Anindita Chakraborti</dc:creator>
  <cp:lastModifiedBy>Anindita Chakraborti</cp:lastModifiedBy>
  <cp:revision>31</cp:revision>
  <dcterms:created xsi:type="dcterms:W3CDTF">2017-04-26T18:52:11Z</dcterms:created>
  <dcterms:modified xsi:type="dcterms:W3CDTF">2017-04-27T03:26:14Z</dcterms:modified>
</cp:coreProperties>
</file>