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4" r:id="rId7"/>
    <p:sldId id="262" r:id="rId8"/>
    <p:sldId id="263"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7C44F4-1703-4875-9F56-4845AE5FC0B7}"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EB36B-3C35-4D25-A198-79860EC9731A}" type="slidenum">
              <a:rPr lang="en-US" smtClean="0"/>
              <a:t>‹#›</a:t>
            </a:fld>
            <a:endParaRPr lang="en-US"/>
          </a:p>
        </p:txBody>
      </p:sp>
    </p:spTree>
    <p:extLst>
      <p:ext uri="{BB962C8B-B14F-4D97-AF65-F5344CB8AC3E}">
        <p14:creationId xmlns:p14="http://schemas.microsoft.com/office/powerpoint/2010/main" val="345765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7C44F4-1703-4875-9F56-4845AE5FC0B7}"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EB36B-3C35-4D25-A198-79860EC9731A}" type="slidenum">
              <a:rPr lang="en-US" smtClean="0"/>
              <a:t>‹#›</a:t>
            </a:fld>
            <a:endParaRPr lang="en-US"/>
          </a:p>
        </p:txBody>
      </p:sp>
    </p:spTree>
    <p:extLst>
      <p:ext uri="{BB962C8B-B14F-4D97-AF65-F5344CB8AC3E}">
        <p14:creationId xmlns:p14="http://schemas.microsoft.com/office/powerpoint/2010/main" val="65441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7C44F4-1703-4875-9F56-4845AE5FC0B7}"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EB36B-3C35-4D25-A198-79860EC9731A}" type="slidenum">
              <a:rPr lang="en-US" smtClean="0"/>
              <a:t>‹#›</a:t>
            </a:fld>
            <a:endParaRPr lang="en-US"/>
          </a:p>
        </p:txBody>
      </p:sp>
    </p:spTree>
    <p:extLst>
      <p:ext uri="{BB962C8B-B14F-4D97-AF65-F5344CB8AC3E}">
        <p14:creationId xmlns:p14="http://schemas.microsoft.com/office/powerpoint/2010/main" val="310917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7C44F4-1703-4875-9F56-4845AE5FC0B7}"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EB36B-3C35-4D25-A198-79860EC9731A}" type="slidenum">
              <a:rPr lang="en-US" smtClean="0"/>
              <a:t>‹#›</a:t>
            </a:fld>
            <a:endParaRPr lang="en-US"/>
          </a:p>
        </p:txBody>
      </p:sp>
    </p:spTree>
    <p:extLst>
      <p:ext uri="{BB962C8B-B14F-4D97-AF65-F5344CB8AC3E}">
        <p14:creationId xmlns:p14="http://schemas.microsoft.com/office/powerpoint/2010/main" val="2438808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7C44F4-1703-4875-9F56-4845AE5FC0B7}"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EB36B-3C35-4D25-A198-79860EC9731A}" type="slidenum">
              <a:rPr lang="en-US" smtClean="0"/>
              <a:t>‹#›</a:t>
            </a:fld>
            <a:endParaRPr lang="en-US"/>
          </a:p>
        </p:txBody>
      </p:sp>
    </p:spTree>
    <p:extLst>
      <p:ext uri="{BB962C8B-B14F-4D97-AF65-F5344CB8AC3E}">
        <p14:creationId xmlns:p14="http://schemas.microsoft.com/office/powerpoint/2010/main" val="189830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7C44F4-1703-4875-9F56-4845AE5FC0B7}"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EB36B-3C35-4D25-A198-79860EC9731A}" type="slidenum">
              <a:rPr lang="en-US" smtClean="0"/>
              <a:t>‹#›</a:t>
            </a:fld>
            <a:endParaRPr lang="en-US"/>
          </a:p>
        </p:txBody>
      </p:sp>
    </p:spTree>
    <p:extLst>
      <p:ext uri="{BB962C8B-B14F-4D97-AF65-F5344CB8AC3E}">
        <p14:creationId xmlns:p14="http://schemas.microsoft.com/office/powerpoint/2010/main" val="342693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7C44F4-1703-4875-9F56-4845AE5FC0B7}" type="datetimeFigureOut">
              <a:rPr lang="en-US" smtClean="0"/>
              <a:t>4/26/2017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EB36B-3C35-4D25-A198-79860EC9731A}" type="slidenum">
              <a:rPr lang="en-US" smtClean="0"/>
              <a:t>‹#›</a:t>
            </a:fld>
            <a:endParaRPr lang="en-US"/>
          </a:p>
        </p:txBody>
      </p:sp>
    </p:spTree>
    <p:extLst>
      <p:ext uri="{BB962C8B-B14F-4D97-AF65-F5344CB8AC3E}">
        <p14:creationId xmlns:p14="http://schemas.microsoft.com/office/powerpoint/2010/main" val="212924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7C44F4-1703-4875-9F56-4845AE5FC0B7}" type="datetimeFigureOut">
              <a:rPr lang="en-US" smtClean="0"/>
              <a:t>4/26/2017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EB36B-3C35-4D25-A198-79860EC9731A}" type="slidenum">
              <a:rPr lang="en-US" smtClean="0"/>
              <a:t>‹#›</a:t>
            </a:fld>
            <a:endParaRPr lang="en-US"/>
          </a:p>
        </p:txBody>
      </p:sp>
    </p:spTree>
    <p:extLst>
      <p:ext uri="{BB962C8B-B14F-4D97-AF65-F5344CB8AC3E}">
        <p14:creationId xmlns:p14="http://schemas.microsoft.com/office/powerpoint/2010/main" val="304799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C44F4-1703-4875-9F56-4845AE5FC0B7}" type="datetimeFigureOut">
              <a:rPr lang="en-US" smtClean="0"/>
              <a:t>4/26/2017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FEB36B-3C35-4D25-A198-79860EC9731A}" type="slidenum">
              <a:rPr lang="en-US" smtClean="0"/>
              <a:t>‹#›</a:t>
            </a:fld>
            <a:endParaRPr lang="en-US"/>
          </a:p>
        </p:txBody>
      </p:sp>
    </p:spTree>
    <p:extLst>
      <p:ext uri="{BB962C8B-B14F-4D97-AF65-F5344CB8AC3E}">
        <p14:creationId xmlns:p14="http://schemas.microsoft.com/office/powerpoint/2010/main" val="341771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7C44F4-1703-4875-9F56-4845AE5FC0B7}"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EB36B-3C35-4D25-A198-79860EC9731A}" type="slidenum">
              <a:rPr lang="en-US" smtClean="0"/>
              <a:t>‹#›</a:t>
            </a:fld>
            <a:endParaRPr lang="en-US"/>
          </a:p>
        </p:txBody>
      </p:sp>
    </p:spTree>
    <p:extLst>
      <p:ext uri="{BB962C8B-B14F-4D97-AF65-F5344CB8AC3E}">
        <p14:creationId xmlns:p14="http://schemas.microsoft.com/office/powerpoint/2010/main" val="486847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7C44F4-1703-4875-9F56-4845AE5FC0B7}"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EB36B-3C35-4D25-A198-79860EC9731A}" type="slidenum">
              <a:rPr lang="en-US" smtClean="0"/>
              <a:t>‹#›</a:t>
            </a:fld>
            <a:endParaRPr lang="en-US"/>
          </a:p>
        </p:txBody>
      </p:sp>
    </p:spTree>
    <p:extLst>
      <p:ext uri="{BB962C8B-B14F-4D97-AF65-F5344CB8AC3E}">
        <p14:creationId xmlns:p14="http://schemas.microsoft.com/office/powerpoint/2010/main" val="1241157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C44F4-1703-4875-9F56-4845AE5FC0B7}" type="datetimeFigureOut">
              <a:rPr lang="en-US" smtClean="0"/>
              <a:t>4/26/2017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EB36B-3C35-4D25-A198-79860EC9731A}" type="slidenum">
              <a:rPr lang="en-US" smtClean="0"/>
              <a:t>‹#›</a:t>
            </a:fld>
            <a:endParaRPr lang="en-US"/>
          </a:p>
        </p:txBody>
      </p:sp>
    </p:spTree>
    <p:extLst>
      <p:ext uri="{BB962C8B-B14F-4D97-AF65-F5344CB8AC3E}">
        <p14:creationId xmlns:p14="http://schemas.microsoft.com/office/powerpoint/2010/main" val="3363900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MUSIC RECOMMENDER SYSTEM</a:t>
            </a:r>
          </a:p>
        </p:txBody>
      </p:sp>
      <p:sp>
        <p:nvSpPr>
          <p:cNvPr id="3" name="Subtitle 2"/>
          <p:cNvSpPr>
            <a:spLocks noGrp="1"/>
          </p:cNvSpPr>
          <p:nvPr>
            <p:ph type="subTitle" idx="1"/>
          </p:nvPr>
        </p:nvSpPr>
        <p:spPr/>
        <p:txBody>
          <a:bodyPr>
            <a:normAutofit lnSpcReduction="10000"/>
          </a:bodyPr>
          <a:lstStyle/>
          <a:p>
            <a:r>
              <a:rPr lang="en-US" dirty="0"/>
              <a:t>TEAM 3 </a:t>
            </a:r>
          </a:p>
          <a:p>
            <a:r>
              <a:rPr lang="en-US" dirty="0" err="1"/>
              <a:t>Devesh</a:t>
            </a:r>
            <a:r>
              <a:rPr lang="en-US" dirty="0"/>
              <a:t> </a:t>
            </a:r>
            <a:r>
              <a:rPr lang="en-US" dirty="0" err="1"/>
              <a:t>Kandpal</a:t>
            </a:r>
            <a:endParaRPr lang="en-US" dirty="0"/>
          </a:p>
          <a:p>
            <a:r>
              <a:rPr lang="en-US" dirty="0" err="1"/>
              <a:t>Priyesh</a:t>
            </a:r>
            <a:r>
              <a:rPr lang="en-US" dirty="0"/>
              <a:t> Kaushik</a:t>
            </a:r>
          </a:p>
          <a:p>
            <a:r>
              <a:rPr lang="en-US" dirty="0"/>
              <a:t>Anindita Chakraborti</a:t>
            </a:r>
          </a:p>
        </p:txBody>
      </p:sp>
    </p:spTree>
    <p:extLst>
      <p:ext uri="{BB962C8B-B14F-4D97-AF65-F5344CB8AC3E}">
        <p14:creationId xmlns:p14="http://schemas.microsoft.com/office/powerpoint/2010/main" val="263831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322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977" y="74370"/>
            <a:ext cx="10515600" cy="2852737"/>
          </a:xfrm>
        </p:spPr>
        <p:txBody>
          <a:bodyPr/>
          <a:lstStyle/>
          <a:p>
            <a:r>
              <a:rPr lang="en-US" dirty="0"/>
              <a:t>INTRODUCTION</a:t>
            </a:r>
          </a:p>
        </p:txBody>
      </p:sp>
      <p:sp>
        <p:nvSpPr>
          <p:cNvPr id="3" name="Content Placeholder 2"/>
          <p:cNvSpPr>
            <a:spLocks noGrp="1"/>
          </p:cNvSpPr>
          <p:nvPr>
            <p:ph type="body" idx="1"/>
          </p:nvPr>
        </p:nvSpPr>
        <p:spPr>
          <a:xfrm>
            <a:off x="889977" y="3349748"/>
            <a:ext cx="10515600" cy="1500187"/>
          </a:xfrm>
        </p:spPr>
        <p:txBody>
          <a:bodyPr>
            <a:normAutofit lnSpcReduction="10000"/>
          </a:bodyPr>
          <a:lstStyle/>
          <a:p>
            <a:r>
              <a:rPr lang="en-US" dirty="0"/>
              <a:t>For this project, we experimented, designed and implemented a song recommendation system. </a:t>
            </a:r>
          </a:p>
          <a:p>
            <a:r>
              <a:rPr lang="en-US" dirty="0"/>
              <a:t>Our primary aim was to find correlations between users and between songs to provide recommendation to users with songs that they would prefer to listen to.</a:t>
            </a:r>
          </a:p>
          <a:p>
            <a:endParaRPr lang="en-US" dirty="0"/>
          </a:p>
        </p:txBody>
      </p:sp>
    </p:spTree>
    <p:extLst>
      <p:ext uri="{BB962C8B-B14F-4D97-AF65-F5344CB8AC3E}">
        <p14:creationId xmlns:p14="http://schemas.microsoft.com/office/powerpoint/2010/main" val="35928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FRAMEWORKS/ TECHNOLOGIES USED</a:t>
            </a:r>
          </a:p>
        </p:txBody>
      </p:sp>
      <p:sp>
        <p:nvSpPr>
          <p:cNvPr id="5" name="Content Placeholder 4"/>
          <p:cNvSpPr>
            <a:spLocks noGrp="1"/>
          </p:cNvSpPr>
          <p:nvPr>
            <p:ph idx="1"/>
          </p:nvPr>
        </p:nvSpPr>
        <p:spPr>
          <a:xfrm>
            <a:off x="838200" y="1825624"/>
            <a:ext cx="10515600" cy="4918075"/>
          </a:xfrm>
        </p:spPr>
        <p:txBody>
          <a:bodyPr>
            <a:normAutofit lnSpcReduction="10000"/>
          </a:bodyPr>
          <a:lstStyle/>
          <a:p>
            <a:r>
              <a:rPr lang="en-US" dirty="0"/>
              <a:t>Scala</a:t>
            </a:r>
          </a:p>
          <a:p>
            <a:r>
              <a:rPr lang="en-US" dirty="0"/>
              <a:t>Apache Spark</a:t>
            </a:r>
            <a:br>
              <a:rPr lang="en-US" dirty="0"/>
            </a:br>
            <a:r>
              <a:rPr lang="en-US" dirty="0"/>
              <a:t>- Spark SQL</a:t>
            </a:r>
            <a:br>
              <a:rPr lang="en-US" dirty="0"/>
            </a:br>
            <a:r>
              <a:rPr lang="en-US" dirty="0"/>
              <a:t>- Spark Streaming</a:t>
            </a:r>
            <a:br>
              <a:rPr lang="en-US" dirty="0"/>
            </a:br>
            <a:r>
              <a:rPr lang="en-US" dirty="0"/>
              <a:t>- Spark </a:t>
            </a:r>
            <a:r>
              <a:rPr lang="en-US" dirty="0" err="1"/>
              <a:t>MLlib</a:t>
            </a:r>
            <a:endParaRPr lang="en-US" dirty="0"/>
          </a:p>
          <a:p>
            <a:r>
              <a:rPr lang="en-US" dirty="0"/>
              <a:t>Play Framework</a:t>
            </a:r>
          </a:p>
          <a:p>
            <a:r>
              <a:rPr lang="en-US" dirty="0"/>
              <a:t>Apache Kafka</a:t>
            </a:r>
          </a:p>
          <a:p>
            <a:r>
              <a:rPr lang="en-US" dirty="0" err="1"/>
              <a:t>Akka</a:t>
            </a:r>
            <a:r>
              <a:rPr lang="en-US" dirty="0"/>
              <a:t> Actors</a:t>
            </a:r>
          </a:p>
          <a:p>
            <a:r>
              <a:rPr lang="en-US" dirty="0"/>
              <a:t>MongoDB</a:t>
            </a:r>
          </a:p>
          <a:p>
            <a:r>
              <a:rPr lang="en-US" dirty="0"/>
              <a:t>Angular2</a:t>
            </a:r>
          </a:p>
          <a:p>
            <a:r>
              <a:rPr lang="en-US" dirty="0" err="1"/>
              <a:t>NodeJS</a:t>
            </a:r>
            <a:endParaRPr lang="en-US" dirty="0"/>
          </a:p>
        </p:txBody>
      </p:sp>
    </p:spTree>
    <p:extLst>
      <p:ext uri="{BB962C8B-B14F-4D97-AF65-F5344CB8AC3E}">
        <p14:creationId xmlns:p14="http://schemas.microsoft.com/office/powerpoint/2010/main" val="289442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ABOUT THE DATASET</a:t>
            </a:r>
          </a:p>
        </p:txBody>
      </p:sp>
      <p:sp>
        <p:nvSpPr>
          <p:cNvPr id="3" name="Content Placeholder 2"/>
          <p:cNvSpPr>
            <a:spLocks noGrp="1"/>
          </p:cNvSpPr>
          <p:nvPr>
            <p:ph idx="1"/>
          </p:nvPr>
        </p:nvSpPr>
        <p:spPr/>
        <p:txBody>
          <a:bodyPr>
            <a:normAutofit lnSpcReduction="10000"/>
          </a:bodyPr>
          <a:lstStyle/>
          <a:p>
            <a:r>
              <a:rPr lang="en-US" dirty="0"/>
              <a:t>Million song dataset – We made use of approximately 5% of the total dataset which amounts to about 9 GB worth data.</a:t>
            </a:r>
          </a:p>
          <a:p>
            <a:r>
              <a:rPr lang="en-US" dirty="0" err="1"/>
              <a:t>MusicXMatch</a:t>
            </a:r>
            <a:r>
              <a:rPr lang="en-US" dirty="0"/>
              <a:t> – We made use of  lyrical content of approximately 237,000 songs which are mapped to million songs dataset using Track ID. </a:t>
            </a:r>
          </a:p>
          <a:p>
            <a:r>
              <a:rPr lang="en-US" dirty="0"/>
              <a:t>Last.fm – We made use of approximately 500,000 soundtracks that has at least one tag.</a:t>
            </a:r>
          </a:p>
          <a:p>
            <a:r>
              <a:rPr lang="en-US" dirty="0"/>
              <a:t>Echo Nest taste profile subset – We made use of music taste profile of approximately 500,000 users.</a:t>
            </a:r>
          </a:p>
          <a:p>
            <a:r>
              <a:rPr lang="en-US" dirty="0"/>
              <a:t>Reference URL: https://labrosa.ee.columbia.edu/millionsong/</a:t>
            </a:r>
          </a:p>
          <a:p>
            <a:endParaRPr lang="en-US" dirty="0"/>
          </a:p>
        </p:txBody>
      </p:sp>
    </p:spTree>
    <p:extLst>
      <p:ext uri="{BB962C8B-B14F-4D97-AF65-F5344CB8AC3E}">
        <p14:creationId xmlns:p14="http://schemas.microsoft.com/office/powerpoint/2010/main" val="698192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ABOUT THE DATASET</a:t>
            </a:r>
          </a:p>
        </p:txBody>
      </p:sp>
      <p:sp>
        <p:nvSpPr>
          <p:cNvPr id="3" name="Content Placeholder 2"/>
          <p:cNvSpPr>
            <a:spLocks noGrp="1"/>
          </p:cNvSpPr>
          <p:nvPr>
            <p:ph idx="1"/>
          </p:nvPr>
        </p:nvSpPr>
        <p:spPr>
          <a:xfrm>
            <a:off x="838200" y="1521069"/>
            <a:ext cx="10515600" cy="5073162"/>
          </a:xfrm>
        </p:spPr>
        <p:txBody>
          <a:bodyPr>
            <a:normAutofit fontScale="55000" lnSpcReduction="20000"/>
          </a:bodyPr>
          <a:lstStyle/>
          <a:p>
            <a:r>
              <a:rPr lang="en-US" dirty="0"/>
              <a:t>Million Song Unique Tracks Dataset</a:t>
            </a:r>
            <a:br>
              <a:rPr lang="en-US" dirty="0"/>
            </a:br>
            <a:r>
              <a:rPr lang="en-US" dirty="0"/>
              <a:t>This dataset consists of Track ID, Song ID, Artist ID and Song Name.</a:t>
            </a:r>
            <a:br>
              <a:rPr lang="en-US" dirty="0"/>
            </a:br>
            <a:r>
              <a:rPr lang="en-US" dirty="0"/>
              <a:t>Sample data:</a:t>
            </a:r>
          </a:p>
          <a:p>
            <a:pPr marL="0" indent="0">
              <a:buNone/>
            </a:pPr>
            <a:r>
              <a:rPr lang="en-US" b="1" i="1" dirty="0"/>
              <a:t>TRAAAAW128F429D538&lt;SEP&gt;SOMZWCG12A8C13C480&lt;SEP&gt;Casual&lt;SEP&gt;I Didn't Mean To</a:t>
            </a:r>
          </a:p>
          <a:p>
            <a:pPr marL="0" indent="0">
              <a:buNone/>
            </a:pPr>
            <a:endParaRPr lang="en-US" b="1" i="1" dirty="0"/>
          </a:p>
          <a:p>
            <a:r>
              <a:rPr lang="en-US" dirty="0"/>
              <a:t>Echo Nest dataset</a:t>
            </a:r>
            <a:br>
              <a:rPr lang="en-US" dirty="0"/>
            </a:br>
            <a:r>
              <a:rPr lang="en-US" dirty="0"/>
              <a:t>This dataset consists of information about User, Song Information like song ID and the number of times the song has been played.</a:t>
            </a:r>
            <a:br>
              <a:rPr lang="en-US" dirty="0"/>
            </a:br>
            <a:r>
              <a:rPr lang="en-US" dirty="0"/>
              <a:t>Sample data:</a:t>
            </a:r>
            <a:br>
              <a:rPr lang="en-US" dirty="0"/>
            </a:br>
            <a:r>
              <a:rPr lang="en-US" b="1" i="1" dirty="0"/>
              <a:t>b80344d063b5ccb3212f76538f3d9e43d87dca9e	TRAAAAW128F429D538	1</a:t>
            </a:r>
          </a:p>
          <a:p>
            <a:pPr marL="0" indent="0">
              <a:buNone/>
            </a:pPr>
            <a:endParaRPr lang="en-US" b="1" i="1" dirty="0"/>
          </a:p>
          <a:p>
            <a:r>
              <a:rPr lang="en-US" dirty="0" err="1"/>
              <a:t>MusixMatch</a:t>
            </a:r>
            <a:r>
              <a:rPr lang="en-US" dirty="0"/>
              <a:t> dataset</a:t>
            </a:r>
            <a:br>
              <a:rPr lang="en-US" dirty="0"/>
            </a:br>
            <a:r>
              <a:rPr lang="en-US" dirty="0"/>
              <a:t>We divided this dataset into two parts:</a:t>
            </a:r>
            <a:br>
              <a:rPr lang="en-US" dirty="0"/>
            </a:br>
            <a:r>
              <a:rPr lang="en-US" dirty="0"/>
              <a:t>- The first part is basically a dictionary which has two columns: words used in the song and their index, which is their unique identifier.</a:t>
            </a:r>
            <a:br>
              <a:rPr lang="en-US" dirty="0"/>
            </a:br>
            <a:r>
              <a:rPr lang="en-US" dirty="0"/>
              <a:t>Sample data:</a:t>
            </a:r>
            <a:br>
              <a:rPr lang="en-US" dirty="0"/>
            </a:br>
            <a:r>
              <a:rPr lang="en-US" b="1" i="1" dirty="0"/>
              <a:t> i,the,you,to,and,a,me,it,not,in,my,is,of,your,that,do,on,are,we,am,will</a:t>
            </a:r>
            <a:br>
              <a:rPr lang="en-US" b="1" i="1" dirty="0"/>
            </a:br>
            <a:endParaRPr lang="en-US" b="1" i="1" dirty="0"/>
          </a:p>
          <a:p>
            <a:r>
              <a:rPr lang="en-US" dirty="0"/>
              <a:t>- The second part consists of Song ID, Track ID, Word ID and Count.</a:t>
            </a:r>
            <a:br>
              <a:rPr lang="en-US" dirty="0"/>
            </a:br>
            <a:r>
              <a:rPr lang="en-US" dirty="0"/>
              <a:t>Sample data: </a:t>
            </a:r>
            <a:br>
              <a:rPr lang="en-US" b="1" i="1" dirty="0"/>
            </a:br>
            <a:r>
              <a:rPr lang="en-US" b="1" i="1" dirty="0"/>
              <a:t>TRAAAED128E0783FAB,2516445,1:28,2:15,3:2,4:12,5:22,6:2,7:2,8:4,9:2,10:1,11:20,12:3,13:1,15:7,16:2,17:1,18:2,20:8,21:13,23:6,25:4,26:3,27:11,28:9,30:4,31:1,34:1,35:3,36:1,39:6</a:t>
            </a:r>
          </a:p>
        </p:txBody>
      </p:sp>
    </p:spTree>
    <p:extLst>
      <p:ext uri="{BB962C8B-B14F-4D97-AF65-F5344CB8AC3E}">
        <p14:creationId xmlns:p14="http://schemas.microsoft.com/office/powerpoint/2010/main" val="72606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p:txBody>
          <a:bodyPr>
            <a:normAutofit lnSpcReduction="10000"/>
          </a:bodyPr>
          <a:lstStyle/>
          <a:p>
            <a:r>
              <a:rPr lang="en-US" dirty="0"/>
              <a:t>Cold start user – When a new user uses the system with no prior information on user’s taste preference.</a:t>
            </a:r>
            <a:br>
              <a:rPr lang="en-US" dirty="0"/>
            </a:br>
            <a:r>
              <a:rPr lang="en-US" dirty="0"/>
              <a:t>We have tackled this problem by clustering users that have similar taste in artists. New user provides bare minimum information so that we can classify this user into one of the cluster groups. We use ALS rating algorithm for collaborative filtering to recommend artists for this new user.</a:t>
            </a:r>
          </a:p>
          <a:p>
            <a:r>
              <a:rPr lang="en-US" dirty="0"/>
              <a:t>Recommend artist for existing users.</a:t>
            </a:r>
          </a:p>
          <a:p>
            <a:r>
              <a:rPr lang="en-US" dirty="0"/>
              <a:t>Recommend products from users who listen to the current artist you are listening to.</a:t>
            </a:r>
          </a:p>
          <a:p>
            <a:r>
              <a:rPr lang="en-US" dirty="0"/>
              <a:t>Recommend songs based on similarity in lyrics.</a:t>
            </a:r>
          </a:p>
        </p:txBody>
      </p:sp>
    </p:spTree>
    <p:extLst>
      <p:ext uri="{BB962C8B-B14F-4D97-AF65-F5344CB8AC3E}">
        <p14:creationId xmlns:p14="http://schemas.microsoft.com/office/powerpoint/2010/main" val="5452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MLLIB</a:t>
            </a:r>
          </a:p>
        </p:txBody>
      </p:sp>
      <p:sp>
        <p:nvSpPr>
          <p:cNvPr id="3" name="Content Placeholder 2"/>
          <p:cNvSpPr>
            <a:spLocks noGrp="1"/>
          </p:cNvSpPr>
          <p:nvPr>
            <p:ph idx="1"/>
          </p:nvPr>
        </p:nvSpPr>
        <p:spPr/>
        <p:txBody>
          <a:bodyPr/>
          <a:lstStyle/>
          <a:p>
            <a:r>
              <a:rPr lang="en-US" dirty="0"/>
              <a:t>We made use of Spark </a:t>
            </a:r>
            <a:r>
              <a:rPr lang="en-US" dirty="0" err="1"/>
              <a:t>Mllib</a:t>
            </a:r>
            <a:r>
              <a:rPr lang="en-US" dirty="0"/>
              <a:t> extensively to accurately predict our results.</a:t>
            </a:r>
          </a:p>
          <a:p>
            <a:r>
              <a:rPr lang="en-US" dirty="0"/>
              <a:t>The main tools that we made use of are:</a:t>
            </a:r>
            <a:br>
              <a:rPr lang="en-US" dirty="0"/>
            </a:br>
            <a:r>
              <a:rPr lang="en-US" dirty="0"/>
              <a:t>- ML Algorithms: Common algorithms like clustering and collaborative filtering</a:t>
            </a:r>
            <a:br>
              <a:rPr lang="en-US" dirty="0"/>
            </a:br>
            <a:r>
              <a:rPr lang="en-US" dirty="0"/>
              <a:t>- Featurization: Feature extraction, transformation</a:t>
            </a:r>
            <a:br>
              <a:rPr lang="en-US" dirty="0"/>
            </a:br>
            <a:r>
              <a:rPr lang="en-US" dirty="0"/>
              <a:t>-  Persistence: Saving and loading algorithms and models.</a:t>
            </a:r>
          </a:p>
          <a:p>
            <a:r>
              <a:rPr lang="en-US" dirty="0"/>
              <a:t>We have also mad use of Stanford </a:t>
            </a:r>
            <a:r>
              <a:rPr lang="en-US" dirty="0" err="1"/>
              <a:t>OpenNLP</a:t>
            </a:r>
            <a:r>
              <a:rPr lang="en-US" dirty="0"/>
              <a:t> for lyrical content analysis.</a:t>
            </a:r>
          </a:p>
          <a:p>
            <a:endParaRPr lang="en-US" dirty="0"/>
          </a:p>
        </p:txBody>
      </p:sp>
    </p:spTree>
    <p:extLst>
      <p:ext uri="{BB962C8B-B14F-4D97-AF65-F5344CB8AC3E}">
        <p14:creationId xmlns:p14="http://schemas.microsoft.com/office/powerpoint/2010/main" val="191929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2832100"/>
            <a:ext cx="10515600" cy="1325563"/>
          </a:xfrm>
        </p:spPr>
        <p:txBody>
          <a:bodyPr/>
          <a:lstStyle/>
          <a:p>
            <a:r>
              <a:rPr lang="en-US" dirty="0"/>
              <a:t>ARCHITECTURE</a:t>
            </a:r>
          </a:p>
        </p:txBody>
      </p:sp>
      <p:pic>
        <p:nvPicPr>
          <p:cNvPr id="10" name="Content Placeholder 9"/>
          <p:cNvPicPr>
            <a:picLocks noGrp="1" noChangeAspect="1"/>
          </p:cNvPicPr>
          <p:nvPr>
            <p:ph idx="1"/>
          </p:nvPr>
        </p:nvPicPr>
        <p:blipFill>
          <a:blip r:embed="rId2"/>
          <a:stretch>
            <a:fillRect/>
          </a:stretch>
        </p:blipFill>
        <p:spPr>
          <a:xfrm>
            <a:off x="5195056" y="274325"/>
            <a:ext cx="5508845" cy="6441111"/>
          </a:xfrm>
          <a:prstGeom prst="rect">
            <a:avLst/>
          </a:prstGeom>
        </p:spPr>
      </p:pic>
    </p:spTree>
    <p:extLst>
      <p:ext uri="{BB962C8B-B14F-4D97-AF65-F5344CB8AC3E}">
        <p14:creationId xmlns:p14="http://schemas.microsoft.com/office/powerpoint/2010/main" val="153501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Criteria</a:t>
            </a:r>
          </a:p>
        </p:txBody>
      </p:sp>
      <p:sp>
        <p:nvSpPr>
          <p:cNvPr id="3" name="Content Placeholder 2"/>
          <p:cNvSpPr>
            <a:spLocks noGrp="1"/>
          </p:cNvSpPr>
          <p:nvPr>
            <p:ph idx="1"/>
          </p:nvPr>
        </p:nvSpPr>
        <p:spPr/>
        <p:txBody>
          <a:bodyPr/>
          <a:lstStyle/>
          <a:p>
            <a:r>
              <a:rPr lang="en-US" dirty="0"/>
              <a:t>We should be able to generate relevant real time recommendations on UI screen within 2 minutes. </a:t>
            </a:r>
            <a:br>
              <a:rPr lang="en-US" dirty="0"/>
            </a:br>
            <a:r>
              <a:rPr lang="en-US">
                <a:solidFill>
                  <a:schemeClr val="accent6"/>
                </a:solidFill>
              </a:rPr>
              <a:t>(Recommendations are populated on the UI Screen in 5 seconds.)</a:t>
            </a:r>
            <a:endParaRPr lang="en-US" dirty="0">
              <a:solidFill>
                <a:schemeClr val="accent6"/>
              </a:solidFill>
            </a:endParaRPr>
          </a:p>
          <a:p>
            <a:r>
              <a:rPr lang="en-US" dirty="0"/>
              <a:t>We should be able to serve this application in a 2 or more users environment without having any interference between the users.</a:t>
            </a:r>
            <a:br>
              <a:rPr lang="en-US" dirty="0"/>
            </a:br>
            <a:r>
              <a:rPr lang="en-US" dirty="0">
                <a:solidFill>
                  <a:schemeClr val="accent6"/>
                </a:solidFill>
              </a:rPr>
              <a:t>(Load testing is ongoing.)</a:t>
            </a:r>
          </a:p>
          <a:p>
            <a:r>
              <a:rPr lang="en-US" dirty="0"/>
              <a:t>We would be showcasing approximately 70% precision and accuracy of our recommendation engine by comparing recommendations by Last.fm.</a:t>
            </a:r>
            <a:br>
              <a:rPr lang="en-US" dirty="0"/>
            </a:br>
            <a:r>
              <a:rPr lang="en-US" dirty="0">
                <a:solidFill>
                  <a:schemeClr val="accent6"/>
                </a:solidFill>
              </a:rPr>
              <a:t>(Implemented successfully.)</a:t>
            </a:r>
          </a:p>
          <a:p>
            <a:pPr marL="0" indent="0">
              <a:buNone/>
            </a:pPr>
            <a:endParaRPr lang="en-US" dirty="0"/>
          </a:p>
        </p:txBody>
      </p:sp>
    </p:spTree>
    <p:extLst>
      <p:ext uri="{BB962C8B-B14F-4D97-AF65-F5344CB8AC3E}">
        <p14:creationId xmlns:p14="http://schemas.microsoft.com/office/powerpoint/2010/main" val="1736286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232</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MUSIC RECOMMENDER SYSTEM</vt:lpstr>
      <vt:lpstr>INTRODUCTION</vt:lpstr>
      <vt:lpstr>FRAMEWORKS/ TECHNOLOGIES USED</vt:lpstr>
      <vt:lpstr>DETAILS ABOUT THE DATASET</vt:lpstr>
      <vt:lpstr>DETAILS ABOUT THE DATASET</vt:lpstr>
      <vt:lpstr>USE CASES</vt:lpstr>
      <vt:lpstr>SPARK MLLIB</vt:lpstr>
      <vt:lpstr>ARCHITECTURE</vt:lpstr>
      <vt:lpstr>Acceptance Criteria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RECOMMENDER SYSTEM</dc:title>
  <dc:creator>Anindita Chakraborti</dc:creator>
  <cp:lastModifiedBy>Anindita Chakraborti</cp:lastModifiedBy>
  <cp:revision>24</cp:revision>
  <dcterms:created xsi:type="dcterms:W3CDTF">2017-04-21T16:01:30Z</dcterms:created>
  <dcterms:modified xsi:type="dcterms:W3CDTF">2017-04-26T18:46:34Z</dcterms:modified>
</cp:coreProperties>
</file>