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58" r:id="rId4"/>
    <p:sldId id="259" r:id="rId5"/>
    <p:sldId id="260"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3448EB-80F8-44AE-8337-0127705643A5}" v="384" dt="2021-04-08T17:10:09.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219243762030021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A605-7418-4697-9E67-C392C285F198}"/>
              </a:ext>
            </a:extLst>
          </p:cNvPr>
          <p:cNvSpPr>
            <a:spLocks noGrp="1"/>
          </p:cNvSpPr>
          <p:nvPr>
            <p:ph type="title"/>
          </p:nvPr>
        </p:nvSpPr>
        <p:spPr/>
        <p:txBody>
          <a:bodyPr>
            <a:normAutofit/>
          </a:bodyPr>
          <a:lstStyle/>
          <a:p>
            <a:r>
              <a:rPr lang="en-US" sz="5400" b="1" dirty="0"/>
              <a:t>          CREW PAIRING</a:t>
            </a:r>
          </a:p>
        </p:txBody>
      </p:sp>
    </p:spTree>
    <p:extLst>
      <p:ext uri="{BB962C8B-B14F-4D97-AF65-F5344CB8AC3E}">
        <p14:creationId xmlns:p14="http://schemas.microsoft.com/office/powerpoint/2010/main" val="31346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2E803-B53D-4C92-8BDD-FD75EE425FA4}"/>
              </a:ext>
            </a:extLst>
          </p:cNvPr>
          <p:cNvSpPr txBox="1"/>
          <p:nvPr/>
        </p:nvSpPr>
        <p:spPr>
          <a:xfrm>
            <a:off x="382044" y="350728"/>
            <a:ext cx="1096862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Most airlines provide roster on a monthly basis. The flights that will be flown are well planned beforehand. From this, a minimum number of crew must be on each flight, for example a Captain, a First Officer, and certain number of flight attendants. Many requirements and restrictions must be meet. For example:</a:t>
            </a:r>
          </a:p>
          <a:p>
            <a:endParaRPr lang="en-US" dirty="0">
              <a:solidFill>
                <a:srgbClr val="242729"/>
              </a:solidFill>
              <a:latin typeface="Arial"/>
              <a:cs typeface="Arial"/>
            </a:endParaRPr>
          </a:p>
          <a:p>
            <a:pPr>
              <a:buChar char="•"/>
            </a:pPr>
            <a:r>
              <a:rPr lang="en-US" dirty="0">
                <a:latin typeface="inherit"/>
              </a:rPr>
              <a:t>Crew must be qualified to perform their duties.</a:t>
            </a:r>
          </a:p>
          <a:p>
            <a:pPr>
              <a:buChar char="•"/>
            </a:pPr>
            <a:endParaRPr lang="en-US" dirty="0">
              <a:latin typeface="inherit"/>
            </a:endParaRPr>
          </a:p>
          <a:p>
            <a:pPr>
              <a:buChar char="•"/>
            </a:pPr>
            <a:r>
              <a:rPr lang="en-US" dirty="0">
                <a:latin typeface="inherit"/>
              </a:rPr>
              <a:t>Duty time, rest time, ground time, turn-around time must be legal, and preferably, </a:t>
            </a:r>
            <a:r>
              <a:rPr lang="en-US" i="1" dirty="0">
                <a:latin typeface="inherit"/>
              </a:rPr>
              <a:t>reasonable</a:t>
            </a:r>
            <a:r>
              <a:rPr lang="en-US" dirty="0">
                <a:latin typeface="inherit"/>
              </a:rPr>
              <a:t>.</a:t>
            </a:r>
          </a:p>
          <a:p>
            <a:pPr>
              <a:buChar char="•"/>
            </a:pPr>
            <a:endParaRPr lang="en-US" dirty="0">
              <a:latin typeface="inherit"/>
            </a:endParaRPr>
          </a:p>
          <a:p>
            <a:pPr>
              <a:buChar char="•"/>
            </a:pPr>
            <a:r>
              <a:rPr lang="en-US" dirty="0">
                <a:latin typeface="inherit"/>
              </a:rPr>
              <a:t>Mandatory crew may be different for different aircraft types. For example, On a long haul flight may require 2 Captains, 1 First Officer, 1 Second Officer and 10 flight attendants. On a short flight would require 1 Captain, 1 Second Officer, and 4 attendants.</a:t>
            </a:r>
          </a:p>
          <a:p>
            <a:pPr>
              <a:buChar char="•"/>
            </a:pPr>
            <a:endParaRPr lang="en-US" dirty="0">
              <a:latin typeface="inherit"/>
            </a:endParaRPr>
          </a:p>
          <a:p>
            <a:pPr>
              <a:buChar char="•"/>
            </a:pPr>
            <a:r>
              <a:rPr lang="en-US" dirty="0">
                <a:latin typeface="inherit"/>
              </a:rPr>
              <a:t>Cabin crew can be swapped between aircraft types, such as between Airbus and Boeing. Pilots are current (legally qualified to fly commercially) only on a specific type.</a:t>
            </a:r>
          </a:p>
          <a:p>
            <a:pPr>
              <a:buChar char="•"/>
            </a:pPr>
            <a:endParaRPr lang="en-US" dirty="0">
              <a:latin typeface="inherit"/>
            </a:endParaRPr>
          </a:p>
          <a:p>
            <a:pPr>
              <a:buChar char="•"/>
            </a:pPr>
            <a:r>
              <a:rPr lang="en-US" dirty="0">
                <a:latin typeface="inherit"/>
              </a:rPr>
              <a:t>Crew are sometimes assigned to ad-hoc duties, such as accepting delivery of a new aircraft.</a:t>
            </a:r>
          </a:p>
          <a:p>
            <a:pPr>
              <a:buChar char="•"/>
            </a:pPr>
            <a:endParaRPr lang="en-US" dirty="0">
              <a:latin typeface="inherit"/>
            </a:endParaRPr>
          </a:p>
          <a:p>
            <a:pPr>
              <a:buChar char="•"/>
            </a:pPr>
            <a:r>
              <a:rPr lang="en-US" dirty="0">
                <a:latin typeface="inherit"/>
              </a:rPr>
              <a:t>Besides flying, crew would also have training duties, line-check duties and simulator duties.</a:t>
            </a:r>
          </a:p>
        </p:txBody>
      </p:sp>
    </p:spTree>
    <p:extLst>
      <p:ext uri="{BB962C8B-B14F-4D97-AF65-F5344CB8AC3E}">
        <p14:creationId xmlns:p14="http://schemas.microsoft.com/office/powerpoint/2010/main" val="30206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AB613-F1E3-4E4D-AE6F-7B33EAE47E79}"/>
              </a:ext>
            </a:extLst>
          </p:cNvPr>
          <p:cNvSpPr txBox="1"/>
          <p:nvPr/>
        </p:nvSpPr>
        <p:spPr>
          <a:xfrm>
            <a:off x="308975" y="267222"/>
            <a:ext cx="1134440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002060"/>
                </a:solidFill>
                <a:latin typeface="Arial"/>
                <a:cs typeface="Arial"/>
              </a:rPr>
              <a:t>Constraints</a:t>
            </a:r>
          </a:p>
          <a:p>
            <a:endParaRPr lang="en-US" b="1" dirty="0">
              <a:solidFill>
                <a:srgbClr val="242729"/>
              </a:solidFill>
              <a:latin typeface="Arial"/>
              <a:cs typeface="Arial"/>
            </a:endParaRPr>
          </a:p>
          <a:p>
            <a:r>
              <a:rPr lang="en-US" dirty="0">
                <a:solidFill>
                  <a:srgbClr val="242729"/>
                </a:solidFill>
                <a:latin typeface="Arial"/>
                <a:cs typeface="Arial"/>
              </a:rPr>
              <a:t>Mostly for safety reasons (and also for risk reduction), some pairing combinations are not allowed either legally or by company requirement. For example:</a:t>
            </a:r>
          </a:p>
          <a:p>
            <a:endParaRPr lang="en-US" dirty="0">
              <a:solidFill>
                <a:srgbClr val="242729"/>
              </a:solidFill>
              <a:latin typeface="Arial"/>
              <a:cs typeface="Arial"/>
            </a:endParaRPr>
          </a:p>
          <a:p>
            <a:pPr>
              <a:buChar char="•"/>
            </a:pPr>
            <a:r>
              <a:rPr lang="en-US" dirty="0">
                <a:solidFill>
                  <a:srgbClr val="242729"/>
                </a:solidFill>
                <a:latin typeface="inherit"/>
              </a:rPr>
              <a:t>A pilot aged 60 or above must be paired with another pilot below the age of 60.</a:t>
            </a:r>
          </a:p>
          <a:p>
            <a:pPr>
              <a:buChar char="•"/>
            </a:pPr>
            <a:endParaRPr lang="en-US" dirty="0">
              <a:solidFill>
                <a:srgbClr val="242729"/>
              </a:solidFill>
              <a:latin typeface="inherit"/>
            </a:endParaRPr>
          </a:p>
          <a:p>
            <a:pPr>
              <a:buChar char="•"/>
            </a:pPr>
            <a:r>
              <a:rPr lang="en-US" dirty="0">
                <a:solidFill>
                  <a:srgbClr val="242729"/>
                </a:solidFill>
                <a:latin typeface="inherit"/>
              </a:rPr>
              <a:t>A newly joined Captain (defined as having flown X sectors or less) must not be paired with a newly joined First Officer or Second Officer.</a:t>
            </a:r>
          </a:p>
          <a:p>
            <a:pPr>
              <a:buChar char="•"/>
            </a:pPr>
            <a:endParaRPr lang="en-US" dirty="0">
              <a:solidFill>
                <a:srgbClr val="242729"/>
              </a:solidFill>
              <a:latin typeface="inherit"/>
            </a:endParaRPr>
          </a:p>
          <a:p>
            <a:pPr>
              <a:buChar char="•"/>
            </a:pPr>
            <a:r>
              <a:rPr lang="en-US" dirty="0">
                <a:solidFill>
                  <a:srgbClr val="242729"/>
                </a:solidFill>
                <a:latin typeface="inherit"/>
              </a:rPr>
              <a:t>Similarly, the percentage of newly joined cabin crew (defined as having flown X sectors or less) should not exceed a certain number.</a:t>
            </a:r>
          </a:p>
          <a:p>
            <a:pPr>
              <a:buChar char="•"/>
            </a:pPr>
            <a:endParaRPr lang="en-US" dirty="0">
              <a:solidFill>
                <a:srgbClr val="242729"/>
              </a:solidFill>
              <a:latin typeface="inherit"/>
            </a:endParaRPr>
          </a:p>
          <a:p>
            <a:pPr>
              <a:buChar char="•"/>
            </a:pPr>
            <a:r>
              <a:rPr lang="en-US" dirty="0">
                <a:solidFill>
                  <a:srgbClr val="242729"/>
                </a:solidFill>
                <a:latin typeface="inherit"/>
              </a:rPr>
              <a:t>Some flights may call for an experienced crew, for example a new route (no one has landed at that airport before) or charter flight.</a:t>
            </a:r>
          </a:p>
        </p:txBody>
      </p:sp>
    </p:spTree>
    <p:extLst>
      <p:ext uri="{BB962C8B-B14F-4D97-AF65-F5344CB8AC3E}">
        <p14:creationId xmlns:p14="http://schemas.microsoft.com/office/powerpoint/2010/main" val="229713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90952-2767-4765-9616-0BFF6B292376}"/>
              </a:ext>
            </a:extLst>
          </p:cNvPr>
          <p:cNvSpPr txBox="1"/>
          <p:nvPr/>
        </p:nvSpPr>
        <p:spPr>
          <a:xfrm>
            <a:off x="89770" y="162837"/>
            <a:ext cx="1201246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002060"/>
                </a:solidFill>
                <a:latin typeface="Arial"/>
                <a:cs typeface="Arial"/>
              </a:rPr>
              <a:t>Qualifications</a:t>
            </a:r>
          </a:p>
          <a:p>
            <a:endParaRPr lang="en-US" b="1" u="sng" dirty="0">
              <a:solidFill>
                <a:srgbClr val="002060"/>
              </a:solidFill>
              <a:latin typeface="Arial"/>
              <a:cs typeface="Arial"/>
            </a:endParaRPr>
          </a:p>
          <a:p>
            <a:r>
              <a:rPr lang="en-US" dirty="0">
                <a:solidFill>
                  <a:srgbClr val="242729"/>
                </a:solidFill>
                <a:latin typeface="Arial"/>
                <a:cs typeface="Arial"/>
              </a:rPr>
              <a:t>There are various qualification requirements that must be fulfilled for a crew to legally perform duty on commercial flight. For example,</a:t>
            </a:r>
          </a:p>
          <a:p>
            <a:endParaRPr lang="en-US" dirty="0">
              <a:solidFill>
                <a:srgbClr val="242729"/>
              </a:solidFill>
              <a:latin typeface="Arial"/>
              <a:cs typeface="Arial"/>
            </a:endParaRPr>
          </a:p>
          <a:p>
            <a:pPr>
              <a:buChar char="•"/>
            </a:pPr>
            <a:r>
              <a:rPr lang="en-US" dirty="0">
                <a:solidFill>
                  <a:srgbClr val="242729"/>
                </a:solidFill>
                <a:latin typeface="inherit"/>
              </a:rPr>
              <a:t>Captain must have made a takeoff and landing within the previous 30 days.</a:t>
            </a:r>
          </a:p>
          <a:p>
            <a:pPr>
              <a:buChar char="•"/>
            </a:pPr>
            <a:endParaRPr lang="en-US" dirty="0">
              <a:solidFill>
                <a:srgbClr val="242729"/>
              </a:solidFill>
              <a:latin typeface="inherit"/>
            </a:endParaRPr>
          </a:p>
          <a:p>
            <a:pPr>
              <a:buChar char="•"/>
            </a:pPr>
            <a:r>
              <a:rPr lang="en-US" dirty="0">
                <a:solidFill>
                  <a:srgbClr val="242729"/>
                </a:solidFill>
                <a:latin typeface="inherit"/>
              </a:rPr>
              <a:t>First Officer or Second Officer must have made 3 takeoffs and landings within the previous 90 days.</a:t>
            </a:r>
          </a:p>
          <a:p>
            <a:pPr>
              <a:buChar char="•"/>
            </a:pPr>
            <a:endParaRPr lang="en-US" dirty="0">
              <a:solidFill>
                <a:srgbClr val="242729"/>
              </a:solidFill>
              <a:latin typeface="inherit"/>
            </a:endParaRPr>
          </a:p>
          <a:p>
            <a:pPr>
              <a:buChar char="•"/>
            </a:pPr>
            <a:r>
              <a:rPr lang="en-US" dirty="0">
                <a:solidFill>
                  <a:srgbClr val="242729"/>
                </a:solidFill>
                <a:latin typeface="inherit"/>
              </a:rPr>
              <a:t>Certain qualifications must be renewed through training, for example in a simulator.</a:t>
            </a:r>
          </a:p>
          <a:p>
            <a:pPr>
              <a:buChar char="•"/>
            </a:pPr>
            <a:endParaRPr lang="en-US" dirty="0">
              <a:solidFill>
                <a:srgbClr val="242729"/>
              </a:solidFill>
              <a:latin typeface="inherit"/>
            </a:endParaRPr>
          </a:p>
          <a:p>
            <a:pPr>
              <a:buChar char="•"/>
            </a:pPr>
            <a:r>
              <a:rPr lang="en-US" dirty="0">
                <a:solidFill>
                  <a:srgbClr val="242729"/>
                </a:solidFill>
                <a:latin typeface="inherit"/>
              </a:rPr>
              <a:t>Route may require additional ratings. For example crew must be trained. If it flies over Chinese airspace crew must be trained to fly metric system. If it flies over the Atlantic crew must be trained to fly North Atlantic Tracks.</a:t>
            </a:r>
          </a:p>
          <a:p>
            <a:pPr>
              <a:buChar char="•"/>
            </a:pPr>
            <a:endParaRPr lang="en-US" dirty="0">
              <a:solidFill>
                <a:srgbClr val="242729"/>
              </a:solidFill>
              <a:latin typeface="inherit"/>
            </a:endParaRPr>
          </a:p>
          <a:p>
            <a:pPr>
              <a:buChar char="•"/>
            </a:pPr>
            <a:r>
              <a:rPr lang="en-US" dirty="0">
                <a:solidFill>
                  <a:srgbClr val="242729"/>
                </a:solidFill>
                <a:latin typeface="inherit"/>
              </a:rPr>
              <a:t>Line-check needs to be performed every X number of days.</a:t>
            </a:r>
          </a:p>
          <a:p>
            <a:pPr>
              <a:buChar char="•"/>
            </a:pPr>
            <a:endParaRPr lang="en-US" dirty="0">
              <a:solidFill>
                <a:srgbClr val="242729"/>
              </a:solidFill>
              <a:latin typeface="inherit"/>
            </a:endParaRPr>
          </a:p>
          <a:p>
            <a:pPr>
              <a:buChar char="•"/>
            </a:pPr>
            <a:r>
              <a:rPr lang="en-US" dirty="0">
                <a:solidFill>
                  <a:srgbClr val="242729"/>
                </a:solidFill>
                <a:latin typeface="inherit"/>
              </a:rPr>
              <a:t>Crew must possess the necessary nationality or Visa for the departure / destination airport.</a:t>
            </a:r>
          </a:p>
        </p:txBody>
      </p:sp>
    </p:spTree>
    <p:extLst>
      <p:ext uri="{BB962C8B-B14F-4D97-AF65-F5344CB8AC3E}">
        <p14:creationId xmlns:p14="http://schemas.microsoft.com/office/powerpoint/2010/main" val="185205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84F5F-7D53-45CA-BBD6-29C15D0241E8}"/>
              </a:ext>
            </a:extLst>
          </p:cNvPr>
          <p:cNvSpPr txBox="1"/>
          <p:nvPr/>
        </p:nvSpPr>
        <p:spPr>
          <a:xfrm>
            <a:off x="152400" y="455112"/>
            <a:ext cx="1196026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002060"/>
                </a:solidFill>
                <a:latin typeface="Arial"/>
                <a:cs typeface="Arial"/>
              </a:rPr>
              <a:t>Ad-hoc / stand-by:</a:t>
            </a:r>
          </a:p>
          <a:p>
            <a:r>
              <a:rPr lang="en-US" dirty="0">
                <a:solidFill>
                  <a:srgbClr val="242729"/>
                </a:solidFill>
                <a:latin typeface="Arial"/>
                <a:cs typeface="Arial"/>
              </a:rPr>
              <a:t>Unforeseen circumstances such as mechanical problems, adverse weather, on-route diversions, crew sickness etc. may require last minute changes to the roster list. This is undesirable, so a certain number of crew would be on "stand-by" duty, meaning there is no duty assignment on that particular day, but they must be available at a particular airport within X minutes shall the need arises. There are legal requirements on stand-by time and duty time after stand-by as well.</a:t>
            </a:r>
          </a:p>
          <a:p>
            <a:endParaRPr lang="en-US" dirty="0">
              <a:solidFill>
                <a:srgbClr val="242729"/>
              </a:solidFill>
              <a:latin typeface="Arial"/>
              <a:cs typeface="Arial"/>
            </a:endParaRPr>
          </a:p>
          <a:p>
            <a:r>
              <a:rPr lang="en-US" dirty="0">
                <a:solidFill>
                  <a:srgbClr val="242729"/>
                </a:solidFill>
                <a:latin typeface="Arial"/>
                <a:cs typeface="Arial"/>
              </a:rPr>
              <a:t>If the department does not plan well, there may be insufficient number of crew members (i.e. not enough manpower) to serve all flights.</a:t>
            </a:r>
          </a:p>
          <a:p>
            <a:endParaRPr lang="en-US" dirty="0">
              <a:solidFill>
                <a:srgbClr val="242729"/>
              </a:solidFill>
              <a:latin typeface="Arial"/>
              <a:cs typeface="Arial"/>
            </a:endParaRPr>
          </a:p>
          <a:p>
            <a:r>
              <a:rPr lang="en-US" b="1" u="sng" dirty="0">
                <a:solidFill>
                  <a:srgbClr val="002060"/>
                </a:solidFill>
                <a:latin typeface="Arial"/>
                <a:cs typeface="Arial"/>
              </a:rPr>
              <a:t>Improvements:</a:t>
            </a:r>
          </a:p>
          <a:p>
            <a:r>
              <a:rPr lang="en-US" dirty="0">
                <a:solidFill>
                  <a:srgbClr val="242729"/>
                </a:solidFill>
                <a:latin typeface="Arial"/>
                <a:cs typeface="Arial"/>
              </a:rPr>
              <a:t>Fatigue is becoming more of a hot topic in aviation. Just because a duty assignment is legal and within company policy, does not necessary mean it is good. Software can be used to analyze factors such as time zone shifts, jet lags, day night patterns etc. to identify and avoid possible fatigue scenarios.</a:t>
            </a:r>
          </a:p>
          <a:p>
            <a:endParaRPr lang="en-US" dirty="0">
              <a:solidFill>
                <a:srgbClr val="242729"/>
              </a:solidFill>
              <a:latin typeface="Arial"/>
              <a:cs typeface="Arial"/>
            </a:endParaRPr>
          </a:p>
          <a:p>
            <a:r>
              <a:rPr lang="en-US" dirty="0">
                <a:solidFill>
                  <a:srgbClr val="242729"/>
                </a:solidFill>
                <a:latin typeface="Arial"/>
                <a:cs typeface="Arial"/>
              </a:rPr>
              <a:t>On certain routes, it may be beneficial to assign crew who can speak certain foreign languages. For example, if statistics show that a portion of the passengers on a route are Koreans, it would be better to assign it to cabin crew who can also speak Korean. It may even be a company requirement that the cabin crew together must speak a few chosen languages, so at least there is someone who can translate.</a:t>
            </a:r>
          </a:p>
        </p:txBody>
      </p:sp>
    </p:spTree>
    <p:extLst>
      <p:ext uri="{BB962C8B-B14F-4D97-AF65-F5344CB8AC3E}">
        <p14:creationId xmlns:p14="http://schemas.microsoft.com/office/powerpoint/2010/main" val="200384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AEF22-5C47-4912-AFD6-5B164D3BA45E}"/>
              </a:ext>
            </a:extLst>
          </p:cNvPr>
          <p:cNvSpPr txBox="1"/>
          <p:nvPr/>
        </p:nvSpPr>
        <p:spPr>
          <a:xfrm>
            <a:off x="215030" y="89769"/>
            <a:ext cx="117619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002060"/>
                </a:solidFill>
                <a:latin typeface="Avenir LT W01_35 Light1475496"/>
              </a:rPr>
              <a:t>Crew Planning Optimization:</a:t>
            </a:r>
            <a:endParaRPr lang="en-US" u="sng" dirty="0">
              <a:solidFill>
                <a:srgbClr val="002060"/>
              </a:solidFill>
            </a:endParaRPr>
          </a:p>
          <a:p>
            <a:endParaRPr lang="en-US" b="1" dirty="0">
              <a:latin typeface="Avenir LT W01_35 Light1475496"/>
            </a:endParaRPr>
          </a:p>
          <a:p>
            <a:r>
              <a:rPr lang="en-US" dirty="0">
                <a:latin typeface="Avenir LT W01_35 Light1475496"/>
              </a:rPr>
              <a:t>Airline crew planning broadly consists of Crew Pairing and Crew Roster. The pairing is done on basis of flight segments so that cost and crew covering flights are minimized. And, individual crew members are rostered (assigned) with a monthly schedule, using a computer program </a:t>
            </a:r>
            <a:r>
              <a:rPr lang="en-US" i="1" dirty="0">
                <a:latin typeface="Avenir LT W01_35 Light1475496"/>
              </a:rPr>
              <a:t>Optimizer</a:t>
            </a:r>
            <a:r>
              <a:rPr lang="en-US" dirty="0">
                <a:latin typeface="Avenir LT W01_35 Light1475496"/>
              </a:rPr>
              <a:t>.  </a:t>
            </a:r>
            <a:endParaRPr lang="en-US"/>
          </a:p>
          <a:p>
            <a:endParaRPr lang="en-US" dirty="0">
              <a:latin typeface="Avenir LT W01_35 Light1475496"/>
            </a:endParaRPr>
          </a:p>
          <a:p>
            <a:r>
              <a:rPr lang="en-US" dirty="0">
                <a:latin typeface="Avenir LT W01_35 Light1475496"/>
              </a:rPr>
              <a:t>But amid the pandemic, crew members may face emergencies and may not always be available; thus standard frameworks to design crew rosters might prove inefficient. With AI, a dynamic rostering framework using Neural Network and classification algorithm can be created which will allow the crew to receive a response as soon the request is expressed. </a:t>
            </a:r>
          </a:p>
          <a:p>
            <a:endParaRPr lang="en-US" dirty="0">
              <a:latin typeface="Avenir LT W01_35 Light1475496"/>
            </a:endParaRPr>
          </a:p>
          <a:p>
            <a:r>
              <a:rPr lang="en-US" dirty="0">
                <a:latin typeface="Avenir LT W01_35 Light1475496"/>
              </a:rPr>
              <a:t>The framework uses past data to analyze patterns and its efficiency increases over time as it learns more and more with data. This data can further optimize crew planning by ensuring crew members operate on different fleets and saving requalification training costs. The proposed system could lead to faster response, enhanced crew satisfaction, and prior entry of fixed activities by the crew in roster planning. According to </a:t>
            </a:r>
            <a:r>
              <a:rPr lang="en-US" dirty="0">
                <a:solidFill>
                  <a:srgbClr val="1D98CE"/>
                </a:solidFill>
                <a:latin typeface="Avenir LT W01_35 Light1475496"/>
                <a:hlinkClick r:id="rId2"/>
              </a:rPr>
              <a:t>The EURO Journal on Transportation and Logistics</a:t>
            </a:r>
            <a:r>
              <a:rPr lang="en-US" dirty="0">
                <a:latin typeface="Avenir LT W01_35 Light1475496"/>
              </a:rPr>
              <a:t>, the dynamic algorithm grants 22% more requests while the same workforce is being utilized to operate the flight schedule. </a:t>
            </a:r>
            <a:endParaRPr lang="en-US"/>
          </a:p>
        </p:txBody>
      </p:sp>
    </p:spTree>
    <p:extLst>
      <p:ext uri="{BB962C8B-B14F-4D97-AF65-F5344CB8AC3E}">
        <p14:creationId xmlns:p14="http://schemas.microsoft.com/office/powerpoint/2010/main" val="308035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11C14-4FD1-4C32-A3C9-959F07AB1A79}"/>
              </a:ext>
            </a:extLst>
          </p:cNvPr>
          <p:cNvSpPr>
            <a:spLocks noGrp="1"/>
          </p:cNvSpPr>
          <p:nvPr>
            <p:ph type="title"/>
          </p:nvPr>
        </p:nvSpPr>
        <p:spPr>
          <a:xfrm>
            <a:off x="1752966" y="1427304"/>
            <a:ext cx="8686800" cy="3241515"/>
          </a:xfrm>
        </p:spPr>
        <p:txBody>
          <a:bodyPr vert="horz" lIns="91440" tIns="45720" rIns="91440" bIns="0" rtlCol="0" anchor="ctr">
            <a:normAutofit/>
          </a:bodyPr>
          <a:lstStyle/>
          <a:p>
            <a:r>
              <a:rPr lang="en-US" sz="5400" dirty="0"/>
              <a:t>         </a:t>
            </a:r>
            <a:r>
              <a:rPr lang="en-US" sz="5400" b="1" dirty="0"/>
              <a:t> THANK YOU!!!</a:t>
            </a:r>
          </a:p>
        </p:txBody>
      </p:sp>
      <p:cxnSp>
        <p:nvCxnSpPr>
          <p:cNvPr id="17"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1592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          CREW PAIRING</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cp:revision>
  <dcterms:created xsi:type="dcterms:W3CDTF">2021-04-08T16:22:11Z</dcterms:created>
  <dcterms:modified xsi:type="dcterms:W3CDTF">2021-04-08T17:10:27Z</dcterms:modified>
</cp:coreProperties>
</file>