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2" r:id="rId5"/>
    <p:sldId id="280" r:id="rId6"/>
    <p:sldId id="281" r:id="rId7"/>
    <p:sldId id="274" r:id="rId8"/>
    <p:sldId id="275" r:id="rId9"/>
    <p:sldId id="282" r:id="rId10"/>
    <p:sldId id="279"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78" d="100"/>
          <a:sy n="78" d="100"/>
        </p:scale>
        <p:origin x="161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5/1/2023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5/1/2023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5/1/2023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ww.britannica.com/biography/Isaac-Newton" TargetMode="External"/><Relationship Id="rId2" Type="http://schemas.openxmlformats.org/officeDocument/2006/relationships/hyperlink" Target="https://en.m.wikipedia.org/wiki/Isaac_Newton"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40296"/>
            <a:ext cx="5112568" cy="2215991"/>
          </a:xfrm>
          <a:prstGeom prst="rect">
            <a:avLst/>
          </a:prstGeom>
          <a:solidFill>
            <a:schemeClr val="accent6">
              <a:lumMod val="60000"/>
              <a:lumOff val="40000"/>
            </a:schemeClr>
          </a:solidFill>
        </p:spPr>
        <p:txBody>
          <a:bodyPr wrap="square" rtlCol="0">
            <a:spAutoFit/>
          </a:bodyPr>
          <a:lstStyle/>
          <a:p>
            <a:r>
              <a:rPr lang="en-US" sz="2000" dirty="0"/>
              <a:t>Team </a:t>
            </a:r>
            <a:r>
              <a:rPr lang="en-US" sz="2000" dirty="0" err="1"/>
              <a:t>Details:DIKSHIT</a:t>
            </a:r>
            <a:r>
              <a:rPr lang="en-US" sz="2000" dirty="0"/>
              <a:t> SINGLA (2210990284)</a:t>
            </a:r>
          </a:p>
          <a:p>
            <a:r>
              <a:rPr lang="en-US" sz="2000" dirty="0"/>
              <a:t>DIKSHANT SOHAL(22109990283)</a:t>
            </a:r>
          </a:p>
          <a:p>
            <a:r>
              <a:rPr lang="en-US" sz="2000" dirty="0"/>
              <a:t>DILJOT KAUR(2210990285)</a:t>
            </a:r>
          </a:p>
          <a:p>
            <a:r>
              <a:rPr lang="en-US" sz="2000" dirty="0"/>
              <a:t>DILPREET SINGH(2210990286)</a:t>
            </a:r>
          </a:p>
          <a:p>
            <a:endParaRPr lang="en-US" sz="2000" dirty="0"/>
          </a:p>
          <a:p>
            <a:r>
              <a:rPr lang="en-US" sz="2000" dirty="0">
                <a:latin typeface="Times New Roman" pitchFamily="18" charset="0"/>
                <a:cs typeface="Times New Roman" pitchFamily="18" charset="0"/>
              </a:rPr>
              <a:t>Faculty </a:t>
            </a:r>
            <a:r>
              <a:rPr lang="en-US" sz="2000" dirty="0" err="1">
                <a:latin typeface="Times New Roman" pitchFamily="18" charset="0"/>
                <a:cs typeface="Times New Roman" pitchFamily="18" charset="0"/>
              </a:rPr>
              <a:t>Coordinator:DR.MONIKA</a:t>
            </a:r>
            <a:r>
              <a:rPr lang="en-US" sz="2000" dirty="0">
                <a:latin typeface="Times New Roman" pitchFamily="18" charset="0"/>
                <a:cs typeface="Times New Roman" pitchFamily="18" charset="0"/>
              </a:rPr>
              <a:t> SETHI</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6632"/>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REFERENCE/LINK USED</a:t>
            </a:r>
            <a:endParaRPr lang="en-US" sz="4000" b="1"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B01A9575-B2F1-D264-AB23-6755532EA074}"/>
              </a:ext>
            </a:extLst>
          </p:cNvPr>
          <p:cNvSpPr txBox="1"/>
          <p:nvPr/>
        </p:nvSpPr>
        <p:spPr>
          <a:xfrm>
            <a:off x="353960" y="1124745"/>
            <a:ext cx="8610527" cy="584775"/>
          </a:xfrm>
          <a:prstGeom prst="rect">
            <a:avLst/>
          </a:prstGeom>
          <a:noFill/>
        </p:spPr>
        <p:txBody>
          <a:bodyPr wrap="square">
            <a:spAutoFit/>
          </a:bodyPr>
          <a:lstStyle/>
          <a:p>
            <a:r>
              <a:rPr lang="en-IN" sz="3200" dirty="0">
                <a:hlinkClick r:id="rId2"/>
              </a:rPr>
              <a:t>  https://en.m.wikipedia.org/wiki/Isaac_Newton</a:t>
            </a:r>
            <a:r>
              <a:rPr lang="en-IN" sz="3200" dirty="0"/>
              <a:t>  </a:t>
            </a:r>
          </a:p>
        </p:txBody>
      </p:sp>
      <p:sp>
        <p:nvSpPr>
          <p:cNvPr id="6" name="Arrow: Right 5">
            <a:extLst>
              <a:ext uri="{FF2B5EF4-FFF2-40B4-BE49-F238E27FC236}">
                <a16:creationId xmlns:a16="http://schemas.microsoft.com/office/drawing/2014/main" id="{67BC666E-CA39-244E-72E4-E467EE1AA5A4}"/>
              </a:ext>
            </a:extLst>
          </p:cNvPr>
          <p:cNvSpPr/>
          <p:nvPr/>
        </p:nvSpPr>
        <p:spPr>
          <a:xfrm>
            <a:off x="107504" y="1340768"/>
            <a:ext cx="43204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33C48F8A-A257-01AB-777A-D375D8301EA3}"/>
              </a:ext>
            </a:extLst>
          </p:cNvPr>
          <p:cNvSpPr/>
          <p:nvPr/>
        </p:nvSpPr>
        <p:spPr>
          <a:xfrm>
            <a:off x="107504" y="2052137"/>
            <a:ext cx="50405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C32D54F-8E73-691D-429E-8D2AE790D6EA}"/>
              </a:ext>
            </a:extLst>
          </p:cNvPr>
          <p:cNvSpPr txBox="1"/>
          <p:nvPr/>
        </p:nvSpPr>
        <p:spPr>
          <a:xfrm>
            <a:off x="611560" y="1880229"/>
            <a:ext cx="7416824" cy="954107"/>
          </a:xfrm>
          <a:prstGeom prst="rect">
            <a:avLst/>
          </a:prstGeom>
          <a:noFill/>
        </p:spPr>
        <p:txBody>
          <a:bodyPr wrap="square">
            <a:spAutoFit/>
          </a:bodyPr>
          <a:lstStyle/>
          <a:p>
            <a:r>
              <a:rPr lang="en-IN" sz="2800" dirty="0">
                <a:hlinkClick r:id="rId3"/>
              </a:rPr>
              <a:t>https://www.britannica.com/biography/Isaac-Newton</a:t>
            </a:r>
            <a:r>
              <a:rPr lang="en-IN" sz="2800" dirty="0"/>
              <a:t> </a:t>
            </a: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E8C5FE30-1711-9096-5F39-14923C23B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73" y="1052736"/>
            <a:ext cx="8630854" cy="5544616"/>
          </a:xfrm>
          <a:prstGeom prst="rect">
            <a:avLst/>
          </a:prstGeom>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3970318"/>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INTRODUCTION</a:t>
            </a:r>
          </a:p>
        </p:txBody>
      </p:sp>
      <p:sp>
        <p:nvSpPr>
          <p:cNvPr id="3" name="Rectangle 2"/>
          <p:cNvSpPr/>
          <p:nvPr/>
        </p:nvSpPr>
        <p:spPr>
          <a:xfrm>
            <a:off x="541512" y="1124744"/>
            <a:ext cx="8350968" cy="2308324"/>
          </a:xfrm>
          <a:prstGeom prst="rect">
            <a:avLst/>
          </a:prstGeom>
        </p:spPr>
        <p:txBody>
          <a:bodyPr wrap="square">
            <a:spAutoFit/>
          </a:bodyPr>
          <a:lstStyle/>
          <a:p>
            <a:r>
              <a:rPr lang="en-US" sz="2400" dirty="0"/>
              <a:t>A tribute page is a is a webpage dedicated in honor of someone you love, admire, or</a:t>
            </a:r>
            <a:r>
              <a:rPr lang="en-US" sz="2400" dirty="0">
                <a:latin typeface="Times New Roman" pitchFamily="18" charset="0"/>
                <a:cs typeface="Times New Roman" pitchFamily="18" charset="0"/>
              </a:rPr>
              <a:t> respect.</a:t>
            </a:r>
          </a:p>
          <a:p>
            <a:r>
              <a:rPr lang="en-US" sz="2400" dirty="0"/>
              <a:t>We wanted to honor one of the genius – “SIR ISSAC NEWTON</a:t>
            </a:r>
            <a:r>
              <a:rPr lang="en-US" sz="3200" dirty="0"/>
              <a:t>”</a:t>
            </a:r>
          </a:p>
          <a:p>
            <a:endParaRPr lang="en-US" sz="3200" dirty="0"/>
          </a:p>
          <a:p>
            <a:endParaRPr lang="en-US" sz="3200" dirty="0">
              <a:latin typeface="Times New Roman" pitchFamily="18" charset="0"/>
              <a:cs typeface="Times New Roman" pitchFamily="18" charset="0"/>
            </a:endParaRPr>
          </a:p>
        </p:txBody>
      </p:sp>
      <p:sp>
        <p:nvSpPr>
          <p:cNvPr id="4" name="Arrow: Right 3">
            <a:extLst>
              <a:ext uri="{FF2B5EF4-FFF2-40B4-BE49-F238E27FC236}">
                <a16:creationId xmlns:a16="http://schemas.microsoft.com/office/drawing/2014/main" id="{B19B7EEC-058E-0C60-5330-D91FBE50C41D}"/>
              </a:ext>
            </a:extLst>
          </p:cNvPr>
          <p:cNvSpPr/>
          <p:nvPr/>
        </p:nvSpPr>
        <p:spPr>
          <a:xfrm>
            <a:off x="109464" y="1268760"/>
            <a:ext cx="432048" cy="222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B603C602-247E-FB24-F23B-A548556A9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2488252"/>
            <a:ext cx="3314328" cy="2448273"/>
          </a:xfrm>
          <a:prstGeom prst="rect">
            <a:avLst/>
          </a:prstGeom>
        </p:spPr>
      </p:pic>
      <p:sp>
        <p:nvSpPr>
          <p:cNvPr id="8" name="TextBox 7">
            <a:extLst>
              <a:ext uri="{FF2B5EF4-FFF2-40B4-BE49-F238E27FC236}">
                <a16:creationId xmlns:a16="http://schemas.microsoft.com/office/drawing/2014/main" id="{970178A5-EE81-6642-19F8-3A0D2EE88B50}"/>
              </a:ext>
            </a:extLst>
          </p:cNvPr>
          <p:cNvSpPr txBox="1"/>
          <p:nvPr/>
        </p:nvSpPr>
        <p:spPr>
          <a:xfrm>
            <a:off x="467544" y="2838420"/>
            <a:ext cx="5110608" cy="2677656"/>
          </a:xfrm>
          <a:prstGeom prst="rect">
            <a:avLst/>
          </a:prstGeom>
          <a:noFill/>
        </p:spPr>
        <p:txBody>
          <a:bodyPr wrap="square">
            <a:spAutoFit/>
          </a:bodyPr>
          <a:lstStyle/>
          <a:p>
            <a:r>
              <a:rPr lang="en-US" sz="2400" dirty="0"/>
              <a:t>Isaac Newton was the greatest English mathematician of his generation. He laid the foundation for differential and integral calculus. His work on optics and gravitation make him one of the</a:t>
            </a:r>
          </a:p>
          <a:p>
            <a:r>
              <a:rPr lang="en-US" sz="2400" dirty="0"/>
              <a:t>greatest scientists the world has known</a:t>
            </a:r>
            <a:r>
              <a:rPr lang="en-US" dirty="0"/>
              <a:t>.</a:t>
            </a:r>
            <a:endParaRPr lang="en-IN" dirty="0"/>
          </a:p>
        </p:txBody>
      </p:sp>
      <p:sp>
        <p:nvSpPr>
          <p:cNvPr id="10" name="Arrow: Right 9">
            <a:extLst>
              <a:ext uri="{FF2B5EF4-FFF2-40B4-BE49-F238E27FC236}">
                <a16:creationId xmlns:a16="http://schemas.microsoft.com/office/drawing/2014/main" id="{238A55AE-E3BC-5494-482F-136B51CA695A}"/>
              </a:ext>
            </a:extLst>
          </p:cNvPr>
          <p:cNvSpPr/>
          <p:nvPr/>
        </p:nvSpPr>
        <p:spPr>
          <a:xfrm>
            <a:off x="109464" y="2982435"/>
            <a:ext cx="358080" cy="222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PROBLEM STATEMENT</a:t>
            </a:r>
          </a:p>
        </p:txBody>
      </p:sp>
      <p:sp>
        <p:nvSpPr>
          <p:cNvPr id="5" name="TextBox 4">
            <a:extLst>
              <a:ext uri="{FF2B5EF4-FFF2-40B4-BE49-F238E27FC236}">
                <a16:creationId xmlns:a16="http://schemas.microsoft.com/office/drawing/2014/main" id="{C1F830B6-3C85-AB52-4349-347B6C4034AF}"/>
              </a:ext>
            </a:extLst>
          </p:cNvPr>
          <p:cNvSpPr txBox="1"/>
          <p:nvPr/>
        </p:nvSpPr>
        <p:spPr>
          <a:xfrm>
            <a:off x="323528" y="1412777"/>
            <a:ext cx="7848872" cy="3108543"/>
          </a:xfrm>
          <a:prstGeom prst="rect">
            <a:avLst/>
          </a:prstGeom>
          <a:noFill/>
        </p:spPr>
        <p:txBody>
          <a:bodyPr wrap="square">
            <a:spAutoFit/>
          </a:bodyPr>
          <a:lstStyle/>
          <a:p>
            <a:r>
              <a:rPr lang="en-US" sz="2800" dirty="0"/>
              <a:t>   Our goal was to develop and design a webpage to honor and admire someone as a tribute to them . Along with that we also wanted to create an informative webpage to inspire our readers with his speech, his actions, and by his work so that one can know about this person and motivate themselves through this person</a:t>
            </a:r>
            <a:endParaRPr lang="en-IN" sz="2800" dirty="0"/>
          </a:p>
        </p:txBody>
      </p:sp>
      <p:sp>
        <p:nvSpPr>
          <p:cNvPr id="7" name="Arrow: Right 6">
            <a:extLst>
              <a:ext uri="{FF2B5EF4-FFF2-40B4-BE49-F238E27FC236}">
                <a16:creationId xmlns:a16="http://schemas.microsoft.com/office/drawing/2014/main" id="{F46B1D45-7882-8910-FBFB-94A49F2CFDDF}"/>
              </a:ext>
            </a:extLst>
          </p:cNvPr>
          <p:cNvSpPr/>
          <p:nvPr/>
        </p:nvSpPr>
        <p:spPr>
          <a:xfrm>
            <a:off x="71500" y="1484784"/>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2DEB80-97C5-D812-66C6-5342CCBEC283}"/>
              </a:ext>
            </a:extLst>
          </p:cNvPr>
          <p:cNvSpPr txBox="1"/>
          <p:nvPr/>
        </p:nvSpPr>
        <p:spPr>
          <a:xfrm>
            <a:off x="1043608" y="116632"/>
            <a:ext cx="7380312" cy="707886"/>
          </a:xfrm>
          <a:prstGeom prst="rect">
            <a:avLst/>
          </a:prstGeom>
          <a:noFill/>
        </p:spPr>
        <p:txBody>
          <a:bodyPr wrap="square">
            <a:spAutoFit/>
          </a:bodyPr>
          <a:lstStyle/>
          <a:p>
            <a:r>
              <a:rPr lang="en-IN" sz="4000" b="1" dirty="0"/>
              <a:t>TECHNICAL DETAILS</a:t>
            </a:r>
          </a:p>
        </p:txBody>
      </p:sp>
      <p:sp>
        <p:nvSpPr>
          <p:cNvPr id="4" name="Rectangle 1">
            <a:extLst>
              <a:ext uri="{FF2B5EF4-FFF2-40B4-BE49-F238E27FC236}">
                <a16:creationId xmlns:a16="http://schemas.microsoft.com/office/drawing/2014/main" id="{60F1755C-0C34-6DE0-88C7-260CE2331CCE}"/>
              </a:ext>
            </a:extLst>
          </p:cNvPr>
          <p:cNvSpPr>
            <a:spLocks noChangeArrowheads="1"/>
          </p:cNvSpPr>
          <p:nvPr/>
        </p:nvSpPr>
        <p:spPr bwMode="auto">
          <a:xfrm>
            <a:off x="359532" y="1052736"/>
            <a:ext cx="842493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dirty="0"/>
              <a:t>1.</a:t>
            </a:r>
            <a:r>
              <a:rPr lang="en-US" b="1" u="sng" dirty="0"/>
              <a:t>Background-image</a:t>
            </a:r>
            <a:r>
              <a:rPr lang="en-US" dirty="0"/>
              <a:t> - Sets the background image of an element.</a:t>
            </a:r>
          </a:p>
          <a:p>
            <a:pPr marR="0" lvl="0" algn="l" defTabSz="914400" rtl="0" eaLnBrk="0" fontAlgn="base" latinLnBrk="0" hangingPunct="0">
              <a:lnSpc>
                <a:spcPct val="100000"/>
              </a:lnSpc>
              <a:spcBef>
                <a:spcPct val="0"/>
              </a:spcBef>
              <a:spcAft>
                <a:spcPct val="0"/>
              </a:spcAft>
              <a:buClrTx/>
              <a:buSzTx/>
              <a:tabLst/>
            </a:pPr>
            <a:r>
              <a:rPr lang="en-US" b="1" dirty="0"/>
              <a:t>2.</a:t>
            </a:r>
            <a:r>
              <a:rPr lang="en-US" b="1" u="sng" dirty="0"/>
              <a:t>Background-repeat</a:t>
            </a:r>
            <a:r>
              <a:rPr lang="en-US" b="1" dirty="0"/>
              <a:t> </a:t>
            </a:r>
            <a:r>
              <a:rPr lang="en-US" dirty="0"/>
              <a:t>- Specifies how background images are tiled after they have been sized and positioned.</a:t>
            </a:r>
          </a:p>
          <a:p>
            <a:pPr marR="0" lvl="0" algn="l" defTabSz="914400" rtl="0" eaLnBrk="0" fontAlgn="base" latinLnBrk="0" hangingPunct="0">
              <a:lnSpc>
                <a:spcPct val="100000"/>
              </a:lnSpc>
              <a:spcBef>
                <a:spcPct val="0"/>
              </a:spcBef>
              <a:spcAft>
                <a:spcPct val="0"/>
              </a:spcAft>
              <a:buClrTx/>
              <a:buSzTx/>
              <a:tabLst/>
            </a:pPr>
            <a:r>
              <a:rPr lang="en-US" b="1" dirty="0"/>
              <a:t>3.</a:t>
            </a:r>
            <a:r>
              <a:rPr lang="en-US" b="1" u="sng" dirty="0"/>
              <a:t>Background-size</a:t>
            </a:r>
            <a:r>
              <a:rPr lang="en-US" b="1" dirty="0"/>
              <a:t> </a:t>
            </a:r>
            <a:r>
              <a:rPr lang="en-US" dirty="0"/>
              <a:t>- Specifies the size of the background images.</a:t>
            </a:r>
          </a:p>
          <a:p>
            <a:pPr marR="0" lvl="0" algn="l" defTabSz="914400" rtl="0" eaLnBrk="0" fontAlgn="base" latinLnBrk="0" hangingPunct="0">
              <a:lnSpc>
                <a:spcPct val="100000"/>
              </a:lnSpc>
              <a:spcBef>
                <a:spcPct val="0"/>
              </a:spcBef>
              <a:spcAft>
                <a:spcPct val="0"/>
              </a:spcAft>
              <a:buClrTx/>
              <a:buSzTx/>
              <a:tabLst/>
            </a:pPr>
            <a:r>
              <a:rPr lang="en-US" b="1" dirty="0"/>
              <a:t>4.</a:t>
            </a:r>
            <a:r>
              <a:rPr lang="en-US" b="1" u="sng" dirty="0"/>
              <a:t>Width</a:t>
            </a:r>
            <a:r>
              <a:rPr lang="en-US" b="1" dirty="0"/>
              <a:t> - </a:t>
            </a:r>
            <a:r>
              <a:rPr lang="en-US" dirty="0"/>
              <a:t>Specifies the width of the content area</a:t>
            </a:r>
            <a:r>
              <a:rPr lang="en-US" b="1" dirty="0"/>
              <a:t>.</a:t>
            </a:r>
          </a:p>
          <a:p>
            <a:pPr marR="0" lvl="0" algn="l" defTabSz="914400" rtl="0" eaLnBrk="0" fontAlgn="base" latinLnBrk="0" hangingPunct="0">
              <a:lnSpc>
                <a:spcPct val="100000"/>
              </a:lnSpc>
              <a:spcBef>
                <a:spcPct val="0"/>
              </a:spcBef>
              <a:spcAft>
                <a:spcPct val="0"/>
              </a:spcAft>
              <a:buClrTx/>
              <a:buSzTx/>
              <a:tabLst/>
            </a:pPr>
            <a:r>
              <a:rPr lang="en-US" b="1" dirty="0"/>
              <a:t>5. </a:t>
            </a:r>
            <a:r>
              <a:rPr lang="en-US" b="1" u="sng" dirty="0"/>
              <a:t>Height</a:t>
            </a:r>
            <a:r>
              <a:rPr lang="en-US" b="1" dirty="0"/>
              <a:t> </a:t>
            </a:r>
            <a:r>
              <a:rPr lang="en-US" dirty="0"/>
              <a:t>- Specifies the width of the content area. </a:t>
            </a:r>
          </a:p>
          <a:p>
            <a:pPr marR="0" lvl="0" algn="l" defTabSz="914400" rtl="0" eaLnBrk="0" fontAlgn="base" latinLnBrk="0" hangingPunct="0">
              <a:lnSpc>
                <a:spcPct val="100000"/>
              </a:lnSpc>
              <a:spcBef>
                <a:spcPct val="0"/>
              </a:spcBef>
              <a:spcAft>
                <a:spcPct val="0"/>
              </a:spcAft>
              <a:buClrTx/>
              <a:buSzTx/>
              <a:tabLst/>
            </a:pPr>
            <a:r>
              <a:rPr lang="en-US" b="1" dirty="0"/>
              <a:t>6. </a:t>
            </a:r>
            <a:r>
              <a:rPr lang="en-US" b="1" u="sng" dirty="0"/>
              <a:t>Border</a:t>
            </a:r>
            <a:r>
              <a:rPr lang="en-US" b="1" dirty="0"/>
              <a:t> </a:t>
            </a:r>
            <a:r>
              <a:rPr lang="en-US" dirty="0"/>
              <a:t>- Shorthand property for setting border width, style, and color</a:t>
            </a:r>
          </a:p>
          <a:p>
            <a:pPr marR="0" lvl="0" algn="l" defTabSz="914400" rtl="0" eaLnBrk="0" fontAlgn="base" latinLnBrk="0" hangingPunct="0">
              <a:lnSpc>
                <a:spcPct val="100000"/>
              </a:lnSpc>
              <a:spcBef>
                <a:spcPct val="0"/>
              </a:spcBef>
              <a:spcAft>
                <a:spcPct val="0"/>
              </a:spcAft>
              <a:buClrTx/>
              <a:buSzTx/>
              <a:tabLst/>
            </a:pPr>
            <a:r>
              <a:rPr lang="en-US" b="1" dirty="0"/>
              <a:t>7. </a:t>
            </a:r>
            <a:r>
              <a:rPr lang="en-US" b="1" u="sng" dirty="0"/>
              <a:t>Margin</a:t>
            </a:r>
            <a:r>
              <a:rPr lang="en-US" b="1" dirty="0"/>
              <a:t> </a:t>
            </a:r>
            <a:r>
              <a:rPr lang="en-US" dirty="0"/>
              <a:t>- Shorthand property to set values for the thickness of the margin area.</a:t>
            </a:r>
          </a:p>
          <a:p>
            <a:pPr marR="0" lvl="0" algn="l" defTabSz="914400" rtl="0" eaLnBrk="0" fontAlgn="base" latinLnBrk="0" hangingPunct="0">
              <a:lnSpc>
                <a:spcPct val="100000"/>
              </a:lnSpc>
              <a:spcBef>
                <a:spcPct val="0"/>
              </a:spcBef>
              <a:spcAft>
                <a:spcPct val="0"/>
              </a:spcAft>
              <a:buClrTx/>
              <a:buSzTx/>
              <a:tabLst/>
            </a:pPr>
            <a:r>
              <a:rPr lang="en-US" b="1" dirty="0"/>
              <a:t>8. </a:t>
            </a:r>
            <a:r>
              <a:rPr lang="en-US" b="1" u="sng" dirty="0"/>
              <a:t>Position</a:t>
            </a:r>
            <a:r>
              <a:rPr lang="en-US" b="1" dirty="0"/>
              <a:t> </a:t>
            </a:r>
            <a:r>
              <a:rPr lang="en-US" dirty="0"/>
              <a:t>- Sets how an element is positioned in a document. </a:t>
            </a:r>
          </a:p>
          <a:p>
            <a:pPr marR="0" lvl="0" algn="l" defTabSz="914400" rtl="0" eaLnBrk="0" fontAlgn="base" latinLnBrk="0" hangingPunct="0">
              <a:lnSpc>
                <a:spcPct val="100000"/>
              </a:lnSpc>
              <a:spcBef>
                <a:spcPct val="0"/>
              </a:spcBef>
              <a:spcAft>
                <a:spcPct val="0"/>
              </a:spcAft>
              <a:buClrTx/>
              <a:buSzTx/>
              <a:tabLst/>
            </a:pPr>
            <a:r>
              <a:rPr lang="en-US" b="1" dirty="0"/>
              <a:t>9. </a:t>
            </a:r>
            <a:r>
              <a:rPr lang="en-US" b="1" u="sng" dirty="0"/>
              <a:t>Float</a:t>
            </a:r>
            <a:r>
              <a:rPr lang="en-US" b="1" dirty="0"/>
              <a:t> </a:t>
            </a:r>
            <a:r>
              <a:rPr lang="en-US" dirty="0"/>
              <a:t>- Specifies how a box should be floated. </a:t>
            </a:r>
          </a:p>
          <a:p>
            <a:pPr marR="0" lvl="0" algn="l" defTabSz="914400" rtl="0" eaLnBrk="0" fontAlgn="base" latinLnBrk="0" hangingPunct="0">
              <a:lnSpc>
                <a:spcPct val="100000"/>
              </a:lnSpc>
              <a:spcBef>
                <a:spcPct val="0"/>
              </a:spcBef>
              <a:spcAft>
                <a:spcPct val="0"/>
              </a:spcAft>
              <a:buClrTx/>
              <a:buSzTx/>
              <a:tabLst/>
            </a:pPr>
            <a:r>
              <a:rPr lang="en-US" b="1" dirty="0"/>
              <a:t>10. </a:t>
            </a:r>
            <a:r>
              <a:rPr lang="en-US" b="1" u="sng" dirty="0"/>
              <a:t>Display</a:t>
            </a:r>
            <a:r>
              <a:rPr lang="en-US" b="1" dirty="0"/>
              <a:t> </a:t>
            </a:r>
            <a:r>
              <a:rPr lang="en-US" dirty="0"/>
              <a:t>- In combination with float and position attributes, determines the type of box or boxes that are generated for an element.</a:t>
            </a:r>
          </a:p>
          <a:p>
            <a:pPr marR="0" lvl="0" algn="l" defTabSz="914400" rtl="0" eaLnBrk="0" fontAlgn="base" latinLnBrk="0" hangingPunct="0">
              <a:lnSpc>
                <a:spcPct val="100000"/>
              </a:lnSpc>
              <a:spcBef>
                <a:spcPct val="0"/>
              </a:spcBef>
              <a:spcAft>
                <a:spcPct val="0"/>
              </a:spcAft>
              <a:buClrTx/>
              <a:buSzTx/>
              <a:tabLst/>
            </a:pPr>
            <a:r>
              <a:rPr lang="en-US" b="1" dirty="0"/>
              <a:t>11. </a:t>
            </a:r>
            <a:r>
              <a:rPr lang="en-US" b="1" u="sng" dirty="0"/>
              <a:t>Padding</a:t>
            </a:r>
            <a:r>
              <a:rPr lang="en-US" b="1" dirty="0"/>
              <a:t> </a:t>
            </a:r>
            <a:r>
              <a:rPr lang="en-US" dirty="0"/>
              <a:t>- Shorthand property to set values for the thickness of the padding area.</a:t>
            </a:r>
          </a:p>
          <a:p>
            <a:pPr marR="0" lvl="0" algn="l" defTabSz="914400" rtl="0" eaLnBrk="0" fontAlgn="base" latinLnBrk="0" hangingPunct="0">
              <a:lnSpc>
                <a:spcPct val="100000"/>
              </a:lnSpc>
              <a:spcBef>
                <a:spcPct val="0"/>
              </a:spcBef>
              <a:spcAft>
                <a:spcPct val="0"/>
              </a:spcAft>
              <a:buClrTx/>
              <a:buSzTx/>
              <a:tabLst/>
            </a:pPr>
            <a:r>
              <a:rPr lang="en-US" b="1" dirty="0"/>
              <a:t>12. </a:t>
            </a:r>
            <a:r>
              <a:rPr lang="en-US" b="1" u="sng" dirty="0"/>
              <a:t>List-style-type</a:t>
            </a:r>
            <a:r>
              <a:rPr lang="en-US" b="1" dirty="0"/>
              <a:t> </a:t>
            </a:r>
            <a:r>
              <a:rPr lang="en-US" dirty="0"/>
              <a:t>- Used to construct the default contents of a list item’s marker.</a:t>
            </a:r>
          </a:p>
          <a:p>
            <a:pPr marR="0" lvl="0" algn="l" defTabSz="914400" rtl="0" eaLnBrk="0" fontAlgn="base" latinLnBrk="0" hangingPunct="0">
              <a:lnSpc>
                <a:spcPct val="100000"/>
              </a:lnSpc>
              <a:spcBef>
                <a:spcPct val="0"/>
              </a:spcBef>
              <a:spcAft>
                <a:spcPct val="0"/>
              </a:spcAft>
              <a:buClrTx/>
              <a:buSzTx/>
              <a:tabLst/>
            </a:pPr>
            <a:r>
              <a:rPr lang="en-US" b="1" dirty="0"/>
              <a:t>13. </a:t>
            </a:r>
            <a:r>
              <a:rPr lang="en-US" b="1" u="sng" dirty="0"/>
              <a:t>Text-align</a:t>
            </a:r>
            <a:r>
              <a:rPr lang="en-US" b="1" dirty="0"/>
              <a:t> </a:t>
            </a:r>
            <a:r>
              <a:rPr lang="en-US" dirty="0"/>
              <a:t>- Describes how the inline contents of a block are horizontally aligned if the contents do not completely fill the line box. </a:t>
            </a:r>
          </a:p>
          <a:p>
            <a:pPr marR="0" lvl="0" algn="l" defTabSz="914400" rtl="0" eaLnBrk="0" fontAlgn="base" latinLnBrk="0" hangingPunct="0">
              <a:lnSpc>
                <a:spcPct val="100000"/>
              </a:lnSpc>
              <a:spcBef>
                <a:spcPct val="0"/>
              </a:spcBef>
              <a:spcAft>
                <a:spcPct val="0"/>
              </a:spcAft>
              <a:buClrTx/>
              <a:buSzTx/>
              <a:tabLst/>
            </a:pPr>
            <a:r>
              <a:rPr lang="en-US" b="1" dirty="0"/>
              <a:t>14. </a:t>
            </a:r>
            <a:r>
              <a:rPr lang="en-US" b="1" u="sng" dirty="0"/>
              <a:t>Font-size</a:t>
            </a:r>
            <a:r>
              <a:rPr lang="en-US" b="1" dirty="0"/>
              <a:t> </a:t>
            </a:r>
            <a:r>
              <a:rPr lang="en-US" dirty="0"/>
              <a:t>- Indicates the desired height of text. </a:t>
            </a:r>
          </a:p>
          <a:p>
            <a:pPr marR="0" lvl="0" algn="l" defTabSz="914400" rtl="0" eaLnBrk="0" fontAlgn="base" latinLnBrk="0" hangingPunct="0">
              <a:lnSpc>
                <a:spcPct val="100000"/>
              </a:lnSpc>
              <a:spcBef>
                <a:spcPct val="0"/>
              </a:spcBef>
              <a:spcAft>
                <a:spcPct val="0"/>
              </a:spcAft>
              <a:buClrTx/>
              <a:buSzTx/>
              <a:tabLst/>
            </a:pPr>
            <a:r>
              <a:rPr lang="en-US" b="1" dirty="0"/>
              <a:t>15. </a:t>
            </a:r>
            <a:r>
              <a:rPr lang="en-US" b="1" u="sng" dirty="0"/>
              <a:t>Color</a:t>
            </a:r>
            <a:r>
              <a:rPr lang="en-US" b="1" dirty="0"/>
              <a:t> </a:t>
            </a:r>
            <a:r>
              <a:rPr lang="en-US" dirty="0"/>
              <a:t>- Sets the color of an element’s text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0036151"/>
      </p:ext>
    </p:extLst>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B07874-1ACF-BA27-08E0-07B0C7D85521}"/>
              </a:ext>
            </a:extLst>
          </p:cNvPr>
          <p:cNvSpPr>
            <a:spLocks noChangeArrowheads="1"/>
          </p:cNvSpPr>
          <p:nvPr/>
        </p:nvSpPr>
        <p:spPr bwMode="auto">
          <a:xfrm>
            <a:off x="755576" y="1427332"/>
            <a:ext cx="69847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AutoShape 2">
            <a:extLst>
              <a:ext uri="{FF2B5EF4-FFF2-40B4-BE49-F238E27FC236}">
                <a16:creationId xmlns:a16="http://schemas.microsoft.com/office/drawing/2014/main" id="{CCBB61E4-5C62-6E12-4CFA-099E758B9E4F}"/>
              </a:ext>
            </a:extLst>
          </p:cNvPr>
          <p:cNvSpPr>
            <a:spLocks noChangeAspect="1" noChangeArrowheads="1"/>
          </p:cNvSpPr>
          <p:nvPr/>
        </p:nvSpPr>
        <p:spPr bwMode="auto">
          <a:xfrm>
            <a:off x="8775700" y="-419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55841FA0-3E7F-C298-0599-47A028B11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2736"/>
            <a:ext cx="9144000" cy="5677523"/>
          </a:xfrm>
          <a:prstGeom prst="rect">
            <a:avLst/>
          </a:prstGeom>
        </p:spPr>
      </p:pic>
    </p:spTree>
    <p:extLst>
      <p:ext uri="{BB962C8B-B14F-4D97-AF65-F5344CB8AC3E}">
        <p14:creationId xmlns:p14="http://schemas.microsoft.com/office/powerpoint/2010/main" val="278919624"/>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1196752"/>
            <a:ext cx="8136904" cy="3046988"/>
          </a:xfrm>
          <a:prstGeom prst="rect">
            <a:avLst/>
          </a:prstGeom>
        </p:spPr>
        <p:txBody>
          <a:bodyPr wrap="square">
            <a:spAutoFit/>
          </a:bodyPr>
          <a:lstStyle/>
          <a:p>
            <a:r>
              <a:rPr lang="en-US" sz="3200" dirty="0"/>
              <a:t> </a:t>
            </a:r>
            <a:r>
              <a:rPr lang="en-US" sz="3200" u="sng" dirty="0"/>
              <a:t>Our</a:t>
            </a:r>
            <a:r>
              <a:rPr lang="en-US" sz="3200" dirty="0"/>
              <a:t> </a:t>
            </a:r>
            <a:r>
              <a:rPr lang="en-US" sz="3200" u="sng" dirty="0"/>
              <a:t>Tribute</a:t>
            </a:r>
            <a:r>
              <a:rPr lang="en-US" sz="3200" dirty="0"/>
              <a:t> </a:t>
            </a:r>
            <a:r>
              <a:rPr lang="en-US" sz="3200" u="sng" dirty="0"/>
              <a:t>page</a:t>
            </a:r>
            <a:r>
              <a:rPr lang="en-US" sz="3200" dirty="0"/>
              <a:t> </a:t>
            </a:r>
            <a:r>
              <a:rPr lang="en-US" sz="3200" u="sng" dirty="0"/>
              <a:t>includes</a:t>
            </a:r>
            <a:r>
              <a:rPr lang="en-US" sz="3200" dirty="0"/>
              <a:t> </a:t>
            </a:r>
            <a:r>
              <a:rPr lang="en-US" sz="3200" u="sng" dirty="0"/>
              <a:t>the</a:t>
            </a:r>
            <a:r>
              <a:rPr lang="en-US" sz="3200" dirty="0"/>
              <a:t> </a:t>
            </a:r>
            <a:r>
              <a:rPr lang="en-US" sz="3200" u="sng" dirty="0"/>
              <a:t>following</a:t>
            </a:r>
            <a:r>
              <a:rPr lang="en-US" sz="3200" dirty="0"/>
              <a:t> </a:t>
            </a:r>
            <a:r>
              <a:rPr lang="en-US" sz="3200" u="sng" dirty="0"/>
              <a:t>features</a:t>
            </a:r>
            <a:r>
              <a:rPr lang="en-US" sz="3200" dirty="0"/>
              <a:t> : </a:t>
            </a:r>
          </a:p>
          <a:p>
            <a:pPr marL="514350" indent="-514350">
              <a:buAutoNum type="arabicPeriod"/>
            </a:pPr>
            <a:r>
              <a:rPr lang="en-US" sz="3200" dirty="0"/>
              <a:t>Achievements.</a:t>
            </a:r>
          </a:p>
          <a:p>
            <a:r>
              <a:rPr lang="en-US" sz="3200" dirty="0"/>
              <a:t>2. Life Story - Professional and Personal.</a:t>
            </a:r>
          </a:p>
          <a:p>
            <a:r>
              <a:rPr lang="en-US" sz="3200" dirty="0"/>
              <a:t>3. Contributions. </a:t>
            </a:r>
          </a:p>
          <a:p>
            <a:r>
              <a:rPr lang="en-US" sz="3200" dirty="0"/>
              <a:t>4. More about the person.</a:t>
            </a:r>
            <a:endParaRPr lang="en-US" sz="32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9CAA8AC4-1ED5-64C7-3098-9F1E80462E07}"/>
              </a:ext>
            </a:extLst>
          </p:cNvPr>
          <p:cNvSpPr txBox="1"/>
          <p:nvPr/>
        </p:nvSpPr>
        <p:spPr>
          <a:xfrm>
            <a:off x="395536" y="24674"/>
            <a:ext cx="5544616" cy="769441"/>
          </a:xfrm>
          <a:prstGeom prst="rect">
            <a:avLst/>
          </a:prstGeom>
          <a:noFill/>
        </p:spPr>
        <p:txBody>
          <a:bodyPr wrap="square">
            <a:spAutoFit/>
          </a:bodyPr>
          <a:lstStyle/>
          <a:p>
            <a:r>
              <a:rPr lang="en-IN" sz="4400" b="1" dirty="0"/>
              <a:t>KEY</a:t>
            </a:r>
            <a:r>
              <a:rPr lang="en-IN" sz="3600" dirty="0"/>
              <a:t> </a:t>
            </a:r>
            <a:r>
              <a:rPr lang="en-IN" sz="4400" b="1" dirty="0"/>
              <a:t>FEATURES</a:t>
            </a: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PROJECT ADVANTAGES</a:t>
            </a:r>
            <a:endParaRPr lang="en-US" sz="32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24975344-5273-7F10-3CEC-4FE3A05E3026}"/>
              </a:ext>
            </a:extLst>
          </p:cNvPr>
          <p:cNvSpPr txBox="1"/>
          <p:nvPr/>
        </p:nvSpPr>
        <p:spPr>
          <a:xfrm>
            <a:off x="323528" y="1052736"/>
            <a:ext cx="8424936" cy="3539430"/>
          </a:xfrm>
          <a:prstGeom prst="rect">
            <a:avLst/>
          </a:prstGeom>
          <a:noFill/>
        </p:spPr>
        <p:txBody>
          <a:bodyPr wrap="square">
            <a:spAutoFit/>
          </a:bodyPr>
          <a:lstStyle/>
          <a:p>
            <a:r>
              <a:rPr lang="en-US" sz="2800" dirty="0"/>
              <a:t>  We were successfully able to develop and design a webpage to honor and admire someone as a tribute to them. </a:t>
            </a:r>
          </a:p>
          <a:p>
            <a:endParaRPr lang="en-US" sz="2800" dirty="0"/>
          </a:p>
          <a:p>
            <a:r>
              <a:rPr lang="en-US" sz="2800" dirty="0"/>
              <a:t>  Along with that we also created an informative webpage to inspire our readers with his speech, his actions, and by his work so that one can know about this person and motivate themselves through this person</a:t>
            </a:r>
            <a:endParaRPr lang="en-IN" sz="2800" dirty="0"/>
          </a:p>
        </p:txBody>
      </p:sp>
      <p:sp>
        <p:nvSpPr>
          <p:cNvPr id="6" name="Arrow: Right 5">
            <a:extLst>
              <a:ext uri="{FF2B5EF4-FFF2-40B4-BE49-F238E27FC236}">
                <a16:creationId xmlns:a16="http://schemas.microsoft.com/office/drawing/2014/main" id="{E9863410-9DDA-8F01-4312-7BB7056F7ECB}"/>
              </a:ext>
            </a:extLst>
          </p:cNvPr>
          <p:cNvSpPr/>
          <p:nvPr/>
        </p:nvSpPr>
        <p:spPr>
          <a:xfrm>
            <a:off x="107504" y="1196752"/>
            <a:ext cx="36004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CE8D152D-03FF-C020-16A1-644B1D84E4A6}"/>
              </a:ext>
            </a:extLst>
          </p:cNvPr>
          <p:cNvSpPr/>
          <p:nvPr/>
        </p:nvSpPr>
        <p:spPr>
          <a:xfrm>
            <a:off x="107504" y="2852936"/>
            <a:ext cx="36004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2DD178-EAAD-C014-3621-4D81387F0B78}"/>
              </a:ext>
            </a:extLst>
          </p:cNvPr>
          <p:cNvSpPr txBox="1"/>
          <p:nvPr/>
        </p:nvSpPr>
        <p:spPr>
          <a:xfrm>
            <a:off x="1331640" y="116632"/>
            <a:ext cx="6048672" cy="707886"/>
          </a:xfrm>
          <a:prstGeom prst="rect">
            <a:avLst/>
          </a:prstGeom>
          <a:noFill/>
        </p:spPr>
        <p:txBody>
          <a:bodyPr wrap="square">
            <a:spAutoFit/>
          </a:bodyPr>
          <a:lstStyle/>
          <a:p>
            <a:r>
              <a:rPr lang="en-IN" sz="4000" b="1" dirty="0"/>
              <a:t>CONCLUSION</a:t>
            </a:r>
          </a:p>
        </p:txBody>
      </p:sp>
      <p:sp>
        <p:nvSpPr>
          <p:cNvPr id="5" name="TextBox 4">
            <a:extLst>
              <a:ext uri="{FF2B5EF4-FFF2-40B4-BE49-F238E27FC236}">
                <a16:creationId xmlns:a16="http://schemas.microsoft.com/office/drawing/2014/main" id="{227E8234-CF15-519C-22CC-1684E17124FB}"/>
              </a:ext>
            </a:extLst>
          </p:cNvPr>
          <p:cNvSpPr txBox="1"/>
          <p:nvPr/>
        </p:nvSpPr>
        <p:spPr>
          <a:xfrm>
            <a:off x="683568" y="1700808"/>
            <a:ext cx="6768752" cy="1938992"/>
          </a:xfrm>
          <a:prstGeom prst="rect">
            <a:avLst/>
          </a:prstGeom>
          <a:noFill/>
        </p:spPr>
        <p:txBody>
          <a:bodyPr wrap="square">
            <a:spAutoFit/>
          </a:bodyPr>
          <a:lstStyle/>
          <a:p>
            <a:r>
              <a:rPr lang="en-IN" sz="2400" dirty="0"/>
              <a:t>This tribute page gives a brief information about the famous personalities their achievements etc.</a:t>
            </a:r>
            <a:r>
              <a:rPr lang="en-US" sz="2400" dirty="0"/>
              <a:t> we have created an informative webpage to inspire our readers</a:t>
            </a:r>
            <a:endParaRPr lang="en-IN" sz="2400" dirty="0"/>
          </a:p>
          <a:p>
            <a:endParaRPr lang="en-IN" sz="2400" dirty="0"/>
          </a:p>
        </p:txBody>
      </p:sp>
      <p:sp>
        <p:nvSpPr>
          <p:cNvPr id="6" name="Arrow: Right 5">
            <a:extLst>
              <a:ext uri="{FF2B5EF4-FFF2-40B4-BE49-F238E27FC236}">
                <a16:creationId xmlns:a16="http://schemas.microsoft.com/office/drawing/2014/main" id="{09E5145D-9A7B-6CE9-2A65-76F79897F5E8}"/>
              </a:ext>
            </a:extLst>
          </p:cNvPr>
          <p:cNvSpPr/>
          <p:nvPr/>
        </p:nvSpPr>
        <p:spPr>
          <a:xfrm>
            <a:off x="251520" y="1844824"/>
            <a:ext cx="36004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3679074"/>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654</TotalTime>
  <Words>588</Words>
  <Application>Microsoft Office PowerPoint</Application>
  <PresentationFormat>On-screen Show (4:3)</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Ramandeep Singh</cp:lastModifiedBy>
  <cp:revision>35</cp:revision>
  <dcterms:created xsi:type="dcterms:W3CDTF">2022-12-12T14:14:34Z</dcterms:created>
  <dcterms:modified xsi:type="dcterms:W3CDTF">2023-05-01T15:16:07Z</dcterms:modified>
</cp:coreProperties>
</file>