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491" r:id="rId2"/>
    <p:sldId id="497" r:id="rId3"/>
    <p:sldId id="494" r:id="rId4"/>
    <p:sldId id="493" r:id="rId5"/>
    <p:sldId id="496" r:id="rId6"/>
    <p:sldId id="498" r:id="rId7"/>
    <p:sldId id="504" r:id="rId8"/>
    <p:sldId id="505" r:id="rId9"/>
    <p:sldId id="506" r:id="rId10"/>
    <p:sldId id="500" r:id="rId11"/>
    <p:sldId id="503" r:id="rId12"/>
    <p:sldId id="502"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62"/>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3/11/2024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3/11/2024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3/11/2024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olygon.io/" TargetMode="External"/><Relationship Id="rId2" Type="http://schemas.openxmlformats.org/officeDocument/2006/relationships/hyperlink" Target="https://chat.openai.com/" TargetMode="External"/><Relationship Id="rId1" Type="http://schemas.openxmlformats.org/officeDocument/2006/relationships/slideLayout" Target="../slideLayouts/slideLayout2.xml"/><Relationship Id="rId4" Type="http://schemas.openxmlformats.org/officeDocument/2006/relationships/hyperlink" Target="https://www.tickertape.in/smallca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333500" y="973283"/>
            <a:ext cx="6553200" cy="1981200"/>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a:solidFill>
                  <a:srgbClr val="3A30FA"/>
                </a:solidFill>
                <a:latin typeface="Calibri" pitchFamily="34" charset="0"/>
              </a:rPr>
              <a:t>Tentative Topic of Project</a:t>
            </a:r>
          </a:p>
        </p:txBody>
      </p:sp>
      <p:sp>
        <p:nvSpPr>
          <p:cNvPr id="4" name="TextBox 3"/>
          <p:cNvSpPr txBox="1"/>
          <p:nvPr/>
        </p:nvSpPr>
        <p:spPr>
          <a:xfrm>
            <a:off x="2476500" y="2221992"/>
            <a:ext cx="4038600" cy="2118529"/>
          </a:xfrm>
          <a:prstGeom prst="rect">
            <a:avLst/>
          </a:prstGeom>
          <a:noFill/>
        </p:spPr>
        <p:txBody>
          <a:bodyPr wrap="square" rtlCol="0">
            <a:spAutoFit/>
          </a:bodyPr>
          <a:lstStyle/>
          <a:p>
            <a:pPr algn="ctr">
              <a:lnSpc>
                <a:spcPct val="150000"/>
              </a:lnSpc>
            </a:pPr>
            <a:r>
              <a:rPr lang="en-US" dirty="0"/>
              <a:t>Presented</a:t>
            </a:r>
          </a:p>
          <a:p>
            <a:pPr algn="ctr">
              <a:lnSpc>
                <a:spcPct val="150000"/>
              </a:lnSpc>
            </a:pPr>
            <a:r>
              <a:rPr lang="en-US" dirty="0"/>
              <a:t> by</a:t>
            </a:r>
          </a:p>
          <a:p>
            <a:pPr algn="ctr">
              <a:lnSpc>
                <a:spcPct val="150000"/>
              </a:lnSpc>
            </a:pPr>
            <a:r>
              <a:rPr lang="en-US" dirty="0" err="1"/>
              <a:t>Dharuv</a:t>
            </a:r>
            <a:r>
              <a:rPr lang="en-US" dirty="0"/>
              <a:t> Singla 2210990268 </a:t>
            </a:r>
          </a:p>
          <a:p>
            <a:pPr algn="ctr">
              <a:lnSpc>
                <a:spcPct val="150000"/>
              </a:lnSpc>
            </a:pPr>
            <a:r>
              <a:rPr lang="en-US" dirty="0"/>
              <a:t>Dhruv Grover 2210990274</a:t>
            </a:r>
          </a:p>
          <a:p>
            <a:pPr algn="ctr">
              <a:lnSpc>
                <a:spcPct val="150000"/>
              </a:lnSpc>
            </a:pPr>
            <a:r>
              <a:rPr lang="en-US" dirty="0"/>
              <a:t>Dikshit Singla 2210990284</a:t>
            </a:r>
          </a:p>
        </p:txBody>
      </p:sp>
      <p:sp>
        <p:nvSpPr>
          <p:cNvPr id="5" name="TextBox 4"/>
          <p:cNvSpPr txBox="1"/>
          <p:nvPr/>
        </p:nvSpPr>
        <p:spPr>
          <a:xfrm>
            <a:off x="2362200" y="3886200"/>
            <a:ext cx="4267200" cy="1703030"/>
          </a:xfrm>
          <a:prstGeom prst="rect">
            <a:avLst/>
          </a:prstGeom>
          <a:noFill/>
        </p:spPr>
        <p:txBody>
          <a:bodyPr wrap="square" rtlCol="0">
            <a:spAutoFit/>
          </a:bodyPr>
          <a:lstStyle/>
          <a:p>
            <a:pPr algn="ctr">
              <a:lnSpc>
                <a:spcPct val="150000"/>
              </a:lnSpc>
            </a:pPr>
            <a:endParaRPr lang="en-US" dirty="0"/>
          </a:p>
          <a:p>
            <a:pPr algn="ctr">
              <a:lnSpc>
                <a:spcPct val="150000"/>
              </a:lnSpc>
            </a:pPr>
            <a:r>
              <a:rPr lang="en-US" dirty="0"/>
              <a:t>Under the supervision </a:t>
            </a:r>
          </a:p>
          <a:p>
            <a:pPr algn="ctr">
              <a:lnSpc>
                <a:spcPct val="150000"/>
              </a:lnSpc>
            </a:pPr>
            <a:r>
              <a:rPr lang="en-US" dirty="0"/>
              <a:t>Of</a:t>
            </a:r>
          </a:p>
          <a:p>
            <a:pPr algn="ctr">
              <a:lnSpc>
                <a:spcPct val="150000"/>
              </a:lnSpc>
            </a:pPr>
            <a:r>
              <a:rPr lang="en-US" dirty="0" err="1"/>
              <a:t>Mr.Vikas</a:t>
            </a:r>
            <a:r>
              <a:rPr lang="en-US" dirty="0"/>
              <a:t> and </a:t>
            </a:r>
            <a:r>
              <a:rPr lang="en-US" dirty="0" err="1"/>
              <a:t>Ms.Parul</a:t>
            </a:r>
            <a:r>
              <a:rPr lang="en-US" dirty="0"/>
              <a:t> Gehlot </a:t>
            </a:r>
          </a:p>
        </p:txBody>
      </p:sp>
      <p:sp>
        <p:nvSpPr>
          <p:cNvPr id="6" name="TextBox 5"/>
          <p:cNvSpPr txBox="1"/>
          <p:nvPr/>
        </p:nvSpPr>
        <p:spPr>
          <a:xfrm>
            <a:off x="1981200" y="5987028"/>
            <a:ext cx="5257800" cy="646331"/>
          </a:xfrm>
          <a:prstGeom prst="rect">
            <a:avLst/>
          </a:prstGeom>
          <a:noFill/>
        </p:spPr>
        <p:txBody>
          <a:bodyPr wrap="square" rtlCol="0">
            <a:spAutoFit/>
          </a:bodyPr>
          <a:lstStyle/>
          <a:p>
            <a:pPr algn="ctr"/>
            <a:r>
              <a:rPr lang="en-US" dirty="0">
                <a:solidFill>
                  <a:srgbClr val="FF0000"/>
                </a:solidFill>
              </a:rPr>
              <a:t>Name of Department/School</a:t>
            </a:r>
          </a:p>
          <a:p>
            <a:pPr algn="ctr"/>
            <a:r>
              <a:rPr lang="en-US" dirty="0">
                <a:solidFill>
                  <a:srgbClr val="FF0000"/>
                </a:solidFill>
              </a:rPr>
              <a:t>Chitkara University, Punjab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algn="l"/>
            <a:r>
              <a:rPr lang="en-US" b="1" dirty="0">
                <a:ea typeface="MS PGothic" pitchFamily="34" charset="-128"/>
              </a:rPr>
              <a:t>Conclusion/Theme Plan</a:t>
            </a:r>
          </a:p>
        </p:txBody>
      </p:sp>
      <p:sp>
        <p:nvSpPr>
          <p:cNvPr id="13314" name="Content Placeholder 2"/>
          <p:cNvSpPr>
            <a:spLocks noGrp="1"/>
          </p:cNvSpPr>
          <p:nvPr>
            <p:ph idx="1"/>
          </p:nvPr>
        </p:nvSpPr>
        <p:spPr>
          <a:xfrm>
            <a:off x="228600" y="1066800"/>
            <a:ext cx="8229600" cy="4525963"/>
          </a:xfrm>
        </p:spPr>
        <p:txBody>
          <a:bodyPr/>
          <a:lstStyle/>
          <a:p>
            <a:pPr algn="l"/>
            <a:r>
              <a:rPr lang="en-US" sz="2000" b="1" i="0" dirty="0">
                <a:effectLst/>
                <a:latin typeface="Segoe UI Variable Text Light" pitchFamily="2" charset="0"/>
              </a:rPr>
              <a:t>Conclusion/Theme Plan for the Ticker Tape Stock Market App Clone:</a:t>
            </a:r>
            <a:endParaRPr lang="en-US" sz="2000" b="0" i="0" dirty="0">
              <a:effectLst/>
              <a:latin typeface="Segoe UI Variable Text Light" pitchFamily="2" charset="0"/>
            </a:endParaRPr>
          </a:p>
          <a:p>
            <a:pPr algn="l"/>
            <a:r>
              <a:rPr lang="en-US" sz="2000" b="0" i="0" dirty="0">
                <a:effectLst/>
                <a:latin typeface="Segoe UI Variable Text Light" pitchFamily="2" charset="0"/>
              </a:rPr>
              <a:t>In wrapping up the development of the Ticker Tape Stock Market App Clone, we outline a comprehensive conclusion and a thematic plan for future enhancements:</a:t>
            </a:r>
          </a:p>
          <a:p>
            <a:pPr algn="l"/>
            <a:r>
              <a:rPr lang="en-US" sz="2000" b="1" i="0" dirty="0">
                <a:effectLst/>
                <a:latin typeface="Segoe UI Variable Text Light" pitchFamily="2" charset="0"/>
              </a:rPr>
              <a:t>Conclusion:</a:t>
            </a:r>
          </a:p>
          <a:p>
            <a:pPr algn="l"/>
            <a:r>
              <a:rPr lang="en-US" sz="2000" b="0" i="0" dirty="0">
                <a:effectLst/>
                <a:latin typeface="Segoe UI Variable Text Light" pitchFamily="2" charset="0"/>
              </a:rPr>
              <a:t>The completion of the Ticker Tape Stock Market App Clone marks a significant milestone in our pursuit of democratizing financial information and empowering users in their investment endeavors. The amalgamation of HTML, JavaScript, CSS, Bootstrap, and the Polygon API has resulted in a user-friendly and feature-rich application that mirrors the essence of the original Ticker Tape app.</a:t>
            </a:r>
          </a:p>
          <a:p>
            <a:pPr algn="l"/>
            <a:r>
              <a:rPr lang="en-US" sz="2000" b="0" i="0" dirty="0">
                <a:effectLst/>
                <a:latin typeface="Segoe UI Variable Text Light" pitchFamily="2" charset="0"/>
              </a:rPr>
              <a:t>Through meticulous attention to detail, we have successfully replicated key features, such as real-time data integration, user-friendly navigation, and educational resources. The commitment to accessibility, financial inclusion, and innovation has been at the forefront of our development process.</a:t>
            </a:r>
          </a:p>
          <a:p>
            <a:pPr marL="0" indent="0">
              <a:buNone/>
            </a:pPr>
            <a:endParaRPr lang="en-US" dirty="0">
              <a:ea typeface="MS PGothic"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r>
              <a:rPr lang="en-GB" b="1" dirty="0"/>
            </a:br>
            <a:r>
              <a:rPr lang="en-GB" b="1" dirty="0"/>
              <a:t>References</a:t>
            </a:r>
            <a:br>
              <a:rPr lang="en-US" b="1" dirty="0"/>
            </a:br>
            <a:endParaRPr lang="en-US" dirty="0"/>
          </a:p>
        </p:txBody>
      </p:sp>
      <p:sp>
        <p:nvSpPr>
          <p:cNvPr id="3" name="Content Placeholder 2"/>
          <p:cNvSpPr>
            <a:spLocks noGrp="1"/>
          </p:cNvSpPr>
          <p:nvPr>
            <p:ph idx="1"/>
          </p:nvPr>
        </p:nvSpPr>
        <p:spPr/>
        <p:txBody>
          <a:bodyPr/>
          <a:lstStyle/>
          <a:p>
            <a:r>
              <a:rPr lang="en-US" dirty="0"/>
              <a:t>List of key references h</a:t>
            </a:r>
            <a:r>
              <a:rPr lang="en-GB" dirty="0"/>
              <a:t>ere for your study</a:t>
            </a:r>
          </a:p>
          <a:p>
            <a:r>
              <a:rPr lang="en-US" dirty="0">
                <a:hlinkClick r:id="rId2"/>
              </a:rPr>
              <a:t>https://chat.openai.com/</a:t>
            </a:r>
            <a:endParaRPr lang="en-GB" dirty="0"/>
          </a:p>
          <a:p>
            <a:r>
              <a:rPr lang="en-US" dirty="0">
                <a:hlinkClick r:id="rId3"/>
              </a:rPr>
              <a:t>https://polygon.io/</a:t>
            </a:r>
            <a:endParaRPr lang="en-GB" dirty="0"/>
          </a:p>
          <a:p>
            <a:r>
              <a:rPr lang="en-US" dirty="0">
                <a:hlinkClick r:id="rId4"/>
              </a:rPr>
              <a:t>https://www.tickertape.in/smallcase</a:t>
            </a:r>
            <a:r>
              <a:rPr lang="en-GB" dirty="0"/>
              <a:t>	</a:t>
            </a:r>
          </a:p>
          <a:p>
            <a:r>
              <a:rPr lang="en-US" dirty="0"/>
              <a:t>https://getbootstrap.com/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b="1" dirty="0">
                <a:ea typeface="MS PGothic" pitchFamily="34" charset="-128"/>
              </a:rPr>
              <a:t>Questions???</a:t>
            </a:r>
          </a:p>
        </p:txBody>
      </p:sp>
      <p:sp>
        <p:nvSpPr>
          <p:cNvPr id="15362" name="Content Placeholder 2"/>
          <p:cNvSpPr>
            <a:spLocks noGrp="1"/>
          </p:cNvSpPr>
          <p:nvPr>
            <p:ph idx="1"/>
          </p:nvPr>
        </p:nvSpPr>
        <p:spPr/>
        <p:txBody>
          <a:bodyPr/>
          <a:lstStyle/>
          <a:p>
            <a:pPr algn="l">
              <a:buFont typeface="+mj-lt"/>
              <a:buAutoNum type="arabicPeriod"/>
            </a:pPr>
            <a:r>
              <a:rPr lang="en-US" sz="2800" b="0" i="0" dirty="0">
                <a:effectLst/>
                <a:latin typeface="Söhne"/>
              </a:rPr>
              <a:t>What specific features or functionalities are you looking to implement or enhance in your Ticker Tape Stock Market App Clone?</a:t>
            </a:r>
          </a:p>
          <a:p>
            <a:pPr algn="l">
              <a:buFont typeface="+mj-lt"/>
              <a:buAutoNum type="arabicPeriod"/>
            </a:pPr>
            <a:r>
              <a:rPr lang="en-US" sz="2800" b="0" i="0" dirty="0">
                <a:effectLst/>
                <a:latin typeface="Söhne"/>
              </a:rPr>
              <a:t>How do you envision user engagement and interaction within your app? Are there any unique elements you'd like to introduce?</a:t>
            </a:r>
          </a:p>
          <a:p>
            <a:pPr algn="l">
              <a:buFont typeface="+mj-lt"/>
              <a:buAutoNum type="arabicPeriod"/>
            </a:pPr>
            <a:r>
              <a:rPr lang="en-US" sz="2800" b="0" i="0" dirty="0">
                <a:effectLst/>
                <a:latin typeface="Söhne"/>
              </a:rPr>
              <a:t>Are there specific challenges or roadblocks you've encountered during the development process that you would like assistance with?</a:t>
            </a:r>
          </a:p>
          <a:p>
            <a:endParaRPr lang="en-US" dirty="0">
              <a:ea typeface="MS PGothic"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ctrTitle"/>
          </p:nvPr>
        </p:nvSpPr>
        <p:spPr/>
        <p:txBody>
          <a:bodyPr/>
          <a:lstStyle/>
          <a:p>
            <a:pPr algn="l"/>
            <a:r>
              <a:rPr lang="en-US" sz="3200" b="1" dirty="0">
                <a:ea typeface="MS PGothic" pitchFamily="34" charset="-128"/>
              </a:rPr>
              <a:t>Introduction</a:t>
            </a:r>
          </a:p>
        </p:txBody>
      </p:sp>
      <p:sp>
        <p:nvSpPr>
          <p:cNvPr id="2" name="Subtitle 1">
            <a:extLst>
              <a:ext uri="{FF2B5EF4-FFF2-40B4-BE49-F238E27FC236}">
                <a16:creationId xmlns:a16="http://schemas.microsoft.com/office/drawing/2014/main" id="{C53D027E-C5F6-A0C0-8495-7E802C11CA94}"/>
              </a:ext>
            </a:extLst>
          </p:cNvPr>
          <p:cNvSpPr>
            <a:spLocks noGrp="1"/>
          </p:cNvSpPr>
          <p:nvPr>
            <p:ph type="subTitle" idx="1"/>
          </p:nvPr>
        </p:nvSpPr>
        <p:spPr>
          <a:xfrm>
            <a:off x="533400" y="2362200"/>
            <a:ext cx="8153400" cy="3733800"/>
          </a:xfrm>
        </p:spPr>
        <p:txBody>
          <a:bodyPr/>
          <a:lstStyle/>
          <a:p>
            <a:pPr algn="l"/>
            <a:r>
              <a:rPr lang="en-US" sz="2000" b="0" i="0" dirty="0">
                <a:solidFill>
                  <a:schemeClr val="tx1"/>
                </a:solidFill>
                <a:effectLst/>
                <a:latin typeface="Segoe UI Variable Text" pitchFamily="2" charset="0"/>
              </a:rPr>
              <a:t>In the ever-evolving realm of financial technology, our project takes center stage as a promising venture – a meticulous replication of the renowned Ticker Tape stock market app. As financial markets become increasingly dynamic, the demand for intuitive and comprehensive stock market platforms has never been more pronounced.</a:t>
            </a:r>
          </a:p>
          <a:p>
            <a:pPr algn="l"/>
            <a:r>
              <a:rPr lang="en-US" sz="2000" b="0" i="0" dirty="0">
                <a:solidFill>
                  <a:schemeClr val="tx1"/>
                </a:solidFill>
                <a:effectLst/>
                <a:latin typeface="Segoe UI Variable Text" pitchFamily="2" charset="0"/>
              </a:rPr>
              <a:t>The Ticker Tape stock market app clone seeks to address this demand by recreating the distinctive features and functionalities that users have come to appreciate. In an era where swift access to real-time financial data is paramount, our app strives to provide a seamless and user-friendly experience for investors, traders, and enthusiasts alike.</a:t>
            </a:r>
          </a:p>
          <a:p>
            <a:endParaRPr lang="en-IN" sz="1000" dirty="0"/>
          </a:p>
        </p:txBody>
      </p:sp>
      <p:sp>
        <p:nvSpPr>
          <p:cNvPr id="3" name="Title 1"/>
          <p:cNvSpPr txBox="1">
            <a:spLocks/>
          </p:cNvSpPr>
          <p:nvPr/>
        </p:nvSpPr>
        <p:spPr bwMode="auto">
          <a:xfrm>
            <a:off x="152400" y="914400"/>
            <a:ext cx="86868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i="0" u="none" strike="noStrike" kern="1200" cap="none" spc="0" normalizeH="0" baseline="0" noProof="0" dirty="0">
              <a:ln>
                <a:noFill/>
              </a:ln>
              <a:solidFill>
                <a:schemeClr val="tx1"/>
              </a:solidFill>
              <a:effectLst/>
              <a:uLnTx/>
              <a:uFillTx/>
              <a:latin typeface="+mj-lt"/>
              <a:ea typeface="MS PGothic" pitchFamily="34" charset="-128"/>
              <a:cs typeface="MS PGothic"/>
            </a:endParaRPr>
          </a:p>
          <a:p>
            <a:pPr lvl="0" algn="just" eaLnBrk="0" hangingPunct="0"/>
            <a:r>
              <a:rPr lang="en-US" sz="2800" dirty="0">
                <a:latin typeface="+mj-lt"/>
                <a:cs typeface="MS PGothic"/>
              </a:rPr>
              <a:t>Introduction regarding the </a:t>
            </a:r>
            <a:r>
              <a:rPr lang="en-GB" sz="2800" dirty="0">
                <a:latin typeface="+mj-lt"/>
              </a:rPr>
              <a:t>background of the  project area</a:t>
            </a:r>
            <a:r>
              <a:rPr kumimoji="0" lang="en-US" sz="2800" i="0" u="none" strike="noStrike" kern="1200" cap="none" spc="0" normalizeH="0" baseline="0" noProof="0" dirty="0">
                <a:ln>
                  <a:noFill/>
                </a:ln>
                <a:solidFill>
                  <a:schemeClr val="tx1"/>
                </a:solidFill>
                <a:effectLst/>
                <a:uLnTx/>
                <a:uFillTx/>
                <a:latin typeface="+mj-lt"/>
                <a:ea typeface="MS PGothic" pitchFamily="34" charset="-128"/>
                <a:cs typeface="MS PGothic"/>
              </a:rPr>
              <a:t>/proposed problem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pPr algn="l"/>
            <a:r>
              <a:rPr lang="en-US" b="1" dirty="0">
                <a:ea typeface="MS PGothic" pitchFamily="34" charset="-128"/>
              </a:rPr>
              <a:t>Motivation of Research</a:t>
            </a:r>
            <a:endParaRPr lang="en-US" dirty="0">
              <a:ea typeface="MS PGothic" pitchFamily="34" charset="-128"/>
            </a:endParaRPr>
          </a:p>
        </p:txBody>
      </p:sp>
      <p:sp>
        <p:nvSpPr>
          <p:cNvPr id="6146" name="Content Placeholder 2"/>
          <p:cNvSpPr>
            <a:spLocks noGrp="1"/>
          </p:cNvSpPr>
          <p:nvPr>
            <p:ph idx="1"/>
          </p:nvPr>
        </p:nvSpPr>
        <p:spPr/>
        <p:txBody>
          <a:bodyPr/>
          <a:lstStyle/>
          <a:p>
            <a:pPr marL="1136650" lvl="2" indent="-222250" algn="just" hangingPunct="1">
              <a:spcBef>
                <a:spcPts val="500"/>
              </a:spcBef>
              <a:buFont typeface="Arial" pitchFamily="34" charset="0"/>
              <a:buNone/>
              <a:tabLst>
                <a:tab pos="207963" algn="l"/>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r>
              <a:rPr lang="en-US" sz="2800" dirty="0">
                <a:ea typeface="MS PGothic" pitchFamily="34" charset="-128"/>
              </a:rPr>
              <a:t>Motivation behind the work</a:t>
            </a:r>
          </a:p>
          <a:p>
            <a:pPr algn="l"/>
            <a:r>
              <a:rPr lang="en-US" sz="1200" b="1" i="0" dirty="0">
                <a:effectLst/>
                <a:latin typeface="Söhne"/>
              </a:rPr>
              <a:t>Motivation behind the Ticker Tape Stock Market App Clone:</a:t>
            </a:r>
            <a:endParaRPr lang="en-US" sz="1200" b="0" i="0" dirty="0">
              <a:effectLst/>
              <a:latin typeface="Söhne"/>
            </a:endParaRPr>
          </a:p>
          <a:p>
            <a:pPr algn="l"/>
            <a:r>
              <a:rPr lang="en-US" sz="1200" b="0" i="0" dirty="0">
                <a:effectLst/>
                <a:latin typeface="Söhne"/>
              </a:rPr>
              <a:t>The motivation behind developing the Ticker Tape stock market app clone stems from a deep-seated commitment to democratize financial information and empower individuals in their investment journey. Here are key motivations driving our work:</a:t>
            </a:r>
          </a:p>
          <a:p>
            <a:pPr algn="l">
              <a:buFont typeface="+mj-lt"/>
              <a:buAutoNum type="arabicPeriod"/>
            </a:pPr>
            <a:r>
              <a:rPr lang="en-US" sz="1200" b="1" i="0" dirty="0">
                <a:effectLst/>
                <a:latin typeface="Söhne"/>
              </a:rPr>
              <a:t>Accessibility for All:</a:t>
            </a:r>
            <a:endParaRPr lang="en-US" sz="1200" b="0" i="0" dirty="0">
              <a:effectLst/>
              <a:latin typeface="Söhne"/>
            </a:endParaRPr>
          </a:p>
          <a:p>
            <a:pPr marL="742950" lvl="1" indent="-285750" algn="l">
              <a:buFont typeface="+mj-lt"/>
              <a:buAutoNum type="arabicPeriod"/>
            </a:pPr>
            <a:r>
              <a:rPr lang="en-US" sz="1200" b="0" i="0" dirty="0">
                <a:effectLst/>
                <a:latin typeface="Söhne"/>
              </a:rPr>
              <a:t>Financial markets can be complex and intimidating. The Ticker Tape stock market app clone aims to simplify the access to critical financial data, making it accessible to users across different levels of expertise. By providing a user-friendly interface and replicating Ticker Tape's features, we aim to break down barriers to entry.</a:t>
            </a:r>
          </a:p>
          <a:p>
            <a:pPr algn="l">
              <a:buFont typeface="+mj-lt"/>
              <a:buAutoNum type="arabicPeriod"/>
            </a:pPr>
            <a:r>
              <a:rPr lang="en-US" sz="1200" b="1" i="0" dirty="0">
                <a:effectLst/>
                <a:latin typeface="Söhne"/>
              </a:rPr>
              <a:t>Empowering Informed Decisions:</a:t>
            </a:r>
            <a:endParaRPr lang="en-US" sz="1200" b="0" i="0" dirty="0">
              <a:effectLst/>
              <a:latin typeface="Söhne"/>
            </a:endParaRPr>
          </a:p>
          <a:p>
            <a:pPr marL="742950" lvl="1" indent="-285750" algn="l">
              <a:buFont typeface="+mj-lt"/>
              <a:buAutoNum type="arabicPeriod"/>
            </a:pPr>
            <a:r>
              <a:rPr lang="en-US" sz="1200" b="0" i="0" dirty="0">
                <a:effectLst/>
                <a:latin typeface="Söhne"/>
              </a:rPr>
              <a:t>Informed decision-making is at the core of successful investing. Our motivation lies in providing users with the tools and resources needed to make well-informed decisions in the stock market. By replicating Ticker Tape's real-time data integration and analysis features, we strive to empower users to navigate the financial markets with confidence.</a:t>
            </a:r>
          </a:p>
          <a:p>
            <a:pPr algn="l">
              <a:buFont typeface="+mj-lt"/>
              <a:buAutoNum type="arabicPeriod"/>
            </a:pPr>
            <a:r>
              <a:rPr lang="en-US" sz="1200" b="1" i="0" dirty="0">
                <a:effectLst/>
                <a:latin typeface="Söhne"/>
              </a:rPr>
              <a:t>Financial Inclusion:</a:t>
            </a:r>
            <a:endParaRPr lang="en-US" sz="1200" b="0" i="0" dirty="0">
              <a:effectLst/>
              <a:latin typeface="Söhne"/>
            </a:endParaRPr>
          </a:p>
          <a:p>
            <a:pPr marL="742950" lvl="1" indent="-285750" algn="l">
              <a:buFont typeface="+mj-lt"/>
              <a:buAutoNum type="arabicPeriod"/>
            </a:pPr>
            <a:r>
              <a:rPr lang="en-US" sz="1200" b="0" i="0" dirty="0">
                <a:effectLst/>
                <a:latin typeface="Söhne"/>
              </a:rPr>
              <a:t>Financial inclusion is a global imperative. Our app clone is motivated by the desire to contribute to financial inclusion by offering a platform that caters to a diverse audience. Whether users are seasoned investors or novices exploring the stock market, our app aims to provide a level playing field for all.</a:t>
            </a:r>
          </a:p>
          <a:p>
            <a:pPr marL="1136650" lvl="2" indent="-222250" algn="just" hangingPunct="1">
              <a:spcBef>
                <a:spcPts val="500"/>
              </a:spcBef>
              <a:buFont typeface="Arial" pitchFamily="34" charset="0"/>
              <a:buNone/>
              <a:tabLst>
                <a:tab pos="207963" algn="l"/>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endParaRPr lang="en-US" sz="2800" dirty="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52400" y="0"/>
            <a:ext cx="6324600" cy="838200"/>
          </a:xfrm>
        </p:spPr>
        <p:txBody>
          <a:bodyPr/>
          <a:lstStyle/>
          <a:p>
            <a:pPr algn="l"/>
            <a:r>
              <a:rPr lang="en-US" b="1" dirty="0">
                <a:ea typeface="MS PGothic" pitchFamily="34" charset="-128"/>
              </a:rPr>
              <a:t>Tools &amp; Technologies</a:t>
            </a:r>
          </a:p>
        </p:txBody>
      </p:sp>
      <p:sp>
        <p:nvSpPr>
          <p:cNvPr id="7170" name="Content Placeholder 1"/>
          <p:cNvSpPr>
            <a:spLocks noGrp="1"/>
          </p:cNvSpPr>
          <p:nvPr>
            <p:ph idx="1"/>
          </p:nvPr>
        </p:nvSpPr>
        <p:spPr/>
        <p:txBody>
          <a:bodyPr/>
          <a:lstStyle/>
          <a:p>
            <a:pPr algn="l">
              <a:buFont typeface="+mj-lt"/>
              <a:buAutoNum type="arabicPeriod"/>
            </a:pPr>
            <a:r>
              <a:rPr lang="en-US" sz="1600" b="1" i="0" dirty="0">
                <a:effectLst/>
                <a:latin typeface="Söhne"/>
              </a:rPr>
              <a:t>HTML:</a:t>
            </a:r>
            <a:endParaRPr lang="en-US" sz="1600" b="0" i="0" dirty="0">
              <a:effectLst/>
              <a:latin typeface="Söhne"/>
            </a:endParaRPr>
          </a:p>
          <a:p>
            <a:pPr marL="742950" lvl="1" indent="-285750" algn="l">
              <a:buFont typeface="+mj-lt"/>
              <a:buAutoNum type="arabicPeriod"/>
            </a:pPr>
            <a:r>
              <a:rPr lang="en-US" sz="1600" b="0" i="0" dirty="0">
                <a:effectLst/>
                <a:latin typeface="Söhne"/>
              </a:rPr>
              <a:t>The project utilizes HTML (Hypertext Markup Language) as the foundational markup language for creating the structure and content of web pages.</a:t>
            </a:r>
          </a:p>
          <a:p>
            <a:pPr algn="l">
              <a:buFont typeface="+mj-lt"/>
              <a:buAutoNum type="arabicPeriod"/>
            </a:pPr>
            <a:r>
              <a:rPr lang="en-US" sz="1600" b="1" i="0" dirty="0">
                <a:effectLst/>
                <a:latin typeface="Söhne"/>
              </a:rPr>
              <a:t>JavaScript:</a:t>
            </a:r>
            <a:endParaRPr lang="en-US" sz="1600" b="0" i="0" dirty="0">
              <a:effectLst/>
              <a:latin typeface="Söhne"/>
            </a:endParaRPr>
          </a:p>
          <a:p>
            <a:pPr marL="742950" lvl="1" indent="-285750" algn="l">
              <a:buFont typeface="+mj-lt"/>
              <a:buAutoNum type="arabicPeriod"/>
            </a:pPr>
            <a:r>
              <a:rPr lang="en-US" sz="1600" b="0" i="0" dirty="0">
                <a:effectLst/>
                <a:latin typeface="Söhne"/>
              </a:rPr>
              <a:t>JavaScript is employed for dynamic and interactive elements within the app. It facilitates real-time updates, user interactions, and seamless integration with the Polygon API.</a:t>
            </a:r>
          </a:p>
          <a:p>
            <a:pPr algn="l">
              <a:buFont typeface="+mj-lt"/>
              <a:buAutoNum type="arabicPeriod"/>
            </a:pPr>
            <a:r>
              <a:rPr lang="en-US" sz="1600" b="1" i="0" dirty="0">
                <a:effectLst/>
                <a:latin typeface="Söhne"/>
              </a:rPr>
              <a:t>CSS (Cascading Style Sheets):</a:t>
            </a:r>
            <a:endParaRPr lang="en-US" sz="1600" b="0" i="0" dirty="0">
              <a:effectLst/>
              <a:latin typeface="Söhne"/>
            </a:endParaRPr>
          </a:p>
          <a:p>
            <a:pPr marL="742950" lvl="1" indent="-285750" algn="l">
              <a:buFont typeface="+mj-lt"/>
              <a:buAutoNum type="arabicPeriod"/>
            </a:pPr>
            <a:r>
              <a:rPr lang="en-US" sz="1600" b="0" i="0" dirty="0">
                <a:effectLst/>
                <a:latin typeface="Söhne"/>
              </a:rPr>
              <a:t>CSS is used for styling and layout purposes, ensuring a visually appealing and responsive user interface. It contributes to the overall design and presentation of the app.</a:t>
            </a:r>
          </a:p>
          <a:p>
            <a:pPr algn="l">
              <a:buFont typeface="+mj-lt"/>
              <a:buAutoNum type="arabicPeriod"/>
            </a:pPr>
            <a:r>
              <a:rPr lang="en-US" sz="1600" b="1" i="0" dirty="0">
                <a:effectLst/>
                <a:latin typeface="Söhne"/>
              </a:rPr>
              <a:t>Bootstrap:</a:t>
            </a:r>
            <a:endParaRPr lang="en-US" sz="1600" b="0" i="0" dirty="0">
              <a:effectLst/>
              <a:latin typeface="Söhne"/>
            </a:endParaRPr>
          </a:p>
          <a:p>
            <a:pPr marL="742950" lvl="1" indent="-285750" algn="l">
              <a:buFont typeface="+mj-lt"/>
              <a:buAutoNum type="arabicPeriod"/>
            </a:pPr>
            <a:r>
              <a:rPr lang="en-US" sz="1600" b="0" i="0" dirty="0">
                <a:effectLst/>
                <a:latin typeface="Söhne"/>
              </a:rPr>
              <a:t>Bootstrap, a popular front-end framework, is incorporated to enhance the responsiveness and styling of the web pages. It provides a grid system, pre-designed components, and a consistent look and feel across different devices.</a:t>
            </a:r>
          </a:p>
          <a:p>
            <a:pPr algn="l">
              <a:buFont typeface="+mj-lt"/>
              <a:buAutoNum type="arabicPeriod"/>
            </a:pPr>
            <a:r>
              <a:rPr lang="en-US" sz="1600" b="1" i="0" dirty="0">
                <a:effectLst/>
                <a:latin typeface="Söhne"/>
              </a:rPr>
              <a:t>Polygon API:</a:t>
            </a:r>
            <a:endParaRPr lang="en-US" sz="1600" b="0" i="0" dirty="0">
              <a:effectLst/>
              <a:latin typeface="Söhne"/>
            </a:endParaRPr>
          </a:p>
          <a:p>
            <a:pPr marL="742950" lvl="1" indent="-285750" algn="l">
              <a:buFont typeface="+mj-lt"/>
              <a:buAutoNum type="arabicPeriod"/>
            </a:pPr>
            <a:r>
              <a:rPr lang="en-US" sz="1600" b="0" i="0" dirty="0">
                <a:effectLst/>
                <a:latin typeface="Söhne"/>
              </a:rPr>
              <a:t>The app integrates the Polygon API to fetch real-time stock market data. This API is a key component, providing access to a wide range of financial information, including stock prices, market trends, and other relevant data.</a:t>
            </a:r>
          </a:p>
          <a:p>
            <a:endParaRPr lang="en-US" sz="2800" dirty="0">
              <a:ea typeface="MS PGothic"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228600" y="0"/>
            <a:ext cx="6248400" cy="838200"/>
          </a:xfrm>
        </p:spPr>
        <p:txBody>
          <a:bodyPr/>
          <a:lstStyle/>
          <a:p>
            <a:pPr algn="l"/>
            <a:r>
              <a:rPr lang="en-US" b="1" dirty="0">
                <a:ea typeface="MS PGothic" pitchFamily="34" charset="-128"/>
              </a:rPr>
              <a:t>Code Snapshots </a:t>
            </a:r>
          </a:p>
        </p:txBody>
      </p:sp>
      <p:sp>
        <p:nvSpPr>
          <p:cNvPr id="8195" name="Content Placeholder 2"/>
          <p:cNvSpPr>
            <a:spLocks noGrp="1"/>
          </p:cNvSpPr>
          <p:nvPr>
            <p:ph idx="1"/>
          </p:nvPr>
        </p:nvSpPr>
        <p:spPr>
          <a:xfrm>
            <a:off x="457200" y="1371600"/>
            <a:ext cx="8458200" cy="4525963"/>
          </a:xfrm>
        </p:spPr>
        <p:txBody>
          <a:bodyPr/>
          <a:lstStyle/>
          <a:p>
            <a:pPr>
              <a:buFont typeface="Arial" charset="0"/>
              <a:buChar char="•"/>
              <a:defRPr/>
            </a:pPr>
            <a:endParaRPr lang="en-US" sz="2800" dirty="0">
              <a:ea typeface="MS PGothic" charset="0"/>
              <a:cs typeface="MS PGothic" charset="0"/>
            </a:endParaRPr>
          </a:p>
          <a:p>
            <a:pPr marL="0" indent="0">
              <a:buNone/>
              <a:defRPr/>
            </a:pPr>
            <a:endParaRPr lang="en-US" sz="2800" dirty="0">
              <a:ea typeface="MS PGothic" charset="0"/>
              <a:cs typeface="MS PGothic" charset="0"/>
            </a:endParaRPr>
          </a:p>
          <a:p>
            <a:pPr marL="0" indent="0">
              <a:buFont typeface="Arial" charset="0"/>
              <a:buNone/>
              <a:defRPr/>
            </a:pPr>
            <a:endParaRPr lang="en-US" sz="2800" dirty="0">
              <a:ea typeface="MS PGothic" charset="0"/>
              <a:cs typeface="MS PGothic" charset="0"/>
            </a:endParaRPr>
          </a:p>
        </p:txBody>
      </p:sp>
      <p:pic>
        <p:nvPicPr>
          <p:cNvPr id="3" name="Picture 2">
            <a:extLst>
              <a:ext uri="{FF2B5EF4-FFF2-40B4-BE49-F238E27FC236}">
                <a16:creationId xmlns:a16="http://schemas.microsoft.com/office/drawing/2014/main" id="{0F9B8A70-494C-A4DD-AF99-BC1B12BE87C9}"/>
              </a:ext>
            </a:extLst>
          </p:cNvPr>
          <p:cNvPicPr>
            <a:picLocks noChangeAspect="1"/>
          </p:cNvPicPr>
          <p:nvPr/>
        </p:nvPicPr>
        <p:blipFill>
          <a:blip r:embed="rId2"/>
          <a:stretch>
            <a:fillRect/>
          </a:stretch>
        </p:blipFill>
        <p:spPr>
          <a:xfrm>
            <a:off x="0" y="838199"/>
            <a:ext cx="7543800" cy="58755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A37F2611-C740-0C60-B035-7FC083BBA5BD}"/>
              </a:ext>
            </a:extLst>
          </p:cNvPr>
          <p:cNvPicPr>
            <a:picLocks noGrp="1" noChangeAspect="1"/>
          </p:cNvPicPr>
          <p:nvPr>
            <p:ph idx="1"/>
          </p:nvPr>
        </p:nvPicPr>
        <p:blipFill>
          <a:blip r:embed="rId2"/>
          <a:stretch>
            <a:fillRect/>
          </a:stretch>
        </p:blipFill>
        <p:spPr>
          <a:xfrm>
            <a:off x="381000" y="1066800"/>
            <a:ext cx="7827274" cy="4953000"/>
          </a:xfrm>
        </p:spPr>
      </p:pic>
      <p:sp>
        <p:nvSpPr>
          <p:cNvPr id="11266" name="Title 3"/>
          <p:cNvSpPr>
            <a:spLocks noGrp="1"/>
          </p:cNvSpPr>
          <p:nvPr>
            <p:ph type="title"/>
          </p:nvPr>
        </p:nvSpPr>
        <p:spPr/>
        <p:txBody>
          <a:bodyPr/>
          <a:lstStyle/>
          <a:p>
            <a:pPr algn="l"/>
            <a:endParaRPr lang="en-US" b="1" dirty="0">
              <a:ea typeface="MS PGothic"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pPr algn="l"/>
            <a:endParaRPr lang="en-US" b="1" dirty="0">
              <a:ea typeface="MS PGothic" pitchFamily="34" charset="-128"/>
            </a:endParaRPr>
          </a:p>
        </p:txBody>
      </p:sp>
      <p:pic>
        <p:nvPicPr>
          <p:cNvPr id="6" name="Content Placeholder 5">
            <a:extLst>
              <a:ext uri="{FF2B5EF4-FFF2-40B4-BE49-F238E27FC236}">
                <a16:creationId xmlns:a16="http://schemas.microsoft.com/office/drawing/2014/main" id="{359A429B-4779-17DE-0BEC-D4CC57FE65E9}"/>
              </a:ext>
            </a:extLst>
          </p:cNvPr>
          <p:cNvPicPr>
            <a:picLocks noGrp="1" noChangeAspect="1"/>
          </p:cNvPicPr>
          <p:nvPr>
            <p:ph idx="1"/>
          </p:nvPr>
        </p:nvPicPr>
        <p:blipFill>
          <a:blip r:embed="rId2"/>
          <a:stretch>
            <a:fillRect/>
          </a:stretch>
        </p:blipFill>
        <p:spPr>
          <a:xfrm>
            <a:off x="152400" y="871728"/>
            <a:ext cx="8550064" cy="5300472"/>
          </a:xfrm>
        </p:spPr>
      </p:pic>
    </p:spTree>
    <p:extLst>
      <p:ext uri="{BB962C8B-B14F-4D97-AF65-F5344CB8AC3E}">
        <p14:creationId xmlns:p14="http://schemas.microsoft.com/office/powerpoint/2010/main" val="58636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FB9C-7D16-1FA6-3672-D59DD6DE7DC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F2F4573-38E1-7903-0063-F10FBE1DB8B6}"/>
              </a:ext>
            </a:extLst>
          </p:cNvPr>
          <p:cNvPicPr>
            <a:picLocks noGrp="1" noChangeAspect="1"/>
          </p:cNvPicPr>
          <p:nvPr>
            <p:ph idx="1"/>
          </p:nvPr>
        </p:nvPicPr>
        <p:blipFill>
          <a:blip r:embed="rId2"/>
          <a:stretch>
            <a:fillRect/>
          </a:stretch>
        </p:blipFill>
        <p:spPr>
          <a:xfrm>
            <a:off x="228600" y="990600"/>
            <a:ext cx="8180722" cy="5356220"/>
          </a:xfrm>
        </p:spPr>
      </p:pic>
    </p:spTree>
    <p:extLst>
      <p:ext uri="{BB962C8B-B14F-4D97-AF65-F5344CB8AC3E}">
        <p14:creationId xmlns:p14="http://schemas.microsoft.com/office/powerpoint/2010/main" val="102207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B96C-592E-3459-61CA-FBBDD435339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2A4459F-3795-7474-BBE1-215B36D75532}"/>
              </a:ext>
            </a:extLst>
          </p:cNvPr>
          <p:cNvPicPr>
            <a:picLocks noGrp="1" noChangeAspect="1"/>
          </p:cNvPicPr>
          <p:nvPr>
            <p:ph idx="1"/>
          </p:nvPr>
        </p:nvPicPr>
        <p:blipFill>
          <a:blip r:embed="rId2"/>
          <a:stretch>
            <a:fillRect/>
          </a:stretch>
        </p:blipFill>
        <p:spPr>
          <a:xfrm>
            <a:off x="0" y="859536"/>
            <a:ext cx="2667000" cy="5396955"/>
          </a:xfrm>
        </p:spPr>
      </p:pic>
      <p:pic>
        <p:nvPicPr>
          <p:cNvPr id="7" name="Picture 6">
            <a:extLst>
              <a:ext uri="{FF2B5EF4-FFF2-40B4-BE49-F238E27FC236}">
                <a16:creationId xmlns:a16="http://schemas.microsoft.com/office/drawing/2014/main" id="{396C8B00-230E-95F8-3D4E-976B5BF8696A}"/>
              </a:ext>
            </a:extLst>
          </p:cNvPr>
          <p:cNvPicPr>
            <a:picLocks noChangeAspect="1"/>
          </p:cNvPicPr>
          <p:nvPr/>
        </p:nvPicPr>
        <p:blipFill>
          <a:blip r:embed="rId3"/>
          <a:stretch>
            <a:fillRect/>
          </a:stretch>
        </p:blipFill>
        <p:spPr>
          <a:xfrm>
            <a:off x="2667000" y="859536"/>
            <a:ext cx="2894151" cy="5396955"/>
          </a:xfrm>
          <a:prstGeom prst="rect">
            <a:avLst/>
          </a:prstGeom>
        </p:spPr>
      </p:pic>
      <p:pic>
        <p:nvPicPr>
          <p:cNvPr id="9" name="Picture 8">
            <a:extLst>
              <a:ext uri="{FF2B5EF4-FFF2-40B4-BE49-F238E27FC236}">
                <a16:creationId xmlns:a16="http://schemas.microsoft.com/office/drawing/2014/main" id="{F539FA1D-9135-1CAB-AA34-365693FA027C}"/>
              </a:ext>
            </a:extLst>
          </p:cNvPr>
          <p:cNvPicPr>
            <a:picLocks noChangeAspect="1"/>
          </p:cNvPicPr>
          <p:nvPr/>
        </p:nvPicPr>
        <p:blipFill>
          <a:blip r:embed="rId4"/>
          <a:stretch>
            <a:fillRect/>
          </a:stretch>
        </p:blipFill>
        <p:spPr>
          <a:xfrm>
            <a:off x="5530671" y="859536"/>
            <a:ext cx="2863671" cy="5396955"/>
          </a:xfrm>
          <a:prstGeom prst="rect">
            <a:avLst/>
          </a:prstGeom>
        </p:spPr>
      </p:pic>
    </p:spTree>
    <p:extLst>
      <p:ext uri="{BB962C8B-B14F-4D97-AF65-F5344CB8AC3E}">
        <p14:creationId xmlns:p14="http://schemas.microsoft.com/office/powerpoint/2010/main" val="3287710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17426</TotalTime>
  <Words>833</Words>
  <Application>Microsoft Office PowerPoint</Application>
  <PresentationFormat>On-screen Show (4:3)</PresentationFormat>
  <Paragraphs>56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MS PGothic</vt:lpstr>
      <vt:lpstr>Arial</vt:lpstr>
      <vt:lpstr>Calibri</vt:lpstr>
      <vt:lpstr>Segoe UI Variable Text</vt:lpstr>
      <vt:lpstr>Segoe UI Variable Text Light</vt:lpstr>
      <vt:lpstr>Söhne</vt:lpstr>
      <vt:lpstr>Office Theme</vt:lpstr>
      <vt:lpstr>PowerPoint Presentation</vt:lpstr>
      <vt:lpstr>Introduction</vt:lpstr>
      <vt:lpstr>Motivation of Research</vt:lpstr>
      <vt:lpstr>Tools &amp; Technologies</vt:lpstr>
      <vt:lpstr>Code Snapshots </vt:lpstr>
      <vt:lpstr>PowerPoint Presentation</vt:lpstr>
      <vt:lpstr>PowerPoint Presentation</vt:lpstr>
      <vt:lpstr>PowerPoint Presentation</vt:lpstr>
      <vt:lpstr>PowerPoint Presentation</vt:lpstr>
      <vt:lpstr>Conclusion/Theme Plan</vt:lpstr>
      <vt:lpstr> References </vt:lpstr>
      <vt:lpstr>Questions???</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Dhruv Grover</cp:lastModifiedBy>
  <cp:revision>1242</cp:revision>
  <dcterms:created xsi:type="dcterms:W3CDTF">2010-04-09T07:36:15Z</dcterms:created>
  <dcterms:modified xsi:type="dcterms:W3CDTF">2024-03-11T04:46:20Z</dcterms:modified>
</cp:coreProperties>
</file>