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3" r:id="rId4"/>
    <p:sldId id="258" r:id="rId5"/>
    <p:sldId id="259" r:id="rId6"/>
    <p:sldId id="268" r:id="rId7"/>
    <p:sldId id="267" r:id="rId8"/>
    <p:sldId id="260" r:id="rId9"/>
    <p:sldId id="261" r:id="rId10"/>
    <p:sldId id="269" r:id="rId11"/>
    <p:sldId id="274" r:id="rId12"/>
    <p:sldId id="270" r:id="rId13"/>
    <p:sldId id="271" r:id="rId14"/>
    <p:sldId id="262" r:id="rId15"/>
    <p:sldId id="272" r:id="rId16"/>
    <p:sldId id="257" r:id="rId17"/>
    <p:sldId id="273" r:id="rId18"/>
    <p:sldId id="26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autoAdjust="0"/>
    <p:restoredTop sz="94195" autoAdjust="0"/>
  </p:normalViewPr>
  <p:slideViewPr>
    <p:cSldViewPr snapToGrid="0">
      <p:cViewPr varScale="1">
        <p:scale>
          <a:sx n="91" d="100"/>
          <a:sy n="91" d="100"/>
        </p:scale>
        <p:origin x="-43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 xmlns:p14="http://schemas.microsoft.com/office/powerpoint/2010/main" val="40076529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9A1F57BB-C376-49B2-94DB-7AC71A9B7F2C}" type="slidenum">
              <a:rPr lang="en-IN" smtClean="0"/>
              <a:pPr/>
              <a:t>‹#›</a:t>
            </a:fld>
            <a:endParaRPr lang="en-IN"/>
          </a:p>
        </p:txBody>
      </p:sp>
    </p:spTree>
    <p:extLst>
      <p:ext uri="{BB962C8B-B14F-4D97-AF65-F5344CB8AC3E}">
        <p14:creationId xmlns="" xmlns:p14="http://schemas.microsoft.com/office/powerpoint/2010/main" val="18845503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9A1F57BB-C376-49B2-94DB-7AC71A9B7F2C}" type="slidenum">
              <a:rPr lang="en-IN" smtClean="0"/>
              <a:pPr/>
              <a:t>‹#›</a:t>
            </a:fld>
            <a:endParaRPr lang="en-IN"/>
          </a:p>
        </p:txBody>
      </p:sp>
    </p:spTree>
    <p:extLst>
      <p:ext uri="{BB962C8B-B14F-4D97-AF65-F5344CB8AC3E}">
        <p14:creationId xmlns="" xmlns:p14="http://schemas.microsoft.com/office/powerpoint/2010/main" val="17743813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9A1F57BB-C376-49B2-94DB-7AC71A9B7F2C}" type="slidenum">
              <a:rPr lang="en-IN" smtClean="0"/>
              <a:pPr/>
              <a:t>‹#›</a:t>
            </a:fld>
            <a:endParaRPr lang="en-IN"/>
          </a:p>
        </p:txBody>
      </p:sp>
    </p:spTree>
    <p:extLst>
      <p:ext uri="{BB962C8B-B14F-4D97-AF65-F5344CB8AC3E}">
        <p14:creationId xmlns="" xmlns:p14="http://schemas.microsoft.com/office/powerpoint/2010/main" val="2608134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9A1F57BB-C376-49B2-94DB-7AC71A9B7F2C}" type="slidenum">
              <a:rPr lang="en-IN" smtClean="0"/>
              <a:pPr/>
              <a:t>‹#›</a:t>
            </a:fld>
            <a:endParaRPr lang="en-IN"/>
          </a:p>
        </p:txBody>
      </p:sp>
    </p:spTree>
    <p:extLst>
      <p:ext uri="{BB962C8B-B14F-4D97-AF65-F5344CB8AC3E}">
        <p14:creationId xmlns="" xmlns:p14="http://schemas.microsoft.com/office/powerpoint/2010/main" val="3694022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F57BB-C376-49B2-94DB-7AC71A9B7F2C}" type="slidenum">
              <a:rPr lang="en-IN" smtClean="0"/>
              <a:pPr/>
              <a:t>‹#›</a:t>
            </a:fld>
            <a:endParaRPr lang="en-IN"/>
          </a:p>
        </p:txBody>
      </p:sp>
    </p:spTree>
    <p:extLst>
      <p:ext uri="{BB962C8B-B14F-4D97-AF65-F5344CB8AC3E}">
        <p14:creationId xmlns="" xmlns:p14="http://schemas.microsoft.com/office/powerpoint/2010/main" val="3904521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9A1F57BB-C376-49B2-94DB-7AC71A9B7F2C}" type="slidenum">
              <a:rPr lang="en-IN" smtClean="0"/>
              <a:pPr/>
              <a:t>‹#›</a:t>
            </a:fld>
            <a:endParaRPr lang="en-IN"/>
          </a:p>
        </p:txBody>
      </p:sp>
    </p:spTree>
    <p:extLst>
      <p:ext uri="{BB962C8B-B14F-4D97-AF65-F5344CB8AC3E}">
        <p14:creationId xmlns="" xmlns:p14="http://schemas.microsoft.com/office/powerpoint/2010/main" val="333309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Formats in </a:t>
            </a:r>
            <a:r>
              <a:rPr lang="en-IN" dirty="0" err="1" smtClean="0"/>
              <a:t>Hadoop</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 xmlns:p14="http://schemas.microsoft.com/office/powerpoint/2010/main" val="4225208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Avro File </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It is a file format plus a serialization and </a:t>
            </a:r>
            <a:r>
              <a:rPr lang="en-IN" dirty="0" err="1" smtClean="0"/>
              <a:t>desrialization</a:t>
            </a:r>
            <a:r>
              <a:rPr lang="en-IN" dirty="0" smtClean="0"/>
              <a:t> framework.</a:t>
            </a:r>
          </a:p>
          <a:p>
            <a:pPr algn="just"/>
            <a:r>
              <a:rPr lang="en-IN" dirty="0" smtClean="0"/>
              <a:t>It uses JSON for defining data types and serializes the data in a compact binary format.</a:t>
            </a:r>
          </a:p>
          <a:p>
            <a:pPr algn="just"/>
            <a:r>
              <a:rPr lang="en-IN" dirty="0"/>
              <a:t> </a:t>
            </a:r>
            <a:r>
              <a:rPr lang="en-IN" dirty="0" smtClean="0"/>
              <a:t>It has average read/write performance.(so not good for I/O operations).</a:t>
            </a:r>
          </a:p>
          <a:p>
            <a:pPr algn="just"/>
            <a:r>
              <a:rPr lang="en-IN" dirty="0"/>
              <a:t> </a:t>
            </a:r>
            <a:r>
              <a:rPr lang="en-IN" dirty="0" smtClean="0"/>
              <a:t>Supports block compression.</a:t>
            </a:r>
          </a:p>
          <a:p>
            <a:pPr algn="just"/>
            <a:r>
              <a:rPr lang="en-IN" dirty="0"/>
              <a:t> </a:t>
            </a:r>
            <a:r>
              <a:rPr lang="en-IN" dirty="0" smtClean="0"/>
              <a:t>They are </a:t>
            </a:r>
            <a:r>
              <a:rPr lang="en-IN" dirty="0" err="1" smtClean="0"/>
              <a:t>splittable</a:t>
            </a:r>
            <a:r>
              <a:rPr lang="en-IN" dirty="0" smtClean="0"/>
              <a:t>.</a:t>
            </a:r>
          </a:p>
          <a:p>
            <a:pPr algn="just"/>
            <a:r>
              <a:rPr lang="en-IN" dirty="0"/>
              <a:t> </a:t>
            </a:r>
            <a:r>
              <a:rPr lang="en-IN" dirty="0" smtClean="0"/>
              <a:t>Was mainly designed for schema </a:t>
            </a:r>
            <a:r>
              <a:rPr lang="en-IN" dirty="0" err="1" smtClean="0"/>
              <a:t>evolution.Fields</a:t>
            </a:r>
            <a:r>
              <a:rPr lang="en-IN" dirty="0" smtClean="0"/>
              <a:t> can be </a:t>
            </a:r>
            <a:r>
              <a:rPr lang="en-IN" dirty="0" err="1" smtClean="0"/>
              <a:t>renamed,added,deleted</a:t>
            </a:r>
            <a:r>
              <a:rPr lang="en-IN" dirty="0" smtClean="0"/>
              <a:t> while old files can still be read with new </a:t>
            </a:r>
            <a:r>
              <a:rPr lang="en-IN" dirty="0" smtClean="0"/>
              <a:t>schema.</a:t>
            </a:r>
          </a:p>
          <a:p>
            <a:r>
              <a:rPr lang="en-US" dirty="0" smtClean="0"/>
              <a:t>Avro format is a row-based storage format for </a:t>
            </a:r>
            <a:r>
              <a:rPr lang="en-US" dirty="0" err="1" smtClean="0"/>
              <a:t>Hadoop</a:t>
            </a:r>
            <a:r>
              <a:rPr lang="en-US" dirty="0" smtClean="0"/>
              <a:t>, which is widely used as a serialization platform. </a:t>
            </a:r>
          </a:p>
          <a:p>
            <a:r>
              <a:rPr lang="en-US" dirty="0" smtClean="0"/>
              <a:t>Avro</a:t>
            </a:r>
            <a:r>
              <a:rPr lang="en-US" dirty="0" smtClean="0"/>
              <a:t> format is a language-neutral data serialization system. It can be processed by many languages (currently C, C++, C#, Java, Python, and Ruby). </a:t>
            </a:r>
          </a:p>
          <a:p>
            <a:r>
              <a:rPr lang="en-US" dirty="0" smtClean="0"/>
              <a:t>Avro</a:t>
            </a:r>
            <a:r>
              <a:rPr lang="en-US" dirty="0" smtClean="0"/>
              <a:t> format provides rich data structures. For example, you can create a record that contains an array, an enumerated type, and a sub-record. </a:t>
            </a:r>
          </a:p>
          <a:p>
            <a:pPr algn="just"/>
            <a:endParaRPr lang="en-IN" dirty="0" smtClean="0"/>
          </a:p>
          <a:p>
            <a:pPr marL="0" indent="0">
              <a:buNone/>
            </a:pPr>
            <a:endParaRPr lang="en-IN" dirty="0"/>
          </a:p>
        </p:txBody>
      </p:sp>
    </p:spTree>
    <p:extLst>
      <p:ext uri="{BB962C8B-B14F-4D97-AF65-F5344CB8AC3E}">
        <p14:creationId xmlns="" xmlns:p14="http://schemas.microsoft.com/office/powerpoint/2010/main" val="1574071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l="28274" t="36452" r="28525" b="33140"/>
          <a:stretch>
            <a:fillRect/>
          </a:stretch>
        </p:blipFill>
        <p:spPr bwMode="auto">
          <a:xfrm>
            <a:off x="1293466" y="2196662"/>
            <a:ext cx="8743913" cy="346197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Columnar File Formats</a:t>
            </a:r>
            <a:br>
              <a:rPr lang="en-IN" dirty="0" smtClean="0"/>
            </a:br>
            <a:endParaRPr lang="en-IN" dirty="0"/>
          </a:p>
        </p:txBody>
      </p:sp>
      <p:sp>
        <p:nvSpPr>
          <p:cNvPr id="3" name="Content Placeholder 2"/>
          <p:cNvSpPr>
            <a:spLocks noGrp="1"/>
          </p:cNvSpPr>
          <p:nvPr>
            <p:ph idx="1"/>
          </p:nvPr>
        </p:nvSpPr>
        <p:spPr/>
        <p:txBody>
          <a:bodyPr/>
          <a:lstStyle/>
          <a:p>
            <a:r>
              <a:rPr lang="en-IN" dirty="0" smtClean="0"/>
              <a:t>In columnar file format instead of just storing rows of data adjacent to one another, we also store column values adjacent to each other.</a:t>
            </a:r>
          </a:p>
          <a:p>
            <a:r>
              <a:rPr lang="en-IN" dirty="0"/>
              <a:t> </a:t>
            </a:r>
            <a:r>
              <a:rPr lang="en-IN" dirty="0" smtClean="0"/>
              <a:t>So datasets are partitioned both </a:t>
            </a:r>
            <a:r>
              <a:rPr lang="en-IN" dirty="0" err="1" smtClean="0"/>
              <a:t>horitzontally</a:t>
            </a:r>
            <a:r>
              <a:rPr lang="en-IN" dirty="0" smtClean="0"/>
              <a:t> and vertically.</a:t>
            </a:r>
            <a:endParaRPr lang="en-IN" dirty="0"/>
          </a:p>
        </p:txBody>
      </p:sp>
    </p:spTree>
    <p:extLst>
      <p:ext uri="{BB962C8B-B14F-4D97-AF65-F5344CB8AC3E}">
        <p14:creationId xmlns="" xmlns:p14="http://schemas.microsoft.com/office/powerpoint/2010/main" val="3309872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RC File </a:t>
            </a:r>
            <a:endParaRPr lang="en-IN" dirty="0"/>
          </a:p>
        </p:txBody>
      </p:sp>
      <p:sp>
        <p:nvSpPr>
          <p:cNvPr id="3" name="Content Placeholder 2"/>
          <p:cNvSpPr>
            <a:spLocks noGrp="1"/>
          </p:cNvSpPr>
          <p:nvPr>
            <p:ph idx="1"/>
          </p:nvPr>
        </p:nvSpPr>
        <p:spPr/>
        <p:txBody>
          <a:bodyPr/>
          <a:lstStyle/>
          <a:p>
            <a:r>
              <a:rPr lang="en-IN" dirty="0" smtClean="0"/>
              <a:t>They are flat files consisting of binary key value pairs similar to sequence file.</a:t>
            </a:r>
          </a:p>
          <a:p>
            <a:r>
              <a:rPr lang="en-IN" dirty="0"/>
              <a:t> </a:t>
            </a:r>
            <a:r>
              <a:rPr lang="en-IN" dirty="0" smtClean="0"/>
              <a:t>Was developed for faster reads but with a compromise on write </a:t>
            </a:r>
            <a:r>
              <a:rPr lang="en-IN" dirty="0" err="1" smtClean="0"/>
              <a:t>performance.For</a:t>
            </a:r>
            <a:r>
              <a:rPr lang="en-IN" dirty="0" smtClean="0"/>
              <a:t> writing it needs more memory and computation.</a:t>
            </a:r>
          </a:p>
          <a:p>
            <a:r>
              <a:rPr lang="en-IN" dirty="0"/>
              <a:t> </a:t>
            </a:r>
            <a:r>
              <a:rPr lang="en-IN" dirty="0" smtClean="0"/>
              <a:t>Provides significant block compression, can be compressed with high compression ratios.</a:t>
            </a:r>
          </a:p>
          <a:p>
            <a:r>
              <a:rPr lang="en-IN" dirty="0"/>
              <a:t> </a:t>
            </a:r>
            <a:r>
              <a:rPr lang="en-IN" dirty="0" smtClean="0"/>
              <a:t>They are </a:t>
            </a:r>
            <a:r>
              <a:rPr lang="en-IN" dirty="0" err="1" smtClean="0"/>
              <a:t>splittable</a:t>
            </a:r>
            <a:r>
              <a:rPr lang="en-IN" dirty="0" smtClean="0"/>
              <a:t>.</a:t>
            </a:r>
          </a:p>
          <a:p>
            <a:r>
              <a:rPr lang="en-IN" dirty="0"/>
              <a:t> </a:t>
            </a:r>
            <a:r>
              <a:rPr lang="en-IN" dirty="0" smtClean="0"/>
              <a:t>Was mainly designed for faster reads so No schema evolution.</a:t>
            </a:r>
          </a:p>
          <a:p>
            <a:endParaRPr lang="en-IN" dirty="0"/>
          </a:p>
        </p:txBody>
      </p:sp>
    </p:spTree>
    <p:extLst>
      <p:ext uri="{BB962C8B-B14F-4D97-AF65-F5344CB8AC3E}">
        <p14:creationId xmlns="" xmlns:p14="http://schemas.microsoft.com/office/powerpoint/2010/main" val="3912386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RC File</a:t>
            </a:r>
            <a:br>
              <a:rPr lang="en-IN" b="1"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825044" y="885216"/>
            <a:ext cx="4541912" cy="2725147"/>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29165" y="3910520"/>
            <a:ext cx="4188952" cy="1930332"/>
          </a:xfrm>
          <a:prstGeom prst="rect">
            <a:avLst/>
          </a:prstGeom>
        </p:spPr>
      </p:pic>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276289" y="3398180"/>
            <a:ext cx="3628215" cy="3097160"/>
          </a:xfrm>
          <a:prstGeom prst="rect">
            <a:avLst/>
          </a:prstGeom>
        </p:spPr>
      </p:pic>
      <p:sp>
        <p:nvSpPr>
          <p:cNvPr id="7" name="Rectangle 6"/>
          <p:cNvSpPr/>
          <p:nvPr/>
        </p:nvSpPr>
        <p:spPr>
          <a:xfrm>
            <a:off x="1237556" y="5840852"/>
            <a:ext cx="2772169" cy="369332"/>
          </a:xfrm>
          <a:prstGeom prst="rect">
            <a:avLst/>
          </a:prstGeom>
        </p:spPr>
        <p:txBody>
          <a:bodyPr wrap="none">
            <a:spAutoFit/>
          </a:bodyPr>
          <a:lstStyle/>
          <a:p>
            <a:r>
              <a:rPr lang="en-US" dirty="0" smtClean="0"/>
              <a:t>Row-Store in an HDFS Block</a:t>
            </a:r>
            <a:endParaRPr lang="en-IN" dirty="0"/>
          </a:p>
        </p:txBody>
      </p:sp>
      <p:sp>
        <p:nvSpPr>
          <p:cNvPr id="8" name="Rectangle 7"/>
          <p:cNvSpPr/>
          <p:nvPr/>
        </p:nvSpPr>
        <p:spPr>
          <a:xfrm>
            <a:off x="428017" y="1366855"/>
            <a:ext cx="2597285" cy="1754326"/>
          </a:xfrm>
          <a:prstGeom prst="rect">
            <a:avLst/>
          </a:prstGeom>
        </p:spPr>
        <p:txBody>
          <a:bodyPr wrap="square">
            <a:spAutoFit/>
          </a:bodyPr>
          <a:lstStyle/>
          <a:p>
            <a:pPr algn="just"/>
            <a:r>
              <a:rPr lang="en-US" b="1" dirty="0" smtClean="0"/>
              <a:t>Record Columnar File, this type of file first divides the data into Row Group by row, and inside the Row Group, the data is stored in columns. </a:t>
            </a:r>
            <a:endParaRPr lang="en-IN" b="1" dirty="0"/>
          </a:p>
        </p:txBody>
      </p:sp>
    </p:spTree>
    <p:extLst>
      <p:ext uri="{BB962C8B-B14F-4D97-AF65-F5344CB8AC3E}">
        <p14:creationId xmlns="" xmlns:p14="http://schemas.microsoft.com/office/powerpoint/2010/main" val="516872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ORC File(optimised row </a:t>
            </a:r>
            <a:r>
              <a:rPr lang="en-IN" dirty="0" err="1" smtClean="0"/>
              <a:t>columner</a:t>
            </a:r>
            <a:r>
              <a:rPr lang="en-IN" dirty="0" smtClean="0"/>
              <a:t>)</a:t>
            </a:r>
            <a:endParaRPr lang="en-IN" dirty="0"/>
          </a:p>
        </p:txBody>
      </p:sp>
      <p:sp>
        <p:nvSpPr>
          <p:cNvPr id="3" name="Content Placeholder 2"/>
          <p:cNvSpPr>
            <a:spLocks noGrp="1"/>
          </p:cNvSpPr>
          <p:nvPr>
            <p:ph idx="1"/>
          </p:nvPr>
        </p:nvSpPr>
        <p:spPr/>
        <p:txBody>
          <a:bodyPr/>
          <a:lstStyle/>
          <a:p>
            <a:r>
              <a:rPr lang="en-IN" dirty="0" smtClean="0"/>
              <a:t> A better version of RC file.</a:t>
            </a:r>
          </a:p>
          <a:p>
            <a:r>
              <a:rPr lang="en-IN" dirty="0"/>
              <a:t> </a:t>
            </a:r>
            <a:r>
              <a:rPr lang="en-IN" dirty="0" smtClean="0"/>
              <a:t>Was developed for faster reads but compromise on write performance (better than RC file)</a:t>
            </a:r>
          </a:p>
          <a:p>
            <a:r>
              <a:rPr lang="en-IN" dirty="0"/>
              <a:t> </a:t>
            </a:r>
            <a:r>
              <a:rPr lang="en-IN" dirty="0" smtClean="0"/>
              <a:t>Provides significant block compression .Can be compressed with high compression ratios.(better than RC file)</a:t>
            </a:r>
          </a:p>
          <a:p>
            <a:r>
              <a:rPr lang="en-IN" dirty="0"/>
              <a:t> </a:t>
            </a:r>
            <a:r>
              <a:rPr lang="en-IN" dirty="0" smtClean="0"/>
              <a:t>ORC files are </a:t>
            </a:r>
            <a:r>
              <a:rPr lang="en-IN" dirty="0" err="1" smtClean="0"/>
              <a:t>splittable</a:t>
            </a:r>
            <a:r>
              <a:rPr lang="en-IN" dirty="0" smtClean="0"/>
              <a:t> at stripe level.</a:t>
            </a:r>
          </a:p>
          <a:p>
            <a:r>
              <a:rPr lang="en-IN" dirty="0"/>
              <a:t> </a:t>
            </a:r>
            <a:r>
              <a:rPr lang="en-IN" dirty="0" smtClean="0"/>
              <a:t>Mainly designed for faster reads so no schema evolution.</a:t>
            </a:r>
          </a:p>
          <a:p>
            <a:pPr marL="0" indent="0">
              <a:buNone/>
            </a:pPr>
            <a:endParaRPr lang="en-IN" dirty="0"/>
          </a:p>
        </p:txBody>
      </p:sp>
    </p:spTree>
    <p:extLst>
      <p:ext uri="{BB962C8B-B14F-4D97-AF65-F5344CB8AC3E}">
        <p14:creationId xmlns="" xmlns:p14="http://schemas.microsoft.com/office/powerpoint/2010/main" val="220691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2815"/>
          </a:xfrm>
        </p:spPr>
        <p:txBody>
          <a:bodyPr>
            <a:normAutofit fontScale="90000"/>
          </a:bodyPr>
          <a:lstStyle/>
          <a:p>
            <a:r>
              <a:rPr lang="en-IN" b="1" dirty="0" smtClean="0"/>
              <a:t>ORC File</a:t>
            </a:r>
            <a:br>
              <a:rPr lang="en-IN" b="1" dirty="0" smtClean="0"/>
            </a:br>
            <a:endParaRPr lang="en-IN" dirty="0"/>
          </a:p>
        </p:txBody>
      </p:sp>
      <p:sp>
        <p:nvSpPr>
          <p:cNvPr id="3" name="Content Placeholder 2"/>
          <p:cNvSpPr>
            <a:spLocks noGrp="1"/>
          </p:cNvSpPr>
          <p:nvPr>
            <p:ph idx="1"/>
          </p:nvPr>
        </p:nvSpPr>
        <p:spPr>
          <a:xfrm>
            <a:off x="838200" y="525294"/>
            <a:ext cx="10515600" cy="5651670"/>
          </a:xfrm>
        </p:spPr>
        <p:txBody>
          <a:bodyPr>
            <a:normAutofit/>
          </a:bodyPr>
          <a:lstStyle/>
          <a:p>
            <a:r>
              <a:rPr lang="en-US" sz="2400" dirty="0" err="1" smtClean="0"/>
              <a:t>ORCFile</a:t>
            </a:r>
            <a:r>
              <a:rPr lang="en-US" sz="2400" dirty="0" smtClean="0"/>
              <a:t> (Optimized Record Columnar File) provides a more efficient file format than </a:t>
            </a:r>
            <a:r>
              <a:rPr lang="en-US" sz="2400" dirty="0" err="1" smtClean="0"/>
              <a:t>RCFile</a:t>
            </a:r>
            <a:r>
              <a:rPr lang="en-US" sz="2400" dirty="0" smtClean="0"/>
              <a:t>.</a:t>
            </a:r>
          </a:p>
          <a:p>
            <a:r>
              <a:rPr lang="en-US" sz="2400" dirty="0" smtClean="0"/>
              <a:t>It internally divides the data into Stripe with a default size of 250M. Each stripe includes an index, data, and Footer. </a:t>
            </a:r>
          </a:p>
          <a:p>
            <a:r>
              <a:rPr lang="en-US" sz="2400" dirty="0" smtClean="0"/>
              <a:t>The index stores the maximum and minimum values ​​of each column, as well as the position of each row in the column.</a:t>
            </a:r>
            <a:endParaRPr lang="en-IN" sz="24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26694" y="2859932"/>
            <a:ext cx="6181761" cy="3671755"/>
          </a:xfrm>
          <a:prstGeom prst="rect">
            <a:avLst/>
          </a:prstGeom>
        </p:spPr>
      </p:pic>
    </p:spTree>
    <p:extLst>
      <p:ext uri="{BB962C8B-B14F-4D97-AF65-F5344CB8AC3E}">
        <p14:creationId xmlns="" xmlns:p14="http://schemas.microsoft.com/office/powerpoint/2010/main" val="2450658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Parquet File </a:t>
            </a:r>
            <a:endParaRPr lang="en-IN" dirty="0"/>
          </a:p>
        </p:txBody>
      </p:sp>
      <p:sp>
        <p:nvSpPr>
          <p:cNvPr id="3" name="Content Placeholder 2"/>
          <p:cNvSpPr>
            <a:spLocks noGrp="1"/>
          </p:cNvSpPr>
          <p:nvPr>
            <p:ph idx="1"/>
          </p:nvPr>
        </p:nvSpPr>
        <p:spPr/>
        <p:txBody>
          <a:bodyPr>
            <a:normAutofit lnSpcReduction="10000"/>
          </a:bodyPr>
          <a:lstStyle/>
          <a:p>
            <a:r>
              <a:rPr lang="en-IN" dirty="0" smtClean="0"/>
              <a:t> </a:t>
            </a:r>
            <a:r>
              <a:rPr lang="en-US" dirty="0" smtClean="0"/>
              <a:t>Parquet, an open-source file format for </a:t>
            </a:r>
            <a:r>
              <a:rPr lang="en-US" dirty="0" err="1" smtClean="0"/>
              <a:t>Hadoop</a:t>
            </a:r>
            <a:r>
              <a:rPr lang="en-US" dirty="0" smtClean="0"/>
              <a:t>, stores </a:t>
            </a:r>
            <a:r>
              <a:rPr lang="en-US" b="1" dirty="0" smtClean="0"/>
              <a:t>nested data structures</a:t>
            </a:r>
            <a:r>
              <a:rPr lang="en-US" dirty="0" smtClean="0"/>
              <a:t> in a flat </a:t>
            </a:r>
            <a:r>
              <a:rPr lang="en-US" b="1" dirty="0" smtClean="0"/>
              <a:t>columnar format</a:t>
            </a:r>
            <a:r>
              <a:rPr lang="en-US" dirty="0" smtClean="0"/>
              <a:t>.</a:t>
            </a:r>
          </a:p>
          <a:p>
            <a:r>
              <a:rPr lang="en-US" dirty="0" smtClean="0"/>
              <a:t> </a:t>
            </a:r>
            <a:r>
              <a:rPr lang="en-US" dirty="0" smtClean="0"/>
              <a:t>Compared to a traditional approach where data is stored in a row-oriented approach, Parquet file format is more efficient in terms of storage and performance.</a:t>
            </a:r>
          </a:p>
          <a:p>
            <a:r>
              <a:rPr lang="en-IN" dirty="0" smtClean="0"/>
              <a:t> </a:t>
            </a:r>
            <a:r>
              <a:rPr lang="en-IN" dirty="0" smtClean="0"/>
              <a:t>It stores nested data structures in a flat columnar format.</a:t>
            </a:r>
          </a:p>
          <a:p>
            <a:r>
              <a:rPr lang="en-IN" dirty="0"/>
              <a:t> </a:t>
            </a:r>
            <a:r>
              <a:rPr lang="en-IN" dirty="0" smtClean="0"/>
              <a:t>Faster reads with slow writes</a:t>
            </a:r>
            <a:r>
              <a:rPr lang="en-IN" dirty="0" smtClean="0"/>
              <a:t>.</a:t>
            </a:r>
            <a:r>
              <a:rPr lang="en-US" dirty="0" smtClean="0"/>
              <a:t> It is especially good for queries that read particular columns from a “wide” (with many columns) table since only needed columns are read, and IO is minimized</a:t>
            </a:r>
            <a:endParaRPr lang="en-IN" dirty="0" smtClean="0"/>
          </a:p>
          <a:p>
            <a:r>
              <a:rPr lang="en-IN" dirty="0"/>
              <a:t> </a:t>
            </a:r>
            <a:r>
              <a:rPr lang="en-IN" dirty="0" smtClean="0"/>
              <a:t>support compression with snappy compression most of the times.</a:t>
            </a:r>
          </a:p>
          <a:p>
            <a:r>
              <a:rPr lang="en-IN" dirty="0"/>
              <a:t> </a:t>
            </a:r>
            <a:r>
              <a:rPr lang="en-IN" dirty="0" smtClean="0"/>
              <a:t>They are conditionally </a:t>
            </a:r>
            <a:r>
              <a:rPr lang="en-IN" dirty="0" err="1" smtClean="0"/>
              <a:t>splittable</a:t>
            </a:r>
            <a:r>
              <a:rPr lang="en-IN" dirty="0" smtClean="0"/>
              <a:t>.</a:t>
            </a:r>
          </a:p>
          <a:p>
            <a:r>
              <a:rPr lang="en-IN" dirty="0"/>
              <a:t> </a:t>
            </a:r>
            <a:r>
              <a:rPr lang="en-IN" dirty="0" smtClean="0"/>
              <a:t>limited schema evolution (New  fields can only be appended to existing fields while old fields can never be deleted</a:t>
            </a:r>
            <a:r>
              <a:rPr lang="en-IN" dirty="0" smtClean="0"/>
              <a:t>).</a:t>
            </a:r>
          </a:p>
          <a:p>
            <a:pPr>
              <a:buNone/>
            </a:pPr>
            <a:r>
              <a:rPr lang="en-IN" dirty="0" smtClean="0"/>
              <a:t> </a:t>
            </a:r>
            <a:endParaRPr lang="en-US" dirty="0" smtClean="0"/>
          </a:p>
          <a:p>
            <a:pPr>
              <a:buNone/>
            </a:pPr>
            <a:endParaRPr lang="en-US" dirty="0" smtClean="0"/>
          </a:p>
          <a:p>
            <a:endParaRPr lang="en-IN" dirty="0" smtClean="0"/>
          </a:p>
          <a:p>
            <a:endParaRPr lang="en-IN" dirty="0"/>
          </a:p>
          <a:p>
            <a:endParaRPr lang="en-IN" dirty="0"/>
          </a:p>
        </p:txBody>
      </p:sp>
    </p:spTree>
    <p:extLst>
      <p:ext uri="{BB962C8B-B14F-4D97-AF65-F5344CB8AC3E}">
        <p14:creationId xmlns="" xmlns:p14="http://schemas.microsoft.com/office/powerpoint/2010/main" val="1591948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471"/>
          </a:xfrm>
        </p:spPr>
        <p:txBody>
          <a:bodyPr>
            <a:normAutofit fontScale="90000"/>
          </a:bodyPr>
          <a:lstStyle/>
          <a:p>
            <a:r>
              <a:rPr lang="en-IN" b="1" dirty="0" smtClean="0"/>
              <a:t>Parquet</a:t>
            </a:r>
            <a:br>
              <a:rPr lang="en-IN" b="1" dirty="0" smtClean="0"/>
            </a:br>
            <a:endParaRPr lang="en-IN" dirty="0"/>
          </a:p>
        </p:txBody>
      </p:sp>
      <p:sp>
        <p:nvSpPr>
          <p:cNvPr id="3" name="Content Placeholder 2"/>
          <p:cNvSpPr>
            <a:spLocks noGrp="1"/>
          </p:cNvSpPr>
          <p:nvPr>
            <p:ph idx="1"/>
          </p:nvPr>
        </p:nvSpPr>
        <p:spPr/>
        <p:txBody>
          <a:bodyPr/>
          <a:lstStyle/>
          <a:p>
            <a:r>
              <a:rPr lang="en-US" dirty="0" smtClean="0"/>
              <a:t>One of the unique features of </a:t>
            </a:r>
            <a:r>
              <a:rPr lang="en-US" dirty="0" smtClean="0"/>
              <a:t>Parquet</a:t>
            </a:r>
            <a:r>
              <a:rPr lang="en-US" dirty="0" smtClean="0"/>
              <a:t> is that it can store data with nested structures in a columnar fashion too. </a:t>
            </a:r>
            <a:endParaRPr lang="en-US" dirty="0" smtClean="0"/>
          </a:p>
          <a:p>
            <a:r>
              <a:rPr lang="en-US" dirty="0" smtClean="0"/>
              <a:t>This </a:t>
            </a:r>
            <a:r>
              <a:rPr lang="en-US" dirty="0" smtClean="0"/>
              <a:t>means that in a Parquet file format, even the nested fields can be read individually without reading all the fields in the nested structure. Parquet format uses the record shredding and assembly algorithm for storing nested structures in a columnar fashion</a:t>
            </a:r>
            <a:r>
              <a:rPr lang="en-US" dirty="0" smtClean="0"/>
              <a:t>.</a:t>
            </a:r>
          </a:p>
          <a:p>
            <a:r>
              <a:rPr lang="en-US" dirty="0" smtClean="0">
                <a:solidFill>
                  <a:srgbClr val="0070C0"/>
                </a:solidFill>
              </a:rPr>
              <a:t> </a:t>
            </a:r>
            <a:r>
              <a:rPr lang="en-US" b="1" dirty="0" smtClean="0">
                <a:solidFill>
                  <a:srgbClr val="0070C0"/>
                </a:solidFill>
              </a:rPr>
              <a:t>Row group</a:t>
            </a:r>
            <a:r>
              <a:rPr lang="en-US" dirty="0" smtClean="0">
                <a:solidFill>
                  <a:srgbClr val="0070C0"/>
                </a:solidFill>
              </a:rPr>
              <a:t>: A logical horizontal partitioning of the data into rows. A row group consists of a column chunk for each column in the dataset.</a:t>
            </a:r>
          </a:p>
          <a:p>
            <a:r>
              <a:rPr lang="en-US" b="1" dirty="0" smtClean="0">
                <a:solidFill>
                  <a:srgbClr val="0070C0"/>
                </a:solidFill>
              </a:rPr>
              <a:t>Column chunk</a:t>
            </a:r>
            <a:r>
              <a:rPr lang="en-US" dirty="0" smtClean="0">
                <a:solidFill>
                  <a:srgbClr val="0070C0"/>
                </a:solidFill>
              </a:rPr>
              <a:t>: A chunk of the data for a particular column. These column chunks live in a particular row group and are guaranteed to be contiguous in the file.</a:t>
            </a:r>
          </a:p>
          <a:p>
            <a:r>
              <a:rPr lang="en-US" b="1" dirty="0" smtClean="0">
                <a:solidFill>
                  <a:srgbClr val="0070C0"/>
                </a:solidFill>
              </a:rPr>
              <a:t>Page</a:t>
            </a:r>
            <a:r>
              <a:rPr lang="en-US" dirty="0" smtClean="0">
                <a:solidFill>
                  <a:srgbClr val="0070C0"/>
                </a:solidFill>
              </a:rPr>
              <a:t>: Column chunks are divided up into pages written back to back. The pages share a standard header and readers can skip the page they are not interested in.</a:t>
            </a:r>
          </a:p>
          <a:p>
            <a:endParaRPr lang="en-IN" dirty="0"/>
          </a:p>
        </p:txBody>
      </p:sp>
    </p:spTree>
    <p:extLst>
      <p:ext uri="{BB962C8B-B14F-4D97-AF65-F5344CB8AC3E}">
        <p14:creationId xmlns="" xmlns:p14="http://schemas.microsoft.com/office/powerpoint/2010/main" val="1466958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Parquet</a:t>
            </a:r>
            <a:endParaRPr lang="en-US" dirty="0"/>
          </a:p>
        </p:txBody>
      </p:sp>
      <p:pic>
        <p:nvPicPr>
          <p:cNvPr id="2050" name="Picture 2"/>
          <p:cNvPicPr>
            <a:picLocks noGrp="1" noChangeAspect="1" noChangeArrowheads="1"/>
          </p:cNvPicPr>
          <p:nvPr>
            <p:ph idx="1"/>
          </p:nvPr>
        </p:nvPicPr>
        <p:blipFill>
          <a:blip r:embed="rId2"/>
          <a:srcRect l="28368" t="28904" r="29333" b="25392"/>
          <a:stretch>
            <a:fillRect/>
          </a:stretch>
        </p:blipFill>
        <p:spPr bwMode="auto">
          <a:xfrm>
            <a:off x="2144112" y="1825495"/>
            <a:ext cx="6905296" cy="419693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in file formats</a:t>
            </a:r>
            <a:endParaRPr lang="en-IN" dirty="0"/>
          </a:p>
        </p:txBody>
      </p:sp>
      <p:sp>
        <p:nvSpPr>
          <p:cNvPr id="3" name="Content Placeholder 2"/>
          <p:cNvSpPr>
            <a:spLocks noGrp="1"/>
          </p:cNvSpPr>
          <p:nvPr>
            <p:ph idx="1"/>
          </p:nvPr>
        </p:nvSpPr>
        <p:spPr/>
        <p:txBody>
          <a:bodyPr/>
          <a:lstStyle/>
          <a:p>
            <a:pPr marL="0" indent="0">
              <a:buNone/>
            </a:pPr>
            <a:r>
              <a:rPr lang="en-IN" b="1" dirty="0" smtClean="0"/>
              <a:t>Files should </a:t>
            </a:r>
          </a:p>
          <a:p>
            <a:pPr algn="just"/>
            <a:r>
              <a:rPr lang="en-IN" sz="2400" dirty="0" smtClean="0"/>
              <a:t>Get read fast</a:t>
            </a:r>
          </a:p>
          <a:p>
            <a:pPr algn="just"/>
            <a:r>
              <a:rPr lang="en-IN" sz="2400" dirty="0" smtClean="0"/>
              <a:t>Get written fast</a:t>
            </a:r>
          </a:p>
          <a:p>
            <a:pPr algn="just"/>
            <a:r>
              <a:rPr lang="en-IN" sz="2400" dirty="0" smtClean="0"/>
              <a:t>Be </a:t>
            </a:r>
            <a:r>
              <a:rPr lang="en-IN" sz="2400" dirty="0" err="1" smtClean="0"/>
              <a:t>Splittable</a:t>
            </a:r>
            <a:r>
              <a:rPr lang="en-IN" sz="2400" dirty="0" smtClean="0"/>
              <a:t> </a:t>
            </a:r>
            <a:r>
              <a:rPr lang="en-IN" sz="2400" dirty="0" err="1" smtClean="0"/>
              <a:t>i.e</a:t>
            </a:r>
            <a:r>
              <a:rPr lang="en-IN" sz="2400" dirty="0" smtClean="0"/>
              <a:t> multiple tasks can run parallel on parts of file.</a:t>
            </a:r>
          </a:p>
          <a:p>
            <a:pPr algn="just"/>
            <a:r>
              <a:rPr lang="en-IN" sz="2400" dirty="0" smtClean="0"/>
              <a:t>Support Schema evolution, allowing to change schema of file.</a:t>
            </a:r>
          </a:p>
          <a:p>
            <a:pPr algn="just"/>
            <a:r>
              <a:rPr lang="en-IN" sz="2400" dirty="0" smtClean="0"/>
              <a:t>Support advanced compression through various available compression codecs (Bzip2,LZO,Snappy </a:t>
            </a:r>
            <a:r>
              <a:rPr lang="en-IN" sz="2400" dirty="0" err="1" smtClean="0"/>
              <a:t>etc</a:t>
            </a:r>
            <a:r>
              <a:rPr lang="en-IN" sz="2400" dirty="0" smtClean="0"/>
              <a:t>)</a:t>
            </a:r>
          </a:p>
          <a:p>
            <a:pPr marL="0" indent="0">
              <a:buNone/>
            </a:pPr>
            <a:r>
              <a:rPr lang="en-IN" sz="2400" b="1" dirty="0" smtClean="0"/>
              <a:t>(No file format support all of these. There is always a trade off between one or the other.)</a:t>
            </a:r>
          </a:p>
          <a:p>
            <a:pPr marL="0" indent="0">
              <a:buNone/>
            </a:pPr>
            <a:endParaRPr lang="en-IN" dirty="0" smtClean="0"/>
          </a:p>
          <a:p>
            <a:pPr marL="0" indent="0">
              <a:buNone/>
            </a:pPr>
            <a:endParaRPr lang="en-IN" dirty="0" smtClean="0"/>
          </a:p>
        </p:txBody>
      </p:sp>
    </p:spTree>
    <p:extLst>
      <p:ext uri="{BB962C8B-B14F-4D97-AF65-F5344CB8AC3E}">
        <p14:creationId xmlns="" xmlns:p14="http://schemas.microsoft.com/office/powerpoint/2010/main" val="3236894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Dataset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766611" y="1425575"/>
            <a:ext cx="6750854" cy="5099050"/>
          </a:xfrm>
        </p:spPr>
      </p:pic>
    </p:spTree>
    <p:extLst>
      <p:ext uri="{BB962C8B-B14F-4D97-AF65-F5344CB8AC3E}">
        <p14:creationId xmlns="" xmlns:p14="http://schemas.microsoft.com/office/powerpoint/2010/main" val="738439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914292"/>
          </a:xfrm>
        </p:spPr>
        <p:txBody>
          <a:bodyPr>
            <a:normAutofit/>
          </a:bodyPr>
          <a:lstStyle/>
          <a:p>
            <a:pPr marL="0" indent="0">
              <a:buNone/>
            </a:pPr>
            <a:r>
              <a:rPr lang="en-US" dirty="0" smtClean="0"/>
              <a:t>The file format in </a:t>
            </a:r>
            <a:r>
              <a:rPr lang="en-US" i="1" dirty="0" err="1" smtClean="0"/>
              <a:t>Hadoop</a:t>
            </a:r>
            <a:r>
              <a:rPr lang="en-US" dirty="0" smtClean="0"/>
              <a:t> roughly divided into two categories:</a:t>
            </a:r>
          </a:p>
          <a:p>
            <a:pPr marL="0" indent="0">
              <a:buNone/>
            </a:pPr>
            <a:r>
              <a:rPr lang="en-US" b="1" dirty="0" smtClean="0"/>
              <a:t>1. Row-oriented </a:t>
            </a:r>
          </a:p>
          <a:p>
            <a:pPr algn="just">
              <a:buFont typeface="Wingdings" panose="05000000000000000000" pitchFamily="2" charset="2"/>
              <a:buChar char="v"/>
            </a:pPr>
            <a:r>
              <a:rPr lang="en-US" dirty="0" smtClean="0"/>
              <a:t>The same row of data stored together that is continuous storage: </a:t>
            </a:r>
            <a:r>
              <a:rPr lang="en-US" dirty="0" err="1" smtClean="0"/>
              <a:t>SequenceFile</a:t>
            </a:r>
            <a:r>
              <a:rPr lang="en-US" dirty="0" smtClean="0"/>
              <a:t>, </a:t>
            </a:r>
            <a:r>
              <a:rPr lang="en-US" dirty="0" err="1" smtClean="0"/>
              <a:t>MapFile</a:t>
            </a:r>
            <a:r>
              <a:rPr lang="en-US" dirty="0" smtClean="0"/>
              <a:t>, Avro </a:t>
            </a:r>
            <a:r>
              <a:rPr lang="en-US" dirty="0" err="1" smtClean="0"/>
              <a:t>Datafile</a:t>
            </a:r>
            <a:r>
              <a:rPr lang="en-US" dirty="0" smtClean="0"/>
              <a:t>. </a:t>
            </a:r>
          </a:p>
          <a:p>
            <a:pPr algn="just">
              <a:buFont typeface="Wingdings" panose="05000000000000000000" pitchFamily="2" charset="2"/>
              <a:buChar char="v"/>
            </a:pPr>
            <a:r>
              <a:rPr lang="en-US" dirty="0" smtClean="0"/>
              <a:t>If only a small amount of data of the row needs to be accessed, the entire row needs to be read into the memory. </a:t>
            </a:r>
          </a:p>
          <a:p>
            <a:pPr algn="just">
              <a:buFont typeface="Wingdings" panose="05000000000000000000" pitchFamily="2" charset="2"/>
              <a:buChar char="v"/>
            </a:pPr>
            <a:r>
              <a:rPr lang="en-US" dirty="0" smtClean="0"/>
              <a:t>Row-oriented storage is suitable for situations where the entire row of data needs to be processed simultaneously.</a:t>
            </a:r>
          </a:p>
          <a:p>
            <a:pPr marL="0" indent="0" algn="just">
              <a:buNone/>
            </a:pPr>
            <a:endParaRPr lang="en-US" b="1"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70497" y="5415942"/>
            <a:ext cx="7772400" cy="1323975"/>
          </a:xfrm>
          <a:prstGeom prst="rect">
            <a:avLst/>
          </a:prstGeom>
        </p:spPr>
      </p:pic>
    </p:spTree>
    <p:extLst>
      <p:ext uri="{BB962C8B-B14F-4D97-AF65-F5344CB8AC3E}">
        <p14:creationId xmlns="" xmlns:p14="http://schemas.microsoft.com/office/powerpoint/2010/main" val="281551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038" y="496111"/>
            <a:ext cx="10390762" cy="6320596"/>
          </a:xfrm>
        </p:spPr>
        <p:txBody>
          <a:bodyPr>
            <a:normAutofit/>
          </a:bodyPr>
          <a:lstStyle/>
          <a:p>
            <a:pPr marL="0" indent="0">
              <a:buNone/>
            </a:pPr>
            <a:r>
              <a:rPr lang="en-IN" dirty="0" smtClean="0"/>
              <a:t>2. </a:t>
            </a:r>
            <a:r>
              <a:rPr lang="en-IN" b="1" dirty="0" smtClean="0"/>
              <a:t>Column Oriented</a:t>
            </a:r>
          </a:p>
          <a:p>
            <a:pPr algn="just">
              <a:buFont typeface="Wingdings" panose="05000000000000000000" pitchFamily="2" charset="2"/>
              <a:buChar char="v"/>
            </a:pPr>
            <a:r>
              <a:rPr lang="en-US" dirty="0" smtClean="0"/>
              <a:t>The entire file cut into several columns of data, and each column of data stored together: Parquet, </a:t>
            </a:r>
            <a:r>
              <a:rPr lang="en-US" dirty="0" err="1" smtClean="0"/>
              <a:t>RCFile</a:t>
            </a:r>
            <a:r>
              <a:rPr lang="en-US" dirty="0" smtClean="0"/>
              <a:t>, </a:t>
            </a:r>
            <a:r>
              <a:rPr lang="en-US" dirty="0" err="1" smtClean="0"/>
              <a:t>ORCFile</a:t>
            </a:r>
            <a:r>
              <a:rPr lang="en-US" dirty="0" smtClean="0"/>
              <a:t>. </a:t>
            </a:r>
          </a:p>
          <a:p>
            <a:pPr algn="just">
              <a:buFont typeface="Wingdings" panose="05000000000000000000" pitchFamily="2" charset="2"/>
              <a:buChar char="v"/>
            </a:pPr>
            <a:r>
              <a:rPr lang="en-US" dirty="0" smtClean="0"/>
              <a:t>The column-oriented format makes it possible to skip unneeded columns when reading data, suitable for situations where only a small portion of the rows are in the field. </a:t>
            </a:r>
          </a:p>
          <a:p>
            <a:pPr algn="just">
              <a:buFont typeface="Wingdings" panose="05000000000000000000" pitchFamily="2" charset="2"/>
              <a:buChar char="v"/>
            </a:pPr>
            <a:r>
              <a:rPr lang="en-US" dirty="0" smtClean="0"/>
              <a:t>This  format of reading and write requires more memory space because the cache line needs to be in memory .</a:t>
            </a:r>
          </a:p>
          <a:p>
            <a:pPr algn="just">
              <a:buFont typeface="Wingdings" panose="05000000000000000000" pitchFamily="2" charset="2"/>
              <a:buChar char="v"/>
            </a:pPr>
            <a:r>
              <a:rPr lang="en-US" dirty="0" smtClean="0"/>
              <a:t>It is not suitable for streaming to write, because once the write fails, the current file cannot be recovered, and the line-oriented data can be resynchronized to the last synchronization point when the write fails, so Flume uses the line-oriented storage format.</a:t>
            </a:r>
          </a:p>
          <a:p>
            <a:pPr marL="0" indent="0" algn="just">
              <a:buNone/>
            </a:pP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85608" y="5700409"/>
            <a:ext cx="9669293" cy="1116298"/>
          </a:xfrm>
          <a:prstGeom prst="rect">
            <a:avLst/>
          </a:prstGeom>
        </p:spPr>
      </p:pic>
    </p:spTree>
    <p:extLst>
      <p:ext uri="{BB962C8B-B14F-4D97-AF65-F5344CB8AC3E}">
        <p14:creationId xmlns="" xmlns:p14="http://schemas.microsoft.com/office/powerpoint/2010/main" val="1072154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Files(CSV,TSV)</a:t>
            </a:r>
            <a:endParaRPr lang="en-IN" dirty="0"/>
          </a:p>
        </p:txBody>
      </p:sp>
      <p:sp>
        <p:nvSpPr>
          <p:cNvPr id="3" name="Content Placeholder 2"/>
          <p:cNvSpPr>
            <a:spLocks noGrp="1"/>
          </p:cNvSpPr>
          <p:nvPr>
            <p:ph idx="1"/>
          </p:nvPr>
        </p:nvSpPr>
        <p:spPr/>
        <p:txBody>
          <a:bodyPr/>
          <a:lstStyle/>
          <a:p>
            <a:r>
              <a:rPr lang="en-IN" dirty="0" smtClean="0"/>
              <a:t>Each line is a record/data and lines are terminated by new line character (\n)</a:t>
            </a:r>
          </a:p>
          <a:p>
            <a:r>
              <a:rPr lang="en-IN" dirty="0"/>
              <a:t> </a:t>
            </a:r>
            <a:r>
              <a:rPr lang="en-IN" dirty="0" smtClean="0"/>
              <a:t>Good write performance but slow reads.</a:t>
            </a:r>
          </a:p>
          <a:p>
            <a:r>
              <a:rPr lang="en-IN" dirty="0"/>
              <a:t> </a:t>
            </a:r>
            <a:r>
              <a:rPr lang="en-IN" dirty="0" smtClean="0"/>
              <a:t>Do not support Block compression ,only file level compression like Bzip2.</a:t>
            </a:r>
          </a:p>
          <a:p>
            <a:r>
              <a:rPr lang="en-IN" dirty="0"/>
              <a:t> </a:t>
            </a:r>
            <a:r>
              <a:rPr lang="en-IN" dirty="0" smtClean="0"/>
              <a:t>Text Files are inherently </a:t>
            </a:r>
            <a:r>
              <a:rPr lang="en-IN" dirty="0" err="1" smtClean="0"/>
              <a:t>splittable</a:t>
            </a:r>
            <a:r>
              <a:rPr lang="en-IN" dirty="0" smtClean="0"/>
              <a:t> on \n character.</a:t>
            </a:r>
          </a:p>
          <a:p>
            <a:r>
              <a:rPr lang="en-IN" dirty="0" smtClean="0"/>
              <a:t>Limited schema evolution (New fields can only be appended to existing fields while old fields can never be deleted.)</a:t>
            </a:r>
            <a:endParaRPr lang="en-IN" dirty="0"/>
          </a:p>
        </p:txBody>
      </p:sp>
    </p:spTree>
    <p:extLst>
      <p:ext uri="{BB962C8B-B14F-4D97-AF65-F5344CB8AC3E}">
        <p14:creationId xmlns="" xmlns:p14="http://schemas.microsoft.com/office/powerpoint/2010/main" val="2387233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Files</a:t>
            </a:r>
            <a:endParaRPr lang="en-IN" dirty="0"/>
          </a:p>
        </p:txBody>
      </p:sp>
      <p:sp>
        <p:nvSpPr>
          <p:cNvPr id="3" name="Content Placeholder 2"/>
          <p:cNvSpPr>
            <a:spLocks noGrp="1"/>
          </p:cNvSpPr>
          <p:nvPr>
            <p:ph idx="1"/>
          </p:nvPr>
        </p:nvSpPr>
        <p:spPr/>
        <p:txBody>
          <a:bodyPr/>
          <a:lstStyle/>
          <a:p>
            <a:r>
              <a:rPr lang="en-IN" dirty="0" smtClean="0"/>
              <a:t>Each record is stored as a key value pair in a binary format.</a:t>
            </a:r>
          </a:p>
          <a:p>
            <a:r>
              <a:rPr lang="en-IN" dirty="0" smtClean="0"/>
              <a:t>Good write performance and good reading performance when reading full record.</a:t>
            </a:r>
          </a:p>
          <a:p>
            <a:r>
              <a:rPr lang="en-IN" dirty="0"/>
              <a:t> </a:t>
            </a:r>
            <a:r>
              <a:rPr lang="en-IN" dirty="0" smtClean="0"/>
              <a:t>Support block compression.</a:t>
            </a:r>
          </a:p>
          <a:p>
            <a:r>
              <a:rPr lang="en-IN" dirty="0"/>
              <a:t> </a:t>
            </a:r>
            <a:r>
              <a:rPr lang="en-IN" dirty="0" smtClean="0"/>
              <a:t>They are </a:t>
            </a:r>
            <a:r>
              <a:rPr lang="en-IN" dirty="0" err="1" smtClean="0"/>
              <a:t>splittable</a:t>
            </a:r>
            <a:r>
              <a:rPr lang="en-IN" dirty="0" smtClean="0"/>
              <a:t>.</a:t>
            </a:r>
          </a:p>
          <a:p>
            <a:r>
              <a:rPr lang="en-IN" dirty="0"/>
              <a:t> </a:t>
            </a:r>
            <a:r>
              <a:rPr lang="en-IN" dirty="0" smtClean="0"/>
              <a:t>Limited Schema evolution as they don’t store meta data with data like text files.(New files can only be appended to existing fields while old fields can never be deleted).</a:t>
            </a:r>
            <a:endParaRPr lang="en-IN" dirty="0"/>
          </a:p>
        </p:txBody>
      </p:sp>
    </p:spTree>
    <p:extLst>
      <p:ext uri="{BB962C8B-B14F-4D97-AF65-F5344CB8AC3E}">
        <p14:creationId xmlns="" xmlns:p14="http://schemas.microsoft.com/office/powerpoint/2010/main" val="2614554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File Format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808288" y="2160587"/>
            <a:ext cx="6667500" cy="3629025"/>
          </a:xfrm>
        </p:spPr>
      </p:pic>
      <p:sp>
        <p:nvSpPr>
          <p:cNvPr id="5" name="Rectangle 4"/>
          <p:cNvSpPr/>
          <p:nvPr/>
        </p:nvSpPr>
        <p:spPr>
          <a:xfrm>
            <a:off x="165370" y="1540450"/>
            <a:ext cx="12026630" cy="646331"/>
          </a:xfrm>
          <a:prstGeom prst="rect">
            <a:avLst/>
          </a:prstGeom>
        </p:spPr>
        <p:txBody>
          <a:bodyPr wrap="square">
            <a:spAutoFit/>
          </a:bodyPr>
          <a:lstStyle/>
          <a:p>
            <a:r>
              <a:rPr lang="en-US" dirty="0" smtClean="0"/>
              <a:t>The storage format differs depending on whether it is compressed, and whether it uses record compression or block compression:</a:t>
            </a:r>
            <a:endParaRPr lang="en-IN" dirty="0"/>
          </a:p>
        </p:txBody>
      </p:sp>
    </p:spTree>
    <p:extLst>
      <p:ext uri="{BB962C8B-B14F-4D97-AF65-F5344CB8AC3E}">
        <p14:creationId xmlns="" xmlns:p14="http://schemas.microsoft.com/office/powerpoint/2010/main" val="4248831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97061" y="2033081"/>
            <a:ext cx="9471992" cy="3112226"/>
          </a:xfrm>
        </p:spPr>
      </p:pic>
    </p:spTree>
    <p:extLst>
      <p:ext uri="{BB962C8B-B14F-4D97-AF65-F5344CB8AC3E}">
        <p14:creationId xmlns="" xmlns:p14="http://schemas.microsoft.com/office/powerpoint/2010/main" val="393736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ig_Data1.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Big_Data1.1</Template>
  <TotalTime>339</TotalTime>
  <Words>831</Words>
  <Application>Microsoft Office PowerPoint</Application>
  <PresentationFormat>Custom</PresentationFormat>
  <Paragraphs>84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Big_Data1.1</vt:lpstr>
      <vt:lpstr>File Formats in Hadoop</vt:lpstr>
      <vt:lpstr>Requirements in file formats</vt:lpstr>
      <vt:lpstr>Example Dataset</vt:lpstr>
      <vt:lpstr>Slide 4</vt:lpstr>
      <vt:lpstr>Slide 5</vt:lpstr>
      <vt:lpstr>Text Files(CSV,TSV)</vt:lpstr>
      <vt:lpstr>Sequence Files</vt:lpstr>
      <vt:lpstr>Sequence File Format</vt:lpstr>
      <vt:lpstr>Slide 9</vt:lpstr>
      <vt:lpstr>Avro File </vt:lpstr>
      <vt:lpstr>Slide 11</vt:lpstr>
      <vt:lpstr>Columnar File Formats </vt:lpstr>
      <vt:lpstr>RC File </vt:lpstr>
      <vt:lpstr>RC File </vt:lpstr>
      <vt:lpstr>ORC File(optimised row columner)</vt:lpstr>
      <vt:lpstr>ORC File </vt:lpstr>
      <vt:lpstr>Parquet File </vt:lpstr>
      <vt:lpstr>Parquet </vt:lpstr>
      <vt:lpstr>Format of Parquet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Formats in Hadoop</dc:title>
  <dc:creator>Meghna</dc:creator>
  <cp:lastModifiedBy>VIKRANT</cp:lastModifiedBy>
  <cp:revision>99</cp:revision>
  <dcterms:created xsi:type="dcterms:W3CDTF">2020-09-10T15:34:39Z</dcterms:created>
  <dcterms:modified xsi:type="dcterms:W3CDTF">2022-04-06T06:57:04Z</dcterms:modified>
</cp:coreProperties>
</file>