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63" r:id="rId4"/>
    <p:sldId id="258" r:id="rId5"/>
    <p:sldId id="267" r:id="rId6"/>
    <p:sldId id="268" r:id="rId7"/>
    <p:sldId id="269" r:id="rId8"/>
    <p:sldId id="364" r:id="rId9"/>
    <p:sldId id="270" r:id="rId10"/>
    <p:sldId id="271" r:id="rId11"/>
    <p:sldId id="272" r:id="rId12"/>
    <p:sldId id="273" r:id="rId13"/>
    <p:sldId id="259" r:id="rId14"/>
    <p:sldId id="260" r:id="rId15"/>
    <p:sldId id="261" r:id="rId16"/>
    <p:sldId id="262" r:id="rId17"/>
    <p:sldId id="274" r:id="rId18"/>
    <p:sldId id="275" r:id="rId19"/>
    <p:sldId id="276" r:id="rId20"/>
    <p:sldId id="264" r:id="rId21"/>
    <p:sldId id="265" r:id="rId22"/>
    <p:sldId id="312" r:id="rId23"/>
    <p:sldId id="301" r:id="rId24"/>
    <p:sldId id="313" r:id="rId25"/>
    <p:sldId id="314" r:id="rId26"/>
    <p:sldId id="315" r:id="rId27"/>
    <p:sldId id="316" r:id="rId28"/>
    <p:sldId id="317" r:id="rId29"/>
    <p:sldId id="299" r:id="rId30"/>
    <p:sldId id="300" r:id="rId31"/>
    <p:sldId id="318" r:id="rId32"/>
    <p:sldId id="319" r:id="rId33"/>
    <p:sldId id="320" r:id="rId34"/>
    <p:sldId id="321" r:id="rId35"/>
    <p:sldId id="322" r:id="rId36"/>
    <p:sldId id="323" r:id="rId37"/>
    <p:sldId id="340" r:id="rId38"/>
    <p:sldId id="342" r:id="rId39"/>
    <p:sldId id="345" r:id="rId40"/>
    <p:sldId id="343" r:id="rId41"/>
    <p:sldId id="346" r:id="rId42"/>
    <p:sldId id="344" r:id="rId43"/>
    <p:sldId id="341" r:id="rId44"/>
    <p:sldId id="324" r:id="rId45"/>
    <p:sldId id="325" r:id="rId46"/>
    <p:sldId id="326" r:id="rId47"/>
    <p:sldId id="327" r:id="rId48"/>
    <p:sldId id="328" r:id="rId49"/>
    <p:sldId id="329" r:id="rId50"/>
    <p:sldId id="330" r:id="rId51"/>
    <p:sldId id="331" r:id="rId52"/>
    <p:sldId id="332" r:id="rId53"/>
    <p:sldId id="351" r:id="rId54"/>
    <p:sldId id="348" r:id="rId55"/>
    <p:sldId id="349" r:id="rId56"/>
    <p:sldId id="350" r:id="rId57"/>
    <p:sldId id="352" r:id="rId58"/>
    <p:sldId id="333" r:id="rId59"/>
    <p:sldId id="334" r:id="rId60"/>
    <p:sldId id="335" r:id="rId61"/>
    <p:sldId id="336" r:id="rId62"/>
    <p:sldId id="337" r:id="rId63"/>
    <p:sldId id="353" r:id="rId64"/>
    <p:sldId id="354" r:id="rId65"/>
    <p:sldId id="355" r:id="rId66"/>
    <p:sldId id="338" r:id="rId67"/>
    <p:sldId id="339" r:id="rId68"/>
    <p:sldId id="347" r:id="rId69"/>
    <p:sldId id="356" r:id="rId70"/>
    <p:sldId id="357" r:id="rId71"/>
    <p:sldId id="358" r:id="rId72"/>
    <p:sldId id="359" r:id="rId73"/>
    <p:sldId id="360" r:id="rId74"/>
    <p:sldId id="361" r:id="rId75"/>
    <p:sldId id="362"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0" d="100"/>
          <a:sy n="100" d="100"/>
        </p:scale>
        <p:origin x="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775E38-DCFA-47D6-97E8-98EED470ED7A}" type="datetimeFigureOut">
              <a:rPr lang="en-IN" smtClean="0"/>
              <a:t>05-10-2020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2E73462-B4A8-46B0-AF20-FB0FD1F3F52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605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75E38-DCFA-47D6-97E8-98EED470ED7A}" type="datetimeFigureOut">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E73462-B4A8-46B0-AF20-FB0FD1F3F52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228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75E38-DCFA-47D6-97E8-98EED470ED7A}" type="datetimeFigureOut">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E73462-B4A8-46B0-AF20-FB0FD1F3F52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8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a:off x="0" y="6172202"/>
            <a:ext cx="12192000" cy="514351"/>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0" dirty="0">
              <a:latin typeface="+mn-lt"/>
            </a:endParaRPr>
          </a:p>
        </p:txBody>
      </p:sp>
      <p:sp>
        <p:nvSpPr>
          <p:cNvPr id="13" name="TextBox 12"/>
          <p:cNvSpPr txBox="1"/>
          <p:nvPr userDrawn="1"/>
        </p:nvSpPr>
        <p:spPr bwMode="gray">
          <a:xfrm flipH="1">
            <a:off x="11404600" y="6695330"/>
            <a:ext cx="7112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356784" y="2538087"/>
            <a:ext cx="8064501" cy="609398"/>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a:t>Click to Edit Master</a:t>
            </a:r>
          </a:p>
        </p:txBody>
      </p:sp>
      <p:sp>
        <p:nvSpPr>
          <p:cNvPr id="18" name="Content Placeholder 3"/>
          <p:cNvSpPr>
            <a:spLocks noGrp="1"/>
          </p:cNvSpPr>
          <p:nvPr>
            <p:ph sz="quarter" idx="10" hasCustomPrompt="1"/>
          </p:nvPr>
        </p:nvSpPr>
        <p:spPr bwMode="gray">
          <a:xfrm>
            <a:off x="1368073" y="3262839"/>
            <a:ext cx="8064500" cy="750357"/>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a:t>Divider 2 has black background</a:t>
            </a:r>
          </a:p>
        </p:txBody>
      </p:sp>
      <p:pic>
        <p:nvPicPr>
          <p:cNvPr id="9" name="Picture 8" descr="Pivotal_Logo_white.png"/>
          <p:cNvPicPr>
            <a:picLocks noChangeAspect="1"/>
          </p:cNvPicPr>
          <p:nvPr userDrawn="1"/>
        </p:nvPicPr>
        <p:blipFill>
          <a:blip r:embed="rId2" cstate="print"/>
          <a:stretch>
            <a:fillRect/>
          </a:stretch>
        </p:blipFill>
        <p:spPr>
          <a:xfrm>
            <a:off x="10588978" y="6285290"/>
            <a:ext cx="1276349" cy="292607"/>
          </a:xfrm>
          <a:prstGeom prst="rect">
            <a:avLst/>
          </a:prstGeom>
        </p:spPr>
      </p:pic>
      <p:sp>
        <p:nvSpPr>
          <p:cNvPr id="10" name="TextBox 9"/>
          <p:cNvSpPr txBox="1"/>
          <p:nvPr userDrawn="1"/>
        </p:nvSpPr>
        <p:spPr bwMode="gray">
          <a:xfrm>
            <a:off x="486835" y="6701002"/>
            <a:ext cx="3033183"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a:solidFill>
                  <a:schemeClr val="bg1">
                    <a:lumMod val="50000"/>
                  </a:schemeClr>
                </a:solidFill>
                <a:latin typeface="Arial"/>
                <a:cs typeface="Arial"/>
              </a:rPr>
              <a:t>Pivotal Confidential</a:t>
            </a:r>
            <a:r>
              <a:rPr lang="en-US" sz="650" baseline="0" dirty="0">
                <a:solidFill>
                  <a:schemeClr val="bg1">
                    <a:lumMod val="50000"/>
                  </a:schemeClr>
                </a:solidFill>
                <a:latin typeface="Arial"/>
                <a:cs typeface="Arial"/>
              </a:rPr>
              <a:t>–Internal Use Only</a:t>
            </a:r>
            <a:endParaRPr lang="en-US" sz="700" dirty="0">
              <a:solidFill>
                <a:schemeClr val="bg2"/>
              </a:solidFill>
              <a:latin typeface="+mn-lt"/>
            </a:endParaRPr>
          </a:p>
        </p:txBody>
      </p:sp>
    </p:spTree>
    <p:extLst>
      <p:ext uri="{BB962C8B-B14F-4D97-AF65-F5344CB8AC3E}">
        <p14:creationId xmlns:p14="http://schemas.microsoft.com/office/powerpoint/2010/main" val="3586599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75E38-DCFA-47D6-97E8-98EED470ED7A}" type="datetimeFigureOut">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E73462-B4A8-46B0-AF20-FB0FD1F3F52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073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775E38-DCFA-47D6-97E8-98EED470ED7A}" type="datetimeFigureOut">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E73462-B4A8-46B0-AF20-FB0FD1F3F52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887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775E38-DCFA-47D6-97E8-98EED470ED7A}" type="datetimeFigureOut">
              <a:rPr lang="en-IN" smtClean="0"/>
              <a:t>05-10-2020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E73462-B4A8-46B0-AF20-FB0FD1F3F52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50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775E38-DCFA-47D6-97E8-98EED470ED7A}" type="datetimeFigureOut">
              <a:rPr lang="en-IN" smtClean="0"/>
              <a:t>05-10-2020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E73462-B4A8-46B0-AF20-FB0FD1F3F52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350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775E38-DCFA-47D6-97E8-98EED470ED7A}" type="datetimeFigureOut">
              <a:rPr lang="en-IN" smtClean="0"/>
              <a:t>05-10-2020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E73462-B4A8-46B0-AF20-FB0FD1F3F52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373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75E38-DCFA-47D6-97E8-98EED470ED7A}" type="datetimeFigureOut">
              <a:rPr lang="en-IN" smtClean="0"/>
              <a:t>05-10-2020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E73462-B4A8-46B0-AF20-FB0FD1F3F522}" type="slidenum">
              <a:rPr lang="en-IN" smtClean="0"/>
              <a:t>‹#›</a:t>
            </a:fld>
            <a:endParaRPr lang="en-IN"/>
          </a:p>
        </p:txBody>
      </p:sp>
    </p:spTree>
    <p:extLst>
      <p:ext uri="{BB962C8B-B14F-4D97-AF65-F5344CB8AC3E}">
        <p14:creationId xmlns:p14="http://schemas.microsoft.com/office/powerpoint/2010/main" val="50777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775E38-DCFA-47D6-97E8-98EED470ED7A}" type="datetimeFigureOut">
              <a:rPr lang="en-IN" smtClean="0"/>
              <a:t>05-10-2020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E73462-B4A8-46B0-AF20-FB0FD1F3F52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970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775E38-DCFA-47D6-97E8-98EED470ED7A}" type="datetimeFigureOut">
              <a:rPr lang="en-IN" smtClean="0"/>
              <a:t>05-10-2020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2E73462-B4A8-46B0-AF20-FB0FD1F3F52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068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775E38-DCFA-47D6-97E8-98EED470ED7A}" type="datetimeFigureOut">
              <a:rPr lang="en-IN" smtClean="0"/>
              <a:t>05-10-2020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2E73462-B4A8-46B0-AF20-FB0FD1F3F52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145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5"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uru99.com/xpath-selenium.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BAC8AB-DA91-4E21-B402-21BBDFB86D92}"/>
              </a:ext>
            </a:extLst>
          </p:cNvPr>
          <p:cNvSpPr>
            <a:spLocks noGrp="1"/>
          </p:cNvSpPr>
          <p:nvPr>
            <p:ph type="ctrTitle"/>
          </p:nvPr>
        </p:nvSpPr>
        <p:spPr/>
        <p:txBody>
          <a:bodyPr/>
          <a:lstStyle/>
          <a:p>
            <a:r>
              <a:rPr lang="en-US" dirty="0"/>
              <a:t>HIVE </a:t>
            </a:r>
            <a:endParaRPr lang="en-IN" dirty="0"/>
          </a:p>
        </p:txBody>
      </p:sp>
      <p:sp>
        <p:nvSpPr>
          <p:cNvPr id="3" name="Subtitle 2">
            <a:extLst>
              <a:ext uri="{FF2B5EF4-FFF2-40B4-BE49-F238E27FC236}">
                <a16:creationId xmlns="" xmlns:a16="http://schemas.microsoft.com/office/drawing/2014/main" id="{2A2CF780-0C24-4099-B1CB-ED3B464C36A4}"/>
              </a:ext>
            </a:extLst>
          </p:cNvPr>
          <p:cNvSpPr>
            <a:spLocks noGrp="1"/>
          </p:cNvSpPr>
          <p:nvPr>
            <p:ph type="subTitle" idx="1"/>
          </p:nvPr>
        </p:nvSpPr>
        <p:spPr/>
        <p:txBody>
          <a:bodyPr/>
          <a:lstStyle/>
          <a:p>
            <a:endParaRPr lang="en-IN" dirty="0"/>
          </a:p>
        </p:txBody>
      </p:sp>
      <p:pic>
        <p:nvPicPr>
          <p:cNvPr id="1026" name="Picture 2" descr="Image result for apache hive logo">
            <a:extLst>
              <a:ext uri="{FF2B5EF4-FFF2-40B4-BE49-F238E27FC236}">
                <a16:creationId xmlns="" xmlns:a16="http://schemas.microsoft.com/office/drawing/2014/main" id="{AE55D11F-3715-4256-952E-7E1A577A7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4811" y="1014413"/>
            <a:ext cx="3418232" cy="232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998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A8A1A6-6638-494A-995E-9BE75CBEEE3E}"/>
              </a:ext>
            </a:extLst>
          </p:cNvPr>
          <p:cNvSpPr>
            <a:spLocks noGrp="1"/>
          </p:cNvSpPr>
          <p:nvPr>
            <p:ph type="title"/>
          </p:nvPr>
        </p:nvSpPr>
        <p:spPr/>
        <p:txBody>
          <a:bodyPr/>
          <a:lstStyle/>
          <a:p>
            <a:r>
              <a:rPr lang="en-US" dirty="0"/>
              <a:t>Working</a:t>
            </a:r>
            <a:endParaRPr lang="en-IN" dirty="0"/>
          </a:p>
        </p:txBody>
      </p:sp>
      <p:sp>
        <p:nvSpPr>
          <p:cNvPr id="3" name="Content Placeholder 2">
            <a:extLst>
              <a:ext uri="{FF2B5EF4-FFF2-40B4-BE49-F238E27FC236}">
                <a16:creationId xmlns="" xmlns:a16="http://schemas.microsoft.com/office/drawing/2014/main" id="{985ED306-B466-433D-BB2D-1AD7B5B9EE2B}"/>
              </a:ext>
            </a:extLst>
          </p:cNvPr>
          <p:cNvSpPr>
            <a:spLocks noGrp="1"/>
          </p:cNvSpPr>
          <p:nvPr>
            <p:ph idx="1"/>
          </p:nvPr>
        </p:nvSpPr>
        <p:spPr/>
        <p:txBody>
          <a:bodyPr>
            <a:noAutofit/>
          </a:bodyPr>
          <a:lstStyle/>
          <a:p>
            <a:pPr algn="just"/>
            <a:r>
              <a:rPr lang="en-IN" sz="2400" b="1" dirty="0">
                <a:latin typeface="Times New Roman" panose="02020603050405020304" pitchFamily="18" charset="0"/>
                <a:cs typeface="Times New Roman" panose="02020603050405020304" pitchFamily="18" charset="0"/>
              </a:rPr>
              <a:t>Execute Query- </a:t>
            </a:r>
            <a:r>
              <a:rPr lang="en-IN" sz="2400" dirty="0">
                <a:latin typeface="Times New Roman" panose="02020603050405020304" pitchFamily="18" charset="0"/>
                <a:cs typeface="Times New Roman" panose="02020603050405020304" pitchFamily="18" charset="0"/>
              </a:rPr>
              <a:t>The Hive interface such as Command Line or Web UI sends query Driver to execute.</a:t>
            </a:r>
          </a:p>
          <a:p>
            <a:pPr algn="just"/>
            <a:r>
              <a:rPr lang="en-IN" sz="2400" b="1" dirty="0">
                <a:latin typeface="Times New Roman" panose="02020603050405020304" pitchFamily="18" charset="0"/>
                <a:cs typeface="Times New Roman" panose="02020603050405020304" pitchFamily="18" charset="0"/>
              </a:rPr>
              <a:t>Get Plan- </a:t>
            </a:r>
            <a:r>
              <a:rPr lang="en-IN" sz="2400" dirty="0">
                <a:latin typeface="Times New Roman" panose="02020603050405020304" pitchFamily="18" charset="0"/>
                <a:cs typeface="Times New Roman" panose="02020603050405020304" pitchFamily="18" charset="0"/>
              </a:rPr>
              <a:t>The driver takes the help of query complier that parses the query to check the syntax and query plan or the requirement of query.</a:t>
            </a:r>
          </a:p>
          <a:p>
            <a:pPr algn="just"/>
            <a:r>
              <a:rPr lang="en-IN" sz="2400" b="1" dirty="0">
                <a:latin typeface="Times New Roman" panose="02020603050405020304" pitchFamily="18" charset="0"/>
                <a:cs typeface="Times New Roman" panose="02020603050405020304" pitchFamily="18" charset="0"/>
              </a:rPr>
              <a:t>Get Metadata- </a:t>
            </a:r>
            <a:r>
              <a:rPr lang="en-IN" sz="2400" dirty="0">
                <a:latin typeface="Times New Roman" panose="02020603050405020304" pitchFamily="18" charset="0"/>
                <a:cs typeface="Times New Roman" panose="02020603050405020304" pitchFamily="18" charset="0"/>
              </a:rPr>
              <a:t>The compiler sends metadata request to Megastore</a:t>
            </a:r>
          </a:p>
          <a:p>
            <a:pPr algn="just"/>
            <a:r>
              <a:rPr lang="en-IN" sz="2400" b="1" dirty="0">
                <a:latin typeface="Times New Roman" panose="02020603050405020304" pitchFamily="18" charset="0"/>
                <a:cs typeface="Times New Roman" panose="02020603050405020304" pitchFamily="18" charset="0"/>
              </a:rPr>
              <a:t>Send Metadata- </a:t>
            </a:r>
            <a:r>
              <a:rPr lang="en-IN" sz="2400" dirty="0">
                <a:latin typeface="Times New Roman" panose="02020603050405020304" pitchFamily="18" charset="0"/>
                <a:cs typeface="Times New Roman" panose="02020603050405020304" pitchFamily="18" charset="0"/>
              </a:rPr>
              <a:t>Megastore sends metadata as a response to the compiler.</a:t>
            </a:r>
          </a:p>
        </p:txBody>
      </p:sp>
    </p:spTree>
    <p:extLst>
      <p:ext uri="{BB962C8B-B14F-4D97-AF65-F5344CB8AC3E}">
        <p14:creationId xmlns:p14="http://schemas.microsoft.com/office/powerpoint/2010/main" val="76395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0B1C6D-7411-419D-A901-CDDEB84C7DDF}"/>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879EAD54-EA54-4C5A-B58C-B02FDDDF5401}"/>
              </a:ext>
            </a:extLst>
          </p:cNvPr>
          <p:cNvSpPr>
            <a:spLocks noGrp="1"/>
          </p:cNvSpPr>
          <p:nvPr>
            <p:ph idx="1"/>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Send Plan- </a:t>
            </a:r>
            <a:r>
              <a:rPr lang="en-IN" sz="2400" dirty="0">
                <a:latin typeface="Times New Roman" panose="02020603050405020304" pitchFamily="18" charset="0"/>
                <a:cs typeface="Times New Roman" panose="02020603050405020304" pitchFamily="18" charset="0"/>
              </a:rPr>
              <a:t>The compiler checks the requirement and resends the plan to the driver. Up to here, the parsing and compiling of a query is complete.</a:t>
            </a:r>
          </a:p>
          <a:p>
            <a:pPr algn="just"/>
            <a:r>
              <a:rPr lang="en-IN" sz="2400" b="1" dirty="0">
                <a:latin typeface="Times New Roman" panose="02020603050405020304" pitchFamily="18" charset="0"/>
                <a:cs typeface="Times New Roman" panose="02020603050405020304" pitchFamily="18" charset="0"/>
              </a:rPr>
              <a:t>Execute Plan- </a:t>
            </a:r>
            <a:r>
              <a:rPr lang="en-IN" sz="2400" dirty="0">
                <a:latin typeface="Times New Roman" panose="02020603050405020304" pitchFamily="18" charset="0"/>
                <a:cs typeface="Times New Roman" panose="02020603050405020304" pitchFamily="18" charset="0"/>
              </a:rPr>
              <a:t>the driver sends the execute plan to the execution engine.</a:t>
            </a:r>
          </a:p>
          <a:p>
            <a:pPr algn="just"/>
            <a:r>
              <a:rPr lang="en-IN" sz="2400" b="1" dirty="0">
                <a:latin typeface="Times New Roman" panose="02020603050405020304" pitchFamily="18" charset="0"/>
                <a:cs typeface="Times New Roman" panose="02020603050405020304" pitchFamily="18" charset="0"/>
              </a:rPr>
              <a:t>Execute Job- </a:t>
            </a:r>
            <a:r>
              <a:rPr lang="en-IN" sz="2400" dirty="0">
                <a:latin typeface="Times New Roman" panose="02020603050405020304" pitchFamily="18" charset="0"/>
                <a:cs typeface="Times New Roman" panose="02020603050405020304" pitchFamily="18" charset="0"/>
              </a:rPr>
              <a:t>Internally, the process of execution job is a MapReduce job. The execution engine sends the job to </a:t>
            </a:r>
            <a:r>
              <a:rPr lang="en-IN" sz="2400" dirty="0" err="1">
                <a:latin typeface="Times New Roman" panose="02020603050405020304" pitchFamily="18" charset="0"/>
                <a:cs typeface="Times New Roman" panose="02020603050405020304" pitchFamily="18" charset="0"/>
              </a:rPr>
              <a:t>JobTracker</a:t>
            </a:r>
            <a:r>
              <a:rPr lang="en-IN" sz="2400" dirty="0">
                <a:latin typeface="Times New Roman" panose="02020603050405020304" pitchFamily="18" charset="0"/>
                <a:cs typeface="Times New Roman" panose="02020603050405020304" pitchFamily="18" charset="0"/>
              </a:rPr>
              <a:t>, which is in Name node and it assigns this job to </a:t>
            </a:r>
            <a:r>
              <a:rPr lang="en-IN" sz="2400" dirty="0" err="1">
                <a:latin typeface="Times New Roman" panose="02020603050405020304" pitchFamily="18" charset="0"/>
                <a:cs typeface="Times New Roman" panose="02020603050405020304" pitchFamily="18" charset="0"/>
              </a:rPr>
              <a:t>TaskTracker</a:t>
            </a:r>
            <a:r>
              <a:rPr lang="en-IN" sz="2400" dirty="0">
                <a:latin typeface="Times New Roman" panose="02020603050405020304" pitchFamily="18" charset="0"/>
                <a:cs typeface="Times New Roman" panose="02020603050405020304" pitchFamily="18" charset="0"/>
              </a:rPr>
              <a:t>, which is in Data node. Here, the query executes MapReduce job.</a:t>
            </a:r>
          </a:p>
        </p:txBody>
      </p:sp>
    </p:spTree>
    <p:extLst>
      <p:ext uri="{BB962C8B-B14F-4D97-AF65-F5344CB8AC3E}">
        <p14:creationId xmlns:p14="http://schemas.microsoft.com/office/powerpoint/2010/main" val="230430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8D307E-C556-440E-9879-972FB9E9421A}"/>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20544C72-C3F7-482E-A18D-FC7809458829}"/>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Metadata Ops- </a:t>
            </a:r>
            <a:r>
              <a:rPr lang="en-IN" sz="2400" dirty="0">
                <a:latin typeface="Times New Roman" panose="02020603050405020304" pitchFamily="18" charset="0"/>
                <a:cs typeface="Times New Roman" panose="02020603050405020304" pitchFamily="18" charset="0"/>
              </a:rPr>
              <a:t>Meanwhile in execution, the execution engine can execute metadata operations with Megastore.</a:t>
            </a:r>
          </a:p>
          <a:p>
            <a:r>
              <a:rPr lang="en-IN" sz="2400" b="1" dirty="0">
                <a:latin typeface="Times New Roman" panose="02020603050405020304" pitchFamily="18" charset="0"/>
                <a:cs typeface="Times New Roman" panose="02020603050405020304" pitchFamily="18" charset="0"/>
              </a:rPr>
              <a:t>Fetch Result- </a:t>
            </a:r>
            <a:r>
              <a:rPr lang="en-IN" sz="2400" dirty="0">
                <a:latin typeface="Times New Roman" panose="02020603050405020304" pitchFamily="18" charset="0"/>
                <a:cs typeface="Times New Roman" panose="02020603050405020304" pitchFamily="18" charset="0"/>
              </a:rPr>
              <a:t>The execution engine receives the results from Data nodes.</a:t>
            </a:r>
          </a:p>
          <a:p>
            <a:r>
              <a:rPr lang="en-IN" sz="2400" b="1" dirty="0">
                <a:latin typeface="Times New Roman" panose="02020603050405020304" pitchFamily="18" charset="0"/>
                <a:cs typeface="Times New Roman" panose="02020603050405020304" pitchFamily="18" charset="0"/>
              </a:rPr>
              <a:t>Send Results- </a:t>
            </a:r>
            <a:r>
              <a:rPr lang="en-IN" sz="2400" dirty="0">
                <a:latin typeface="Times New Roman" panose="02020603050405020304" pitchFamily="18" charset="0"/>
                <a:cs typeface="Times New Roman" panose="02020603050405020304" pitchFamily="18" charset="0"/>
              </a:rPr>
              <a:t>The execution engine sends those resultant values to the driver.</a:t>
            </a:r>
          </a:p>
          <a:p>
            <a:r>
              <a:rPr lang="en-IN" sz="2400" b="1" dirty="0">
                <a:latin typeface="Times New Roman" panose="02020603050405020304" pitchFamily="18" charset="0"/>
                <a:cs typeface="Times New Roman" panose="02020603050405020304" pitchFamily="18" charset="0"/>
              </a:rPr>
              <a:t>Send Results- </a:t>
            </a:r>
            <a:r>
              <a:rPr lang="en-IN" sz="2400" dirty="0">
                <a:latin typeface="Times New Roman" panose="02020603050405020304" pitchFamily="18" charset="0"/>
                <a:cs typeface="Times New Roman" panose="02020603050405020304" pitchFamily="18" charset="0"/>
              </a:rPr>
              <a:t>The driver sends the results to Hive Interfaces.</a:t>
            </a:r>
          </a:p>
        </p:txBody>
      </p:sp>
    </p:spTree>
    <p:extLst>
      <p:ext uri="{BB962C8B-B14F-4D97-AF65-F5344CB8AC3E}">
        <p14:creationId xmlns:p14="http://schemas.microsoft.com/office/powerpoint/2010/main" val="220163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A58DEF-1F88-4BBC-B968-FAB659492DED}"/>
              </a:ext>
            </a:extLst>
          </p:cNvPr>
          <p:cNvSpPr>
            <a:spLocks noGrp="1"/>
          </p:cNvSpPr>
          <p:nvPr>
            <p:ph type="title"/>
          </p:nvPr>
        </p:nvSpPr>
        <p:spPr/>
        <p:txBody>
          <a:bodyPr/>
          <a:lstStyle/>
          <a:p>
            <a:r>
              <a:rPr lang="en-US" dirty="0"/>
              <a:t>Hive data types and data models</a:t>
            </a:r>
            <a:endParaRPr lang="en-IN" dirty="0"/>
          </a:p>
        </p:txBody>
      </p:sp>
      <p:sp>
        <p:nvSpPr>
          <p:cNvPr id="3" name="Content Placeholder 2">
            <a:extLst>
              <a:ext uri="{FF2B5EF4-FFF2-40B4-BE49-F238E27FC236}">
                <a16:creationId xmlns="" xmlns:a16="http://schemas.microsoft.com/office/drawing/2014/main" id="{54E0CFAE-9F5F-4269-8860-967AC8F36C46}"/>
              </a:ext>
            </a:extLst>
          </p:cNvPr>
          <p:cNvSpPr>
            <a:spLocks noGrp="1"/>
          </p:cNvSpPr>
          <p:nvPr>
            <p:ph idx="1"/>
          </p:nvPr>
        </p:nvSpPr>
        <p:spPr>
          <a:xfrm>
            <a:off x="1451579" y="1272210"/>
            <a:ext cx="9603275" cy="4194136"/>
          </a:xfrm>
        </p:spPr>
        <p:txBody>
          <a:bodyPr>
            <a:noAutofit/>
          </a:bodyPr>
          <a:lstStyle/>
          <a:p>
            <a:pPr algn="just"/>
            <a:r>
              <a:rPr lang="en-IN" sz="2400" dirty="0">
                <a:latin typeface="Times New Roman" panose="02020603050405020304" pitchFamily="18" charset="0"/>
                <a:cs typeface="Times New Roman" panose="02020603050405020304" pitchFamily="18" charset="0"/>
              </a:rPr>
              <a:t>Hive stores and queries data using its data models. The purpose of using data models is to make querying convenient and fast.</a:t>
            </a:r>
          </a:p>
          <a:p>
            <a:pPr marL="0" indent="0" algn="just">
              <a:buNone/>
            </a:pPr>
            <a:r>
              <a:rPr lang="en-IN" sz="2400" dirty="0">
                <a:latin typeface="Times New Roman" panose="02020603050405020304" pitchFamily="18" charset="0"/>
                <a:cs typeface="Times New Roman" panose="02020603050405020304" pitchFamily="18" charset="0"/>
              </a:rPr>
              <a:t>There are four main components in Hive data models, which are similar to how an RDBMS stores data:</a:t>
            </a:r>
          </a:p>
          <a:p>
            <a:pPr marL="0" indent="0" algn="just">
              <a:buNone/>
            </a:pPr>
            <a:r>
              <a:rPr lang="en-IN" sz="2400" b="1" dirty="0">
                <a:latin typeface="Times New Roman" panose="02020603050405020304" pitchFamily="18" charset="0"/>
                <a:cs typeface="Times New Roman" panose="02020603050405020304" pitchFamily="18" charset="0"/>
              </a:rPr>
              <a:t>1. Databases</a:t>
            </a:r>
          </a:p>
          <a:p>
            <a:pPr marL="0" indent="0" algn="just">
              <a:buNone/>
            </a:pPr>
            <a:r>
              <a:rPr lang="en-IN" sz="2400" b="1" dirty="0">
                <a:latin typeface="Times New Roman" panose="02020603050405020304" pitchFamily="18" charset="0"/>
                <a:cs typeface="Times New Roman" panose="02020603050405020304" pitchFamily="18" charset="0"/>
              </a:rPr>
              <a:t>2. Tables</a:t>
            </a:r>
          </a:p>
          <a:p>
            <a:pPr marL="0" indent="0" algn="just">
              <a:buNone/>
            </a:pPr>
            <a:r>
              <a:rPr lang="en-IN" sz="2400" b="1" dirty="0">
                <a:latin typeface="Times New Roman" panose="02020603050405020304" pitchFamily="18" charset="0"/>
                <a:cs typeface="Times New Roman" panose="02020603050405020304" pitchFamily="18" charset="0"/>
              </a:rPr>
              <a:t>3. Partitions</a:t>
            </a:r>
          </a:p>
          <a:p>
            <a:pPr marL="0" indent="0" algn="just">
              <a:buNone/>
            </a:pPr>
            <a:r>
              <a:rPr lang="en-IN" sz="2400" b="1" dirty="0">
                <a:latin typeface="Times New Roman" panose="02020603050405020304" pitchFamily="18" charset="0"/>
                <a:cs typeface="Times New Roman" panose="02020603050405020304" pitchFamily="18" charset="0"/>
              </a:rPr>
              <a:t>4. Buckets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735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653529-6A28-4D91-BF5A-5EE11D3FBA31}"/>
              </a:ext>
            </a:extLst>
          </p:cNvPr>
          <p:cNvSpPr>
            <a:spLocks noGrp="1"/>
          </p:cNvSpPr>
          <p:nvPr>
            <p:ph type="title"/>
          </p:nvPr>
        </p:nvSpPr>
        <p:spPr/>
        <p:txBody>
          <a:bodyPr/>
          <a:lstStyle/>
          <a:p>
            <a:r>
              <a:rPr lang="en-US" dirty="0"/>
              <a:t>Tables in hive</a:t>
            </a:r>
            <a:endParaRPr lang="en-IN" dirty="0"/>
          </a:p>
        </p:txBody>
      </p:sp>
      <p:sp>
        <p:nvSpPr>
          <p:cNvPr id="3" name="Content Placeholder 2">
            <a:extLst>
              <a:ext uri="{FF2B5EF4-FFF2-40B4-BE49-F238E27FC236}">
                <a16:creationId xmlns="" xmlns:a16="http://schemas.microsoft.com/office/drawing/2014/main" id="{30AD25F2-3D8C-45D4-813A-9E08A27AE927}"/>
              </a:ext>
            </a:extLst>
          </p:cNvPr>
          <p:cNvSpPr>
            <a:spLocks noGrp="1"/>
          </p:cNvSpPr>
          <p:nvPr>
            <p:ph idx="1"/>
          </p:nvPr>
        </p:nvSpPr>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Let’s start with tables. Hive has two types of tables:</a:t>
            </a:r>
          </a:p>
          <a:p>
            <a:pPr marL="0" indent="0" algn="just">
              <a:buNone/>
            </a:pPr>
            <a:r>
              <a:rPr lang="en-IN" sz="2400" dirty="0">
                <a:latin typeface="Times New Roman" panose="02020603050405020304" pitchFamily="18" charset="0"/>
                <a:cs typeface="Times New Roman" panose="02020603050405020304" pitchFamily="18" charset="0"/>
              </a:rPr>
              <a:t>● Managed (or internal) table</a:t>
            </a:r>
          </a:p>
          <a:p>
            <a:pPr marL="0" indent="0" algn="just">
              <a:buNone/>
            </a:pPr>
            <a:r>
              <a:rPr lang="en-IN" sz="2400" dirty="0">
                <a:latin typeface="Times New Roman" panose="02020603050405020304" pitchFamily="18" charset="0"/>
                <a:cs typeface="Times New Roman" panose="02020603050405020304" pitchFamily="18" charset="0"/>
              </a:rPr>
              <a:t>● External table</a:t>
            </a:r>
          </a:p>
          <a:p>
            <a:pPr marL="0" indent="0" algn="just">
              <a:buNone/>
            </a:pPr>
            <a:r>
              <a:rPr lang="en-IN" sz="2400" b="1" dirty="0">
                <a:latin typeface="Times New Roman" panose="02020603050405020304" pitchFamily="18" charset="0"/>
                <a:cs typeface="Times New Roman" panose="02020603050405020304" pitchFamily="18" charset="0"/>
              </a:rPr>
              <a:t>Note: </a:t>
            </a:r>
            <a:r>
              <a:rPr lang="en-IN" sz="2400" dirty="0">
                <a:latin typeface="Times New Roman" panose="02020603050405020304" pitchFamily="18" charset="0"/>
                <a:cs typeface="Times New Roman" panose="02020603050405020304" pitchFamily="18" charset="0"/>
              </a:rPr>
              <a:t>'Managed table' and the 'internal table' are synonymous terms.</a:t>
            </a:r>
          </a:p>
        </p:txBody>
      </p:sp>
    </p:spTree>
    <p:extLst>
      <p:ext uri="{BB962C8B-B14F-4D97-AF65-F5344CB8AC3E}">
        <p14:creationId xmlns:p14="http://schemas.microsoft.com/office/powerpoint/2010/main" val="2319174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554E87C-1A81-4C82-BFDC-6B70979F0876}"/>
              </a:ext>
            </a:extLst>
          </p:cNvPr>
          <p:cNvSpPr>
            <a:spLocks noGrp="1"/>
          </p:cNvSpPr>
          <p:nvPr>
            <p:ph idx="1"/>
          </p:nvPr>
        </p:nvSpPr>
        <p:spPr>
          <a:xfrm>
            <a:off x="1451579" y="132522"/>
            <a:ext cx="9603275" cy="5333824"/>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You should use external tables when:</a:t>
            </a:r>
          </a:p>
          <a:p>
            <a:pPr marL="0" indent="0" algn="just">
              <a:buNone/>
            </a:pPr>
            <a:r>
              <a:rPr lang="en-IN" sz="2400" dirty="0">
                <a:latin typeface="Times New Roman" panose="02020603050405020304" pitchFamily="18" charset="0"/>
                <a:cs typeface="Times New Roman" panose="02020603050405020304" pitchFamily="18" charset="0"/>
              </a:rPr>
              <a:t>● You want to use the data outside of Hive as well. For example, when another existing program is running on the same cluster.</a:t>
            </a:r>
          </a:p>
          <a:p>
            <a:pPr marL="0" indent="0" algn="just">
              <a:buNone/>
            </a:pPr>
            <a:r>
              <a:rPr lang="en-IN" sz="2400" dirty="0">
                <a:latin typeface="Times New Roman" panose="02020603050405020304" pitchFamily="18" charset="0"/>
                <a:cs typeface="Times New Roman" panose="02020603050405020304" pitchFamily="18" charset="0"/>
              </a:rPr>
              <a:t>● You want the data to remain stored on the </a:t>
            </a:r>
            <a:r>
              <a:rPr lang="en-IN" sz="2400" dirty="0" err="1">
                <a:latin typeface="Times New Roman" panose="02020603050405020304" pitchFamily="18" charset="0"/>
                <a:cs typeface="Times New Roman" panose="02020603050405020304" pitchFamily="18" charset="0"/>
              </a:rPr>
              <a:t>HDFS</a:t>
            </a:r>
            <a:r>
              <a:rPr lang="en-IN" sz="2400" dirty="0">
                <a:latin typeface="Times New Roman" panose="02020603050405020304" pitchFamily="18" charset="0"/>
                <a:cs typeface="Times New Roman" panose="02020603050405020304" pitchFamily="18" charset="0"/>
              </a:rPr>
              <a:t> even after dropping tables because Hive does not delete the data stored outside (of the Hive database).</a:t>
            </a:r>
          </a:p>
          <a:p>
            <a:pPr marL="0" indent="0" algn="just">
              <a:buNone/>
            </a:pPr>
            <a:r>
              <a:rPr lang="en-IN" sz="2400" dirty="0">
                <a:latin typeface="Times New Roman" panose="02020603050405020304" pitchFamily="18" charset="0"/>
                <a:cs typeface="Times New Roman" panose="02020603050405020304" pitchFamily="18" charset="0"/>
              </a:rPr>
              <a:t>● You do not want Hive to control the storage of your data (location/directories of storage/etc.).</a:t>
            </a:r>
          </a:p>
        </p:txBody>
      </p:sp>
    </p:spTree>
    <p:extLst>
      <p:ext uri="{BB962C8B-B14F-4D97-AF65-F5344CB8AC3E}">
        <p14:creationId xmlns:p14="http://schemas.microsoft.com/office/powerpoint/2010/main" val="399119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5548BAA-7152-4A73-BCCC-5689D898D3D5}"/>
              </a:ext>
            </a:extLst>
          </p:cNvPr>
          <p:cNvSpPr>
            <a:spLocks noGrp="1"/>
          </p:cNvSpPr>
          <p:nvPr>
            <p:ph idx="1"/>
          </p:nvPr>
        </p:nvSpPr>
        <p:spPr>
          <a:xfrm>
            <a:off x="1451579" y="132522"/>
            <a:ext cx="9603275" cy="533382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You use managed tables when:</a:t>
            </a:r>
          </a:p>
          <a:p>
            <a:pPr marL="0" indent="0">
              <a:buNone/>
            </a:pPr>
            <a:r>
              <a:rPr lang="en-IN" sz="2400" dirty="0">
                <a:latin typeface="Times New Roman" panose="02020603050405020304" pitchFamily="18" charset="0"/>
                <a:cs typeface="Times New Roman" panose="02020603050405020304" pitchFamily="18" charset="0"/>
              </a:rPr>
              <a:t>● The data is temporary. So, when the Hive table is dropped, the data stored in the internal table is deleted along with the metadata</a:t>
            </a:r>
          </a:p>
          <a:p>
            <a:pPr marL="0" indent="0">
              <a:buNone/>
            </a:pPr>
            <a:r>
              <a:rPr lang="en-IN" sz="2400" dirty="0">
                <a:latin typeface="Times New Roman" panose="02020603050405020304" pitchFamily="18" charset="0"/>
                <a:cs typeface="Times New Roman" panose="02020603050405020304" pitchFamily="18" charset="0"/>
              </a:rPr>
              <a:t>● You want Hive to manage the life cycle of the data completely, i.e. both store and process it</a:t>
            </a:r>
          </a:p>
        </p:txBody>
      </p:sp>
    </p:spTree>
    <p:extLst>
      <p:ext uri="{BB962C8B-B14F-4D97-AF65-F5344CB8AC3E}">
        <p14:creationId xmlns:p14="http://schemas.microsoft.com/office/powerpoint/2010/main" val="46209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AF2BBB-44B7-4CE4-82E6-1874D112FAEE}"/>
              </a:ext>
            </a:extLst>
          </p:cNvPr>
          <p:cNvSpPr>
            <a:spLocks noGrp="1"/>
          </p:cNvSpPr>
          <p:nvPr>
            <p:ph type="title"/>
          </p:nvPr>
        </p:nvSpPr>
        <p:spPr/>
        <p:txBody>
          <a:bodyPr/>
          <a:lstStyle/>
          <a:p>
            <a:r>
              <a:rPr lang="en-US" dirty="0"/>
              <a:t>Hive  data types</a:t>
            </a:r>
            <a:endParaRPr lang="en-IN" dirty="0"/>
          </a:p>
        </p:txBody>
      </p:sp>
      <p:sp>
        <p:nvSpPr>
          <p:cNvPr id="3" name="Content Placeholder 2">
            <a:extLst>
              <a:ext uri="{FF2B5EF4-FFF2-40B4-BE49-F238E27FC236}">
                <a16:creationId xmlns="" xmlns:a16="http://schemas.microsoft.com/office/drawing/2014/main" id="{8982F777-7C2F-4A06-A430-7573552F9F49}"/>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All the data types in hive are classified into four types</a:t>
            </a:r>
          </a:p>
          <a:p>
            <a:r>
              <a:rPr lang="en-IN" sz="2400" dirty="0">
                <a:latin typeface="Times New Roman" panose="02020603050405020304" pitchFamily="18" charset="0"/>
                <a:cs typeface="Times New Roman" panose="02020603050405020304" pitchFamily="18" charset="0"/>
              </a:rPr>
              <a:t>Column Types</a:t>
            </a:r>
          </a:p>
          <a:p>
            <a:r>
              <a:rPr lang="en-IN" sz="2400" dirty="0">
                <a:latin typeface="Times New Roman" panose="02020603050405020304" pitchFamily="18" charset="0"/>
                <a:cs typeface="Times New Roman" panose="02020603050405020304" pitchFamily="18" charset="0"/>
              </a:rPr>
              <a:t>Literals</a:t>
            </a:r>
          </a:p>
          <a:p>
            <a:r>
              <a:rPr lang="en-IN" sz="2400" dirty="0">
                <a:latin typeface="Times New Roman" panose="02020603050405020304" pitchFamily="18" charset="0"/>
                <a:cs typeface="Times New Roman" panose="02020603050405020304" pitchFamily="18" charset="0"/>
              </a:rPr>
              <a:t>Null Values</a:t>
            </a:r>
          </a:p>
          <a:p>
            <a:r>
              <a:rPr lang="en-IN" sz="2400" dirty="0">
                <a:latin typeface="Times New Roman" panose="02020603050405020304" pitchFamily="18" charset="0"/>
                <a:cs typeface="Times New Roman" panose="02020603050405020304" pitchFamily="18" charset="0"/>
              </a:rPr>
              <a:t>Complex Types</a:t>
            </a:r>
          </a:p>
        </p:txBody>
      </p:sp>
    </p:spTree>
    <p:extLst>
      <p:ext uri="{BB962C8B-B14F-4D97-AF65-F5344CB8AC3E}">
        <p14:creationId xmlns:p14="http://schemas.microsoft.com/office/powerpoint/2010/main" val="4205538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7EF3FF-5FED-49A9-B98B-D681739E581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19E305C6-51D3-4F00-9DD2-7927203E99C8}"/>
              </a:ext>
            </a:extLst>
          </p:cNvPr>
          <p:cNvSpPr>
            <a:spLocks noGrp="1"/>
          </p:cNvSpPr>
          <p:nvPr>
            <p:ph idx="1"/>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Integer Types </a:t>
            </a:r>
            <a:r>
              <a:rPr lang="en-IN" sz="2400" dirty="0">
                <a:latin typeface="Times New Roman" panose="02020603050405020304" pitchFamily="18" charset="0"/>
                <a:cs typeface="Times New Roman" panose="02020603050405020304" pitchFamily="18" charset="0"/>
              </a:rPr>
              <a:t>- Integer type data can be specified using integral data types, INT. When the data range exceeds the range of INT, you need to use </a:t>
            </a:r>
            <a:r>
              <a:rPr lang="en-IN" sz="2400" dirty="0" err="1">
                <a:latin typeface="Times New Roman" panose="02020603050405020304" pitchFamily="18" charset="0"/>
                <a:cs typeface="Times New Roman" panose="02020603050405020304" pitchFamily="18" charset="0"/>
              </a:rPr>
              <a:t>BIGINT</a:t>
            </a:r>
            <a:r>
              <a:rPr lang="en-IN" sz="2400" dirty="0">
                <a:latin typeface="Times New Roman" panose="02020603050405020304" pitchFamily="18" charset="0"/>
                <a:cs typeface="Times New Roman" panose="02020603050405020304" pitchFamily="18" charset="0"/>
              </a:rPr>
              <a:t> and if the data range is smaller than the INT, you use </a:t>
            </a:r>
            <a:r>
              <a:rPr lang="en-IN" sz="2400" dirty="0" err="1">
                <a:latin typeface="Times New Roman" panose="02020603050405020304" pitchFamily="18" charset="0"/>
                <a:cs typeface="Times New Roman" panose="02020603050405020304" pitchFamily="18" charset="0"/>
              </a:rPr>
              <a:t>SMALLINT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TINYINT</a:t>
            </a:r>
            <a:r>
              <a:rPr lang="en-IN" sz="2400" dirty="0">
                <a:latin typeface="Times New Roman" panose="02020603050405020304" pitchFamily="18" charset="0"/>
                <a:cs typeface="Times New Roman" panose="02020603050405020304" pitchFamily="18" charset="0"/>
              </a:rPr>
              <a:t> is smaller than </a:t>
            </a:r>
            <a:r>
              <a:rPr lang="en-IN" sz="2400" dirty="0" err="1">
                <a:latin typeface="Times New Roman" panose="02020603050405020304" pitchFamily="18" charset="0"/>
                <a:cs typeface="Times New Roman" panose="02020603050405020304" pitchFamily="18" charset="0"/>
              </a:rPr>
              <a:t>SMALLINT</a:t>
            </a:r>
            <a:r>
              <a:rPr lang="en-IN" sz="2400" dirty="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String Types -</a:t>
            </a:r>
            <a:r>
              <a:rPr lang="en-IN" sz="2400" dirty="0">
                <a:latin typeface="Times New Roman" panose="02020603050405020304" pitchFamily="18" charset="0"/>
                <a:cs typeface="Times New Roman" panose="02020603050405020304" pitchFamily="18" charset="0"/>
              </a:rPr>
              <a:t> String type data types can be specified using single quotes (' ') or double quotes (" "). It contains two data types: VARCHAR and CHAR. Hive follows C-types escape characters.</a:t>
            </a:r>
          </a:p>
        </p:txBody>
      </p:sp>
    </p:spTree>
    <p:extLst>
      <p:ext uri="{BB962C8B-B14F-4D97-AF65-F5344CB8AC3E}">
        <p14:creationId xmlns:p14="http://schemas.microsoft.com/office/powerpoint/2010/main" val="284690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E953A2-98D1-488A-A1AE-10D6DF86A155}"/>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23504F90-5CEB-443B-B9FC-C1735492CC3F}"/>
              </a:ext>
            </a:extLst>
          </p:cNvPr>
          <p:cNvSpPr>
            <a:spLocks noGrp="1"/>
          </p:cNvSpPr>
          <p:nvPr>
            <p:ph idx="1"/>
          </p:nvPr>
        </p:nvSpPr>
        <p:spPr>
          <a:xfrm>
            <a:off x="1451579" y="1301081"/>
            <a:ext cx="9603275" cy="4752400"/>
          </a:xfrm>
        </p:spPr>
        <p:txBody>
          <a:bodyPr>
            <a:noAutofit/>
          </a:bodyPr>
          <a:lstStyle/>
          <a:p>
            <a:pPr algn="just"/>
            <a:r>
              <a:rPr lang="en-IN" sz="2400" b="1" dirty="0">
                <a:latin typeface="Times New Roman" panose="02020603050405020304" pitchFamily="18" charset="0"/>
                <a:cs typeface="Times New Roman" panose="02020603050405020304" pitchFamily="18" charset="0"/>
              </a:rPr>
              <a:t>Timestamp</a:t>
            </a:r>
            <a:r>
              <a:rPr lang="en-IN" sz="2400" dirty="0">
                <a:latin typeface="Times New Roman" panose="02020603050405020304" pitchFamily="18" charset="0"/>
                <a:cs typeface="Times New Roman" panose="02020603050405020304" pitchFamily="18" charset="0"/>
              </a:rPr>
              <a:t> - It supports traditional UNIX timestamp with optional nanosecond precision. It supports </a:t>
            </a:r>
            <a:r>
              <a:rPr lang="en-IN" sz="2400" dirty="0" err="1">
                <a:latin typeface="Times New Roman" panose="02020603050405020304" pitchFamily="18" charset="0"/>
                <a:cs typeface="Times New Roman" panose="02020603050405020304" pitchFamily="18" charset="0"/>
              </a:rPr>
              <a:t>java.sql.Timestamp</a:t>
            </a:r>
            <a:r>
              <a:rPr lang="en-IN" sz="2400" dirty="0">
                <a:latin typeface="Times New Roman" panose="02020603050405020304" pitchFamily="18" charset="0"/>
                <a:cs typeface="Times New Roman" panose="02020603050405020304" pitchFamily="18" charset="0"/>
              </a:rPr>
              <a:t> format  “</a:t>
            </a:r>
            <a:r>
              <a:rPr lang="en-IN" sz="2400" dirty="0" err="1">
                <a:latin typeface="Times New Roman" panose="02020603050405020304" pitchFamily="18" charset="0"/>
                <a:cs typeface="Times New Roman" panose="02020603050405020304" pitchFamily="18" charset="0"/>
              </a:rPr>
              <a:t>YYYY</a:t>
            </a:r>
            <a:r>
              <a:rPr lang="en-IN" sz="2400" dirty="0">
                <a:latin typeface="Times New Roman" panose="02020603050405020304" pitchFamily="18" charset="0"/>
                <a:cs typeface="Times New Roman" panose="02020603050405020304" pitchFamily="18" charset="0"/>
              </a:rPr>
              <a:t>-MM-DD </a:t>
            </a:r>
            <a:r>
              <a:rPr lang="en-IN" sz="2400" dirty="0" err="1">
                <a:latin typeface="Times New Roman" panose="02020603050405020304" pitchFamily="18" charset="0"/>
                <a:cs typeface="Times New Roman" panose="02020603050405020304" pitchFamily="18" charset="0"/>
              </a:rPr>
              <a:t>HH:MM:SS.fffffffff</a:t>
            </a:r>
            <a:r>
              <a:rPr lang="en-IN" sz="2400" dirty="0">
                <a:latin typeface="Times New Roman" panose="02020603050405020304" pitchFamily="18" charset="0"/>
                <a:cs typeface="Times New Roman" panose="02020603050405020304" pitchFamily="18" charset="0"/>
              </a:rPr>
              <a:t>” and format “</a:t>
            </a:r>
            <a:r>
              <a:rPr lang="en-IN" sz="2400" dirty="0" err="1">
                <a:latin typeface="Times New Roman" panose="02020603050405020304" pitchFamily="18" charset="0"/>
                <a:cs typeface="Times New Roman" panose="02020603050405020304" pitchFamily="18" charset="0"/>
              </a:rPr>
              <a:t>yyyy-mmdd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hh:mm:ss.ffffffffff</a:t>
            </a:r>
            <a:r>
              <a:rPr lang="en-IN" sz="2400" dirty="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Dates - </a:t>
            </a:r>
            <a:r>
              <a:rPr lang="en-IN" sz="2400" dirty="0">
                <a:latin typeface="Times New Roman" panose="02020603050405020304" pitchFamily="18" charset="0"/>
                <a:cs typeface="Times New Roman" panose="02020603050405020304" pitchFamily="18" charset="0"/>
              </a:rPr>
              <a:t>DATE values are described in year/month/day format in the form {{</a:t>
            </a:r>
            <a:r>
              <a:rPr lang="en-IN" sz="2400" dirty="0" err="1">
                <a:latin typeface="Times New Roman" panose="02020603050405020304" pitchFamily="18" charset="0"/>
                <a:cs typeface="Times New Roman" panose="02020603050405020304" pitchFamily="18" charset="0"/>
              </a:rPr>
              <a:t>YYYY</a:t>
            </a:r>
            <a:r>
              <a:rPr lang="en-IN" sz="2400" dirty="0">
                <a:latin typeface="Times New Roman" panose="02020603050405020304" pitchFamily="18" charset="0"/>
                <a:cs typeface="Times New Roman" panose="02020603050405020304" pitchFamily="18" charset="0"/>
              </a:rPr>
              <a:t>-MM-DD}}.</a:t>
            </a:r>
          </a:p>
          <a:p>
            <a:pPr algn="just"/>
            <a:r>
              <a:rPr lang="en-IN" sz="2400" b="1" dirty="0">
                <a:latin typeface="Times New Roman" panose="02020603050405020304" pitchFamily="18" charset="0"/>
                <a:cs typeface="Times New Roman" panose="02020603050405020304" pitchFamily="18" charset="0"/>
              </a:rPr>
              <a:t>Decimals</a:t>
            </a:r>
            <a:r>
              <a:rPr lang="en-IN" sz="2400" dirty="0">
                <a:latin typeface="Times New Roman" panose="02020603050405020304" pitchFamily="18" charset="0"/>
                <a:cs typeface="Times New Roman" panose="02020603050405020304" pitchFamily="18" charset="0"/>
              </a:rPr>
              <a:t> -The DECIMAL type in Hive is as same as Big Decimal format of Java. It is used for representing immutable arbitrary precision.</a:t>
            </a:r>
          </a:p>
          <a:p>
            <a:pPr algn="just"/>
            <a:r>
              <a:rPr lang="en-IN" sz="2400" b="1" dirty="0">
                <a:latin typeface="Times New Roman" panose="02020603050405020304" pitchFamily="18" charset="0"/>
                <a:cs typeface="Times New Roman" panose="02020603050405020304" pitchFamily="18" charset="0"/>
              </a:rPr>
              <a:t>Union Types </a:t>
            </a:r>
            <a:r>
              <a:rPr lang="en-IN" sz="2400" dirty="0">
                <a:latin typeface="Times New Roman" panose="02020603050405020304" pitchFamily="18" charset="0"/>
                <a:cs typeface="Times New Roman" panose="02020603050405020304" pitchFamily="18" charset="0"/>
              </a:rPr>
              <a:t>- Union is a collection of heterogeneous data </a:t>
            </a:r>
            <a:r>
              <a:rPr lang="en-IN" sz="2400" dirty="0" err="1">
                <a:latin typeface="Times New Roman" panose="02020603050405020304" pitchFamily="18" charset="0"/>
                <a:cs typeface="Times New Roman" panose="02020603050405020304" pitchFamily="18" charset="0"/>
              </a:rPr>
              <a:t>types.You</a:t>
            </a:r>
            <a:r>
              <a:rPr lang="en-IN" sz="2400" dirty="0">
                <a:latin typeface="Times New Roman" panose="02020603050405020304" pitchFamily="18" charset="0"/>
                <a:cs typeface="Times New Roman" panose="02020603050405020304" pitchFamily="18" charset="0"/>
              </a:rPr>
              <a:t> can create an instance using create union.</a:t>
            </a:r>
          </a:p>
        </p:txBody>
      </p:sp>
    </p:spTree>
    <p:extLst>
      <p:ext uri="{BB962C8B-B14F-4D97-AF65-F5344CB8AC3E}">
        <p14:creationId xmlns:p14="http://schemas.microsoft.com/office/powerpoint/2010/main" val="119488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5307ED-DAC7-496B-B9DE-A1899638F69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541DA03A-4896-482F-A28B-A8F125D41AE5}"/>
              </a:ext>
            </a:extLst>
          </p:cNvPr>
          <p:cNvSpPr>
            <a:spLocks noGrp="1"/>
          </p:cNvSpPr>
          <p:nvPr>
            <p:ph idx="1"/>
          </p:nvPr>
        </p:nvSpPr>
        <p:spPr>
          <a:xfrm>
            <a:off x="1451579" y="2015732"/>
            <a:ext cx="9603275" cy="4292303"/>
          </a:xfrm>
        </p:spPr>
        <p:txBody>
          <a:bodyPr>
            <a:normAutofit/>
          </a:bodyPr>
          <a:lstStyle/>
          <a:p>
            <a:pPr algn="just"/>
            <a:r>
              <a:rPr lang="en-IN" sz="2400" dirty="0">
                <a:latin typeface="Times New Roman" panose="02020603050405020304" pitchFamily="18" charset="0"/>
                <a:cs typeface="Times New Roman" panose="02020603050405020304" pitchFamily="18" charset="0"/>
              </a:rPr>
              <a:t>Hive is a tool which was developed to help people work with Big Data without actually needing to spend time learning MapReduce.</a:t>
            </a:r>
          </a:p>
          <a:p>
            <a:pPr algn="just"/>
            <a:r>
              <a:rPr lang="en-IN" sz="2400" dirty="0">
                <a:latin typeface="Times New Roman" panose="02020603050405020304" pitchFamily="18" charset="0"/>
                <a:cs typeface="Times New Roman" panose="02020603050405020304" pitchFamily="18" charset="0"/>
              </a:rPr>
              <a:t>Hive is a “data warehouse software” that enables you to query and manipulate data using a SQL-like language known as HiveQL. </a:t>
            </a:r>
          </a:p>
          <a:p>
            <a:pPr algn="just"/>
            <a:r>
              <a:rPr lang="en-IN" sz="2400" dirty="0">
                <a:latin typeface="Times New Roman" panose="02020603050405020304" pitchFamily="18" charset="0"/>
                <a:cs typeface="Times New Roman" panose="02020603050405020304" pitchFamily="18" charset="0"/>
              </a:rPr>
              <a:t>It was developed at Facebook so that people who had experience in SQL would be able to work on querying datasets without actually learning new paradigms like MapReduce or new programming languages.</a:t>
            </a:r>
          </a:p>
        </p:txBody>
      </p:sp>
    </p:spTree>
    <p:extLst>
      <p:ext uri="{BB962C8B-B14F-4D97-AF65-F5344CB8AC3E}">
        <p14:creationId xmlns:p14="http://schemas.microsoft.com/office/powerpoint/2010/main" val="2092374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7C183-6168-4FC9-A935-7024F68662DD}"/>
              </a:ext>
            </a:extLst>
          </p:cNvPr>
          <p:cNvSpPr>
            <a:spLocks noGrp="1"/>
          </p:cNvSpPr>
          <p:nvPr>
            <p:ph type="title"/>
          </p:nvPr>
        </p:nvSpPr>
        <p:spPr/>
        <p:txBody>
          <a:bodyPr/>
          <a:lstStyle/>
          <a:p>
            <a:r>
              <a:rPr lang="en-US" dirty="0"/>
              <a:t>literals</a:t>
            </a:r>
            <a:endParaRPr lang="en-IN" dirty="0"/>
          </a:p>
        </p:txBody>
      </p:sp>
      <p:sp>
        <p:nvSpPr>
          <p:cNvPr id="3" name="Content Placeholder 2">
            <a:extLst>
              <a:ext uri="{FF2B5EF4-FFF2-40B4-BE49-F238E27FC236}">
                <a16:creationId xmlns="" xmlns:a16="http://schemas.microsoft.com/office/drawing/2014/main" id="{B03345C6-049B-49E8-9538-997B2F08C434}"/>
              </a:ext>
            </a:extLst>
          </p:cNvPr>
          <p:cNvSpPr>
            <a:spLocks noGrp="1"/>
          </p:cNvSpPr>
          <p:nvPr>
            <p:ph idx="1"/>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Floating Point Types </a:t>
            </a:r>
            <a:r>
              <a:rPr lang="en-IN" sz="2400" dirty="0">
                <a:latin typeface="Times New Roman" panose="02020603050405020304" pitchFamily="18" charset="0"/>
                <a:cs typeface="Times New Roman" panose="02020603050405020304" pitchFamily="18" charset="0"/>
              </a:rPr>
              <a:t>- Floating point types are nothing but numbers with decimal points. Generally, this type of data is composed of DOUBLE data type.</a:t>
            </a:r>
          </a:p>
          <a:p>
            <a:pPr algn="just"/>
            <a:r>
              <a:rPr lang="en-IN" sz="2400" b="1" dirty="0">
                <a:latin typeface="Times New Roman" panose="02020603050405020304" pitchFamily="18" charset="0"/>
                <a:cs typeface="Times New Roman" panose="02020603050405020304" pitchFamily="18" charset="0"/>
              </a:rPr>
              <a:t>Decimal Type </a:t>
            </a:r>
            <a:r>
              <a:rPr lang="en-IN" sz="2400" dirty="0">
                <a:latin typeface="Times New Roman" panose="02020603050405020304" pitchFamily="18" charset="0"/>
                <a:cs typeface="Times New Roman" panose="02020603050405020304" pitchFamily="18" charset="0"/>
              </a:rPr>
              <a:t>- Decimal type data is nothing but floating point value with higher range than DOUBLE data type. The range of decimal type is approximately -10-308 to 10308.</a:t>
            </a:r>
          </a:p>
        </p:txBody>
      </p:sp>
    </p:spTree>
    <p:extLst>
      <p:ext uri="{BB962C8B-B14F-4D97-AF65-F5344CB8AC3E}">
        <p14:creationId xmlns:p14="http://schemas.microsoft.com/office/powerpoint/2010/main" val="33222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8D2BE4-280C-4999-B7D8-D6961A5CB44C}"/>
              </a:ext>
            </a:extLst>
          </p:cNvPr>
          <p:cNvSpPr>
            <a:spLocks noGrp="1"/>
          </p:cNvSpPr>
          <p:nvPr>
            <p:ph type="title"/>
          </p:nvPr>
        </p:nvSpPr>
        <p:spPr/>
        <p:txBody>
          <a:bodyPr/>
          <a:lstStyle/>
          <a:p>
            <a:r>
              <a:rPr lang="en-US" dirty="0"/>
              <a:t>Complex types</a:t>
            </a:r>
            <a:endParaRPr lang="en-IN" dirty="0"/>
          </a:p>
        </p:txBody>
      </p:sp>
      <p:sp>
        <p:nvSpPr>
          <p:cNvPr id="3" name="Content Placeholder 2">
            <a:extLst>
              <a:ext uri="{FF2B5EF4-FFF2-40B4-BE49-F238E27FC236}">
                <a16:creationId xmlns="" xmlns:a16="http://schemas.microsoft.com/office/drawing/2014/main" id="{2390FAB6-9DE1-4FB0-9657-8F658A7C1583}"/>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Arrays</a:t>
            </a:r>
            <a:r>
              <a:rPr lang="en-IN" sz="2400" dirty="0">
                <a:latin typeface="Times New Roman" panose="02020603050405020304" pitchFamily="18" charset="0"/>
                <a:cs typeface="Times New Roman" panose="02020603050405020304" pitchFamily="18" charset="0"/>
              </a:rPr>
              <a:t> - Arrays in Hive are used the same way they are used in Java.</a:t>
            </a:r>
          </a:p>
          <a:p>
            <a:pPr marL="0" indent="0">
              <a:buNone/>
            </a:pPr>
            <a:r>
              <a:rPr lang="en-IN" sz="2400" dirty="0">
                <a:latin typeface="Times New Roman" panose="02020603050405020304" pitchFamily="18" charset="0"/>
                <a:cs typeface="Times New Roman" panose="02020603050405020304" pitchFamily="18" charset="0"/>
              </a:rPr>
              <a:t>Syntax: ARRAY&lt;</a:t>
            </a:r>
            <a:r>
              <a:rPr lang="en-IN" sz="2400" dirty="0" err="1">
                <a:latin typeface="Times New Roman" panose="02020603050405020304" pitchFamily="18" charset="0"/>
                <a:cs typeface="Times New Roman" panose="02020603050405020304" pitchFamily="18" charset="0"/>
              </a:rPr>
              <a:t>data_type</a:t>
            </a:r>
            <a:r>
              <a:rPr lang="en-IN" sz="2400" dirty="0">
                <a:latin typeface="Times New Roman" panose="02020603050405020304" pitchFamily="18" charset="0"/>
                <a:cs typeface="Times New Roman" panose="02020603050405020304" pitchFamily="18" charset="0"/>
              </a:rPr>
              <a:t>&gt;</a:t>
            </a:r>
          </a:p>
          <a:p>
            <a:r>
              <a:rPr lang="en-IN" sz="2400" b="1" dirty="0">
                <a:latin typeface="Times New Roman" panose="02020603050405020304" pitchFamily="18" charset="0"/>
                <a:cs typeface="Times New Roman" panose="02020603050405020304" pitchFamily="18" charset="0"/>
              </a:rPr>
              <a:t>Maps</a:t>
            </a:r>
            <a:r>
              <a:rPr lang="en-IN" sz="2400" dirty="0">
                <a:latin typeface="Times New Roman" panose="02020603050405020304" pitchFamily="18" charset="0"/>
                <a:cs typeface="Times New Roman" panose="02020603050405020304" pitchFamily="18" charset="0"/>
              </a:rPr>
              <a:t> - Maps in Hive are similar to Java Maps.</a:t>
            </a:r>
          </a:p>
          <a:p>
            <a:pPr marL="0" indent="0">
              <a:buNone/>
            </a:pPr>
            <a:r>
              <a:rPr lang="en-IN" sz="2400" dirty="0">
                <a:latin typeface="Times New Roman" panose="02020603050405020304" pitchFamily="18" charset="0"/>
                <a:cs typeface="Times New Roman" panose="02020603050405020304" pitchFamily="18" charset="0"/>
              </a:rPr>
              <a:t>Syntax: MAP&lt;</a:t>
            </a:r>
            <a:r>
              <a:rPr lang="en-IN" sz="2400" dirty="0" err="1">
                <a:latin typeface="Times New Roman" panose="02020603050405020304" pitchFamily="18" charset="0"/>
                <a:cs typeface="Times New Roman" panose="02020603050405020304" pitchFamily="18" charset="0"/>
              </a:rPr>
              <a:t>primitive_type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data_type</a:t>
            </a:r>
            <a:r>
              <a:rPr lang="en-IN" sz="2400" dirty="0">
                <a:latin typeface="Times New Roman" panose="02020603050405020304" pitchFamily="18" charset="0"/>
                <a:cs typeface="Times New Roman" panose="02020603050405020304" pitchFamily="18" charset="0"/>
              </a:rPr>
              <a:t>&gt;</a:t>
            </a:r>
          </a:p>
          <a:p>
            <a:r>
              <a:rPr lang="en-IN" sz="2400" b="1" dirty="0">
                <a:latin typeface="Times New Roman" panose="02020603050405020304" pitchFamily="18" charset="0"/>
                <a:cs typeface="Times New Roman" panose="02020603050405020304" pitchFamily="18" charset="0"/>
              </a:rPr>
              <a:t>Structs </a:t>
            </a:r>
            <a:r>
              <a:rPr lang="en-IN" sz="2400" dirty="0">
                <a:latin typeface="Times New Roman" panose="02020603050405020304" pitchFamily="18" charset="0"/>
                <a:cs typeface="Times New Roman" panose="02020603050405020304" pitchFamily="18" charset="0"/>
              </a:rPr>
              <a:t>- Structs in Hive is similar to using complex data with comment.</a:t>
            </a:r>
          </a:p>
          <a:p>
            <a:pPr marL="0" indent="0">
              <a:buNone/>
            </a:pPr>
            <a:r>
              <a:rPr lang="en-IN" sz="2400" dirty="0">
                <a:latin typeface="Times New Roman" panose="02020603050405020304" pitchFamily="18" charset="0"/>
                <a:cs typeface="Times New Roman" panose="02020603050405020304" pitchFamily="18" charset="0"/>
              </a:rPr>
              <a:t>Syntax: STRUCT&lt;</a:t>
            </a:r>
            <a:r>
              <a:rPr lang="en-IN" sz="2400" dirty="0" err="1">
                <a:latin typeface="Times New Roman" panose="02020603050405020304" pitchFamily="18" charset="0"/>
                <a:cs typeface="Times New Roman" panose="02020603050405020304" pitchFamily="18" charset="0"/>
              </a:rPr>
              <a:t>col_name</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data_type</a:t>
            </a:r>
            <a:r>
              <a:rPr lang="en-IN" sz="2400" dirty="0">
                <a:latin typeface="Times New Roman" panose="02020603050405020304" pitchFamily="18" charset="0"/>
                <a:cs typeface="Times New Roman" panose="02020603050405020304" pitchFamily="18" charset="0"/>
              </a:rPr>
              <a:t> [ COMMENT </a:t>
            </a:r>
            <a:r>
              <a:rPr lang="en-IN" sz="2400" dirty="0" err="1">
                <a:latin typeface="Times New Roman" panose="02020603050405020304" pitchFamily="18" charset="0"/>
                <a:cs typeface="Times New Roman" panose="02020603050405020304" pitchFamily="18" charset="0"/>
              </a:rPr>
              <a:t>col_comment</a:t>
            </a:r>
            <a:r>
              <a:rPr lang="en-IN" sz="2400" dirty="0">
                <a:latin typeface="Times New Roman" panose="02020603050405020304" pitchFamily="18" charset="0"/>
                <a:cs typeface="Times New Roman" panose="02020603050405020304" pitchFamily="18" charset="0"/>
              </a:rPr>
              <a:t>, … ]&gt;</a:t>
            </a:r>
          </a:p>
        </p:txBody>
      </p:sp>
    </p:spTree>
    <p:extLst>
      <p:ext uri="{BB962C8B-B14F-4D97-AF65-F5344CB8AC3E}">
        <p14:creationId xmlns:p14="http://schemas.microsoft.com/office/powerpoint/2010/main" val="967164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Hive Schemas</a:t>
            </a:r>
          </a:p>
        </p:txBody>
      </p:sp>
      <p:sp>
        <p:nvSpPr>
          <p:cNvPr id="27650" name="Content Placeholder 2"/>
          <p:cNvSpPr>
            <a:spLocks noGrp="1"/>
          </p:cNvSpPr>
          <p:nvPr>
            <p:ph idx="1"/>
          </p:nvPr>
        </p:nvSpPr>
        <p:spPr>
          <a:noFill/>
          <a:ln>
            <a:miter lim="800000"/>
            <a:headEnd/>
            <a:tailEnd/>
          </a:ln>
        </p:spPr>
        <p:txBody>
          <a:bodyPr vert="horz" wrap="square" numCol="1" anchor="t" anchorCtr="0" compatLnSpc="1">
            <a:prstTxWarp prst="textNoShape">
              <a:avLst/>
            </a:prstTxWarp>
            <a:noAutofit/>
          </a:bodyPr>
          <a:lstStyle/>
          <a:p>
            <a:r>
              <a:rPr lang="en-AU" sz="2400" dirty="0">
                <a:latin typeface="Times New Roman" panose="02020603050405020304" pitchFamily="18" charset="0"/>
                <a:cs typeface="Times New Roman" panose="02020603050405020304" pitchFamily="18" charset="0"/>
              </a:rPr>
              <a:t>Hive is schema-on-read</a:t>
            </a:r>
          </a:p>
          <a:p>
            <a:pPr lvl="1"/>
            <a:r>
              <a:rPr lang="en-AU" sz="2400" dirty="0">
                <a:latin typeface="Times New Roman" panose="02020603050405020304" pitchFamily="18" charset="0"/>
                <a:cs typeface="Times New Roman" panose="02020603050405020304" pitchFamily="18" charset="0"/>
              </a:rPr>
              <a:t>Schema is only enforced when the data is read  (at query time)</a:t>
            </a:r>
          </a:p>
          <a:p>
            <a:pPr lvl="1"/>
            <a:r>
              <a:rPr lang="en-AU" sz="2400" dirty="0">
                <a:latin typeface="Times New Roman" panose="02020603050405020304" pitchFamily="18" charset="0"/>
                <a:cs typeface="Times New Roman" panose="02020603050405020304" pitchFamily="18" charset="0"/>
              </a:rPr>
              <a:t>Allows greater flexibility: same data can be read using multiple schemas</a:t>
            </a:r>
          </a:p>
          <a:p>
            <a:r>
              <a:rPr lang="en-AU" sz="2400" dirty="0">
                <a:latin typeface="Times New Roman" panose="02020603050405020304" pitchFamily="18" charset="0"/>
                <a:cs typeface="Times New Roman" panose="02020603050405020304" pitchFamily="18" charset="0"/>
              </a:rPr>
              <a:t>Contrast with an RDBMS, which is schema-on-write</a:t>
            </a:r>
          </a:p>
          <a:p>
            <a:pPr lvl="1"/>
            <a:r>
              <a:rPr lang="en-AU" sz="2400" dirty="0">
                <a:latin typeface="Times New Roman" panose="02020603050405020304" pitchFamily="18" charset="0"/>
                <a:cs typeface="Times New Roman" panose="02020603050405020304" pitchFamily="18" charset="0"/>
              </a:rPr>
              <a:t>Schema is enforced when the data is loaded</a:t>
            </a:r>
          </a:p>
          <a:p>
            <a:pPr lvl="1"/>
            <a:r>
              <a:rPr lang="en-AU" sz="2400" dirty="0">
                <a:latin typeface="Times New Roman" panose="02020603050405020304" pitchFamily="18" charset="0"/>
                <a:cs typeface="Times New Roman" panose="02020603050405020304" pitchFamily="18" charset="0"/>
              </a:rPr>
              <a:t>Speeds up queries at the expense of load times</a:t>
            </a:r>
          </a:p>
        </p:txBody>
      </p:sp>
    </p:spTree>
    <p:extLst>
      <p:ext uri="{BB962C8B-B14F-4D97-AF65-F5344CB8AC3E}">
        <p14:creationId xmlns:p14="http://schemas.microsoft.com/office/powerpoint/2010/main" val="734998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D14594-5C93-4674-9213-1ABE01658C19}"/>
              </a:ext>
            </a:extLst>
          </p:cNvPr>
          <p:cNvSpPr>
            <a:spLocks noGrp="1"/>
          </p:cNvSpPr>
          <p:nvPr>
            <p:ph type="title"/>
          </p:nvPr>
        </p:nvSpPr>
        <p:spPr/>
        <p:txBody>
          <a:bodyPr/>
          <a:lstStyle/>
          <a:p>
            <a:r>
              <a:rPr lang="en-US" dirty="0"/>
              <a:t>HIVE </a:t>
            </a:r>
            <a:r>
              <a:rPr lang="en-US" dirty="0" err="1"/>
              <a:t>DDL</a:t>
            </a:r>
            <a:endParaRPr lang="en-IN" dirty="0"/>
          </a:p>
        </p:txBody>
      </p:sp>
      <p:sp>
        <p:nvSpPr>
          <p:cNvPr id="3" name="Content Placeholder 2">
            <a:extLst>
              <a:ext uri="{FF2B5EF4-FFF2-40B4-BE49-F238E27FC236}">
                <a16:creationId xmlns="" xmlns:a16="http://schemas.microsoft.com/office/drawing/2014/main" id="{8E464BEA-4A3A-4A78-ADA3-1012B84ED540}"/>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Create Database Statement</a:t>
            </a:r>
          </a:p>
          <a:p>
            <a:pPr marL="0" indent="0">
              <a:buNone/>
            </a:pPr>
            <a:r>
              <a:rPr lang="en-IN" sz="2400" b="1" dirty="0">
                <a:latin typeface="Times New Roman" panose="02020603050405020304" pitchFamily="18" charset="0"/>
                <a:cs typeface="Times New Roman" panose="02020603050405020304" pitchFamily="18" charset="0"/>
              </a:rPr>
              <a:t>A database in Hive is a namespace or a collection of tables.</a:t>
            </a:r>
          </a:p>
          <a:p>
            <a:pPr marL="0" lvl="0" indent="0">
              <a:buNone/>
            </a:pPr>
            <a:r>
              <a:rPr lang="en-IN" sz="2400" dirty="0">
                <a:latin typeface="Times New Roman" panose="02020603050405020304" pitchFamily="18" charset="0"/>
                <a:cs typeface="Times New Roman" panose="02020603050405020304" pitchFamily="18" charset="0"/>
              </a:rPr>
              <a:t>hive&gt; CREATE SCHEMA </a:t>
            </a:r>
            <a:r>
              <a:rPr lang="en-IN" sz="2400" dirty="0" err="1">
                <a:latin typeface="Times New Roman" panose="02020603050405020304" pitchFamily="18" charset="0"/>
                <a:cs typeface="Times New Roman" panose="02020603050405020304" pitchFamily="18" charset="0"/>
              </a:rPr>
              <a:t>userdb</a:t>
            </a:r>
            <a:r>
              <a:rPr lang="en-IN" sz="2400" dirty="0">
                <a:latin typeface="Times New Roman" panose="02020603050405020304" pitchFamily="18" charset="0"/>
                <a:cs typeface="Times New Roman" panose="02020603050405020304" pitchFamily="18" charset="0"/>
              </a:rPr>
              <a:t>;  </a:t>
            </a:r>
          </a:p>
          <a:p>
            <a:pPr marL="0" lvl="0" indent="0">
              <a:buNone/>
            </a:pPr>
            <a:r>
              <a:rPr lang="en-IN" sz="2400" dirty="0">
                <a:latin typeface="Times New Roman" panose="02020603050405020304" pitchFamily="18" charset="0"/>
                <a:cs typeface="Times New Roman" panose="02020603050405020304" pitchFamily="18" charset="0"/>
              </a:rPr>
              <a:t>hive&gt; SHOW DATABASES;  </a:t>
            </a:r>
          </a:p>
          <a:p>
            <a:pPr marL="0" indent="0">
              <a:buNone/>
            </a:pPr>
            <a:r>
              <a:rPr lang="en-IN" sz="2400" b="1" dirty="0">
                <a:latin typeface="Times New Roman" panose="02020603050405020304" pitchFamily="18" charset="0"/>
                <a:cs typeface="Times New Roman" panose="02020603050405020304" pitchFamily="18" charset="0"/>
              </a:rPr>
              <a:t>Drop database</a:t>
            </a:r>
          </a:p>
          <a:p>
            <a:pPr marL="0" lvl="0" indent="0">
              <a:buNone/>
            </a:pPr>
            <a:r>
              <a:rPr lang="en-IN" sz="2400" dirty="0">
                <a:latin typeface="Times New Roman" panose="02020603050405020304" pitchFamily="18" charset="0"/>
                <a:cs typeface="Times New Roman" panose="02020603050405020304" pitchFamily="18" charset="0"/>
              </a:rPr>
              <a:t>hive&gt; DROP DATABASE IF EXISTS </a:t>
            </a:r>
            <a:r>
              <a:rPr lang="en-IN" sz="2400" dirty="0" err="1">
                <a:latin typeface="Times New Roman" panose="02020603050405020304" pitchFamily="18" charset="0"/>
                <a:cs typeface="Times New Roman" panose="02020603050405020304" pitchFamily="18" charset="0"/>
              </a:rPr>
              <a:t>userdb</a:t>
            </a:r>
            <a:r>
              <a:rPr lang="en-IN" sz="24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687675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D7114F-751E-4399-8A6F-CFF58F659736}"/>
              </a:ext>
            </a:extLst>
          </p:cNvPr>
          <p:cNvSpPr>
            <a:spLocks noGrp="1"/>
          </p:cNvSpPr>
          <p:nvPr>
            <p:ph type="title"/>
          </p:nvPr>
        </p:nvSpPr>
        <p:spPr/>
        <p:txBody>
          <a:bodyPr/>
          <a:lstStyle/>
          <a:p>
            <a:r>
              <a:rPr lang="en-IN" dirty="0"/>
              <a:t>Creating Hive Tables</a:t>
            </a:r>
            <a:br>
              <a:rPr lang="en-IN" dirty="0"/>
            </a:br>
            <a:endParaRPr lang="en-IN" dirty="0"/>
          </a:p>
        </p:txBody>
      </p:sp>
      <p:sp>
        <p:nvSpPr>
          <p:cNvPr id="3" name="Content Placeholder 2">
            <a:extLst>
              <a:ext uri="{FF2B5EF4-FFF2-40B4-BE49-F238E27FC236}">
                <a16:creationId xmlns="" xmlns:a16="http://schemas.microsoft.com/office/drawing/2014/main" id="{86BFA2D2-D194-401B-9C16-D67DD2019FDA}"/>
              </a:ext>
            </a:extLst>
          </p:cNvPr>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Create a table called T with two columns, the first being an integer and the other a string.</a:t>
            </a:r>
          </a:p>
          <a:p>
            <a:pPr marL="0" lvl="0" indent="0">
              <a:buNone/>
            </a:pPr>
            <a:r>
              <a:rPr lang="en-IN" sz="2400" b="1" dirty="0">
                <a:latin typeface="Times New Roman" panose="02020603050405020304" pitchFamily="18" charset="0"/>
                <a:cs typeface="Times New Roman" panose="02020603050405020304" pitchFamily="18" charset="0"/>
              </a:rPr>
              <a:t>hive&gt; CREATE TABLE T(a INT, b STRING);  </a:t>
            </a:r>
          </a:p>
          <a:p>
            <a:pPr marL="0" indent="0">
              <a:buNone/>
            </a:pPr>
            <a:endParaRPr lang="en-IN" dirty="0"/>
          </a:p>
        </p:txBody>
      </p:sp>
    </p:spTree>
    <p:extLst>
      <p:ext uri="{BB962C8B-B14F-4D97-AF65-F5344CB8AC3E}">
        <p14:creationId xmlns:p14="http://schemas.microsoft.com/office/powerpoint/2010/main" val="404295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Create Table Syntax</a:t>
            </a:r>
          </a:p>
        </p:txBody>
      </p:sp>
      <p:sp>
        <p:nvSpPr>
          <p:cNvPr id="25602" name="Content Placeholder 2"/>
          <p:cNvSpPr>
            <a:spLocks noGrp="1"/>
          </p:cNvSpPr>
          <p:nvPr>
            <p:ph idx="1"/>
          </p:nvPr>
        </p:nvSpPr>
        <p:spPr>
          <a:xfrm>
            <a:off x="1137146" y="1703693"/>
            <a:ext cx="9603275" cy="4007994"/>
          </a:xfrm>
          <a:noFill/>
          <a:ln>
            <a:miter lim="800000"/>
            <a:headEnd/>
            <a:tailEnd/>
          </a:ln>
        </p:spPr>
        <p:txBody>
          <a:bodyPr vert="horz" wrap="square" numCol="1" anchor="t" anchorCtr="0" compatLnSpc="1">
            <a:prstTxWarp prst="textNoShape">
              <a:avLst/>
            </a:prstTxWarp>
            <a:noAutofit/>
          </a:bodyPr>
          <a:lstStyle/>
          <a:p>
            <a:pPr marL="0" indent="0">
              <a:spcBef>
                <a:spcPts val="600"/>
              </a:spcBef>
              <a:buNone/>
            </a:pPr>
            <a:r>
              <a:rPr lang="en-AU" b="1" dirty="0">
                <a:latin typeface="Times New Roman" panose="02020603050405020304" pitchFamily="18" charset="0"/>
                <a:cs typeface="Times New Roman" panose="02020603050405020304" pitchFamily="18" charset="0"/>
              </a:rPr>
              <a:t>CREATE TABLE </a:t>
            </a:r>
            <a:r>
              <a:rPr lang="en-AU" b="1" dirty="0" err="1">
                <a:latin typeface="Times New Roman" panose="02020603050405020304" pitchFamily="18" charset="0"/>
                <a:cs typeface="Times New Roman" panose="02020603050405020304" pitchFamily="18" charset="0"/>
              </a:rPr>
              <a:t>table_name</a:t>
            </a:r>
            <a:endParaRPr lang="en-AU" b="1" dirty="0">
              <a:latin typeface="Times New Roman" panose="02020603050405020304" pitchFamily="18" charset="0"/>
              <a:cs typeface="Times New Roman" panose="02020603050405020304" pitchFamily="18" charset="0"/>
            </a:endParaRPr>
          </a:p>
          <a:p>
            <a:pPr marL="0" indent="290513">
              <a:spcBef>
                <a:spcPts val="600"/>
              </a:spcBef>
              <a:buNone/>
            </a:pP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col1</a:t>
            </a: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data_type</a:t>
            </a:r>
            <a:r>
              <a:rPr lang="en-AU" b="1" dirty="0">
                <a:latin typeface="Times New Roman" panose="02020603050405020304" pitchFamily="18" charset="0"/>
                <a:cs typeface="Times New Roman" panose="02020603050405020304" pitchFamily="18" charset="0"/>
              </a:rPr>
              <a:t>,</a:t>
            </a:r>
          </a:p>
          <a:p>
            <a:pPr marL="747713" indent="-179388">
              <a:spcBef>
                <a:spcPts val="600"/>
              </a:spcBef>
              <a:buNone/>
            </a:pPr>
            <a:r>
              <a:rPr lang="en-AU" b="1" dirty="0" err="1">
                <a:latin typeface="Times New Roman" panose="02020603050405020304" pitchFamily="18" charset="0"/>
                <a:cs typeface="Times New Roman" panose="02020603050405020304" pitchFamily="18" charset="0"/>
              </a:rPr>
              <a:t>col2</a:t>
            </a: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data_type</a:t>
            </a:r>
            <a:r>
              <a:rPr lang="en-AU" b="1" dirty="0">
                <a:latin typeface="Times New Roman" panose="02020603050405020304" pitchFamily="18" charset="0"/>
                <a:cs typeface="Times New Roman" panose="02020603050405020304" pitchFamily="18" charset="0"/>
              </a:rPr>
              <a:t>,</a:t>
            </a:r>
          </a:p>
          <a:p>
            <a:pPr marL="747713" indent="-179388">
              <a:spcBef>
                <a:spcPts val="600"/>
              </a:spcBef>
              <a:buNone/>
            </a:pPr>
            <a:r>
              <a:rPr lang="en-AU" b="1" dirty="0" err="1">
                <a:latin typeface="Times New Roman" panose="02020603050405020304" pitchFamily="18" charset="0"/>
                <a:cs typeface="Times New Roman" panose="02020603050405020304" pitchFamily="18" charset="0"/>
              </a:rPr>
              <a:t>col3</a:t>
            </a: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data_type</a:t>
            </a:r>
            <a:r>
              <a:rPr lang="en-AU" b="1" dirty="0">
                <a:latin typeface="Times New Roman" panose="02020603050405020304" pitchFamily="18" charset="0"/>
                <a:cs typeface="Times New Roman" panose="02020603050405020304" pitchFamily="18" charset="0"/>
              </a:rPr>
              <a:t>,</a:t>
            </a:r>
          </a:p>
          <a:p>
            <a:pPr marL="747713" indent="-179388">
              <a:spcBef>
                <a:spcPts val="600"/>
              </a:spcBef>
              <a:buNone/>
            </a:pPr>
            <a:r>
              <a:rPr lang="en-AU" b="1" dirty="0" err="1">
                <a:latin typeface="Times New Roman" panose="02020603050405020304" pitchFamily="18" charset="0"/>
                <a:cs typeface="Times New Roman" panose="02020603050405020304" pitchFamily="18" charset="0"/>
              </a:rPr>
              <a:t>col4</a:t>
            </a:r>
            <a:r>
              <a:rPr lang="en-AU" b="1" dirty="0">
                <a:latin typeface="Times New Roman" panose="02020603050405020304" pitchFamily="18" charset="0"/>
                <a:cs typeface="Times New Roman" panose="02020603050405020304" pitchFamily="18" charset="0"/>
              </a:rPr>
              <a:t> datatype )</a:t>
            </a:r>
          </a:p>
          <a:p>
            <a:pPr marL="747713" indent="-401638">
              <a:spcBef>
                <a:spcPts val="600"/>
              </a:spcBef>
              <a:buNone/>
            </a:pPr>
            <a:r>
              <a:rPr lang="en-AU" b="1" dirty="0">
                <a:latin typeface="Times New Roman" panose="02020603050405020304" pitchFamily="18" charset="0"/>
                <a:cs typeface="Times New Roman" panose="02020603050405020304" pitchFamily="18" charset="0"/>
              </a:rPr>
              <a:t>ROW FORMAT DELIMITED</a:t>
            </a:r>
          </a:p>
          <a:p>
            <a:pPr marL="747713" indent="-401638">
              <a:spcBef>
                <a:spcPts val="600"/>
              </a:spcBef>
              <a:buNone/>
            </a:pPr>
            <a:r>
              <a:rPr lang="en-AU" b="1" dirty="0">
                <a:latin typeface="Times New Roman" panose="02020603050405020304" pitchFamily="18" charset="0"/>
                <a:cs typeface="Times New Roman" panose="02020603050405020304" pitchFamily="18" charset="0"/>
              </a:rPr>
              <a:t>FIELDS TERMINATED BY ','</a:t>
            </a:r>
          </a:p>
          <a:p>
            <a:pPr marL="747713" indent="-401638">
              <a:spcBef>
                <a:spcPts val="600"/>
              </a:spcBef>
              <a:buNone/>
            </a:pPr>
            <a:r>
              <a:rPr lang="en-AU" b="1" dirty="0">
                <a:latin typeface="Times New Roman" panose="02020603050405020304" pitchFamily="18" charset="0"/>
                <a:cs typeface="Times New Roman" panose="02020603050405020304" pitchFamily="18" charset="0"/>
              </a:rPr>
              <a:t>STORED AS </a:t>
            </a:r>
            <a:r>
              <a:rPr lang="en-AU" b="1" dirty="0" err="1">
                <a:latin typeface="Times New Roman" panose="02020603050405020304" pitchFamily="18" charset="0"/>
                <a:cs typeface="Times New Roman" panose="02020603050405020304" pitchFamily="18" charset="0"/>
              </a:rPr>
              <a:t>format_type</a:t>
            </a:r>
            <a:r>
              <a:rPr lang="en-AU"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84571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294362" y="0"/>
            <a:ext cx="9603275" cy="1049235"/>
          </a:xfrm>
          <a:noFill/>
          <a:ln>
            <a:miter lim="800000"/>
            <a:headEnd/>
            <a:tailEnd/>
          </a:ln>
        </p:spPr>
        <p:txBody>
          <a:bodyPr vert="horz" wrap="square" numCol="1" compatLnSpc="1">
            <a:prstTxWarp prst="textNoShape">
              <a:avLst/>
            </a:prstTxWarp>
          </a:bodyPr>
          <a:lstStyle/>
          <a:p>
            <a:r>
              <a:rPr lang="en-AU" dirty="0">
                <a:cs typeface="Arial" pitchFamily="34" charset="0"/>
              </a:rPr>
              <a:t>Simple Table</a:t>
            </a:r>
          </a:p>
        </p:txBody>
      </p:sp>
      <p:sp>
        <p:nvSpPr>
          <p:cNvPr id="25602" name="Content Placeholder 2"/>
          <p:cNvSpPr>
            <a:spLocks noGrp="1"/>
          </p:cNvSpPr>
          <p:nvPr>
            <p:ph idx="1"/>
          </p:nvPr>
        </p:nvSpPr>
        <p:spPr>
          <a:xfrm>
            <a:off x="1294361" y="903517"/>
            <a:ext cx="9603275" cy="4582883"/>
          </a:xfrm>
          <a:noFill/>
          <a:ln>
            <a:miter lim="800000"/>
            <a:headEnd/>
            <a:tailEnd/>
          </a:ln>
        </p:spPr>
        <p:txBody>
          <a:bodyPr vert="horz" wrap="square" numCol="1" anchor="t" anchorCtr="0" compatLnSpc="1">
            <a:prstTxWarp prst="textNoShape">
              <a:avLst/>
            </a:prstTxWarp>
            <a:noAutofit/>
          </a:bodyPr>
          <a:lstStyle/>
          <a:p>
            <a:pPr marL="0" indent="0">
              <a:spcBef>
                <a:spcPts val="600"/>
              </a:spcBef>
              <a:buNone/>
            </a:pPr>
            <a:r>
              <a:rPr lang="en-AU" b="1" dirty="0">
                <a:latin typeface="Times New Roman" panose="02020603050405020304" pitchFamily="18" charset="0"/>
                <a:cs typeface="Times New Roman" panose="02020603050405020304" pitchFamily="18" charset="0"/>
              </a:rPr>
              <a:t>CREATE TABLE </a:t>
            </a:r>
            <a:r>
              <a:rPr lang="en-AU" b="1" dirty="0" err="1">
                <a:latin typeface="Times New Roman" panose="02020603050405020304" pitchFamily="18" charset="0"/>
                <a:cs typeface="Times New Roman" panose="02020603050405020304" pitchFamily="18" charset="0"/>
              </a:rPr>
              <a:t>page_view</a:t>
            </a:r>
            <a:endParaRPr lang="en-AU" b="1" dirty="0">
              <a:latin typeface="Times New Roman" panose="02020603050405020304" pitchFamily="18" charset="0"/>
              <a:cs typeface="Times New Roman" panose="02020603050405020304" pitchFamily="18" charset="0"/>
            </a:endParaRPr>
          </a:p>
          <a:p>
            <a:pPr marL="0" indent="290513">
              <a:spcBef>
                <a:spcPts val="600"/>
              </a:spcBef>
              <a:buNone/>
            </a:pP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viewTime</a:t>
            </a:r>
            <a:r>
              <a:rPr lang="en-AU" b="1" dirty="0">
                <a:latin typeface="Times New Roman" panose="02020603050405020304" pitchFamily="18" charset="0"/>
                <a:cs typeface="Times New Roman" panose="02020603050405020304" pitchFamily="18" charset="0"/>
              </a:rPr>
              <a:t> INT,</a:t>
            </a:r>
          </a:p>
          <a:p>
            <a:pPr marL="0" indent="568325">
              <a:spcBef>
                <a:spcPts val="600"/>
              </a:spcBef>
              <a:buNone/>
            </a:pPr>
            <a:r>
              <a:rPr lang="en-AU" b="1" dirty="0" err="1">
                <a:latin typeface="Times New Roman" panose="02020603050405020304" pitchFamily="18" charset="0"/>
                <a:cs typeface="Times New Roman" panose="02020603050405020304" pitchFamily="18" charset="0"/>
              </a:rPr>
              <a:t>userid</a:t>
            </a:r>
            <a:r>
              <a:rPr lang="en-AU" b="1" dirty="0">
                <a:latin typeface="Times New Roman" panose="02020603050405020304" pitchFamily="18" charset="0"/>
                <a:cs typeface="Times New Roman" panose="02020603050405020304" pitchFamily="18" charset="0"/>
              </a:rPr>
              <a:t> BIGINT,</a:t>
            </a:r>
          </a:p>
          <a:p>
            <a:pPr marL="0" indent="568325">
              <a:spcBef>
                <a:spcPts val="600"/>
              </a:spcBef>
              <a:buNone/>
            </a:pPr>
            <a:r>
              <a:rPr lang="en-AU" b="1" dirty="0" err="1">
                <a:latin typeface="Times New Roman" panose="02020603050405020304" pitchFamily="18" charset="0"/>
                <a:cs typeface="Times New Roman" panose="02020603050405020304" pitchFamily="18" charset="0"/>
              </a:rPr>
              <a:t>page_url</a:t>
            </a:r>
            <a:r>
              <a:rPr lang="en-AU" b="1" dirty="0">
                <a:latin typeface="Times New Roman" panose="02020603050405020304" pitchFamily="18" charset="0"/>
                <a:cs typeface="Times New Roman" panose="02020603050405020304" pitchFamily="18" charset="0"/>
              </a:rPr>
              <a:t> STRING,</a:t>
            </a:r>
          </a:p>
          <a:p>
            <a:pPr marL="0" indent="568325">
              <a:spcBef>
                <a:spcPts val="600"/>
              </a:spcBef>
              <a:buNone/>
            </a:pPr>
            <a:r>
              <a:rPr lang="en-AU" b="1" dirty="0" err="1">
                <a:latin typeface="Times New Roman" panose="02020603050405020304" pitchFamily="18" charset="0"/>
                <a:cs typeface="Times New Roman" panose="02020603050405020304" pitchFamily="18" charset="0"/>
              </a:rPr>
              <a:t>referrer_url</a:t>
            </a:r>
            <a:r>
              <a:rPr lang="en-AU" b="1" dirty="0">
                <a:latin typeface="Times New Roman" panose="02020603050405020304" pitchFamily="18" charset="0"/>
                <a:cs typeface="Times New Roman" panose="02020603050405020304" pitchFamily="18" charset="0"/>
              </a:rPr>
              <a:t> STRING,</a:t>
            </a:r>
          </a:p>
          <a:p>
            <a:pPr marL="0" indent="568325">
              <a:spcBef>
                <a:spcPts val="600"/>
              </a:spcBef>
              <a:buNone/>
            </a:pPr>
            <a:r>
              <a:rPr lang="en-AU" b="1" dirty="0" err="1">
                <a:latin typeface="Times New Roman" panose="02020603050405020304" pitchFamily="18" charset="0"/>
                <a:cs typeface="Times New Roman" panose="02020603050405020304" pitchFamily="18" charset="0"/>
              </a:rPr>
              <a:t>ip</a:t>
            </a:r>
            <a:r>
              <a:rPr lang="en-AU" b="1" dirty="0">
                <a:latin typeface="Times New Roman" panose="02020603050405020304" pitchFamily="18" charset="0"/>
                <a:cs typeface="Times New Roman" panose="02020603050405020304" pitchFamily="18" charset="0"/>
              </a:rPr>
              <a:t> STRING COMMENT 'IP Address of the User' )</a:t>
            </a:r>
          </a:p>
          <a:p>
            <a:pPr marL="747713" indent="-401638">
              <a:spcBef>
                <a:spcPts val="600"/>
              </a:spcBef>
              <a:buNone/>
            </a:pPr>
            <a:r>
              <a:rPr lang="en-US" b="1" dirty="0">
                <a:latin typeface="Times New Roman" panose="02020603050405020304" pitchFamily="18" charset="0"/>
                <a:cs typeface="Times New Roman" panose="02020603050405020304" pitchFamily="18" charset="0"/>
              </a:rPr>
              <a:t>ROW FORMAT DELIMITED </a:t>
            </a:r>
          </a:p>
          <a:p>
            <a:pPr marL="747713" indent="-401638">
              <a:spcBef>
                <a:spcPts val="600"/>
              </a:spcBef>
              <a:buNone/>
            </a:pPr>
            <a:r>
              <a:rPr lang="en-US" b="1" dirty="0">
                <a:latin typeface="Times New Roman" panose="02020603050405020304" pitchFamily="18" charset="0"/>
                <a:cs typeface="Times New Roman" panose="02020603050405020304" pitchFamily="18" charset="0"/>
              </a:rPr>
              <a:t>FIELDS TERMINATED BY '\t'</a:t>
            </a:r>
          </a:p>
          <a:p>
            <a:pPr marL="747713" indent="-401638">
              <a:spcBef>
                <a:spcPts val="600"/>
              </a:spcBef>
              <a:buNone/>
            </a:pPr>
            <a:r>
              <a:rPr lang="en-US" b="1" dirty="0">
                <a:latin typeface="Times New Roman" panose="02020603050405020304" pitchFamily="18" charset="0"/>
                <a:cs typeface="Times New Roman" panose="02020603050405020304" pitchFamily="18" charset="0"/>
              </a:rPr>
              <a:t>STORED AS TEXTFILE;</a:t>
            </a:r>
            <a:endParaRPr lang="en-A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451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067266" y="0"/>
            <a:ext cx="9603275" cy="1049235"/>
          </a:xfrm>
          <a:noFill/>
          <a:ln>
            <a:miter lim="800000"/>
            <a:headEnd/>
            <a:tailEnd/>
          </a:ln>
        </p:spPr>
        <p:txBody>
          <a:bodyPr vert="horz" wrap="square" numCol="1" compatLnSpc="1">
            <a:prstTxWarp prst="textNoShape">
              <a:avLst/>
            </a:prstTxWarp>
          </a:bodyPr>
          <a:lstStyle/>
          <a:p>
            <a:r>
              <a:rPr lang="en-AU" dirty="0">
                <a:cs typeface="Arial" pitchFamily="34" charset="0"/>
              </a:rPr>
              <a:t>More Complex Table</a:t>
            </a:r>
          </a:p>
        </p:txBody>
      </p:sp>
      <p:sp>
        <p:nvSpPr>
          <p:cNvPr id="30722" name="Content Placeholder 2"/>
          <p:cNvSpPr>
            <a:spLocks noGrp="1"/>
          </p:cNvSpPr>
          <p:nvPr>
            <p:ph idx="1"/>
          </p:nvPr>
        </p:nvSpPr>
        <p:spPr>
          <a:xfrm>
            <a:off x="1451578" y="609601"/>
            <a:ext cx="9603275" cy="5274364"/>
          </a:xfrm>
          <a:noFill/>
          <a:ln>
            <a:miter lim="800000"/>
            <a:headEnd/>
            <a:tailEnd/>
          </a:ln>
        </p:spPr>
        <p:txBody>
          <a:bodyPr vert="horz" wrap="square" numCol="1" anchor="t" anchorCtr="0" compatLnSpc="1">
            <a:prstTxWarp prst="textNoShape">
              <a:avLst/>
            </a:prstTxWarp>
            <a:noAutofit/>
          </a:bodyPr>
          <a:lstStyle/>
          <a:p>
            <a:pPr marL="0" indent="0">
              <a:spcBef>
                <a:spcPts val="600"/>
              </a:spcBef>
              <a:buNone/>
            </a:pPr>
            <a:r>
              <a:rPr lang="en-AU" b="1" dirty="0">
                <a:latin typeface="Times New Roman" panose="02020603050405020304" pitchFamily="18" charset="0"/>
                <a:cs typeface="Times New Roman" panose="02020603050405020304" pitchFamily="18" charset="0"/>
              </a:rPr>
              <a:t>CREATE TABLE employees  ( </a:t>
            </a:r>
          </a:p>
          <a:p>
            <a:pPr marL="747713" indent="-457200">
              <a:spcBef>
                <a:spcPts val="600"/>
              </a:spcBef>
              <a:buNone/>
            </a:pPr>
            <a:r>
              <a:rPr lang="en-AU" b="1" dirty="0">
                <a:latin typeface="Times New Roman" panose="02020603050405020304" pitchFamily="18" charset="0"/>
                <a:cs typeface="Times New Roman" panose="02020603050405020304" pitchFamily="18" charset="0"/>
              </a:rPr>
              <a:t>  (name STRING,</a:t>
            </a:r>
          </a:p>
          <a:p>
            <a:pPr marL="747713" indent="-179388">
              <a:spcBef>
                <a:spcPts val="600"/>
              </a:spcBef>
              <a:buNone/>
            </a:pPr>
            <a:r>
              <a:rPr lang="en-AU" b="1" dirty="0">
                <a:latin typeface="Times New Roman" panose="02020603050405020304" pitchFamily="18" charset="0"/>
                <a:cs typeface="Times New Roman" panose="02020603050405020304" pitchFamily="18" charset="0"/>
              </a:rPr>
              <a:t>salary FLOAT,</a:t>
            </a:r>
          </a:p>
          <a:p>
            <a:pPr marL="747713" indent="-179388">
              <a:spcBef>
                <a:spcPts val="600"/>
              </a:spcBef>
              <a:buNone/>
            </a:pPr>
            <a:r>
              <a:rPr lang="en-AU" b="1" dirty="0">
                <a:latin typeface="Times New Roman" panose="02020603050405020304" pitchFamily="18" charset="0"/>
                <a:cs typeface="Times New Roman" panose="02020603050405020304" pitchFamily="18" charset="0"/>
              </a:rPr>
              <a:t>subordinates ARRAY&lt;STRING&gt;,</a:t>
            </a:r>
          </a:p>
          <a:p>
            <a:pPr marL="747713" indent="-179388">
              <a:spcBef>
                <a:spcPts val="600"/>
              </a:spcBef>
              <a:buNone/>
            </a:pPr>
            <a:r>
              <a:rPr lang="en-AU" b="1" dirty="0">
                <a:latin typeface="Times New Roman" panose="02020603050405020304" pitchFamily="18" charset="0"/>
                <a:cs typeface="Times New Roman" panose="02020603050405020304" pitchFamily="18" charset="0"/>
              </a:rPr>
              <a:t>deductions MAP&lt;STRING, FLOAT&gt;,</a:t>
            </a:r>
          </a:p>
          <a:p>
            <a:pPr marL="747713" indent="-179388">
              <a:spcBef>
                <a:spcPts val="600"/>
              </a:spcBef>
              <a:buNone/>
            </a:pPr>
            <a:r>
              <a:rPr lang="en-AU" b="1" dirty="0">
                <a:latin typeface="Times New Roman" panose="02020603050405020304" pitchFamily="18" charset="0"/>
                <a:cs typeface="Times New Roman" panose="02020603050405020304" pitchFamily="18" charset="0"/>
              </a:rPr>
              <a:t>address STRUCT&lt;</a:t>
            </a:r>
            <a:r>
              <a:rPr lang="en-AU" b="1" dirty="0" err="1">
                <a:latin typeface="Times New Roman" panose="02020603050405020304" pitchFamily="18" charset="0"/>
                <a:cs typeface="Times New Roman" panose="02020603050405020304" pitchFamily="18" charset="0"/>
              </a:rPr>
              <a:t>street:STRING</a:t>
            </a:r>
            <a:r>
              <a:rPr lang="en-AU" b="1" dirty="0">
                <a:latin typeface="Times New Roman" panose="02020603050405020304" pitchFamily="18" charset="0"/>
                <a:cs typeface="Times New Roman" panose="02020603050405020304" pitchFamily="18" charset="0"/>
              </a:rPr>
              <a:t>,</a:t>
            </a:r>
          </a:p>
          <a:p>
            <a:pPr marL="747713" indent="1704975">
              <a:spcBef>
                <a:spcPts val="600"/>
              </a:spcBef>
              <a:buNone/>
            </a:pPr>
            <a:r>
              <a:rPr lang="en-AU" b="1" dirty="0" err="1">
                <a:latin typeface="Times New Roman" panose="02020603050405020304" pitchFamily="18" charset="0"/>
                <a:cs typeface="Times New Roman" panose="02020603050405020304" pitchFamily="18" charset="0"/>
              </a:rPr>
              <a:t>city:STRING</a:t>
            </a:r>
            <a:r>
              <a:rPr lang="en-AU" b="1" dirty="0">
                <a:latin typeface="Times New Roman" panose="02020603050405020304" pitchFamily="18" charset="0"/>
                <a:cs typeface="Times New Roman" panose="02020603050405020304" pitchFamily="18" charset="0"/>
              </a:rPr>
              <a:t>,</a:t>
            </a:r>
          </a:p>
          <a:p>
            <a:pPr marL="747713" indent="1704975">
              <a:spcBef>
                <a:spcPts val="600"/>
              </a:spcBef>
              <a:buNone/>
            </a:pPr>
            <a:r>
              <a:rPr lang="en-AU" b="1" dirty="0" err="1">
                <a:latin typeface="Times New Roman" panose="02020603050405020304" pitchFamily="18" charset="0"/>
                <a:cs typeface="Times New Roman" panose="02020603050405020304" pitchFamily="18" charset="0"/>
              </a:rPr>
              <a:t>state:STRING</a:t>
            </a:r>
            <a:r>
              <a:rPr lang="en-AU" b="1" dirty="0">
                <a:latin typeface="Times New Roman" panose="02020603050405020304" pitchFamily="18" charset="0"/>
                <a:cs typeface="Times New Roman" panose="02020603050405020304" pitchFamily="18" charset="0"/>
              </a:rPr>
              <a:t>,</a:t>
            </a:r>
          </a:p>
          <a:p>
            <a:pPr marL="747713" indent="1704975">
              <a:spcBef>
                <a:spcPts val="600"/>
              </a:spcBef>
              <a:buNone/>
            </a:pPr>
            <a:r>
              <a:rPr lang="en-AU" b="1" dirty="0" err="1">
                <a:latin typeface="Times New Roman" panose="02020603050405020304" pitchFamily="18" charset="0"/>
                <a:cs typeface="Times New Roman" panose="02020603050405020304" pitchFamily="18" charset="0"/>
              </a:rPr>
              <a:t>zip:INT</a:t>
            </a:r>
            <a:r>
              <a:rPr lang="en-AU" b="1" dirty="0">
                <a:latin typeface="Times New Roman" panose="02020603050405020304" pitchFamily="18" charset="0"/>
                <a:cs typeface="Times New Roman" panose="02020603050405020304" pitchFamily="18" charset="0"/>
              </a:rPr>
              <a:t>&gt;)</a:t>
            </a:r>
          </a:p>
          <a:p>
            <a:pPr marL="747713" indent="-457200">
              <a:spcBef>
                <a:spcPts val="600"/>
              </a:spcBef>
              <a:buNone/>
            </a:pPr>
            <a:r>
              <a:rPr lang="en-US" b="1" dirty="0">
                <a:latin typeface="Times New Roman" panose="02020603050405020304" pitchFamily="18" charset="0"/>
                <a:cs typeface="Times New Roman" panose="02020603050405020304" pitchFamily="18" charset="0"/>
              </a:rPr>
              <a:t>ROW FORMAT DELIMITED </a:t>
            </a:r>
          </a:p>
          <a:p>
            <a:pPr marL="747713" indent="-457200">
              <a:spcBef>
                <a:spcPts val="600"/>
              </a:spcBef>
              <a:buNone/>
            </a:pPr>
            <a:r>
              <a:rPr lang="en-US" b="1" dirty="0">
                <a:latin typeface="Times New Roman" panose="02020603050405020304" pitchFamily="18" charset="0"/>
                <a:cs typeface="Times New Roman" panose="02020603050405020304" pitchFamily="18" charset="0"/>
              </a:rPr>
              <a:t>FIELDS TERMINATED BY '\t'</a:t>
            </a:r>
          </a:p>
          <a:p>
            <a:pPr marL="747713" indent="-457200">
              <a:spcBef>
                <a:spcPts val="600"/>
              </a:spcBef>
              <a:buNone/>
            </a:pPr>
            <a:r>
              <a:rPr lang="en-US" b="1" dirty="0">
                <a:latin typeface="Times New Roman" panose="02020603050405020304" pitchFamily="18" charset="0"/>
                <a:cs typeface="Times New Roman" panose="02020603050405020304" pitchFamily="18" charset="0"/>
              </a:rPr>
              <a:t>STORED AS TEXTFILE</a:t>
            </a:r>
            <a:r>
              <a:rPr lang="en-AU"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9607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External Table</a:t>
            </a:r>
          </a:p>
        </p:txBody>
      </p:sp>
      <p:sp>
        <p:nvSpPr>
          <p:cNvPr id="25602" name="Content Placeholder 2"/>
          <p:cNvSpPr>
            <a:spLocks noGrp="1"/>
          </p:cNvSpPr>
          <p:nvPr>
            <p:ph idx="1"/>
          </p:nvPr>
        </p:nvSpPr>
        <p:spPr>
          <a:xfrm>
            <a:off x="1294362" y="1445889"/>
            <a:ext cx="9603275" cy="4464581"/>
          </a:xfrm>
          <a:noFill/>
          <a:ln>
            <a:miter lim="800000"/>
            <a:headEnd/>
            <a:tailEnd/>
          </a:ln>
        </p:spPr>
        <p:txBody>
          <a:bodyPr vert="horz" wrap="square" numCol="1" anchor="t" anchorCtr="0" compatLnSpc="1">
            <a:prstTxWarp prst="textNoShape">
              <a:avLst/>
            </a:prstTxWarp>
            <a:noAutofit/>
          </a:bodyPr>
          <a:lstStyle/>
          <a:p>
            <a:pPr marL="0" indent="0">
              <a:spcBef>
                <a:spcPts val="600"/>
              </a:spcBef>
              <a:buNone/>
            </a:pPr>
            <a:r>
              <a:rPr lang="en-AU" b="1" dirty="0">
                <a:latin typeface="Times New Roman" panose="02020603050405020304" pitchFamily="18" charset="0"/>
                <a:cs typeface="Times New Roman" panose="02020603050405020304" pitchFamily="18" charset="0"/>
              </a:rPr>
              <a:t>CREATE EXTERNAL TABLE </a:t>
            </a:r>
            <a:r>
              <a:rPr lang="en-AU" b="1" dirty="0" err="1">
                <a:latin typeface="Times New Roman" panose="02020603050405020304" pitchFamily="18" charset="0"/>
                <a:cs typeface="Times New Roman" panose="02020603050405020304" pitchFamily="18" charset="0"/>
              </a:rPr>
              <a:t>page_view_stg</a:t>
            </a:r>
            <a:endParaRPr lang="en-AU" b="1" dirty="0">
              <a:latin typeface="Times New Roman" panose="02020603050405020304" pitchFamily="18" charset="0"/>
              <a:cs typeface="Times New Roman" panose="02020603050405020304" pitchFamily="18" charset="0"/>
            </a:endParaRPr>
          </a:p>
          <a:p>
            <a:pPr marL="0" indent="290513">
              <a:spcBef>
                <a:spcPts val="600"/>
              </a:spcBef>
              <a:buNone/>
            </a:pP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viewTime</a:t>
            </a:r>
            <a:r>
              <a:rPr lang="en-AU" b="1" dirty="0">
                <a:latin typeface="Times New Roman" panose="02020603050405020304" pitchFamily="18" charset="0"/>
                <a:cs typeface="Times New Roman" panose="02020603050405020304" pitchFamily="18" charset="0"/>
              </a:rPr>
              <a:t> INT,</a:t>
            </a:r>
          </a:p>
          <a:p>
            <a:pPr marL="747713" indent="-179388">
              <a:spcBef>
                <a:spcPts val="600"/>
              </a:spcBef>
              <a:buNone/>
            </a:pPr>
            <a:r>
              <a:rPr lang="en-AU" b="1" dirty="0" err="1">
                <a:latin typeface="Times New Roman" panose="02020603050405020304" pitchFamily="18" charset="0"/>
                <a:cs typeface="Times New Roman" panose="02020603050405020304" pitchFamily="18" charset="0"/>
              </a:rPr>
              <a:t>userid</a:t>
            </a:r>
            <a:r>
              <a:rPr lang="en-AU" b="1" dirty="0">
                <a:latin typeface="Times New Roman" panose="02020603050405020304" pitchFamily="18" charset="0"/>
                <a:cs typeface="Times New Roman" panose="02020603050405020304" pitchFamily="18" charset="0"/>
              </a:rPr>
              <a:t> BIGINT,</a:t>
            </a:r>
          </a:p>
          <a:p>
            <a:pPr marL="747713" indent="-179388">
              <a:spcBef>
                <a:spcPts val="600"/>
              </a:spcBef>
              <a:buNone/>
            </a:pPr>
            <a:r>
              <a:rPr lang="en-AU" b="1" dirty="0" err="1">
                <a:latin typeface="Times New Roman" panose="02020603050405020304" pitchFamily="18" charset="0"/>
                <a:cs typeface="Times New Roman" panose="02020603050405020304" pitchFamily="18" charset="0"/>
              </a:rPr>
              <a:t>page_url</a:t>
            </a:r>
            <a:r>
              <a:rPr lang="en-AU" b="1" dirty="0">
                <a:latin typeface="Times New Roman" panose="02020603050405020304" pitchFamily="18" charset="0"/>
                <a:cs typeface="Times New Roman" panose="02020603050405020304" pitchFamily="18" charset="0"/>
              </a:rPr>
              <a:t> STRING,</a:t>
            </a:r>
          </a:p>
          <a:p>
            <a:pPr marL="747713" indent="-179388">
              <a:spcBef>
                <a:spcPts val="600"/>
              </a:spcBef>
              <a:buNone/>
            </a:pPr>
            <a:r>
              <a:rPr lang="en-AU" b="1" dirty="0" err="1">
                <a:latin typeface="Times New Roman" panose="02020603050405020304" pitchFamily="18" charset="0"/>
                <a:cs typeface="Times New Roman" panose="02020603050405020304" pitchFamily="18" charset="0"/>
              </a:rPr>
              <a:t>referrer_url</a:t>
            </a:r>
            <a:r>
              <a:rPr lang="en-AU" b="1" dirty="0">
                <a:latin typeface="Times New Roman" panose="02020603050405020304" pitchFamily="18" charset="0"/>
                <a:cs typeface="Times New Roman" panose="02020603050405020304" pitchFamily="18" charset="0"/>
              </a:rPr>
              <a:t> STRING,</a:t>
            </a:r>
          </a:p>
          <a:p>
            <a:pPr marL="346075" indent="222250">
              <a:spcBef>
                <a:spcPts val="600"/>
              </a:spcBef>
              <a:buNone/>
            </a:pPr>
            <a:r>
              <a:rPr lang="en-AU" b="1" dirty="0" err="1">
                <a:latin typeface="Times New Roman" panose="02020603050405020304" pitchFamily="18" charset="0"/>
                <a:cs typeface="Times New Roman" panose="02020603050405020304" pitchFamily="18" charset="0"/>
              </a:rPr>
              <a:t>ip</a:t>
            </a:r>
            <a:r>
              <a:rPr lang="en-AU" b="1" dirty="0">
                <a:latin typeface="Times New Roman" panose="02020603050405020304" pitchFamily="18" charset="0"/>
                <a:cs typeface="Times New Roman" panose="02020603050405020304" pitchFamily="18" charset="0"/>
              </a:rPr>
              <a:t> STRING COMMENT 'IP Address of the User')</a:t>
            </a:r>
            <a:br>
              <a:rPr lang="en-AU" b="1" dirty="0">
                <a:latin typeface="Times New Roman" panose="02020603050405020304" pitchFamily="18" charset="0"/>
                <a:cs typeface="Times New Roman" panose="02020603050405020304" pitchFamily="18" charset="0"/>
              </a:rPr>
            </a:br>
            <a:r>
              <a:rPr lang="en-AU" b="1" dirty="0">
                <a:latin typeface="Times New Roman" panose="02020603050405020304" pitchFamily="18" charset="0"/>
                <a:cs typeface="Times New Roman" panose="02020603050405020304" pitchFamily="18" charset="0"/>
              </a:rPr>
              <a:t>ROW FORMAT DELIMITED </a:t>
            </a:r>
          </a:p>
          <a:p>
            <a:pPr marL="747713" indent="-401638">
              <a:spcBef>
                <a:spcPts val="600"/>
              </a:spcBef>
              <a:buNone/>
            </a:pPr>
            <a:r>
              <a:rPr lang="en-AU" b="1" dirty="0">
                <a:latin typeface="Times New Roman" panose="02020603050405020304" pitchFamily="18" charset="0"/>
                <a:cs typeface="Times New Roman" panose="02020603050405020304" pitchFamily="18" charset="0"/>
              </a:rPr>
              <a:t>FIELDS TERMINATED BY '\t'</a:t>
            </a:r>
          </a:p>
          <a:p>
            <a:pPr marL="747713" indent="-401638">
              <a:spcBef>
                <a:spcPts val="600"/>
              </a:spcBef>
              <a:buNone/>
            </a:pPr>
            <a:r>
              <a:rPr lang="en-AU" b="1" dirty="0">
                <a:latin typeface="Times New Roman" panose="02020603050405020304" pitchFamily="18" charset="0"/>
                <a:cs typeface="Times New Roman" panose="02020603050405020304" pitchFamily="18" charset="0"/>
              </a:rPr>
              <a:t>STORED AS TEXTFILE</a:t>
            </a:r>
          </a:p>
          <a:p>
            <a:pPr marL="747713" indent="-401638">
              <a:spcBef>
                <a:spcPts val="600"/>
              </a:spcBef>
              <a:buNone/>
            </a:pPr>
            <a:r>
              <a:rPr lang="en-AU" b="1" dirty="0">
                <a:latin typeface="Times New Roman" panose="02020603050405020304" pitchFamily="18" charset="0"/>
                <a:cs typeface="Times New Roman" panose="02020603050405020304" pitchFamily="18" charset="0"/>
              </a:rPr>
              <a:t>LOCATION '/user/staging/</a:t>
            </a:r>
            <a:r>
              <a:rPr lang="en-AU" b="1" dirty="0" err="1">
                <a:latin typeface="Times New Roman" panose="02020603050405020304" pitchFamily="18" charset="0"/>
                <a:cs typeface="Times New Roman" panose="02020603050405020304" pitchFamily="18" charset="0"/>
              </a:rPr>
              <a:t>page_view</a:t>
            </a:r>
            <a:r>
              <a:rPr lang="en-AU"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1564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F5BFB9-19E1-448E-B9F6-551DF7AD4F3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Altering and Dropping Tables</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B5EFF72A-5E4B-4E46-984D-B3D770E05DAB}"/>
              </a:ext>
            </a:extLst>
          </p:cNvPr>
          <p:cNvSpPr>
            <a:spLocks noGrp="1"/>
          </p:cNvSpPr>
          <p:nvPr>
            <p:ph idx="1"/>
          </p:nvPr>
        </p:nvSpPr>
        <p:spPr>
          <a:xfrm>
            <a:off x="1" y="2015732"/>
            <a:ext cx="12298016" cy="3450613"/>
          </a:xfrm>
        </p:spPr>
        <p:txBody>
          <a:bodyPr>
            <a:normAutofit/>
          </a:bodyPr>
          <a:lstStyle/>
          <a:p>
            <a:pPr marL="0" lvl="0" indent="0">
              <a:buNone/>
            </a:pPr>
            <a:r>
              <a:rPr lang="en-IN" sz="2400" b="1" dirty="0">
                <a:latin typeface="Times New Roman" panose="02020603050405020304" pitchFamily="18" charset="0"/>
                <a:cs typeface="Times New Roman" panose="02020603050405020304" pitchFamily="18" charset="0"/>
              </a:rPr>
              <a:t>hive&gt; ALTER TABLE T RENAME TO K;  </a:t>
            </a:r>
          </a:p>
          <a:p>
            <a:pPr marL="0" lvl="0" indent="0">
              <a:buNone/>
            </a:pPr>
            <a:r>
              <a:rPr lang="en-IN" sz="2400" b="1" dirty="0">
                <a:latin typeface="Times New Roman" panose="02020603050405020304" pitchFamily="18" charset="0"/>
                <a:cs typeface="Times New Roman" panose="02020603050405020304" pitchFamily="18" charset="0"/>
              </a:rPr>
              <a:t>hive&gt; ALTER TABLE K ADD COLUMNS (col INT);  </a:t>
            </a:r>
          </a:p>
          <a:p>
            <a:pPr marL="0" lvl="0" indent="0">
              <a:buNone/>
            </a:pPr>
            <a:r>
              <a:rPr lang="en-IN" sz="2400" b="1" dirty="0">
                <a:latin typeface="Times New Roman" panose="02020603050405020304" pitchFamily="18" charset="0"/>
                <a:cs typeface="Times New Roman" panose="02020603050405020304" pitchFamily="18" charset="0"/>
              </a:rPr>
              <a:t>hive&gt; ALTER TABLE </a:t>
            </a:r>
            <a:r>
              <a:rPr lang="en-IN" sz="2400" b="1" dirty="0" err="1">
                <a:latin typeface="Times New Roman" panose="02020603050405020304" pitchFamily="18" charset="0"/>
                <a:cs typeface="Times New Roman" panose="02020603050405020304" pitchFamily="18" charset="0"/>
              </a:rPr>
              <a:t>HIVE_TABLE</a:t>
            </a:r>
            <a:r>
              <a:rPr lang="en-IN" sz="2400" b="1" dirty="0">
                <a:latin typeface="Times New Roman" panose="02020603050405020304" pitchFamily="18" charset="0"/>
                <a:cs typeface="Times New Roman" panose="02020603050405020304" pitchFamily="18" charset="0"/>
              </a:rPr>
              <a:t> ADD COLUMNS (</a:t>
            </a:r>
            <a:r>
              <a:rPr lang="en-IN" sz="2400" b="1" dirty="0" err="1">
                <a:latin typeface="Times New Roman" panose="02020603050405020304" pitchFamily="18" charset="0"/>
                <a:cs typeface="Times New Roman" panose="02020603050405020304" pitchFamily="18" charset="0"/>
              </a:rPr>
              <a:t>col1</a:t>
            </a:r>
            <a:r>
              <a:rPr lang="en-IN" sz="2400" b="1" dirty="0">
                <a:latin typeface="Times New Roman" panose="02020603050405020304" pitchFamily="18" charset="0"/>
                <a:cs typeface="Times New Roman" panose="02020603050405020304" pitchFamily="18" charset="0"/>
              </a:rPr>
              <a:t> INT COMMENT 'a comment');  </a:t>
            </a:r>
          </a:p>
          <a:p>
            <a:endParaRPr lang="en-IN" dirty="0"/>
          </a:p>
        </p:txBody>
      </p:sp>
    </p:spTree>
    <p:extLst>
      <p:ext uri="{BB962C8B-B14F-4D97-AF65-F5344CB8AC3E}">
        <p14:creationId xmlns:p14="http://schemas.microsoft.com/office/powerpoint/2010/main" val="37961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Developers face problem in writing </a:t>
            </a:r>
            <a:r>
              <a:rPr lang="en-US" dirty="0" err="1"/>
              <a:t>MapReduce</a:t>
            </a:r>
            <a:r>
              <a:rPr lang="en-US" dirty="0"/>
              <a:t> logic</a:t>
            </a:r>
          </a:p>
          <a:p>
            <a:pPr marL="0" indent="0">
              <a:buNone/>
            </a:pPr>
            <a:r>
              <a:rPr lang="en-IN" dirty="0"/>
              <a:t>● How to port existing</a:t>
            </a:r>
          </a:p>
          <a:p>
            <a:pPr marL="0" indent="0">
              <a:buNone/>
            </a:pPr>
            <a:r>
              <a:rPr lang="en-IN" dirty="0"/>
              <a:t>○ relational databases</a:t>
            </a:r>
          </a:p>
          <a:p>
            <a:pPr marL="0" indent="0">
              <a:buNone/>
            </a:pPr>
            <a:r>
              <a:rPr lang="en-IN" dirty="0"/>
              <a:t>○ SQL infrastructure with </a:t>
            </a:r>
            <a:r>
              <a:rPr lang="en-IN" dirty="0" err="1"/>
              <a:t>Hadoop</a:t>
            </a:r>
            <a:r>
              <a:rPr lang="en-IN" dirty="0"/>
              <a:t>?</a:t>
            </a:r>
          </a:p>
          <a:p>
            <a:pPr marL="0" indent="0">
              <a:buNone/>
            </a:pPr>
            <a:r>
              <a:rPr lang="en-US" dirty="0"/>
              <a:t>● End users are familiar with SQL queries than </a:t>
            </a:r>
            <a:r>
              <a:rPr lang="en-US" dirty="0" err="1"/>
              <a:t>MapReduce</a:t>
            </a:r>
            <a:endParaRPr lang="en-US" dirty="0"/>
          </a:p>
          <a:p>
            <a:pPr marL="0" indent="0">
              <a:buNone/>
            </a:pPr>
            <a:r>
              <a:rPr lang="en-IN" dirty="0"/>
              <a:t>and Pig</a:t>
            </a:r>
          </a:p>
          <a:p>
            <a:pPr marL="0" indent="0">
              <a:buNone/>
            </a:pPr>
            <a:r>
              <a:rPr lang="en-US" dirty="0"/>
              <a:t>● Hive’s SQL-like query language makes data churning easy</a:t>
            </a:r>
            <a:endParaRPr lang="en-IN" dirty="0"/>
          </a:p>
        </p:txBody>
      </p:sp>
    </p:spTree>
    <p:extLst>
      <p:ext uri="{BB962C8B-B14F-4D97-AF65-F5344CB8AC3E}">
        <p14:creationId xmlns:p14="http://schemas.microsoft.com/office/powerpoint/2010/main" val="1506809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681739-372B-404D-8D54-D52D209AC9D7}"/>
              </a:ext>
            </a:extLst>
          </p:cNvPr>
          <p:cNvSpPr>
            <a:spLocks noGrp="1"/>
          </p:cNvSpPr>
          <p:nvPr>
            <p:ph type="title"/>
          </p:nvPr>
        </p:nvSpPr>
        <p:spPr>
          <a:xfrm>
            <a:off x="1027509" y="68344"/>
            <a:ext cx="9603275" cy="1049235"/>
          </a:xfrm>
        </p:spPr>
        <p:txBody>
          <a:bodyPr/>
          <a:lstStyle/>
          <a:p>
            <a:r>
              <a:rPr lang="en-US" dirty="0" err="1"/>
              <a:t>DML</a:t>
            </a:r>
            <a:endParaRPr lang="en-IN" dirty="0"/>
          </a:p>
        </p:txBody>
      </p:sp>
      <p:sp>
        <p:nvSpPr>
          <p:cNvPr id="6" name="Rectangle 5">
            <a:extLst>
              <a:ext uri="{FF2B5EF4-FFF2-40B4-BE49-F238E27FC236}">
                <a16:creationId xmlns="" xmlns:a16="http://schemas.microsoft.com/office/drawing/2014/main" id="{BDCB4FF1-0595-44A7-800F-C63A8EC1D0DD}"/>
              </a:ext>
            </a:extLst>
          </p:cNvPr>
          <p:cNvSpPr>
            <a:spLocks noChangeArrowheads="1"/>
          </p:cNvSpPr>
          <p:nvPr/>
        </p:nvSpPr>
        <p:spPr bwMode="auto">
          <a:xfrm>
            <a:off x="1192694" y="2376393"/>
            <a:ext cx="1285600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To understand the Hive DML commands, let's see the employee and employee_department table first.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1" descr="Employee department table hive DML operation">
            <a:extLst>
              <a:ext uri="{FF2B5EF4-FFF2-40B4-BE49-F238E27FC236}">
                <a16:creationId xmlns="" xmlns:a16="http://schemas.microsoft.com/office/drawing/2014/main" id="{D6E7A858-80C2-4D8A-8B27-86FD34591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695" y="2193820"/>
            <a:ext cx="7913917" cy="28104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 xmlns:a16="http://schemas.microsoft.com/office/drawing/2014/main" id="{7FCD2434-2D65-4CBE-8042-632AEE73230C}"/>
              </a:ext>
            </a:extLst>
          </p:cNvPr>
          <p:cNvSpPr>
            <a:spLocks noChangeArrowheads="1"/>
          </p:cNvSpPr>
          <p:nvPr/>
        </p:nvSpPr>
        <p:spPr bwMode="auto">
          <a:xfrm flipV="1">
            <a:off x="1192694" y="5004246"/>
            <a:ext cx="1285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50857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F6DD0-C3C0-48B5-91C9-C76669B7471A}"/>
              </a:ext>
            </a:extLst>
          </p:cNvPr>
          <p:cNvSpPr>
            <a:spLocks noGrp="1"/>
          </p:cNvSpPr>
          <p:nvPr>
            <p:ph type="title"/>
          </p:nvPr>
        </p:nvSpPr>
        <p:spPr>
          <a:xfrm>
            <a:off x="961248" y="-2313"/>
            <a:ext cx="9603275" cy="1049235"/>
          </a:xfrm>
        </p:spPr>
        <p:txBody>
          <a:bodyPr/>
          <a:lstStyle/>
          <a:p>
            <a:r>
              <a:rPr lang="en-US" dirty="0" err="1"/>
              <a:t>DML</a:t>
            </a:r>
            <a:r>
              <a:rPr lang="en-US" dirty="0"/>
              <a:t> commands</a:t>
            </a:r>
            <a:endParaRPr lang="en-IN" dirty="0"/>
          </a:p>
        </p:txBody>
      </p:sp>
      <p:sp>
        <p:nvSpPr>
          <p:cNvPr id="3" name="Content Placeholder 2">
            <a:extLst>
              <a:ext uri="{FF2B5EF4-FFF2-40B4-BE49-F238E27FC236}">
                <a16:creationId xmlns="" xmlns:a16="http://schemas.microsoft.com/office/drawing/2014/main" id="{D994D4A2-50C2-4AD4-B0A5-FE88CFED2CE0}"/>
              </a:ext>
            </a:extLst>
          </p:cNvPr>
          <p:cNvSpPr>
            <a:spLocks noGrp="1"/>
          </p:cNvSpPr>
          <p:nvPr>
            <p:ph idx="1"/>
          </p:nvPr>
        </p:nvSpPr>
        <p:spPr>
          <a:xfrm>
            <a:off x="503583" y="1046922"/>
            <a:ext cx="10551271" cy="4916556"/>
          </a:xfrm>
        </p:spPr>
        <p:txBody>
          <a:bodyPr>
            <a:no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LOAD DATA</a:t>
            </a:r>
          </a:p>
          <a:p>
            <a:pPr marL="0" lvl="0" indent="0">
              <a:buNone/>
            </a:pPr>
            <a:r>
              <a:rPr lang="en-IN" sz="2400" b="1" dirty="0">
                <a:latin typeface="Times New Roman" panose="02020603050405020304" pitchFamily="18" charset="0"/>
                <a:cs typeface="Times New Roman" panose="02020603050405020304" pitchFamily="18" charset="0"/>
              </a:rPr>
              <a:t>hive&gt; LOAD DATA LOCAL </a:t>
            </a:r>
            <a:r>
              <a:rPr lang="en-IN" sz="2400" b="1" dirty="0" err="1">
                <a:latin typeface="Times New Roman" panose="02020603050405020304" pitchFamily="18" charset="0"/>
                <a:cs typeface="Times New Roman" panose="02020603050405020304" pitchFamily="18" charset="0"/>
              </a:rPr>
              <a:t>INPATH</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usr</a:t>
            </a:r>
            <a:r>
              <a:rPr lang="en-IN" sz="2400" b="1" dirty="0">
                <a:latin typeface="Times New Roman" panose="02020603050405020304" pitchFamily="18" charset="0"/>
                <a:cs typeface="Times New Roman" panose="02020603050405020304" pitchFamily="18" charset="0"/>
              </a:rPr>
              <a:t>/Desktop/kv1.txt' OVERWRITE INTO TABLE Employee;  </a:t>
            </a:r>
          </a:p>
          <a:p>
            <a:pPr marL="0" indent="0">
              <a:buNone/>
            </a:pPr>
            <a:r>
              <a:rPr lang="en-IN" sz="2400" dirty="0">
                <a:latin typeface="Times New Roman" panose="02020603050405020304" pitchFamily="18" charset="0"/>
                <a:cs typeface="Times New Roman" panose="02020603050405020304" pitchFamily="18" charset="0"/>
              </a:rPr>
              <a:t>SELECTS and FILTERS</a:t>
            </a:r>
          </a:p>
          <a:p>
            <a:pPr marL="0" lvl="0" indent="0">
              <a:buNone/>
            </a:pPr>
            <a:r>
              <a:rPr lang="en-IN" sz="2400" b="1" dirty="0">
                <a:latin typeface="Times New Roman" panose="02020603050405020304" pitchFamily="18" charset="0"/>
                <a:cs typeface="Times New Roman" panose="02020603050405020304" pitchFamily="18" charset="0"/>
              </a:rPr>
              <a:t>hive&gt; SELECT  </a:t>
            </a:r>
            <a:r>
              <a:rPr lang="en-IN" sz="2400" b="1" dirty="0" err="1">
                <a:latin typeface="Times New Roman" panose="02020603050405020304" pitchFamily="18" charset="0"/>
                <a:cs typeface="Times New Roman" panose="02020603050405020304" pitchFamily="18" charset="0"/>
              </a:rPr>
              <a:t>E.EMP_ID</a:t>
            </a:r>
            <a:r>
              <a:rPr lang="en-IN" sz="2400" b="1" dirty="0">
                <a:latin typeface="Times New Roman" panose="02020603050405020304" pitchFamily="18" charset="0"/>
                <a:cs typeface="Times New Roman" panose="02020603050405020304" pitchFamily="18" charset="0"/>
              </a:rPr>
              <a:t> FROM Employee E  WHERE </a:t>
            </a:r>
            <a:r>
              <a:rPr lang="en-IN" sz="2400" b="1" dirty="0" err="1">
                <a:latin typeface="Times New Roman" panose="02020603050405020304" pitchFamily="18" charset="0"/>
                <a:cs typeface="Times New Roman" panose="02020603050405020304" pitchFamily="18" charset="0"/>
              </a:rPr>
              <a:t>E.Address</a:t>
            </a:r>
            <a:r>
              <a:rPr lang="en-IN" sz="2400" b="1" dirty="0">
                <a:latin typeface="Times New Roman" panose="02020603050405020304" pitchFamily="18" charset="0"/>
                <a:cs typeface="Times New Roman" panose="02020603050405020304" pitchFamily="18" charset="0"/>
              </a:rPr>
              <a:t>='US';  </a:t>
            </a:r>
          </a:p>
          <a:p>
            <a:pPr marL="0" indent="0">
              <a:buNone/>
            </a:pPr>
            <a:r>
              <a:rPr lang="en-IN" sz="2400" dirty="0">
                <a:latin typeface="Times New Roman" panose="02020603050405020304" pitchFamily="18" charset="0"/>
                <a:cs typeface="Times New Roman" panose="02020603050405020304" pitchFamily="18" charset="0"/>
              </a:rPr>
              <a:t>GROUP BY</a:t>
            </a:r>
          </a:p>
          <a:p>
            <a:pPr marL="0" indent="0">
              <a:buNone/>
            </a:pPr>
            <a:r>
              <a:rPr lang="en-IN" sz="2400" b="1" dirty="0">
                <a:latin typeface="Times New Roman" panose="02020603050405020304" pitchFamily="18" charset="0"/>
                <a:cs typeface="Times New Roman" panose="02020603050405020304" pitchFamily="18" charset="0"/>
              </a:rPr>
              <a:t>hive&gt; SELECT  </a:t>
            </a:r>
            <a:r>
              <a:rPr lang="en-IN" sz="2400" b="1" dirty="0" err="1">
                <a:latin typeface="Times New Roman" panose="02020603050405020304" pitchFamily="18" charset="0"/>
                <a:cs typeface="Times New Roman" panose="02020603050405020304" pitchFamily="18" charset="0"/>
              </a:rPr>
              <a:t>E.EMP_ID</a:t>
            </a:r>
            <a:r>
              <a:rPr lang="en-IN" sz="2400" b="1" dirty="0">
                <a:latin typeface="Times New Roman" panose="02020603050405020304" pitchFamily="18" charset="0"/>
                <a:cs typeface="Times New Roman" panose="02020603050405020304" pitchFamily="18" charset="0"/>
              </a:rPr>
              <a:t> FROM Employee E GROUP BY </a:t>
            </a:r>
            <a:r>
              <a:rPr lang="en-IN" sz="2400" b="1" dirty="0" err="1">
                <a:latin typeface="Times New Roman" panose="02020603050405020304" pitchFamily="18" charset="0"/>
                <a:cs typeface="Times New Roman" panose="02020603050405020304" pitchFamily="18" charset="0"/>
              </a:rPr>
              <a:t>E.Addresss</a:t>
            </a:r>
            <a:r>
              <a:rPr lang="en-IN"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20026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CEAD2A-DE6D-4762-8C21-727289E8D7A7}"/>
              </a:ext>
            </a:extLst>
          </p:cNvPr>
          <p:cNvSpPr>
            <a:spLocks noGrp="1"/>
          </p:cNvSpPr>
          <p:nvPr>
            <p:ph type="title"/>
          </p:nvPr>
        </p:nvSpPr>
        <p:spPr/>
        <p:txBody>
          <a:bodyPr/>
          <a:lstStyle/>
          <a:p>
            <a:r>
              <a:rPr lang="en-IN" b="1" dirty="0"/>
              <a:t>Sort by</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54471425-73B7-491E-878E-90A9992E757A}"/>
              </a:ext>
            </a:extLst>
          </p:cNvPr>
          <p:cNvSpPr>
            <a:spLocks noGrp="1"/>
          </p:cNvSpPr>
          <p:nvPr>
            <p:ph idx="1"/>
          </p:nvPr>
        </p:nvSpPr>
        <p:spPr/>
        <p:txBody>
          <a:bodyPr>
            <a:normAutofit lnSpcReduction="10000"/>
          </a:bodyPr>
          <a:lstStyle/>
          <a:p>
            <a:pPr marL="0" indent="0">
              <a:buNone/>
            </a:pPr>
            <a:r>
              <a:rPr lang="en-IN" sz="2400" dirty="0">
                <a:latin typeface="Times New Roman" panose="02020603050405020304" pitchFamily="18" charset="0"/>
                <a:cs typeface="Times New Roman" panose="02020603050405020304" pitchFamily="18" charset="0"/>
              </a:rPr>
              <a:t>Hive sort by and order by commands are used to fetch data in sorted order. The main differences between sort by and order by commands are given below.</a:t>
            </a:r>
          </a:p>
          <a:p>
            <a:pPr marL="0" lvl="0" indent="0">
              <a:buNone/>
            </a:pPr>
            <a:r>
              <a:rPr lang="en-IN" sz="2400" b="1" dirty="0">
                <a:latin typeface="Times New Roman" panose="02020603050405020304" pitchFamily="18" charset="0"/>
                <a:cs typeface="Times New Roman" panose="02020603050405020304" pitchFamily="18" charset="0"/>
              </a:rPr>
              <a:t>hive&gt; SELECT  </a:t>
            </a:r>
            <a:r>
              <a:rPr lang="en-IN" sz="2400" b="1" dirty="0" err="1">
                <a:latin typeface="Times New Roman" panose="02020603050405020304" pitchFamily="18" charset="0"/>
                <a:cs typeface="Times New Roman" panose="02020603050405020304" pitchFamily="18" charset="0"/>
              </a:rPr>
              <a:t>E.EMP_ID</a:t>
            </a:r>
            <a:r>
              <a:rPr lang="en-IN" sz="2400" b="1" dirty="0">
                <a:latin typeface="Times New Roman" panose="02020603050405020304" pitchFamily="18" charset="0"/>
                <a:cs typeface="Times New Roman" panose="02020603050405020304" pitchFamily="18" charset="0"/>
              </a:rPr>
              <a:t> FROM Employee E SORT BY </a:t>
            </a:r>
            <a:r>
              <a:rPr lang="en-IN" sz="2400" b="1" dirty="0" err="1">
                <a:latin typeface="Times New Roman" panose="02020603050405020304" pitchFamily="18" charset="0"/>
                <a:cs typeface="Times New Roman" panose="02020603050405020304" pitchFamily="18" charset="0"/>
              </a:rPr>
              <a:t>E.empid</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May use multiple reducers for final output.</a:t>
            </a:r>
          </a:p>
          <a:p>
            <a:pPr marL="0" indent="0">
              <a:buNone/>
            </a:pPr>
            <a:r>
              <a:rPr lang="en-IN" sz="2400" dirty="0">
                <a:latin typeface="Times New Roman" panose="02020603050405020304" pitchFamily="18" charset="0"/>
                <a:cs typeface="Times New Roman" panose="02020603050405020304" pitchFamily="18" charset="0"/>
              </a:rPr>
              <a:t>Only guarantees ordering of rows within a reducer.</a:t>
            </a:r>
          </a:p>
          <a:p>
            <a:pPr marL="0" indent="0">
              <a:buNone/>
            </a:pPr>
            <a:r>
              <a:rPr lang="en-IN" sz="2400" dirty="0">
                <a:latin typeface="Times New Roman" panose="02020603050405020304" pitchFamily="18" charset="0"/>
                <a:cs typeface="Times New Roman" panose="02020603050405020304" pitchFamily="18" charset="0"/>
              </a:rPr>
              <a:t>May give partially ordered result.</a:t>
            </a:r>
          </a:p>
          <a:p>
            <a:endParaRPr lang="en-IN" dirty="0"/>
          </a:p>
        </p:txBody>
      </p:sp>
    </p:spTree>
    <p:extLst>
      <p:ext uri="{BB962C8B-B14F-4D97-AF65-F5344CB8AC3E}">
        <p14:creationId xmlns:p14="http://schemas.microsoft.com/office/powerpoint/2010/main" val="2085703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0AB8CE-135F-4838-8C44-3020D7E0AD16}"/>
              </a:ext>
            </a:extLst>
          </p:cNvPr>
          <p:cNvSpPr>
            <a:spLocks noGrp="1"/>
          </p:cNvSpPr>
          <p:nvPr>
            <p:ph type="title"/>
          </p:nvPr>
        </p:nvSpPr>
        <p:spPr/>
        <p:txBody>
          <a:bodyPr/>
          <a:lstStyle/>
          <a:p>
            <a:r>
              <a:rPr lang="en-IN" b="1" dirty="0"/>
              <a:t>Order by</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53917752-A4A1-416E-A971-62F7DF0C86A3}"/>
              </a:ext>
            </a:extLst>
          </p:cNvPr>
          <p:cNvSpPr>
            <a:spLocks noGrp="1"/>
          </p:cNvSpPr>
          <p:nvPr>
            <p:ph idx="1"/>
          </p:nvPr>
        </p:nvSpPr>
        <p:spPr/>
        <p:txBody>
          <a:bodyPr/>
          <a:lstStyle/>
          <a:p>
            <a:pPr marL="0" lvl="0" indent="0">
              <a:buNone/>
            </a:pPr>
            <a:r>
              <a:rPr lang="en-IN" sz="2400" b="1" dirty="0">
                <a:latin typeface="Times New Roman" panose="02020603050405020304" pitchFamily="18" charset="0"/>
                <a:cs typeface="Times New Roman" panose="02020603050405020304" pitchFamily="18" charset="0"/>
              </a:rPr>
              <a:t>hive&gt; SELECT  </a:t>
            </a:r>
            <a:r>
              <a:rPr lang="en-IN" sz="2400" b="1" dirty="0" err="1">
                <a:latin typeface="Times New Roman" panose="02020603050405020304" pitchFamily="18" charset="0"/>
                <a:cs typeface="Times New Roman" panose="02020603050405020304" pitchFamily="18" charset="0"/>
              </a:rPr>
              <a:t>E.EMP_ID</a:t>
            </a:r>
            <a:r>
              <a:rPr lang="en-IN" sz="2400" b="1" dirty="0">
                <a:latin typeface="Times New Roman" panose="02020603050405020304" pitchFamily="18" charset="0"/>
                <a:cs typeface="Times New Roman" panose="02020603050405020304" pitchFamily="18" charset="0"/>
              </a:rPr>
              <a:t> FROM Employee E order BY </a:t>
            </a:r>
            <a:r>
              <a:rPr lang="en-IN" sz="2400" b="1" dirty="0" err="1">
                <a:latin typeface="Times New Roman" panose="02020603050405020304" pitchFamily="18" charset="0"/>
                <a:cs typeface="Times New Roman" panose="02020603050405020304" pitchFamily="18" charset="0"/>
              </a:rPr>
              <a:t>E.empid</a:t>
            </a:r>
            <a:r>
              <a:rPr lang="en-IN" sz="2400" b="1"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Uses single reducer to guarantee total order in output.</a:t>
            </a:r>
          </a:p>
          <a:p>
            <a:pPr marL="0" indent="0">
              <a:buNone/>
            </a:pPr>
            <a:r>
              <a:rPr lang="en-IN" sz="2400" dirty="0">
                <a:latin typeface="Times New Roman" panose="02020603050405020304" pitchFamily="18" charset="0"/>
                <a:cs typeface="Times New Roman" panose="02020603050405020304" pitchFamily="18" charset="0"/>
              </a:rPr>
              <a:t>LIMIT can be used to minimize sort time.</a:t>
            </a:r>
          </a:p>
          <a:p>
            <a:endParaRPr lang="en-IN" dirty="0"/>
          </a:p>
        </p:txBody>
      </p:sp>
    </p:spTree>
    <p:extLst>
      <p:ext uri="{BB962C8B-B14F-4D97-AF65-F5344CB8AC3E}">
        <p14:creationId xmlns:p14="http://schemas.microsoft.com/office/powerpoint/2010/main" val="2814269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C1115D-6C5A-466B-8028-D0D43FA83A2F}"/>
              </a:ext>
            </a:extLst>
          </p:cNvPr>
          <p:cNvSpPr>
            <a:spLocks noGrp="1"/>
          </p:cNvSpPr>
          <p:nvPr>
            <p:ph type="title"/>
          </p:nvPr>
        </p:nvSpPr>
        <p:spPr/>
        <p:txBody>
          <a:bodyPr/>
          <a:lstStyle/>
          <a:p>
            <a:r>
              <a:rPr lang="en-US" dirty="0"/>
              <a:t>JOINS</a:t>
            </a:r>
            <a:endParaRPr lang="en-IN" dirty="0"/>
          </a:p>
        </p:txBody>
      </p:sp>
      <p:pic>
        <p:nvPicPr>
          <p:cNvPr id="4" name="Content Placeholder 3" descr="Employee department table hive DML operation">
            <a:extLst>
              <a:ext uri="{FF2B5EF4-FFF2-40B4-BE49-F238E27FC236}">
                <a16:creationId xmlns="" xmlns:a16="http://schemas.microsoft.com/office/drawing/2014/main" id="{8FBC3A53-48F1-4234-8970-FB5385DD75A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6765" y="2416784"/>
            <a:ext cx="8361192" cy="2648320"/>
          </a:xfrm>
          <a:prstGeom prst="rect">
            <a:avLst/>
          </a:prstGeom>
          <a:noFill/>
          <a:ln>
            <a:noFill/>
          </a:ln>
        </p:spPr>
      </p:pic>
    </p:spTree>
    <p:extLst>
      <p:ext uri="{BB962C8B-B14F-4D97-AF65-F5344CB8AC3E}">
        <p14:creationId xmlns:p14="http://schemas.microsoft.com/office/powerpoint/2010/main" val="596143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BF92C8-3C73-482C-B02D-4CBCD651B58A}"/>
              </a:ext>
            </a:extLst>
          </p:cNvPr>
          <p:cNvSpPr>
            <a:spLocks noGrp="1"/>
          </p:cNvSpPr>
          <p:nvPr>
            <p:ph type="title"/>
          </p:nvPr>
        </p:nvSpPr>
        <p:spPr/>
        <p:txBody>
          <a:bodyPr/>
          <a:lstStyle/>
          <a:p>
            <a:r>
              <a:rPr lang="en-US" dirty="0"/>
              <a:t>INNER &amp; LEFT OUTER</a:t>
            </a:r>
            <a:endParaRPr lang="en-IN" dirty="0"/>
          </a:p>
        </p:txBody>
      </p:sp>
      <p:sp>
        <p:nvSpPr>
          <p:cNvPr id="3" name="Content Placeholder 2">
            <a:extLst>
              <a:ext uri="{FF2B5EF4-FFF2-40B4-BE49-F238E27FC236}">
                <a16:creationId xmlns="" xmlns:a16="http://schemas.microsoft.com/office/drawing/2014/main" id="{D7713E96-3C3D-4D92-A0B8-9E6775275289}"/>
              </a:ext>
            </a:extLst>
          </p:cNvPr>
          <p:cNvSpPr>
            <a:spLocks noGrp="1"/>
          </p:cNvSpPr>
          <p:nvPr>
            <p:ph idx="1"/>
          </p:nvPr>
        </p:nvSpPr>
        <p:spPr/>
        <p:txBody>
          <a:bodyPr>
            <a:normAutofit/>
          </a:bodyPr>
          <a:lstStyle/>
          <a:p>
            <a:pPr marL="0" indent="0">
              <a:buNone/>
            </a:pPr>
            <a:r>
              <a:rPr lang="en-IN" sz="2600" b="1" dirty="0">
                <a:latin typeface="Times New Roman" panose="02020603050405020304" pitchFamily="18" charset="0"/>
                <a:cs typeface="Times New Roman" panose="02020603050405020304" pitchFamily="18" charset="0"/>
              </a:rPr>
              <a:t>Inner joins</a:t>
            </a:r>
            <a:endParaRPr lang="en-IN" sz="2600" dirty="0">
              <a:latin typeface="Times New Roman" panose="02020603050405020304" pitchFamily="18" charset="0"/>
              <a:cs typeface="Times New Roman" panose="02020603050405020304" pitchFamily="18" charset="0"/>
            </a:endParaRPr>
          </a:p>
          <a:p>
            <a:pPr marL="0" lvl="0" indent="0">
              <a:buNone/>
            </a:pPr>
            <a:r>
              <a:rPr lang="en-IN" sz="2600" dirty="0">
                <a:latin typeface="Times New Roman" panose="02020603050405020304" pitchFamily="18" charset="0"/>
                <a:cs typeface="Times New Roman" panose="02020603050405020304" pitchFamily="18" charset="0"/>
              </a:rPr>
              <a:t>Select  *  from employee join </a:t>
            </a:r>
            <a:r>
              <a:rPr lang="en-IN" sz="2600" dirty="0" err="1">
                <a:latin typeface="Times New Roman" panose="02020603050405020304" pitchFamily="18" charset="0"/>
                <a:cs typeface="Times New Roman" panose="02020603050405020304" pitchFamily="18" charset="0"/>
              </a:rPr>
              <a:t>employeedepartment</a:t>
            </a:r>
            <a:r>
              <a:rPr lang="en-IN" sz="2600" dirty="0">
                <a:latin typeface="Times New Roman" panose="02020603050405020304" pitchFamily="18" charset="0"/>
                <a:cs typeface="Times New Roman" panose="02020603050405020304" pitchFamily="18" charset="0"/>
              </a:rPr>
              <a:t>  ON (</a:t>
            </a:r>
            <a:r>
              <a:rPr lang="en-IN" sz="2600" dirty="0" err="1">
                <a:latin typeface="Times New Roman" panose="02020603050405020304" pitchFamily="18" charset="0"/>
                <a:cs typeface="Times New Roman" panose="02020603050405020304" pitchFamily="18" charset="0"/>
              </a:rPr>
              <a:t>employee.empid</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employeedepartment.empId</a:t>
            </a:r>
            <a:r>
              <a:rPr lang="en-IN" sz="2600" dirty="0">
                <a:latin typeface="Times New Roman" panose="02020603050405020304" pitchFamily="18" charset="0"/>
                <a:cs typeface="Times New Roman" panose="02020603050405020304" pitchFamily="18" charset="0"/>
              </a:rPr>
              <a:t>)  </a:t>
            </a:r>
          </a:p>
          <a:p>
            <a:pPr marL="0" indent="0">
              <a:buNone/>
            </a:pPr>
            <a:r>
              <a:rPr lang="en-IN" sz="2600" b="1" dirty="0">
                <a:latin typeface="Times New Roman" panose="02020603050405020304" pitchFamily="18" charset="0"/>
                <a:cs typeface="Times New Roman" panose="02020603050405020304" pitchFamily="18" charset="0"/>
              </a:rPr>
              <a:t>Left outer joins</a:t>
            </a:r>
            <a:endParaRPr lang="en-IN" sz="2600" dirty="0">
              <a:latin typeface="Times New Roman" panose="02020603050405020304" pitchFamily="18" charset="0"/>
              <a:cs typeface="Times New Roman" panose="02020603050405020304" pitchFamily="18" charset="0"/>
            </a:endParaRPr>
          </a:p>
          <a:p>
            <a:pPr marL="0" lvl="0" indent="0">
              <a:buNone/>
            </a:pPr>
            <a:r>
              <a:rPr lang="en-IN" sz="2600" dirty="0">
                <a:latin typeface="Times New Roman" panose="02020603050405020304" pitchFamily="18" charset="0"/>
                <a:cs typeface="Times New Roman" panose="02020603050405020304" pitchFamily="18" charset="0"/>
              </a:rPr>
              <a:t>Select </a:t>
            </a:r>
            <a:r>
              <a:rPr lang="en-IN" sz="2600" dirty="0" err="1">
                <a:latin typeface="Times New Roman" panose="02020603050405020304" pitchFamily="18" charset="0"/>
                <a:cs typeface="Times New Roman" panose="02020603050405020304" pitchFamily="18" charset="0"/>
              </a:rPr>
              <a:t>e.empId</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empName</a:t>
            </a:r>
            <a:r>
              <a:rPr lang="en-IN" sz="2600" dirty="0">
                <a:latin typeface="Times New Roman" panose="02020603050405020304" pitchFamily="18" charset="0"/>
                <a:cs typeface="Times New Roman" panose="02020603050405020304" pitchFamily="18" charset="0"/>
              </a:rPr>
              <a:t>, department from employee e Left outer join </a:t>
            </a:r>
            <a:r>
              <a:rPr lang="en-IN" sz="2600" dirty="0" err="1">
                <a:latin typeface="Times New Roman" panose="02020603050405020304" pitchFamily="18" charset="0"/>
                <a:cs typeface="Times New Roman" panose="02020603050405020304" pitchFamily="18" charset="0"/>
              </a:rPr>
              <a:t>employeedepartment</a:t>
            </a:r>
            <a:r>
              <a:rPr lang="en-IN" sz="2600" dirty="0">
                <a:latin typeface="Times New Roman" panose="02020603050405020304" pitchFamily="18" charset="0"/>
                <a:cs typeface="Times New Roman" panose="02020603050405020304" pitchFamily="18" charset="0"/>
              </a:rPr>
              <a:t> ed on(</a:t>
            </a:r>
            <a:r>
              <a:rPr lang="en-IN" sz="2600" dirty="0" err="1">
                <a:latin typeface="Times New Roman" panose="02020603050405020304" pitchFamily="18" charset="0"/>
                <a:cs typeface="Times New Roman" panose="02020603050405020304" pitchFamily="18" charset="0"/>
              </a:rPr>
              <a:t>e.empId</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ed.empId</a:t>
            </a:r>
            <a:r>
              <a:rPr lang="en-IN" sz="26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972048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569DE7-C112-4FA6-A46C-2DE80699EB93}"/>
              </a:ext>
            </a:extLst>
          </p:cNvPr>
          <p:cNvSpPr>
            <a:spLocks noGrp="1"/>
          </p:cNvSpPr>
          <p:nvPr>
            <p:ph type="title"/>
          </p:nvPr>
        </p:nvSpPr>
        <p:spPr/>
        <p:txBody>
          <a:bodyPr/>
          <a:lstStyle/>
          <a:p>
            <a:r>
              <a:rPr lang="en-US" dirty="0"/>
              <a:t>RIGHT OUTER &amp; FULL OUTER JOIN</a:t>
            </a:r>
            <a:endParaRPr lang="en-IN" dirty="0"/>
          </a:p>
        </p:txBody>
      </p:sp>
      <p:sp>
        <p:nvSpPr>
          <p:cNvPr id="3" name="Content Placeholder 2">
            <a:extLst>
              <a:ext uri="{FF2B5EF4-FFF2-40B4-BE49-F238E27FC236}">
                <a16:creationId xmlns="" xmlns:a16="http://schemas.microsoft.com/office/drawing/2014/main" id="{D83B3124-8E0D-47A0-8FBC-42F661DF6CF2}"/>
              </a:ext>
            </a:extLst>
          </p:cNvPr>
          <p:cNvSpPr>
            <a:spLocks noGrp="1"/>
          </p:cNvSpPr>
          <p:nvPr>
            <p:ph idx="1"/>
          </p:nvPr>
        </p:nvSpPr>
        <p:spPr>
          <a:xfrm>
            <a:off x="609601" y="2015732"/>
            <a:ext cx="11449878" cy="3450613"/>
          </a:xfrm>
        </p:spPr>
        <p:txBody>
          <a:bodyPr/>
          <a:lstStyle/>
          <a:p>
            <a:pPr marL="0" indent="0">
              <a:buNone/>
            </a:pPr>
            <a:r>
              <a:rPr lang="en-IN" sz="2400" b="1" dirty="0">
                <a:latin typeface="Times New Roman" panose="02020603050405020304" pitchFamily="18" charset="0"/>
                <a:cs typeface="Times New Roman" panose="02020603050405020304" pitchFamily="18" charset="0"/>
              </a:rPr>
              <a:t>Right outer joins</a:t>
            </a:r>
            <a:endParaRPr lang="en-IN" sz="2400" dirty="0">
              <a:latin typeface="Times New Roman" panose="02020603050405020304" pitchFamily="18" charset="0"/>
              <a:cs typeface="Times New Roman" panose="02020603050405020304" pitchFamily="18" charset="0"/>
            </a:endParaRPr>
          </a:p>
          <a:p>
            <a:pPr marL="0" lvl="0" indent="0">
              <a:buNone/>
            </a:pPr>
            <a:r>
              <a:rPr lang="en-IN" sz="2400" dirty="0">
                <a:latin typeface="Times New Roman" panose="02020603050405020304" pitchFamily="18" charset="0"/>
                <a:cs typeface="Times New Roman" panose="02020603050405020304" pitchFamily="18" charset="0"/>
              </a:rPr>
              <a:t>Select </a:t>
            </a:r>
            <a:r>
              <a:rPr lang="en-IN" sz="2400" dirty="0" err="1">
                <a:latin typeface="Times New Roman" panose="02020603050405020304" pitchFamily="18" charset="0"/>
                <a:cs typeface="Times New Roman" panose="02020603050405020304" pitchFamily="18" charset="0"/>
              </a:rPr>
              <a:t>e.empId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empName</a:t>
            </a:r>
            <a:r>
              <a:rPr lang="en-IN" sz="2400" dirty="0">
                <a:latin typeface="Times New Roman" panose="02020603050405020304" pitchFamily="18" charset="0"/>
                <a:cs typeface="Times New Roman" panose="02020603050405020304" pitchFamily="18" charset="0"/>
              </a:rPr>
              <a:t>, department from employee e Right outer join employee department ed on(</a:t>
            </a:r>
            <a:r>
              <a:rPr lang="en-IN" sz="2400" dirty="0" err="1">
                <a:latin typeface="Times New Roman" panose="02020603050405020304" pitchFamily="18" charset="0"/>
                <a:cs typeface="Times New Roman" panose="02020603050405020304" pitchFamily="18" charset="0"/>
              </a:rPr>
              <a:t>e.empId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ed.empId</a:t>
            </a:r>
            <a:r>
              <a:rPr lang="en-IN" sz="2400" dirty="0">
                <a:latin typeface="Times New Roman" panose="02020603050405020304" pitchFamily="18" charset="0"/>
                <a:cs typeface="Times New Roman" panose="02020603050405020304" pitchFamily="18" charset="0"/>
              </a:rPr>
              <a:t>);  </a:t>
            </a:r>
          </a:p>
          <a:p>
            <a:pPr marL="0" indent="0">
              <a:buNone/>
            </a:pPr>
            <a:r>
              <a:rPr lang="en-IN" sz="2400" b="1" dirty="0">
                <a:latin typeface="Times New Roman" panose="02020603050405020304" pitchFamily="18" charset="0"/>
                <a:cs typeface="Times New Roman" panose="02020603050405020304" pitchFamily="18" charset="0"/>
              </a:rPr>
              <a:t>Full outer joins</a:t>
            </a:r>
            <a:endParaRPr lang="en-IN" sz="2400" dirty="0">
              <a:latin typeface="Times New Roman" panose="02020603050405020304" pitchFamily="18" charset="0"/>
              <a:cs typeface="Times New Roman" panose="02020603050405020304" pitchFamily="18" charset="0"/>
            </a:endParaRPr>
          </a:p>
          <a:p>
            <a:pPr marL="0" lvl="0" indent="0">
              <a:buNone/>
            </a:pPr>
            <a:r>
              <a:rPr lang="en-IN" sz="2400" dirty="0">
                <a:latin typeface="Times New Roman" panose="02020603050405020304" pitchFamily="18" charset="0"/>
                <a:cs typeface="Times New Roman" panose="02020603050405020304" pitchFamily="18" charset="0"/>
              </a:rPr>
              <a:t>Select </a:t>
            </a:r>
            <a:r>
              <a:rPr lang="en-IN" sz="2400" dirty="0" err="1">
                <a:latin typeface="Times New Roman" panose="02020603050405020304" pitchFamily="18" charset="0"/>
                <a:cs typeface="Times New Roman" panose="02020603050405020304" pitchFamily="18" charset="0"/>
              </a:rPr>
              <a:t>e.empId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empName</a:t>
            </a:r>
            <a:r>
              <a:rPr lang="en-IN" sz="2400" dirty="0">
                <a:latin typeface="Times New Roman" panose="02020603050405020304" pitchFamily="18" charset="0"/>
                <a:cs typeface="Times New Roman" panose="02020603050405020304" pitchFamily="18" charset="0"/>
              </a:rPr>
              <a:t>, department from employee e FULL outer join employee department ed on(</a:t>
            </a:r>
            <a:r>
              <a:rPr lang="en-IN" sz="2400" dirty="0" err="1">
                <a:latin typeface="Times New Roman" panose="02020603050405020304" pitchFamily="18" charset="0"/>
                <a:cs typeface="Times New Roman" panose="02020603050405020304" pitchFamily="18" charset="0"/>
              </a:rPr>
              <a:t>e.empId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ed.emp</a:t>
            </a:r>
            <a:r>
              <a:rPr lang="en-IN" sz="2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943887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4C8112-0873-47C9-9DA1-A6B582C40BF7}"/>
              </a:ext>
            </a:extLst>
          </p:cNvPr>
          <p:cNvSpPr>
            <a:spLocks noGrp="1"/>
          </p:cNvSpPr>
          <p:nvPr>
            <p:ph type="title"/>
          </p:nvPr>
        </p:nvSpPr>
        <p:spPr>
          <a:xfrm>
            <a:off x="1451579" y="371061"/>
            <a:ext cx="9603275" cy="848139"/>
          </a:xfrm>
        </p:spPr>
        <p:txBody>
          <a:bodyPr/>
          <a:lstStyle/>
          <a:p>
            <a:r>
              <a:rPr lang="en-IN" b="1" dirty="0"/>
              <a:t>More hive queries</a:t>
            </a:r>
            <a:endParaRPr lang="en-IN" dirty="0"/>
          </a:p>
        </p:txBody>
      </p:sp>
      <p:sp>
        <p:nvSpPr>
          <p:cNvPr id="3" name="Content Placeholder 2">
            <a:extLst>
              <a:ext uri="{FF2B5EF4-FFF2-40B4-BE49-F238E27FC236}">
                <a16:creationId xmlns="" xmlns:a16="http://schemas.microsoft.com/office/drawing/2014/main" id="{55E78775-19A5-456A-8356-468A753D4C8D}"/>
              </a:ext>
            </a:extLst>
          </p:cNvPr>
          <p:cNvSpPr>
            <a:spLocks noGrp="1"/>
          </p:cNvSpPr>
          <p:nvPr>
            <p:ph idx="1"/>
          </p:nvPr>
        </p:nvSpPr>
        <p:spPr>
          <a:xfrm>
            <a:off x="424071" y="1060175"/>
            <a:ext cx="10630784" cy="4406172"/>
          </a:xfrm>
        </p:spPr>
        <p:txBody>
          <a:bodyPr>
            <a:normAutofit/>
          </a:bodyPr>
          <a:lstStyle/>
          <a:p>
            <a:pPr marL="0" indent="0">
              <a:buNone/>
            </a:pPr>
            <a:r>
              <a:rPr lang="en-IN" b="1" dirty="0"/>
              <a:t>AlexRon,123,Mathematics#Physics#Chemistry#MolecularBiology,semseterfee|18000.50#labfee|1000#examfee|2500,011#1023550456</a:t>
            </a:r>
          </a:p>
          <a:p>
            <a:pPr marL="0" indent="0">
              <a:buNone/>
            </a:pPr>
            <a:r>
              <a:rPr lang="en-IN" b="1" dirty="0"/>
              <a:t>Alexa,111,Mathematics#Physics#English#ComputerScience,semseterfee|17000.50#labfee|2000#examfee|3500,012#1045550451</a:t>
            </a:r>
          </a:p>
          <a:p>
            <a:pPr marL="0" indent="0">
              <a:buNone/>
            </a:pPr>
            <a:r>
              <a:rPr lang="en-IN" b="1" dirty="0"/>
              <a:t>Derek,143,Mathematics#Physics#Geography#MolecularBiology,semseterfee|20000.50#labfee|1500#examfee|2200,014#34523550456</a:t>
            </a:r>
          </a:p>
          <a:p>
            <a:pPr marL="0" indent="0">
              <a:buNone/>
            </a:pPr>
            <a:r>
              <a:rPr lang="en-IN" b="1" dirty="0"/>
              <a:t>Dona,115,Chemistry#Physics#English#ComputerScience,semseterfee|17400.40#labfee|1000#examfee|1500,011#10455545251</a:t>
            </a:r>
          </a:p>
          <a:p>
            <a:pPr marL="0" indent="0">
              <a:buNone/>
            </a:pPr>
            <a:r>
              <a:rPr lang="en-IN" sz="2800" b="1" dirty="0">
                <a:solidFill>
                  <a:srgbClr val="FF0000"/>
                </a:solidFill>
              </a:rPr>
              <a:t>(let the name of the above data file is student.dat)</a:t>
            </a:r>
          </a:p>
        </p:txBody>
      </p:sp>
    </p:spTree>
    <p:extLst>
      <p:ext uri="{BB962C8B-B14F-4D97-AF65-F5344CB8AC3E}">
        <p14:creationId xmlns:p14="http://schemas.microsoft.com/office/powerpoint/2010/main" val="2930557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E21CE43-EA3D-4468-B916-8E3EAE9E9099}"/>
              </a:ext>
            </a:extLst>
          </p:cNvPr>
          <p:cNvSpPr>
            <a:spLocks noGrp="1"/>
          </p:cNvSpPr>
          <p:nvPr>
            <p:ph idx="1"/>
          </p:nvPr>
        </p:nvSpPr>
        <p:spPr>
          <a:xfrm>
            <a:off x="881735" y="1268345"/>
            <a:ext cx="9603275" cy="4816989"/>
          </a:xfrm>
        </p:spPr>
        <p:txBody>
          <a:bodyPr>
            <a:noAutofit/>
          </a:bodyPr>
          <a:lstStyle/>
          <a:p>
            <a:pPr marL="0" indent="0">
              <a:buNone/>
            </a:pPr>
            <a:r>
              <a:rPr lang="en-IN" sz="2400" dirty="0"/>
              <a:t>1. To create the table from the data use the below query</a:t>
            </a:r>
          </a:p>
          <a:p>
            <a:pPr marL="0" indent="0">
              <a:buNone/>
            </a:pPr>
            <a:r>
              <a:rPr lang="en-IN" sz="1800" b="1" dirty="0"/>
              <a:t>CREATE TABLE IF NOT EXISTS students (name STRING ,id INT ,subjects ARRAY &lt; STRING &gt;,</a:t>
            </a:r>
            <a:r>
              <a:rPr lang="en-IN" sz="1800" b="1" dirty="0" err="1"/>
              <a:t>feeDetails</a:t>
            </a:r>
            <a:r>
              <a:rPr lang="en-IN" sz="1800" b="1" dirty="0"/>
              <a:t> MAP &lt; STRING , FLOAT &gt;,</a:t>
            </a:r>
            <a:r>
              <a:rPr lang="en-IN" sz="1800" b="1" dirty="0" err="1"/>
              <a:t>phoneNumber</a:t>
            </a:r>
            <a:r>
              <a:rPr lang="en-IN" sz="1800" b="1" dirty="0"/>
              <a:t> STRUCT &lt;</a:t>
            </a:r>
            <a:r>
              <a:rPr lang="en-IN" sz="1800" b="1" dirty="0" err="1"/>
              <a:t>areacode</a:t>
            </a:r>
            <a:r>
              <a:rPr lang="en-IN" sz="1800" b="1" dirty="0"/>
              <a:t>: INT , number : INT &gt; )</a:t>
            </a:r>
          </a:p>
          <a:p>
            <a:pPr marL="0" indent="0">
              <a:buNone/>
            </a:pPr>
            <a:r>
              <a:rPr lang="en-IN" sz="1800" b="1" dirty="0"/>
              <a:t>ROW FORMAT DELIMITED</a:t>
            </a:r>
          </a:p>
          <a:p>
            <a:pPr marL="0" indent="0">
              <a:buNone/>
            </a:pPr>
            <a:r>
              <a:rPr lang="en-IN" sz="1800" b="1" dirty="0"/>
              <a:t>FIELDS TERMINATED BY ','</a:t>
            </a:r>
          </a:p>
          <a:p>
            <a:pPr marL="0" indent="0">
              <a:buNone/>
            </a:pPr>
            <a:r>
              <a:rPr lang="en-IN" sz="1800" b="1" dirty="0"/>
              <a:t>COLLECTION ITEMS TERMINATED BY '#'</a:t>
            </a:r>
          </a:p>
          <a:p>
            <a:pPr marL="0" indent="0">
              <a:buNone/>
            </a:pPr>
            <a:r>
              <a:rPr lang="en-IN" sz="1800" b="1" dirty="0"/>
              <a:t>MAP KEYS TERMINATED BY '|'</a:t>
            </a:r>
          </a:p>
          <a:p>
            <a:pPr marL="0" indent="0">
              <a:buNone/>
            </a:pPr>
            <a:r>
              <a:rPr lang="en-IN" sz="1800" b="1" dirty="0"/>
              <a:t>LINES TERMINATED BY '\n'</a:t>
            </a:r>
          </a:p>
          <a:p>
            <a:pPr marL="0" indent="0">
              <a:buNone/>
            </a:pPr>
            <a:r>
              <a:rPr lang="en-IN" sz="1800" b="1" dirty="0"/>
              <a:t>STORED AS </a:t>
            </a:r>
            <a:r>
              <a:rPr lang="en-IN" sz="1800" b="1" dirty="0" err="1"/>
              <a:t>TEXTFILE</a:t>
            </a:r>
            <a:r>
              <a:rPr lang="en-IN" sz="1800" b="1" dirty="0"/>
              <a:t>;</a:t>
            </a:r>
          </a:p>
          <a:p>
            <a:pPr marL="0" indent="0">
              <a:buNone/>
            </a:pPr>
            <a:endParaRPr lang="en-IN" sz="1800" b="1" dirty="0"/>
          </a:p>
        </p:txBody>
      </p:sp>
    </p:spTree>
    <p:extLst>
      <p:ext uri="{BB962C8B-B14F-4D97-AF65-F5344CB8AC3E}">
        <p14:creationId xmlns:p14="http://schemas.microsoft.com/office/powerpoint/2010/main" val="4184029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9FC5A1-96AE-43F0-B749-1D7642A3D806}"/>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2B02F9C6-CBF9-489D-8DCB-1E3E7B07035A}"/>
              </a:ext>
            </a:extLst>
          </p:cNvPr>
          <p:cNvSpPr>
            <a:spLocks noGrp="1"/>
          </p:cNvSpPr>
          <p:nvPr>
            <p:ph idx="1"/>
          </p:nvPr>
        </p:nvSpPr>
        <p:spPr>
          <a:xfrm>
            <a:off x="1451579" y="2015732"/>
            <a:ext cx="9603275" cy="3907990"/>
          </a:xfrm>
        </p:spPr>
        <p:txBody>
          <a:bodyPr>
            <a:noAutofit/>
          </a:bodyPr>
          <a:lstStyle/>
          <a:p>
            <a:pPr marL="0" indent="0">
              <a:buNone/>
            </a:pPr>
            <a:r>
              <a:rPr lang="en-IN" sz="2400" dirty="0"/>
              <a:t>2. Load the data into the table </a:t>
            </a:r>
            <a:r>
              <a:rPr lang="en-IN" sz="2400" b="1" dirty="0"/>
              <a:t>(if stored on </a:t>
            </a:r>
            <a:r>
              <a:rPr lang="en-IN" sz="2400" b="1" dirty="0" err="1"/>
              <a:t>HDFS</a:t>
            </a:r>
            <a:r>
              <a:rPr lang="en-IN" sz="2400" b="1" dirty="0"/>
              <a:t>) </a:t>
            </a:r>
            <a:r>
              <a:rPr lang="en-IN" sz="2400" dirty="0"/>
              <a:t>, remember this will move the file to</a:t>
            </a:r>
          </a:p>
          <a:p>
            <a:pPr marL="0" indent="0">
              <a:buNone/>
            </a:pPr>
            <a:r>
              <a:rPr lang="en-IN" sz="2400" b="1" dirty="0"/>
              <a:t>load data </a:t>
            </a:r>
            <a:r>
              <a:rPr lang="en-IN" sz="2400" b="1" dirty="0" err="1"/>
              <a:t>inpath</a:t>
            </a:r>
            <a:r>
              <a:rPr lang="en-IN" sz="2400" b="1" dirty="0"/>
              <a:t> 'add path to your file here' overwrite into table students;</a:t>
            </a:r>
          </a:p>
          <a:p>
            <a:pPr marL="0" indent="0">
              <a:buNone/>
            </a:pPr>
            <a:r>
              <a:rPr lang="en-IN" sz="2400" b="1" dirty="0"/>
              <a:t>Note: </a:t>
            </a:r>
            <a:r>
              <a:rPr lang="en-IN" sz="2400" dirty="0"/>
              <a:t>If you are using the file located on your local </a:t>
            </a:r>
            <a:r>
              <a:rPr lang="en-IN" sz="2400"/>
              <a:t>directory </a:t>
            </a:r>
            <a:r>
              <a:rPr lang="en-IN" sz="2400" smtClean="0"/>
              <a:t>you </a:t>
            </a:r>
            <a:r>
              <a:rPr lang="en-IN" sz="2400" dirty="0"/>
              <a:t>will need to use the below query.</a:t>
            </a:r>
          </a:p>
          <a:p>
            <a:pPr marL="0" indent="0">
              <a:buNone/>
            </a:pPr>
            <a:r>
              <a:rPr lang="en-IN" sz="2400" b="1" dirty="0"/>
              <a:t>load data local </a:t>
            </a:r>
            <a:r>
              <a:rPr lang="en-IN" sz="2400" b="1" dirty="0" err="1"/>
              <a:t>inpath</a:t>
            </a:r>
            <a:r>
              <a:rPr lang="en-IN" sz="2400" b="1" dirty="0"/>
              <a:t> 'add path to your file here' overwrite into table students;</a:t>
            </a:r>
          </a:p>
        </p:txBody>
      </p:sp>
    </p:spTree>
    <p:extLst>
      <p:ext uri="{BB962C8B-B14F-4D97-AF65-F5344CB8AC3E}">
        <p14:creationId xmlns:p14="http://schemas.microsoft.com/office/powerpoint/2010/main" val="200695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C1CE84-EA3D-4A83-BB36-42C749DE68B1}"/>
              </a:ext>
            </a:extLst>
          </p:cNvPr>
          <p:cNvSpPr>
            <a:spLocks noGrp="1"/>
          </p:cNvSpPr>
          <p:nvPr>
            <p:ph type="title"/>
          </p:nvPr>
        </p:nvSpPr>
        <p:spPr/>
        <p:txBody>
          <a:bodyPr/>
          <a:lstStyle/>
          <a:p>
            <a:r>
              <a:rPr lang="en-US" dirty="0"/>
              <a:t>Key Features OF Hive</a:t>
            </a:r>
            <a:endParaRPr lang="en-IN" dirty="0"/>
          </a:p>
        </p:txBody>
      </p:sp>
      <p:sp>
        <p:nvSpPr>
          <p:cNvPr id="3" name="Content Placeholder 2">
            <a:extLst>
              <a:ext uri="{FF2B5EF4-FFF2-40B4-BE49-F238E27FC236}">
                <a16:creationId xmlns="" xmlns:a16="http://schemas.microsoft.com/office/drawing/2014/main" id="{A08FC3C0-3601-446D-A7D4-B7FD1150566E}"/>
              </a:ext>
            </a:extLst>
          </p:cNvPr>
          <p:cNvSpPr>
            <a:spLocks noGrp="1"/>
          </p:cNvSpPr>
          <p:nvPr>
            <p:ph idx="1"/>
          </p:nvPr>
        </p:nvSpPr>
        <p:spPr>
          <a:xfrm>
            <a:off x="1451579" y="1656522"/>
            <a:ext cx="9603275" cy="380982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main features of Hive are:</a:t>
            </a:r>
          </a:p>
          <a:p>
            <a:pPr marL="0" indent="0">
              <a:buNone/>
            </a:pPr>
            <a:r>
              <a:rPr lang="en-IN" sz="2400" dirty="0">
                <a:latin typeface="Times New Roman" panose="02020603050405020304" pitchFamily="18" charset="0"/>
                <a:cs typeface="Times New Roman" panose="02020603050405020304" pitchFamily="18" charset="0"/>
              </a:rPr>
              <a:t>● An SQL-like interface to write queries on large datasets.</a:t>
            </a:r>
          </a:p>
          <a:p>
            <a:pPr marL="0" indent="0">
              <a:buNone/>
            </a:pPr>
            <a:r>
              <a:rPr lang="en-IN" sz="2400" dirty="0">
                <a:latin typeface="Times New Roman" panose="02020603050405020304" pitchFamily="18" charset="0"/>
                <a:cs typeface="Times New Roman" panose="02020603050405020304" pitchFamily="18" charset="0"/>
              </a:rPr>
              <a:t>● Hive can be used to process all variants of data i.e. Structured, Semi-structured and Unstructured.</a:t>
            </a:r>
          </a:p>
          <a:p>
            <a:pPr marL="0" indent="0">
              <a:buNone/>
            </a:pPr>
            <a:r>
              <a:rPr lang="en-IN" sz="2400" dirty="0">
                <a:latin typeface="Times New Roman" panose="02020603050405020304" pitchFamily="18" charset="0"/>
                <a:cs typeface="Times New Roman" panose="02020603050405020304" pitchFamily="18" charset="0"/>
              </a:rPr>
              <a:t>● A variety of built-in functions for working with dates, strings, etc.</a:t>
            </a:r>
          </a:p>
          <a:p>
            <a:pPr marL="0" indent="0">
              <a:buNone/>
            </a:pPr>
            <a:r>
              <a:rPr lang="en-IN" sz="2400" dirty="0">
                <a:latin typeface="Times New Roman" panose="02020603050405020304" pitchFamily="18" charset="0"/>
                <a:cs typeface="Times New Roman" panose="02020603050405020304" pitchFamily="18" charset="0"/>
              </a:rPr>
              <a:t>● Easy </a:t>
            </a:r>
            <a:r>
              <a:rPr lang="en-IN" sz="2400" dirty="0" err="1">
                <a:latin typeface="Times New Roman" panose="02020603050405020304" pitchFamily="18" charset="0"/>
                <a:cs typeface="Times New Roman" panose="02020603050405020304" pitchFamily="18" charset="0"/>
              </a:rPr>
              <a:t>ETL</a:t>
            </a:r>
            <a:r>
              <a:rPr lang="en-IN" sz="2400" dirty="0">
                <a:latin typeface="Times New Roman" panose="02020603050405020304" pitchFamily="18" charset="0"/>
                <a:cs typeface="Times New Roman" panose="02020603050405020304" pitchFamily="18" charset="0"/>
              </a:rPr>
              <a:t> (extraction, transformation, and loading) of data.</a:t>
            </a:r>
          </a:p>
        </p:txBody>
      </p:sp>
    </p:spTree>
    <p:extLst>
      <p:ext uri="{BB962C8B-B14F-4D97-AF65-F5344CB8AC3E}">
        <p14:creationId xmlns:p14="http://schemas.microsoft.com/office/powerpoint/2010/main" val="1327185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234CE7-7959-4B1A-8662-04F0AB6B578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A9B42DD-381D-4934-A3C5-53644E16EB03}"/>
              </a:ext>
            </a:extLst>
          </p:cNvPr>
          <p:cNvSpPr>
            <a:spLocks noGrp="1"/>
          </p:cNvSpPr>
          <p:nvPr>
            <p:ph idx="1"/>
          </p:nvPr>
        </p:nvSpPr>
        <p:spPr/>
        <p:txBody>
          <a:bodyPr>
            <a:normAutofit/>
          </a:bodyPr>
          <a:lstStyle/>
          <a:p>
            <a:pPr marL="0" indent="0">
              <a:buNone/>
            </a:pPr>
            <a:r>
              <a:rPr lang="en-IN" sz="2400" dirty="0"/>
              <a:t>3. To verify if the data has been loaded correctly use the below query</a:t>
            </a:r>
          </a:p>
          <a:p>
            <a:pPr marL="0" indent="0">
              <a:buNone/>
            </a:pPr>
            <a:r>
              <a:rPr lang="en-IN" sz="2400" b="1" dirty="0"/>
              <a:t>Select * FROM students;</a:t>
            </a:r>
          </a:p>
        </p:txBody>
      </p:sp>
    </p:spTree>
    <p:extLst>
      <p:ext uri="{BB962C8B-B14F-4D97-AF65-F5344CB8AC3E}">
        <p14:creationId xmlns:p14="http://schemas.microsoft.com/office/powerpoint/2010/main" val="878653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0444B-1728-4577-812C-64F43A4B5C0D}"/>
              </a:ext>
            </a:extLst>
          </p:cNvPr>
          <p:cNvSpPr>
            <a:spLocks noGrp="1"/>
          </p:cNvSpPr>
          <p:nvPr>
            <p:ph type="title"/>
          </p:nvPr>
        </p:nvSpPr>
        <p:spPr>
          <a:xfrm>
            <a:off x="1294362" y="1"/>
            <a:ext cx="9603275" cy="583096"/>
          </a:xfrm>
        </p:spPr>
        <p:txBody>
          <a:bodyPr/>
          <a:lstStyle/>
          <a:p>
            <a:r>
              <a:rPr lang="en-US" dirty="0"/>
              <a:t>EXPLODE FUNCTION</a:t>
            </a:r>
            <a:endParaRPr lang="en-IN" dirty="0"/>
          </a:p>
        </p:txBody>
      </p:sp>
      <p:sp>
        <p:nvSpPr>
          <p:cNvPr id="3" name="Content Placeholder 2">
            <a:extLst>
              <a:ext uri="{FF2B5EF4-FFF2-40B4-BE49-F238E27FC236}">
                <a16:creationId xmlns="" xmlns:a16="http://schemas.microsoft.com/office/drawing/2014/main" id="{5664EA1D-B5E6-4358-8ADB-E4A9304C8308}"/>
              </a:ext>
            </a:extLst>
          </p:cNvPr>
          <p:cNvSpPr>
            <a:spLocks noGrp="1"/>
          </p:cNvSpPr>
          <p:nvPr>
            <p:ph idx="1"/>
          </p:nvPr>
        </p:nvSpPr>
        <p:spPr>
          <a:xfrm>
            <a:off x="961249" y="742123"/>
            <a:ext cx="9603275" cy="4883249"/>
          </a:xfrm>
        </p:spPr>
        <p:txBody>
          <a:bodyPr>
            <a:normAutofit fontScale="70000" lnSpcReduction="20000"/>
          </a:bodyPr>
          <a:lstStyle/>
          <a:p>
            <a:pPr marL="0" indent="0">
              <a:buNone/>
            </a:pPr>
            <a:r>
              <a:rPr lang="en-IN" sz="2600" b="1" i="1" dirty="0"/>
              <a:t>explode(ARRAY&lt;T&gt; a)</a:t>
            </a:r>
            <a:endParaRPr lang="en-IN" sz="2600" b="1" dirty="0"/>
          </a:p>
          <a:p>
            <a:pPr marL="0" indent="0">
              <a:buNone/>
            </a:pPr>
            <a:r>
              <a:rPr lang="en-IN" sz="2600" dirty="0"/>
              <a:t>Explodes an array to multiple rows. Returns a row-set with a single column (col), one row for each element from the array.</a:t>
            </a:r>
          </a:p>
          <a:p>
            <a:pPr marL="0" indent="0">
              <a:buNone/>
            </a:pPr>
            <a:r>
              <a:rPr lang="en-IN" sz="2600" b="1" i="1" dirty="0"/>
              <a:t>explode(MAP&lt;</a:t>
            </a:r>
            <a:r>
              <a:rPr lang="en-IN" sz="2600" b="1" i="1" dirty="0" err="1"/>
              <a:t>Tkey,Tvalue</a:t>
            </a:r>
            <a:r>
              <a:rPr lang="en-IN" sz="2600" b="1" i="1" dirty="0"/>
              <a:t>&gt; m)</a:t>
            </a:r>
            <a:endParaRPr lang="en-IN" sz="2600" b="1" dirty="0"/>
          </a:p>
          <a:p>
            <a:pPr marL="0" indent="0">
              <a:buNone/>
            </a:pPr>
            <a:r>
              <a:rPr lang="en-IN" sz="2600" dirty="0"/>
              <a:t>Explodes a map to multiple rows. Returns a row-set with a two columns (</a:t>
            </a:r>
            <a:r>
              <a:rPr lang="en-IN" sz="2600" dirty="0" err="1"/>
              <a:t>key,value</a:t>
            </a:r>
            <a:r>
              <a:rPr lang="en-IN" sz="2600" dirty="0"/>
              <a:t>) , one row for each key-value pair from the input map.</a:t>
            </a:r>
          </a:p>
          <a:p>
            <a:pPr marL="0" indent="0">
              <a:buNone/>
            </a:pPr>
            <a:r>
              <a:rPr lang="en-IN" sz="2600" b="1" i="1" dirty="0" err="1"/>
              <a:t>posexplode</a:t>
            </a:r>
            <a:r>
              <a:rPr lang="en-IN" sz="2600" b="1" i="1" dirty="0"/>
              <a:t>(ARRAY&lt;T&gt; a)</a:t>
            </a:r>
            <a:endParaRPr lang="en-IN" sz="2600" b="1" dirty="0"/>
          </a:p>
          <a:p>
            <a:pPr marL="0" indent="0">
              <a:buNone/>
            </a:pPr>
            <a:r>
              <a:rPr lang="en-IN" sz="2600" dirty="0"/>
              <a:t>Explodes an array to multiple rows with additional positional column of int type (position of items in the original array, starting with 0). Returns a row-set with two columns (</a:t>
            </a:r>
            <a:r>
              <a:rPr lang="en-IN" sz="2600" dirty="0" err="1"/>
              <a:t>pos,val</a:t>
            </a:r>
            <a:r>
              <a:rPr lang="en-IN" sz="2600" dirty="0"/>
              <a:t>), one row for each element from the array.</a:t>
            </a:r>
          </a:p>
          <a:p>
            <a:pPr marL="0" indent="0">
              <a:buNone/>
            </a:pPr>
            <a:r>
              <a:rPr lang="en-IN" sz="2600" b="1" i="1" dirty="0"/>
              <a:t>inline(ARRAY&lt;STRUCT&lt;</a:t>
            </a:r>
            <a:r>
              <a:rPr lang="en-IN" sz="2600" b="1" i="1" dirty="0" err="1"/>
              <a:t>f1:T1</a:t>
            </a:r>
            <a:r>
              <a:rPr lang="en-IN" sz="2600" b="1" i="1" dirty="0"/>
              <a:t>,...,</a:t>
            </a:r>
            <a:r>
              <a:rPr lang="en-IN" sz="2600" b="1" i="1" dirty="0" err="1"/>
              <a:t>fn:Tn</a:t>
            </a:r>
            <a:r>
              <a:rPr lang="en-IN" sz="2600" b="1" i="1" dirty="0"/>
              <a:t>&gt;&gt; a)</a:t>
            </a:r>
            <a:endParaRPr lang="en-IN" sz="2600" b="1" dirty="0"/>
          </a:p>
          <a:p>
            <a:pPr marL="0" indent="0">
              <a:buNone/>
            </a:pPr>
            <a:r>
              <a:rPr lang="en-IN" sz="2600" dirty="0"/>
              <a:t>Explodes an array of structs to multiple rows. Returns a row-set with N columns (N = number of top level elements in the struct), one row per struct from the array.</a:t>
            </a:r>
          </a:p>
          <a:p>
            <a:endParaRPr lang="en-IN" dirty="0"/>
          </a:p>
        </p:txBody>
      </p:sp>
    </p:spTree>
    <p:extLst>
      <p:ext uri="{BB962C8B-B14F-4D97-AF65-F5344CB8AC3E}">
        <p14:creationId xmlns:p14="http://schemas.microsoft.com/office/powerpoint/2010/main" val="3120489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AB77CD-9D64-4502-B17A-E0395E07926D}"/>
              </a:ext>
            </a:extLst>
          </p:cNvPr>
          <p:cNvSpPr>
            <a:spLocks noGrp="1"/>
          </p:cNvSpPr>
          <p:nvPr>
            <p:ph type="title"/>
          </p:nvPr>
        </p:nvSpPr>
        <p:spPr/>
        <p:txBody>
          <a:bodyPr/>
          <a:lstStyle/>
          <a:p>
            <a:r>
              <a:rPr lang="en-IN" dirty="0"/>
              <a:t>Using Advanced Functions</a:t>
            </a:r>
            <a:br>
              <a:rPr lang="en-IN" dirty="0"/>
            </a:br>
            <a:endParaRPr lang="en-IN" dirty="0"/>
          </a:p>
        </p:txBody>
      </p:sp>
      <p:sp>
        <p:nvSpPr>
          <p:cNvPr id="3" name="Content Placeholder 2">
            <a:extLst>
              <a:ext uri="{FF2B5EF4-FFF2-40B4-BE49-F238E27FC236}">
                <a16:creationId xmlns="" xmlns:a16="http://schemas.microsoft.com/office/drawing/2014/main" id="{CB182C9C-FC46-4273-BC8E-269D744B40AA}"/>
              </a:ext>
            </a:extLst>
          </p:cNvPr>
          <p:cNvSpPr>
            <a:spLocks noGrp="1"/>
          </p:cNvSpPr>
          <p:nvPr>
            <p:ph idx="1"/>
          </p:nvPr>
        </p:nvSpPr>
        <p:spPr>
          <a:xfrm>
            <a:off x="1451579" y="1417984"/>
            <a:ext cx="9603275" cy="4373216"/>
          </a:xfrm>
        </p:spPr>
        <p:txBody>
          <a:bodyPr>
            <a:noAutofit/>
          </a:bodyPr>
          <a:lstStyle/>
          <a:p>
            <a:pPr marL="0" indent="0">
              <a:buNone/>
            </a:pPr>
            <a:r>
              <a:rPr lang="en-IN" b="1" dirty="0"/>
              <a:t>1. Explode()</a:t>
            </a:r>
          </a:p>
          <a:p>
            <a:pPr marL="0" indent="0">
              <a:buNone/>
            </a:pPr>
            <a:r>
              <a:rPr lang="en-IN" dirty="0"/>
              <a:t>Select </a:t>
            </a:r>
            <a:r>
              <a:rPr lang="en-IN" dirty="0" smtClean="0"/>
              <a:t>explode(</a:t>
            </a:r>
            <a:r>
              <a:rPr lang="en-IN" dirty="0" err="1" smtClean="0"/>
              <a:t>feedetails</a:t>
            </a:r>
            <a:r>
              <a:rPr lang="en-IN" dirty="0"/>
              <a:t>) FROM students;</a:t>
            </a:r>
          </a:p>
          <a:p>
            <a:pPr marL="0" indent="0">
              <a:buNone/>
            </a:pPr>
            <a:r>
              <a:rPr lang="en-IN" dirty="0"/>
              <a:t>Select explode(subjects) FROM students;</a:t>
            </a:r>
          </a:p>
          <a:p>
            <a:pPr marL="0" indent="0">
              <a:buNone/>
            </a:pPr>
            <a:r>
              <a:rPr lang="en-IN" dirty="0"/>
              <a:t>Select explode(</a:t>
            </a:r>
            <a:r>
              <a:rPr lang="en-IN" dirty="0" err="1"/>
              <a:t>feedetails</a:t>
            </a:r>
            <a:r>
              <a:rPr lang="en-IN" dirty="0"/>
              <a:t>) FROM students WHERE name = "Alexa" ;</a:t>
            </a:r>
          </a:p>
          <a:p>
            <a:pPr marL="0" indent="0">
              <a:buNone/>
            </a:pPr>
            <a:r>
              <a:rPr lang="en-IN" b="1" dirty="0"/>
              <a:t>2. Upper()</a:t>
            </a:r>
          </a:p>
          <a:p>
            <a:pPr marL="0" indent="0">
              <a:buNone/>
            </a:pPr>
            <a:r>
              <a:rPr lang="en-IN" dirty="0"/>
              <a:t>Select upper ( name ) from students;</a:t>
            </a:r>
          </a:p>
          <a:p>
            <a:pPr marL="0" indent="0">
              <a:buNone/>
            </a:pPr>
            <a:r>
              <a:rPr lang="en-IN" b="1" dirty="0"/>
              <a:t>3. </a:t>
            </a:r>
            <a:r>
              <a:rPr lang="en-IN" b="1" dirty="0" err="1"/>
              <a:t>Regex_Replace</a:t>
            </a:r>
            <a:r>
              <a:rPr lang="en-IN" b="1" dirty="0"/>
              <a:t>()</a:t>
            </a:r>
          </a:p>
          <a:p>
            <a:pPr marL="0" indent="0">
              <a:buNone/>
            </a:pPr>
            <a:r>
              <a:rPr lang="en-IN" dirty="0"/>
              <a:t>Select </a:t>
            </a:r>
            <a:r>
              <a:rPr lang="en-IN" dirty="0" err="1"/>
              <a:t>regexp_replace</a:t>
            </a:r>
            <a:r>
              <a:rPr lang="en-IN" dirty="0"/>
              <a:t>( </a:t>
            </a:r>
            <a:r>
              <a:rPr lang="en-IN" dirty="0" err="1"/>
              <a:t>concat</a:t>
            </a:r>
            <a:r>
              <a:rPr lang="en-IN" dirty="0"/>
              <a:t> ( upper ( name ), id ), ' ' , '' ) as username from students;</a:t>
            </a:r>
          </a:p>
        </p:txBody>
      </p:sp>
    </p:spTree>
    <p:extLst>
      <p:ext uri="{BB962C8B-B14F-4D97-AF65-F5344CB8AC3E}">
        <p14:creationId xmlns:p14="http://schemas.microsoft.com/office/powerpoint/2010/main" val="1040979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BA9C39-7CB9-4763-A1EF-BFCED7FF51E0}"/>
              </a:ext>
            </a:extLst>
          </p:cNvPr>
          <p:cNvSpPr>
            <a:spLocks noGrp="1"/>
          </p:cNvSpPr>
          <p:nvPr>
            <p:ph type="title"/>
          </p:nvPr>
        </p:nvSpPr>
        <p:spPr>
          <a:xfrm>
            <a:off x="1544344" y="50695"/>
            <a:ext cx="9603275" cy="1049235"/>
          </a:xfrm>
        </p:spPr>
        <p:txBody>
          <a:bodyPr/>
          <a:lstStyle/>
          <a:p>
            <a:r>
              <a:rPr lang="en-US" dirty="0"/>
              <a:t>Nested query example</a:t>
            </a:r>
            <a:endParaRPr lang="en-IN" dirty="0"/>
          </a:p>
        </p:txBody>
      </p:sp>
      <p:sp>
        <p:nvSpPr>
          <p:cNvPr id="3" name="Content Placeholder 2">
            <a:extLst>
              <a:ext uri="{FF2B5EF4-FFF2-40B4-BE49-F238E27FC236}">
                <a16:creationId xmlns="" xmlns:a16="http://schemas.microsoft.com/office/drawing/2014/main" id="{4E538087-3880-4184-8BD9-E2A57C6E7661}"/>
              </a:ext>
            </a:extLst>
          </p:cNvPr>
          <p:cNvSpPr>
            <a:spLocks noGrp="1"/>
          </p:cNvSpPr>
          <p:nvPr>
            <p:ph idx="1"/>
          </p:nvPr>
        </p:nvSpPr>
        <p:spPr>
          <a:xfrm>
            <a:off x="1451579" y="1099930"/>
            <a:ext cx="10183830" cy="4366415"/>
          </a:xfrm>
        </p:spPr>
        <p:txBody>
          <a:bodyPr>
            <a:normAutofit fontScale="92500" lnSpcReduction="20000"/>
          </a:bodyPr>
          <a:lstStyle/>
          <a:p>
            <a:pPr marL="0" indent="0">
              <a:buNone/>
            </a:pPr>
            <a:r>
              <a:rPr lang="en-IN" dirty="0"/>
              <a:t>1. Query to determine the set of students having lab fees greater than 1000</a:t>
            </a:r>
          </a:p>
          <a:p>
            <a:pPr marL="0" indent="0">
              <a:buNone/>
            </a:pPr>
            <a:r>
              <a:rPr lang="en-IN" b="1" dirty="0"/>
              <a:t>Select name , </a:t>
            </a:r>
            <a:r>
              <a:rPr lang="en-IN" b="1" dirty="0" err="1"/>
              <a:t>feeDetails</a:t>
            </a:r>
            <a:r>
              <a:rPr lang="en-IN" b="1" dirty="0"/>
              <a:t>[ '</a:t>
            </a:r>
            <a:r>
              <a:rPr lang="en-IN" b="1" dirty="0" err="1"/>
              <a:t>labfee</a:t>
            </a:r>
            <a:r>
              <a:rPr lang="en-IN" b="1" dirty="0"/>
              <a:t>' ] from students where </a:t>
            </a:r>
            <a:r>
              <a:rPr lang="en-IN" b="1" dirty="0" err="1"/>
              <a:t>feeDetails</a:t>
            </a:r>
            <a:r>
              <a:rPr lang="en-IN" b="1" dirty="0"/>
              <a:t>[ '</a:t>
            </a:r>
            <a:r>
              <a:rPr lang="en-IN" b="1" dirty="0" err="1"/>
              <a:t>labfee</a:t>
            </a:r>
            <a:r>
              <a:rPr lang="en-IN" b="1" dirty="0"/>
              <a:t>' ] &gt; 1000 ;</a:t>
            </a:r>
          </a:p>
          <a:p>
            <a:pPr marL="0" indent="0">
              <a:buNone/>
            </a:pPr>
            <a:r>
              <a:rPr lang="en-IN" dirty="0"/>
              <a:t>2. Assume that the </a:t>
            </a:r>
            <a:r>
              <a:rPr lang="en-IN" dirty="0" err="1"/>
              <a:t>labfees</a:t>
            </a:r>
            <a:r>
              <a:rPr lang="en-IN" dirty="0"/>
              <a:t> are getting hiked by 20% and you would like to see the projected values in case it is greater than 1500.</a:t>
            </a:r>
          </a:p>
          <a:p>
            <a:pPr marL="0" indent="0">
              <a:buNone/>
            </a:pPr>
            <a:r>
              <a:rPr lang="en-IN" b="1" dirty="0"/>
              <a:t>Select name , </a:t>
            </a:r>
            <a:r>
              <a:rPr lang="en-IN" b="1" dirty="0" err="1"/>
              <a:t>feeDetails</a:t>
            </a:r>
            <a:r>
              <a:rPr lang="en-IN" b="1" dirty="0"/>
              <a:t>[ '</a:t>
            </a:r>
            <a:r>
              <a:rPr lang="en-IN" b="1" dirty="0" err="1"/>
              <a:t>labfee</a:t>
            </a:r>
            <a:r>
              <a:rPr lang="en-IN" b="1" dirty="0"/>
              <a:t>' ]* 1.2 as </a:t>
            </a:r>
            <a:r>
              <a:rPr lang="en-IN" b="1" dirty="0" err="1"/>
              <a:t>projected_fee</a:t>
            </a:r>
            <a:r>
              <a:rPr lang="en-IN" b="1" dirty="0"/>
              <a:t> from students where </a:t>
            </a:r>
            <a:r>
              <a:rPr lang="en-IN" b="1" dirty="0" err="1"/>
              <a:t>feeDetails</a:t>
            </a:r>
            <a:r>
              <a:rPr lang="en-IN" b="1" dirty="0"/>
              <a:t>[ '</a:t>
            </a:r>
            <a:r>
              <a:rPr lang="en-IN" b="1" dirty="0" err="1"/>
              <a:t>labfee</a:t>
            </a:r>
            <a:r>
              <a:rPr lang="en-IN" b="1" dirty="0"/>
              <a:t>' ]* 1.2 &gt; 1500 ;</a:t>
            </a:r>
          </a:p>
          <a:p>
            <a:pPr marL="0" indent="0">
              <a:buNone/>
            </a:pPr>
            <a:endParaRPr lang="en-IN" b="1" dirty="0" smtClean="0"/>
          </a:p>
          <a:p>
            <a:pPr marL="0" indent="0">
              <a:buNone/>
            </a:pPr>
            <a:r>
              <a:rPr lang="en-IN" b="1" dirty="0" smtClean="0">
                <a:solidFill>
                  <a:srgbClr val="FF0000"/>
                </a:solidFill>
              </a:rPr>
              <a:t>FROM</a:t>
            </a:r>
            <a:endParaRPr lang="en-IN" b="1" dirty="0">
              <a:solidFill>
                <a:srgbClr val="FF0000"/>
              </a:solidFill>
            </a:endParaRPr>
          </a:p>
          <a:p>
            <a:pPr marL="0" indent="0">
              <a:buNone/>
            </a:pPr>
            <a:r>
              <a:rPr lang="en-IN" b="1" dirty="0">
                <a:solidFill>
                  <a:srgbClr val="FF0000"/>
                </a:solidFill>
              </a:rPr>
              <a:t>( SELECT name , </a:t>
            </a:r>
            <a:r>
              <a:rPr lang="en-IN" b="1" dirty="0" err="1">
                <a:solidFill>
                  <a:srgbClr val="FF0000"/>
                </a:solidFill>
              </a:rPr>
              <a:t>feeDetails</a:t>
            </a:r>
            <a:r>
              <a:rPr lang="en-IN" b="1" dirty="0">
                <a:solidFill>
                  <a:srgbClr val="FF0000"/>
                </a:solidFill>
              </a:rPr>
              <a:t>[ '</a:t>
            </a:r>
            <a:r>
              <a:rPr lang="en-IN" b="1" dirty="0" err="1">
                <a:solidFill>
                  <a:srgbClr val="FF0000"/>
                </a:solidFill>
              </a:rPr>
              <a:t>labfee</a:t>
            </a:r>
            <a:r>
              <a:rPr lang="en-IN" b="1" dirty="0">
                <a:solidFill>
                  <a:srgbClr val="FF0000"/>
                </a:solidFill>
              </a:rPr>
              <a:t>' ]* 1.2 as </a:t>
            </a:r>
            <a:r>
              <a:rPr lang="en-IN" b="1" dirty="0" err="1">
                <a:solidFill>
                  <a:srgbClr val="FF0000"/>
                </a:solidFill>
              </a:rPr>
              <a:t>projected_fee</a:t>
            </a:r>
            <a:r>
              <a:rPr lang="en-IN" b="1" dirty="0">
                <a:solidFill>
                  <a:srgbClr val="FF0000"/>
                </a:solidFill>
              </a:rPr>
              <a:t> from</a:t>
            </a:r>
          </a:p>
          <a:p>
            <a:pPr marL="0" indent="0">
              <a:buNone/>
            </a:pPr>
            <a:r>
              <a:rPr lang="en-IN" b="1" dirty="0">
                <a:solidFill>
                  <a:srgbClr val="FF0000"/>
                </a:solidFill>
              </a:rPr>
              <a:t>students) </a:t>
            </a:r>
            <a:r>
              <a:rPr lang="en-IN" b="1" dirty="0" err="1">
                <a:solidFill>
                  <a:srgbClr val="FF0000"/>
                </a:solidFill>
              </a:rPr>
              <a:t>newfee</a:t>
            </a:r>
            <a:endParaRPr lang="en-IN" b="1" dirty="0">
              <a:solidFill>
                <a:srgbClr val="FF0000"/>
              </a:solidFill>
            </a:endParaRPr>
          </a:p>
          <a:p>
            <a:pPr marL="0" indent="0">
              <a:buNone/>
            </a:pPr>
            <a:r>
              <a:rPr lang="en-IN" b="1" dirty="0">
                <a:solidFill>
                  <a:srgbClr val="FF0000"/>
                </a:solidFill>
              </a:rPr>
              <a:t>SELECT newfee.name where </a:t>
            </a:r>
            <a:r>
              <a:rPr lang="en-IN" b="1" dirty="0" err="1">
                <a:solidFill>
                  <a:srgbClr val="FF0000"/>
                </a:solidFill>
              </a:rPr>
              <a:t>newfee.projected_fee</a:t>
            </a:r>
            <a:r>
              <a:rPr lang="en-IN" b="1" dirty="0">
                <a:solidFill>
                  <a:srgbClr val="FF0000"/>
                </a:solidFill>
              </a:rPr>
              <a:t> &gt; 1500 ;</a:t>
            </a:r>
          </a:p>
          <a:p>
            <a:endParaRPr lang="en-IN" dirty="0"/>
          </a:p>
        </p:txBody>
      </p:sp>
    </p:spTree>
    <p:extLst>
      <p:ext uri="{BB962C8B-B14F-4D97-AF65-F5344CB8AC3E}">
        <p14:creationId xmlns:p14="http://schemas.microsoft.com/office/powerpoint/2010/main" val="1689511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36560-A32E-4C91-8FF6-C4B40A06952A}"/>
              </a:ext>
            </a:extLst>
          </p:cNvPr>
          <p:cNvSpPr>
            <a:spLocks noGrp="1"/>
          </p:cNvSpPr>
          <p:nvPr>
            <p:ph type="title"/>
          </p:nvPr>
        </p:nvSpPr>
        <p:spPr/>
        <p:txBody>
          <a:bodyPr/>
          <a:lstStyle/>
          <a:p>
            <a:r>
              <a:rPr lang="en-US" dirty="0"/>
              <a:t>Partitioning and bucketing </a:t>
            </a:r>
            <a:endParaRPr lang="en-IN" dirty="0"/>
          </a:p>
        </p:txBody>
      </p:sp>
      <p:sp>
        <p:nvSpPr>
          <p:cNvPr id="3" name="Content Placeholder 2">
            <a:extLst>
              <a:ext uri="{FF2B5EF4-FFF2-40B4-BE49-F238E27FC236}">
                <a16:creationId xmlns="" xmlns:a16="http://schemas.microsoft.com/office/drawing/2014/main" id="{91AAC9F7-2905-4E4F-8EED-6112F5C1CBAD}"/>
              </a:ext>
            </a:extLst>
          </p:cNvPr>
          <p:cNvSpPr>
            <a:spLocks noGrp="1"/>
          </p:cNvSpPr>
          <p:nvPr>
            <p:ph idx="1"/>
          </p:nvPr>
        </p:nvSpPr>
        <p:spPr/>
        <p:txBody>
          <a:bodyPr>
            <a:normAutofit fontScale="92500" lnSpcReduction="20000"/>
          </a:bodyPr>
          <a:lstStyle/>
          <a:p>
            <a:pPr marL="457200" indent="-457200" algn="just">
              <a:buAutoNum type="arabicPeriod"/>
            </a:pPr>
            <a:r>
              <a:rPr lang="en-IN" b="1" dirty="0"/>
              <a:t>Partitioning </a:t>
            </a:r>
            <a:r>
              <a:rPr lang="en-IN" dirty="0"/>
              <a:t>: Partitions are used to make queries faster by dividing the tables into smaller parts using partition key columns.</a:t>
            </a:r>
          </a:p>
          <a:p>
            <a:pPr marL="0" indent="0" algn="just">
              <a:buNone/>
            </a:pPr>
            <a:r>
              <a:rPr lang="en-IN" dirty="0"/>
              <a:t>(</a:t>
            </a:r>
            <a:r>
              <a:rPr lang="en-IN" dirty="0">
                <a:solidFill>
                  <a:srgbClr val="FF0000"/>
                </a:solidFill>
              </a:rPr>
              <a:t> For example, if in a table with details of employees in a company(name, salary, department, designation), you can create a partition for each department. Hive will store each partition separately and will scan only the partition that is needed, thereby making the query faster.)</a:t>
            </a:r>
          </a:p>
          <a:p>
            <a:pPr marL="0" indent="0" algn="just">
              <a:buNone/>
            </a:pPr>
            <a:endParaRPr lang="en-IN" dirty="0"/>
          </a:p>
          <a:p>
            <a:pPr marL="0" indent="0" algn="just">
              <a:buNone/>
            </a:pPr>
            <a:r>
              <a:rPr lang="en-IN" dirty="0"/>
              <a:t>2. </a:t>
            </a:r>
            <a:r>
              <a:rPr lang="en-IN" b="1" dirty="0"/>
              <a:t>Bucketing </a:t>
            </a:r>
            <a:r>
              <a:rPr lang="en-IN" dirty="0"/>
              <a:t>: Like partitioning, bucketing also divides the data into smaller and more manageable parts. </a:t>
            </a:r>
            <a:r>
              <a:rPr lang="en-IN" dirty="0">
                <a:solidFill>
                  <a:srgbClr val="FF0000"/>
                </a:solidFill>
              </a:rPr>
              <a:t>The key difference between partitioning and bucketing is bucketing uses the hash of a column to create multiple 'buckets', whereas partitions are more straightforward - they are simply segmented directories according to the value of a column (year, month etc.).</a:t>
            </a:r>
          </a:p>
        </p:txBody>
      </p:sp>
    </p:spTree>
    <p:extLst>
      <p:ext uri="{BB962C8B-B14F-4D97-AF65-F5344CB8AC3E}">
        <p14:creationId xmlns:p14="http://schemas.microsoft.com/office/powerpoint/2010/main" val="902560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9F8C13-38C4-42D6-94A4-37B460D9EFF4}"/>
              </a:ext>
            </a:extLst>
          </p:cNvPr>
          <p:cNvSpPr>
            <a:spLocks noGrp="1"/>
          </p:cNvSpPr>
          <p:nvPr>
            <p:ph type="title"/>
          </p:nvPr>
        </p:nvSpPr>
        <p:spPr>
          <a:xfrm>
            <a:off x="1294362" y="115407"/>
            <a:ext cx="9603275" cy="427934"/>
          </a:xfrm>
        </p:spPr>
        <p:txBody>
          <a:bodyPr>
            <a:normAutofit fontScale="90000"/>
          </a:bodyPr>
          <a:lstStyle/>
          <a:p>
            <a:r>
              <a:rPr lang="en-US" dirty="0"/>
              <a:t>Partitioning and clustering</a:t>
            </a:r>
            <a:endParaRPr lang="en-IN" dirty="0"/>
          </a:p>
        </p:txBody>
      </p:sp>
      <p:sp>
        <p:nvSpPr>
          <p:cNvPr id="3" name="Content Placeholder 2">
            <a:extLst>
              <a:ext uri="{FF2B5EF4-FFF2-40B4-BE49-F238E27FC236}">
                <a16:creationId xmlns="" xmlns:a16="http://schemas.microsoft.com/office/drawing/2014/main" id="{12A0CDBD-EDD4-4FEE-BBE0-E4488AD63867}"/>
              </a:ext>
            </a:extLst>
          </p:cNvPr>
          <p:cNvSpPr>
            <a:spLocks noGrp="1"/>
          </p:cNvSpPr>
          <p:nvPr>
            <p:ph idx="1"/>
          </p:nvPr>
        </p:nvSpPr>
        <p:spPr>
          <a:xfrm>
            <a:off x="1294362" y="689114"/>
            <a:ext cx="9603275" cy="5234608"/>
          </a:xfrm>
        </p:spPr>
        <p:txBody>
          <a:bodyPr>
            <a:noAutofit/>
          </a:bodyPr>
          <a:lstStyle/>
          <a:p>
            <a:pPr marL="0" indent="0">
              <a:buNone/>
            </a:pPr>
            <a:r>
              <a:rPr lang="en-IN" sz="2400" dirty="0"/>
              <a:t>For creating partitions, </a:t>
            </a:r>
            <a:r>
              <a:rPr lang="en-IN" sz="2400" b="1" dirty="0"/>
              <a:t>"PARTITIONED BY" </a:t>
            </a:r>
            <a:r>
              <a:rPr lang="en-IN" sz="2400" dirty="0"/>
              <a:t>clause is used. Similarly for creating buckets, </a:t>
            </a:r>
            <a:r>
              <a:rPr lang="en-IN" sz="2400" b="1" dirty="0"/>
              <a:t>"CLUSTERED BY“ </a:t>
            </a:r>
            <a:r>
              <a:rPr lang="en-IN" sz="2400" dirty="0"/>
              <a:t>clause is used.</a:t>
            </a:r>
          </a:p>
          <a:p>
            <a:pPr marL="0" indent="0">
              <a:buNone/>
            </a:pPr>
            <a:r>
              <a:rPr lang="en-IN" sz="2400" b="1" dirty="0"/>
              <a:t>Guidelines for when to use partitioning and bucketing:</a:t>
            </a:r>
          </a:p>
          <a:p>
            <a:pPr marL="0" indent="0">
              <a:buNone/>
            </a:pPr>
            <a:r>
              <a:rPr lang="en-IN" sz="2400" dirty="0"/>
              <a:t>● You typically perform partitioning on columns (or groups of columns) such that it produces a manageable number of partitions (directories), such as year, month, state, country etc.</a:t>
            </a:r>
          </a:p>
          <a:p>
            <a:pPr marL="0" indent="0">
              <a:buNone/>
            </a:pPr>
            <a:r>
              <a:rPr lang="en-IN" sz="2400" dirty="0"/>
              <a:t>● However, if you partition on say customer ID, the number of partitions will be enormous and may actually reduce performance; thus, you can choose to create buckets on customer ID</a:t>
            </a:r>
          </a:p>
          <a:p>
            <a:pPr marL="0" indent="0">
              <a:buNone/>
            </a:pPr>
            <a:r>
              <a:rPr lang="en-IN" sz="2400" b="1" dirty="0">
                <a:solidFill>
                  <a:srgbClr val="FF0000"/>
                </a:solidFill>
              </a:rPr>
              <a:t>Partitioning is of two types :Static and Dynamic Partitioning</a:t>
            </a:r>
          </a:p>
        </p:txBody>
      </p:sp>
    </p:spTree>
    <p:extLst>
      <p:ext uri="{BB962C8B-B14F-4D97-AF65-F5344CB8AC3E}">
        <p14:creationId xmlns:p14="http://schemas.microsoft.com/office/powerpoint/2010/main" val="2406616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954502-E620-4743-9724-716BBF1181C3}"/>
              </a:ext>
            </a:extLst>
          </p:cNvPr>
          <p:cNvSpPr>
            <a:spLocks noGrp="1"/>
          </p:cNvSpPr>
          <p:nvPr>
            <p:ph type="title"/>
          </p:nvPr>
        </p:nvSpPr>
        <p:spPr/>
        <p:txBody>
          <a:bodyPr/>
          <a:lstStyle/>
          <a:p>
            <a:r>
              <a:rPr lang="en-US" dirty="0"/>
              <a:t>Static Partitioning example</a:t>
            </a:r>
            <a:endParaRPr lang="en-IN" dirty="0"/>
          </a:p>
        </p:txBody>
      </p:sp>
      <p:sp>
        <p:nvSpPr>
          <p:cNvPr id="3" name="Content Placeholder 2">
            <a:extLst>
              <a:ext uri="{FF2B5EF4-FFF2-40B4-BE49-F238E27FC236}">
                <a16:creationId xmlns="" xmlns:a16="http://schemas.microsoft.com/office/drawing/2014/main" id="{6738BFDE-8A46-44F9-8359-0396D6EEE4F0}"/>
              </a:ext>
            </a:extLst>
          </p:cNvPr>
          <p:cNvSpPr>
            <a:spLocks noGrp="1"/>
          </p:cNvSpPr>
          <p:nvPr>
            <p:ph idx="1"/>
          </p:nvPr>
        </p:nvSpPr>
        <p:spPr/>
        <p:txBody>
          <a:bodyPr>
            <a:normAutofit/>
          </a:bodyPr>
          <a:lstStyle/>
          <a:p>
            <a:pPr marL="0" indent="0">
              <a:buNone/>
            </a:pPr>
            <a:r>
              <a:rPr lang="en-IN" dirty="0"/>
              <a:t>1. To create table use the below query</a:t>
            </a:r>
          </a:p>
          <a:p>
            <a:pPr marL="0" indent="0">
              <a:buNone/>
            </a:pPr>
            <a:r>
              <a:rPr lang="en-IN" b="1" dirty="0"/>
              <a:t>CREATE TABLE IF NOT EXISTS </a:t>
            </a:r>
            <a:r>
              <a:rPr lang="en-IN" b="1" dirty="0" err="1"/>
              <a:t>customer_partitioned</a:t>
            </a:r>
            <a:r>
              <a:rPr lang="en-IN" b="1" dirty="0"/>
              <a:t>(</a:t>
            </a:r>
            <a:r>
              <a:rPr lang="en-IN" b="1" dirty="0" err="1"/>
              <a:t>customer_fname</a:t>
            </a:r>
            <a:r>
              <a:rPr lang="en-IN" b="1" dirty="0"/>
              <a:t> varchar ( 64),</a:t>
            </a:r>
            <a:r>
              <a:rPr lang="en-IN" b="1" dirty="0" err="1"/>
              <a:t>customer_lname</a:t>
            </a:r>
            <a:r>
              <a:rPr lang="en-IN" b="1" dirty="0"/>
              <a:t> varchar ( 64 ),</a:t>
            </a:r>
            <a:r>
              <a:rPr lang="en-IN" b="1" dirty="0" err="1"/>
              <a:t>customer_addr</a:t>
            </a:r>
            <a:r>
              <a:rPr lang="en-IN" b="1" dirty="0"/>
              <a:t> string ,city varchar ( 64 ))PARTITIONED BY (country VARCHAR ( 64 ),state VARCHAR ( 64 ))</a:t>
            </a:r>
          </a:p>
          <a:p>
            <a:pPr marL="0" indent="0">
              <a:buNone/>
            </a:pPr>
            <a:r>
              <a:rPr lang="en-IN" b="1" dirty="0"/>
              <a:t>ROW FORMAT DELIMITED</a:t>
            </a:r>
          </a:p>
          <a:p>
            <a:pPr marL="0" indent="0">
              <a:buNone/>
            </a:pPr>
            <a:r>
              <a:rPr lang="en-IN" b="1" dirty="0"/>
              <a:t>FIELDS TERMINATED BY ','</a:t>
            </a:r>
          </a:p>
          <a:p>
            <a:pPr marL="0" indent="0">
              <a:buNone/>
            </a:pPr>
            <a:r>
              <a:rPr lang="en-IN" b="1" dirty="0"/>
              <a:t>STORED AS </a:t>
            </a:r>
            <a:r>
              <a:rPr lang="en-IN" b="1" dirty="0" err="1"/>
              <a:t>TEXTFILE</a:t>
            </a:r>
            <a:r>
              <a:rPr lang="en-IN" b="1" dirty="0"/>
              <a:t>;</a:t>
            </a:r>
          </a:p>
        </p:txBody>
      </p:sp>
    </p:spTree>
    <p:extLst>
      <p:ext uri="{BB962C8B-B14F-4D97-AF65-F5344CB8AC3E}">
        <p14:creationId xmlns:p14="http://schemas.microsoft.com/office/powerpoint/2010/main" val="944794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5F4F1F-D99D-4E86-BD5B-DA0FBEE67D0F}"/>
              </a:ext>
            </a:extLst>
          </p:cNvPr>
          <p:cNvSpPr>
            <a:spLocks noGrp="1"/>
          </p:cNvSpPr>
          <p:nvPr>
            <p:ph type="title"/>
          </p:nvPr>
        </p:nvSpPr>
        <p:spPr/>
        <p:txBody>
          <a:bodyPr/>
          <a:lstStyle/>
          <a:p>
            <a:r>
              <a:rPr lang="en-US" dirty="0"/>
              <a:t>Static </a:t>
            </a:r>
            <a:r>
              <a:rPr lang="en-US" dirty="0" err="1" smtClean="0"/>
              <a:t>partiTIoning</a:t>
            </a:r>
            <a:endParaRPr lang="en-IN" dirty="0"/>
          </a:p>
        </p:txBody>
      </p:sp>
      <p:sp>
        <p:nvSpPr>
          <p:cNvPr id="3" name="Content Placeholder 2">
            <a:extLst>
              <a:ext uri="{FF2B5EF4-FFF2-40B4-BE49-F238E27FC236}">
                <a16:creationId xmlns="" xmlns:a16="http://schemas.microsoft.com/office/drawing/2014/main" id="{90DE3767-B4A4-4F8C-BB50-6E3E4D07F3C4}"/>
              </a:ext>
            </a:extLst>
          </p:cNvPr>
          <p:cNvSpPr>
            <a:spLocks noGrp="1"/>
          </p:cNvSpPr>
          <p:nvPr>
            <p:ph idx="1"/>
          </p:nvPr>
        </p:nvSpPr>
        <p:spPr/>
        <p:txBody>
          <a:bodyPr/>
          <a:lstStyle/>
          <a:p>
            <a:pPr marL="0" indent="0">
              <a:buNone/>
            </a:pPr>
            <a:r>
              <a:rPr lang="en-IN" dirty="0"/>
              <a:t>2. To load data into the table use the below command</a:t>
            </a:r>
          </a:p>
          <a:p>
            <a:pPr marL="0" indent="0">
              <a:buNone/>
            </a:pPr>
            <a:r>
              <a:rPr lang="en-IN" b="1" dirty="0"/>
              <a:t>LOAD DATA LOCAL </a:t>
            </a:r>
            <a:r>
              <a:rPr lang="en-IN" b="1" dirty="0" err="1"/>
              <a:t>INPATH</a:t>
            </a:r>
            <a:r>
              <a:rPr lang="en-IN" b="1" dirty="0"/>
              <a:t> '</a:t>
            </a:r>
            <a:r>
              <a:rPr lang="en-IN" b="1" dirty="0" err="1"/>
              <a:t>yourfilepath</a:t>
            </a:r>
            <a:r>
              <a:rPr lang="en-IN" b="1" dirty="0"/>
              <a:t>'</a:t>
            </a:r>
          </a:p>
          <a:p>
            <a:pPr marL="0" indent="0">
              <a:buNone/>
            </a:pPr>
            <a:r>
              <a:rPr lang="en-IN" b="1" dirty="0"/>
              <a:t>INTO TABLE </a:t>
            </a:r>
            <a:r>
              <a:rPr lang="en-IN" b="1" dirty="0" err="1"/>
              <a:t>customer_partitioned</a:t>
            </a:r>
            <a:endParaRPr lang="en-IN" b="1" dirty="0"/>
          </a:p>
          <a:p>
            <a:pPr marL="0" indent="0">
              <a:buNone/>
            </a:pPr>
            <a:r>
              <a:rPr lang="en-IN" b="1" dirty="0"/>
              <a:t>PARTITION (country= '</a:t>
            </a:r>
            <a:r>
              <a:rPr lang="en-IN" b="1" dirty="0" err="1"/>
              <a:t>usa</a:t>
            </a:r>
            <a:r>
              <a:rPr lang="en-IN" b="1" dirty="0"/>
              <a:t>' , state= '</a:t>
            </a:r>
            <a:r>
              <a:rPr lang="en-IN" b="1" dirty="0" err="1"/>
              <a:t>az</a:t>
            </a:r>
            <a:r>
              <a:rPr lang="en-IN" b="1" dirty="0"/>
              <a:t>’ );</a:t>
            </a:r>
          </a:p>
          <a:p>
            <a:pPr marL="0" indent="0">
              <a:buNone/>
            </a:pPr>
            <a:endParaRPr lang="en-IN" b="1" dirty="0"/>
          </a:p>
        </p:txBody>
      </p:sp>
    </p:spTree>
    <p:extLst>
      <p:ext uri="{BB962C8B-B14F-4D97-AF65-F5344CB8AC3E}">
        <p14:creationId xmlns:p14="http://schemas.microsoft.com/office/powerpoint/2010/main" val="42114197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E885C9-BE9B-4552-9E0D-255C47889FE0}"/>
              </a:ext>
            </a:extLst>
          </p:cNvPr>
          <p:cNvSpPr>
            <a:spLocks noGrp="1"/>
          </p:cNvSpPr>
          <p:nvPr>
            <p:ph type="title"/>
          </p:nvPr>
        </p:nvSpPr>
        <p:spPr/>
        <p:txBody>
          <a:bodyPr/>
          <a:lstStyle/>
          <a:p>
            <a:r>
              <a:rPr lang="en-IN" dirty="0"/>
              <a:t>Dynamic partitioning example</a:t>
            </a:r>
          </a:p>
        </p:txBody>
      </p:sp>
      <p:sp>
        <p:nvSpPr>
          <p:cNvPr id="3" name="Content Placeholder 2">
            <a:extLst>
              <a:ext uri="{FF2B5EF4-FFF2-40B4-BE49-F238E27FC236}">
                <a16:creationId xmlns="" xmlns:a16="http://schemas.microsoft.com/office/drawing/2014/main" id="{811E6B8F-2D0A-423C-8DBA-BA70ADDD22EA}"/>
              </a:ext>
            </a:extLst>
          </p:cNvPr>
          <p:cNvSpPr>
            <a:spLocks noGrp="1"/>
          </p:cNvSpPr>
          <p:nvPr>
            <p:ph idx="1"/>
          </p:nvPr>
        </p:nvSpPr>
        <p:spPr/>
        <p:txBody>
          <a:bodyPr/>
          <a:lstStyle/>
          <a:p>
            <a:endParaRPr lang="en-IN" dirty="0"/>
          </a:p>
          <a:p>
            <a:pPr marL="0" indent="0">
              <a:buNone/>
            </a:pPr>
            <a:r>
              <a:rPr lang="en-IN" dirty="0"/>
              <a:t>1. To create table use the below query</a:t>
            </a:r>
          </a:p>
          <a:p>
            <a:pPr marL="0" indent="0">
              <a:buNone/>
            </a:pPr>
            <a:r>
              <a:rPr lang="en-IN" b="1" dirty="0"/>
              <a:t>CREATE TABLE customer(</a:t>
            </a:r>
            <a:r>
              <a:rPr lang="en-IN" b="1" dirty="0" err="1"/>
              <a:t>customer_fname</a:t>
            </a:r>
            <a:r>
              <a:rPr lang="en-IN" b="1" dirty="0"/>
              <a:t> VARCHAR(64),</a:t>
            </a:r>
            <a:r>
              <a:rPr lang="en-IN" b="1" dirty="0" err="1"/>
              <a:t>customer_lname</a:t>
            </a:r>
            <a:endParaRPr lang="en-IN" b="1" dirty="0"/>
          </a:p>
          <a:p>
            <a:pPr marL="0" indent="0">
              <a:buNone/>
            </a:pPr>
            <a:r>
              <a:rPr lang="en-IN" b="1" dirty="0"/>
              <a:t>VARCHAR(64),</a:t>
            </a:r>
            <a:r>
              <a:rPr lang="en-IN" b="1" dirty="0" err="1"/>
              <a:t>customer_addr</a:t>
            </a:r>
            <a:r>
              <a:rPr lang="en-IN" b="1" dirty="0"/>
              <a:t> </a:t>
            </a:r>
            <a:r>
              <a:rPr lang="en-IN" b="1" dirty="0" err="1"/>
              <a:t>STRING,city</a:t>
            </a:r>
            <a:r>
              <a:rPr lang="en-IN" b="1" dirty="0"/>
              <a:t> VARCHAR(64),state</a:t>
            </a:r>
          </a:p>
          <a:p>
            <a:pPr marL="0" indent="0">
              <a:buNone/>
            </a:pPr>
            <a:r>
              <a:rPr lang="en-IN" b="1" dirty="0"/>
              <a:t>VARCHAR(64),country VARCHAR(64)) ROW FORMAT DELIMITED FIELDS</a:t>
            </a:r>
          </a:p>
          <a:p>
            <a:pPr marL="0" indent="0">
              <a:buNone/>
            </a:pPr>
            <a:r>
              <a:rPr lang="en-IN" b="1" dirty="0"/>
              <a:t>TERMINATED BY ‘,’ STORED AS </a:t>
            </a:r>
            <a:r>
              <a:rPr lang="en-IN" b="1" dirty="0" err="1"/>
              <a:t>TEXTFILE</a:t>
            </a:r>
            <a:r>
              <a:rPr lang="en-IN" b="1" dirty="0"/>
              <a:t>;</a:t>
            </a:r>
          </a:p>
        </p:txBody>
      </p:sp>
    </p:spTree>
    <p:extLst>
      <p:ext uri="{BB962C8B-B14F-4D97-AF65-F5344CB8AC3E}">
        <p14:creationId xmlns:p14="http://schemas.microsoft.com/office/powerpoint/2010/main" val="3835309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79D94D-F64C-4FC5-B63D-F3E66A1B6BF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6AF04F2F-F97E-4957-9763-454DD5D4F5A2}"/>
              </a:ext>
            </a:extLst>
          </p:cNvPr>
          <p:cNvSpPr>
            <a:spLocks noGrp="1"/>
          </p:cNvSpPr>
          <p:nvPr>
            <p:ph idx="1"/>
          </p:nvPr>
        </p:nvSpPr>
        <p:spPr/>
        <p:txBody>
          <a:bodyPr/>
          <a:lstStyle/>
          <a:p>
            <a:pPr marL="0" indent="0">
              <a:buNone/>
            </a:pPr>
            <a:r>
              <a:rPr lang="en-IN" dirty="0"/>
              <a:t>2. To load data into the table use the below command</a:t>
            </a:r>
          </a:p>
          <a:p>
            <a:pPr marL="0" indent="0">
              <a:buNone/>
            </a:pPr>
            <a:r>
              <a:rPr lang="en-IN" b="1" dirty="0"/>
              <a:t>LOAD DATA LOCAL </a:t>
            </a:r>
            <a:r>
              <a:rPr lang="en-IN" b="1" dirty="0" err="1"/>
              <a:t>INPATH</a:t>
            </a:r>
            <a:r>
              <a:rPr lang="en-IN" b="1" dirty="0"/>
              <a:t> '</a:t>
            </a:r>
            <a:r>
              <a:rPr lang="en-IN" b="1" dirty="0" err="1"/>
              <a:t>yourdatapath</a:t>
            </a:r>
            <a:r>
              <a:rPr lang="en-IN" b="1" dirty="0"/>
              <a:t>' INTO TABLE customer ;</a:t>
            </a:r>
          </a:p>
          <a:p>
            <a:pPr marL="0" indent="0">
              <a:buNone/>
            </a:pPr>
            <a:r>
              <a:rPr lang="en-IN" dirty="0"/>
              <a:t>3. By default, dynamic partitioning is disabled in Hive to prevent accidental partition creation. To enable, we use:</a:t>
            </a:r>
          </a:p>
          <a:p>
            <a:pPr marL="0" indent="0">
              <a:buNone/>
            </a:pPr>
            <a:r>
              <a:rPr lang="en-IN" b="1" dirty="0"/>
              <a:t>set </a:t>
            </a:r>
            <a:r>
              <a:rPr lang="en-IN" b="1" dirty="0" err="1"/>
              <a:t>hive.exec.dynamic.partition</a:t>
            </a:r>
            <a:r>
              <a:rPr lang="en-IN" b="1" dirty="0"/>
              <a:t> = true ;</a:t>
            </a:r>
          </a:p>
          <a:p>
            <a:pPr marL="0" indent="0">
              <a:buNone/>
            </a:pPr>
            <a:r>
              <a:rPr lang="en-IN" b="1" dirty="0"/>
              <a:t>set </a:t>
            </a:r>
            <a:r>
              <a:rPr lang="en-IN" b="1" dirty="0" err="1"/>
              <a:t>hive.exec.dynamic.partition.mode</a:t>
            </a:r>
            <a:r>
              <a:rPr lang="en-IN" b="1" dirty="0"/>
              <a:t>=</a:t>
            </a:r>
            <a:r>
              <a:rPr lang="en-IN" b="1" dirty="0" err="1"/>
              <a:t>nonstrict</a:t>
            </a:r>
            <a:r>
              <a:rPr lang="en-IN" b="1" dirty="0"/>
              <a:t>;</a:t>
            </a:r>
          </a:p>
        </p:txBody>
      </p:sp>
    </p:spTree>
    <p:extLst>
      <p:ext uri="{BB962C8B-B14F-4D97-AF65-F5344CB8AC3E}">
        <p14:creationId xmlns:p14="http://schemas.microsoft.com/office/powerpoint/2010/main" val="181963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ED2474-4803-418A-9F51-314E57B17A71}"/>
              </a:ext>
            </a:extLst>
          </p:cNvPr>
          <p:cNvSpPr>
            <a:spLocks noGrp="1"/>
          </p:cNvSpPr>
          <p:nvPr>
            <p:ph type="title"/>
          </p:nvPr>
        </p:nvSpPr>
        <p:spPr/>
        <p:txBody>
          <a:bodyPr/>
          <a:lstStyle/>
          <a:p>
            <a:r>
              <a:rPr lang="en-US" dirty="0"/>
              <a:t>HIVE architecture</a:t>
            </a:r>
            <a:endParaRPr lang="en-IN" dirty="0"/>
          </a:p>
        </p:txBody>
      </p:sp>
      <p:pic>
        <p:nvPicPr>
          <p:cNvPr id="4" name="Content Placeholder 3">
            <a:extLst>
              <a:ext uri="{FF2B5EF4-FFF2-40B4-BE49-F238E27FC236}">
                <a16:creationId xmlns="" xmlns:a16="http://schemas.microsoft.com/office/drawing/2014/main" id="{23B840AF-0EDE-4AA0-B6B7-ACAA5CD15140}"/>
              </a:ext>
            </a:extLst>
          </p:cNvPr>
          <p:cNvPicPr>
            <a:picLocks noGrp="1" noChangeAspect="1"/>
          </p:cNvPicPr>
          <p:nvPr>
            <p:ph idx="1"/>
          </p:nvPr>
        </p:nvPicPr>
        <p:blipFill>
          <a:blip r:embed="rId2"/>
          <a:stretch>
            <a:fillRect/>
          </a:stretch>
        </p:blipFill>
        <p:spPr>
          <a:xfrm>
            <a:off x="1603514" y="2016125"/>
            <a:ext cx="8905460" cy="3449638"/>
          </a:xfrm>
          <a:prstGeom prst="rect">
            <a:avLst/>
          </a:prstGeom>
        </p:spPr>
      </p:pic>
    </p:spTree>
    <p:extLst>
      <p:ext uri="{BB962C8B-B14F-4D97-AF65-F5344CB8AC3E}">
        <p14:creationId xmlns:p14="http://schemas.microsoft.com/office/powerpoint/2010/main" val="3042803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A8013-BBEB-4388-B0C7-620D24224E67}"/>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04468C9B-E63A-4D48-ACBC-0182BAF5BB10}"/>
              </a:ext>
            </a:extLst>
          </p:cNvPr>
          <p:cNvSpPr>
            <a:spLocks noGrp="1"/>
          </p:cNvSpPr>
          <p:nvPr>
            <p:ph idx="1"/>
          </p:nvPr>
        </p:nvSpPr>
        <p:spPr/>
        <p:txBody>
          <a:bodyPr/>
          <a:lstStyle/>
          <a:p>
            <a:pPr marL="0" indent="0">
              <a:buNone/>
            </a:pPr>
            <a:r>
              <a:rPr lang="en-IN" dirty="0"/>
              <a:t>4. Create a partitioned table using the below query</a:t>
            </a:r>
          </a:p>
          <a:p>
            <a:pPr marL="0" indent="0">
              <a:buNone/>
            </a:pPr>
            <a:r>
              <a:rPr lang="en-IN" b="1" dirty="0"/>
              <a:t>CREATE TABLE </a:t>
            </a:r>
            <a:r>
              <a:rPr lang="en-IN" b="1" dirty="0" err="1"/>
              <a:t>partitioned_customer</a:t>
            </a:r>
            <a:r>
              <a:rPr lang="en-IN" b="1" dirty="0"/>
              <a:t>(</a:t>
            </a:r>
            <a:r>
              <a:rPr lang="en-IN" b="1" dirty="0" err="1"/>
              <a:t>customer_fname</a:t>
            </a:r>
            <a:endParaRPr lang="en-IN" b="1" dirty="0"/>
          </a:p>
          <a:p>
            <a:pPr marL="0" indent="0">
              <a:buNone/>
            </a:pPr>
            <a:r>
              <a:rPr lang="en-IN" b="1" dirty="0"/>
              <a:t>varchar ( 64 ),</a:t>
            </a:r>
            <a:r>
              <a:rPr lang="en-IN" b="1" dirty="0" err="1"/>
              <a:t>customer_lname</a:t>
            </a:r>
            <a:r>
              <a:rPr lang="en-IN" b="1" dirty="0"/>
              <a:t> varchar ( 64 ),</a:t>
            </a:r>
            <a:r>
              <a:rPr lang="en-IN" b="1" dirty="0" err="1"/>
              <a:t>customer_addr</a:t>
            </a:r>
            <a:r>
              <a:rPr lang="en-IN" b="1" dirty="0"/>
              <a:t> string ,city</a:t>
            </a:r>
          </a:p>
          <a:p>
            <a:pPr marL="0" indent="0">
              <a:buNone/>
            </a:pPr>
            <a:r>
              <a:rPr lang="en-IN" b="1" dirty="0"/>
              <a:t>varchar ( 64 ))PARTITIONED BY (country VARCHAR ( 64 ),state VARCHAR ( 64 ));</a:t>
            </a:r>
          </a:p>
          <a:p>
            <a:pPr marL="0" indent="0">
              <a:buNone/>
            </a:pPr>
            <a:endParaRPr lang="en-IN" b="1" dirty="0"/>
          </a:p>
        </p:txBody>
      </p:sp>
    </p:spTree>
    <p:extLst>
      <p:ext uri="{BB962C8B-B14F-4D97-AF65-F5344CB8AC3E}">
        <p14:creationId xmlns:p14="http://schemas.microsoft.com/office/powerpoint/2010/main" val="14333805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6AD075-93E0-4AE0-BCB5-5368BCB45D78}"/>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31685AC9-819A-41C9-9D52-B754BFCA2C63}"/>
              </a:ext>
            </a:extLst>
          </p:cNvPr>
          <p:cNvSpPr>
            <a:spLocks noGrp="1"/>
          </p:cNvSpPr>
          <p:nvPr>
            <p:ph idx="1"/>
          </p:nvPr>
        </p:nvSpPr>
        <p:spPr/>
        <p:txBody>
          <a:bodyPr/>
          <a:lstStyle/>
          <a:p>
            <a:pPr marL="0" indent="0">
              <a:buNone/>
            </a:pPr>
            <a:r>
              <a:rPr lang="en-IN" dirty="0"/>
              <a:t>5. Load data into the partitioned table using the previously created normal table</a:t>
            </a:r>
          </a:p>
          <a:p>
            <a:pPr marL="0" indent="0" algn="just">
              <a:buNone/>
            </a:pPr>
            <a:r>
              <a:rPr lang="en-IN" b="1" dirty="0"/>
              <a:t>Insert into table </a:t>
            </a:r>
            <a:r>
              <a:rPr lang="en-IN" b="1" dirty="0" err="1"/>
              <a:t>partitioned_customer</a:t>
            </a:r>
            <a:r>
              <a:rPr lang="en-IN" b="1" dirty="0"/>
              <a:t> partition (</a:t>
            </a:r>
            <a:r>
              <a:rPr lang="en-IN" b="1" dirty="0" err="1"/>
              <a:t>country,state</a:t>
            </a:r>
            <a:r>
              <a:rPr lang="en-IN" b="1" dirty="0"/>
              <a:t>) select </a:t>
            </a:r>
            <a:r>
              <a:rPr lang="en-IN" b="1" dirty="0" err="1"/>
              <a:t>customer_fname,customer_lname,customer_addr,city,country,state</a:t>
            </a:r>
            <a:r>
              <a:rPr lang="en-IN" b="1" dirty="0"/>
              <a:t> from</a:t>
            </a:r>
          </a:p>
          <a:p>
            <a:pPr marL="0" indent="0" algn="just">
              <a:buNone/>
            </a:pPr>
            <a:r>
              <a:rPr lang="en-IN" b="1" dirty="0"/>
              <a:t>customer;</a:t>
            </a:r>
          </a:p>
          <a:p>
            <a:pPr marL="0" indent="0">
              <a:buNone/>
            </a:pPr>
            <a:r>
              <a:rPr lang="en-IN" dirty="0"/>
              <a:t>6. To show all the partitions</a:t>
            </a:r>
          </a:p>
          <a:p>
            <a:pPr marL="0" indent="0">
              <a:buNone/>
            </a:pPr>
            <a:r>
              <a:rPr lang="en-IN" b="1" dirty="0"/>
              <a:t>show partitions </a:t>
            </a:r>
            <a:r>
              <a:rPr lang="en-IN" b="1" dirty="0" err="1"/>
              <a:t>partitioned_customer</a:t>
            </a:r>
            <a:r>
              <a:rPr lang="en-IN" b="1" dirty="0"/>
              <a:t>;</a:t>
            </a:r>
          </a:p>
        </p:txBody>
      </p:sp>
    </p:spTree>
    <p:extLst>
      <p:ext uri="{BB962C8B-B14F-4D97-AF65-F5344CB8AC3E}">
        <p14:creationId xmlns:p14="http://schemas.microsoft.com/office/powerpoint/2010/main" val="829377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83B450-84AE-4CE6-AD14-0196BF470DEF}"/>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A6D58ED5-22E9-4F2D-A31E-06962A243A12}"/>
              </a:ext>
            </a:extLst>
          </p:cNvPr>
          <p:cNvSpPr>
            <a:spLocks noGrp="1"/>
          </p:cNvSpPr>
          <p:nvPr>
            <p:ph idx="1"/>
          </p:nvPr>
        </p:nvSpPr>
        <p:spPr/>
        <p:txBody>
          <a:bodyPr>
            <a:normAutofit fontScale="92500" lnSpcReduction="20000"/>
          </a:bodyPr>
          <a:lstStyle/>
          <a:p>
            <a:pPr marL="0" indent="0">
              <a:buNone/>
            </a:pPr>
            <a:r>
              <a:rPr lang="en-IN" dirty="0"/>
              <a:t>7. Simple select query using partition</a:t>
            </a:r>
          </a:p>
          <a:p>
            <a:pPr marL="0" indent="0">
              <a:buNone/>
            </a:pPr>
            <a:r>
              <a:rPr lang="en-IN" b="1" dirty="0"/>
              <a:t>Select * from </a:t>
            </a:r>
            <a:r>
              <a:rPr lang="en-IN" b="1" dirty="0" err="1"/>
              <a:t>partitioned_customer</a:t>
            </a:r>
            <a:r>
              <a:rPr lang="en-IN" b="1" dirty="0"/>
              <a:t> where state= '</a:t>
            </a:r>
            <a:r>
              <a:rPr lang="en-IN" b="1" dirty="0" err="1"/>
              <a:t>az</a:t>
            </a:r>
            <a:r>
              <a:rPr lang="en-IN" b="1" dirty="0"/>
              <a:t>' and country= '</a:t>
            </a:r>
            <a:r>
              <a:rPr lang="en-IN" b="1" dirty="0" err="1"/>
              <a:t>usa</a:t>
            </a:r>
            <a:r>
              <a:rPr lang="en-IN" b="1" dirty="0"/>
              <a:t>' ;</a:t>
            </a:r>
          </a:p>
          <a:p>
            <a:pPr marL="0" indent="0">
              <a:buNone/>
            </a:pPr>
            <a:r>
              <a:rPr lang="en-IN" dirty="0"/>
              <a:t>8. If you want to drop any partitions, it can be done as:</a:t>
            </a:r>
          </a:p>
          <a:p>
            <a:pPr marL="0" indent="0">
              <a:buNone/>
            </a:pPr>
            <a:r>
              <a:rPr lang="en-IN" b="1" dirty="0"/>
              <a:t>ALTER Table </a:t>
            </a:r>
            <a:r>
              <a:rPr lang="en-IN" b="1" dirty="0" err="1"/>
              <a:t>partitioned_customer</a:t>
            </a:r>
            <a:r>
              <a:rPr lang="en-IN" b="1" dirty="0"/>
              <a:t> DROP IF EXISTS PARTITION (country= '</a:t>
            </a:r>
            <a:r>
              <a:rPr lang="en-IN" b="1" dirty="0" err="1"/>
              <a:t>usa</a:t>
            </a:r>
            <a:r>
              <a:rPr lang="en-IN" b="1" dirty="0"/>
              <a:t>' ,</a:t>
            </a:r>
          </a:p>
          <a:p>
            <a:pPr marL="0" indent="0">
              <a:buNone/>
            </a:pPr>
            <a:r>
              <a:rPr lang="en-IN" b="1" dirty="0"/>
              <a:t>state= '</a:t>
            </a:r>
            <a:r>
              <a:rPr lang="en-IN" b="1" dirty="0" err="1"/>
              <a:t>nw</a:t>
            </a:r>
            <a:r>
              <a:rPr lang="en-IN" b="1" dirty="0"/>
              <a:t>' ,);</a:t>
            </a:r>
          </a:p>
          <a:p>
            <a:pPr marL="0" indent="0">
              <a:buNone/>
            </a:pPr>
            <a:r>
              <a:rPr lang="en-IN" dirty="0"/>
              <a:t>9. If you need to change the file to be referred by a partition you can use the below query</a:t>
            </a:r>
          </a:p>
          <a:p>
            <a:pPr marL="0" indent="0">
              <a:buNone/>
            </a:pPr>
            <a:r>
              <a:rPr lang="en-IN" b="1" dirty="0"/>
              <a:t>ALTER TABLE </a:t>
            </a:r>
            <a:r>
              <a:rPr lang="en-IN" b="1" dirty="0" err="1"/>
              <a:t>customer_partitioned</a:t>
            </a:r>
            <a:r>
              <a:rPr lang="en-IN" b="1" dirty="0"/>
              <a:t> PARTITION (country= '</a:t>
            </a:r>
            <a:r>
              <a:rPr lang="en-IN" b="1" dirty="0" err="1"/>
              <a:t>usa</a:t>
            </a:r>
            <a:r>
              <a:rPr lang="en-IN" b="1" dirty="0"/>
              <a:t>' ,state= '</a:t>
            </a:r>
            <a:r>
              <a:rPr lang="en-IN" b="1" dirty="0" err="1"/>
              <a:t>az</a:t>
            </a:r>
            <a:r>
              <a:rPr lang="en-IN" b="1" dirty="0"/>
              <a:t>' ) SET</a:t>
            </a:r>
          </a:p>
          <a:p>
            <a:pPr marL="0" indent="0">
              <a:buNone/>
            </a:pPr>
            <a:r>
              <a:rPr lang="en-IN" b="1" dirty="0"/>
              <a:t>LOCATION '</a:t>
            </a:r>
            <a:r>
              <a:rPr lang="en-IN" b="1" dirty="0" err="1"/>
              <a:t>newpath</a:t>
            </a:r>
            <a:r>
              <a:rPr lang="en-IN" dirty="0"/>
              <a:t>' ;</a:t>
            </a:r>
          </a:p>
        </p:txBody>
      </p:sp>
    </p:spTree>
    <p:extLst>
      <p:ext uri="{BB962C8B-B14F-4D97-AF65-F5344CB8AC3E}">
        <p14:creationId xmlns:p14="http://schemas.microsoft.com/office/powerpoint/2010/main" val="181327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860880-C3FA-455F-BFCD-23920B04E1FD}"/>
              </a:ext>
            </a:extLst>
          </p:cNvPr>
          <p:cNvSpPr>
            <a:spLocks noGrp="1"/>
          </p:cNvSpPr>
          <p:nvPr>
            <p:ph type="title"/>
          </p:nvPr>
        </p:nvSpPr>
        <p:spPr/>
        <p:txBody>
          <a:bodyPr/>
          <a:lstStyle/>
          <a:p>
            <a:r>
              <a:rPr lang="en-US" dirty="0"/>
              <a:t>One more example of partitioning</a:t>
            </a:r>
            <a:endParaRPr lang="en-IN" dirty="0"/>
          </a:p>
        </p:txBody>
      </p:sp>
      <p:sp>
        <p:nvSpPr>
          <p:cNvPr id="4" name="Rectangle 1">
            <a:extLst>
              <a:ext uri="{FF2B5EF4-FFF2-40B4-BE49-F238E27FC236}">
                <a16:creationId xmlns="" xmlns:a16="http://schemas.microsoft.com/office/drawing/2014/main" id="{4FCBEC4F-CE40-48FD-947B-C3D967EFAE18}"/>
              </a:ext>
            </a:extLst>
          </p:cNvPr>
          <p:cNvSpPr>
            <a:spLocks noGrp="1" noChangeArrowheads="1"/>
          </p:cNvSpPr>
          <p:nvPr>
            <p:ph idx="1"/>
          </p:nvPr>
        </p:nvSpPr>
        <p:spPr bwMode="auto">
          <a:xfrm>
            <a:off x="1451579" y="2586876"/>
            <a:ext cx="999408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Creation of table all states with 3 column names such as state, district, and enrollment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Loading data into table all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Creation of partition table with state as partition key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this step Setting partition mode as non-strict( This mode will activate dynamic partition mode)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Loading data into partition </a:t>
            </a:r>
            <a:r>
              <a:rPr kumimoji="0" lang="en-US" altLang="en-US" sz="1800" b="0" i="0" u="none" strike="noStrike" cap="none" normalizeH="0" baseline="0" dirty="0" err="1">
                <a:ln>
                  <a:noFill/>
                </a:ln>
                <a:solidFill>
                  <a:schemeClr val="tx1"/>
                </a:solidFill>
                <a:effectLst/>
                <a:latin typeface="Arial" panose="020B0604020202020204" pitchFamily="34" charset="0"/>
              </a:rPr>
              <a:t>tablestate_part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Actual processing and formation of partition tables based on state as partition key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is going to 38 partition outputs in </a:t>
            </a:r>
            <a:r>
              <a:rPr kumimoji="0" lang="en-US" altLang="en-US" sz="1800" b="0" i="0" u="none" strike="noStrike" cap="none" normalizeH="0" baseline="0" dirty="0" err="1">
                <a:ln>
                  <a:noFill/>
                </a:ln>
                <a:solidFill>
                  <a:schemeClr val="tx1"/>
                </a:solidFill>
                <a:effectLst/>
                <a:latin typeface="Arial" panose="020B0604020202020204" pitchFamily="34" charset="0"/>
              </a:rPr>
              <a:t>HDFS</a:t>
            </a:r>
            <a:r>
              <a:rPr kumimoji="0" lang="en-US" altLang="en-US" sz="1800" b="0" i="0" u="none" strike="noStrike" cap="none" normalizeH="0" baseline="0" dirty="0">
                <a:ln>
                  <a:noFill/>
                </a:ln>
                <a:solidFill>
                  <a:schemeClr val="tx1"/>
                </a:solidFill>
                <a:effectLst/>
                <a:latin typeface="Arial" panose="020B0604020202020204" pitchFamily="34" charset="0"/>
              </a:rPr>
              <a:t> storage with the file name as state name</a:t>
            </a:r>
          </a:p>
        </p:txBody>
      </p:sp>
    </p:spTree>
    <p:extLst>
      <p:ext uri="{BB962C8B-B14F-4D97-AF65-F5344CB8AC3E}">
        <p14:creationId xmlns:p14="http://schemas.microsoft.com/office/powerpoint/2010/main" val="3869519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91F01-5865-4184-B193-DAD7DC0FE01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17251575-4D9C-466F-BCBA-EE45E3614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511" y="804519"/>
            <a:ext cx="9373251" cy="1806159"/>
          </a:xfrm>
        </p:spPr>
      </p:pic>
      <p:pic>
        <p:nvPicPr>
          <p:cNvPr id="7" name="Picture 6">
            <a:extLst>
              <a:ext uri="{FF2B5EF4-FFF2-40B4-BE49-F238E27FC236}">
                <a16:creationId xmlns="" xmlns:a16="http://schemas.microsoft.com/office/drawing/2014/main" id="{EF9CF21B-3D07-487F-AD5C-662170D8A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2938671"/>
            <a:ext cx="9603274" cy="2468216"/>
          </a:xfrm>
          <a:prstGeom prst="rect">
            <a:avLst/>
          </a:prstGeom>
        </p:spPr>
      </p:pic>
    </p:spTree>
    <p:extLst>
      <p:ext uri="{BB962C8B-B14F-4D97-AF65-F5344CB8AC3E}">
        <p14:creationId xmlns:p14="http://schemas.microsoft.com/office/powerpoint/2010/main" val="836582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437F8E-0AF7-4BE7-BAF9-1B05F32EAB1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06006DB5-C9A8-4A69-B7C5-D0C4846441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371060"/>
            <a:ext cx="9746508" cy="5420139"/>
          </a:xfrm>
        </p:spPr>
      </p:pic>
    </p:spTree>
    <p:extLst>
      <p:ext uri="{BB962C8B-B14F-4D97-AF65-F5344CB8AC3E}">
        <p14:creationId xmlns:p14="http://schemas.microsoft.com/office/powerpoint/2010/main" val="12763855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1F5974-632A-47EB-AC6C-1008F709BC2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E2C45B80-A096-496D-AFC8-D7E86DD94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374" y="0"/>
            <a:ext cx="10455965" cy="6053481"/>
          </a:xfrm>
        </p:spPr>
      </p:pic>
    </p:spTree>
    <p:extLst>
      <p:ext uri="{BB962C8B-B14F-4D97-AF65-F5344CB8AC3E}">
        <p14:creationId xmlns:p14="http://schemas.microsoft.com/office/powerpoint/2010/main" val="4093332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544B2D-7C15-4E0E-B38C-061A74D4E5AC}"/>
              </a:ext>
            </a:extLst>
          </p:cNvPr>
          <p:cNvSpPr>
            <a:spLocks noGrp="1"/>
          </p:cNvSpPr>
          <p:nvPr>
            <p:ph type="title"/>
          </p:nvPr>
        </p:nvSpPr>
        <p:spPr>
          <a:xfrm>
            <a:off x="1294362" y="340693"/>
            <a:ext cx="9603275" cy="454439"/>
          </a:xfrm>
        </p:spPr>
        <p:txBody>
          <a:bodyPr>
            <a:normAutofit fontScale="90000"/>
          </a:bodyPr>
          <a:lstStyle/>
          <a:p>
            <a:r>
              <a:rPr lang="en-US" dirty="0"/>
              <a:t>Bucketing</a:t>
            </a:r>
            <a:endParaRPr lang="en-IN" dirty="0"/>
          </a:p>
        </p:txBody>
      </p:sp>
      <p:sp>
        <p:nvSpPr>
          <p:cNvPr id="3" name="Content Placeholder 2">
            <a:extLst>
              <a:ext uri="{FF2B5EF4-FFF2-40B4-BE49-F238E27FC236}">
                <a16:creationId xmlns="" xmlns:a16="http://schemas.microsoft.com/office/drawing/2014/main" id="{6389E294-DDE3-40C9-9672-880B478013AB}"/>
              </a:ext>
            </a:extLst>
          </p:cNvPr>
          <p:cNvSpPr>
            <a:spLocks noGrp="1"/>
          </p:cNvSpPr>
          <p:nvPr>
            <p:ph idx="1"/>
          </p:nvPr>
        </p:nvSpPr>
        <p:spPr>
          <a:xfrm>
            <a:off x="1451579" y="1099930"/>
            <a:ext cx="9603275" cy="4366416"/>
          </a:xfrm>
        </p:spPr>
        <p:txBody>
          <a:bodyPr>
            <a:normAutofit lnSpcReduction="10000"/>
          </a:bodyPr>
          <a:lstStyle/>
          <a:p>
            <a:pPr marL="0" indent="0">
              <a:buNone/>
            </a:pPr>
            <a:r>
              <a:rPr lang="en-IN" sz="2400" b="1" dirty="0"/>
              <a:t>Buckets in hive is used in segregating of hive table-data into multiple files or directories. it is used for efficient querying.</a:t>
            </a:r>
          </a:p>
          <a:p>
            <a:r>
              <a:rPr lang="en-IN" sz="2400" dirty="0"/>
              <a:t>The data i.e. present in that partitions can be divided further into Buckets </a:t>
            </a:r>
          </a:p>
          <a:p>
            <a:r>
              <a:rPr lang="en-IN" sz="2400" dirty="0"/>
              <a:t>The division is performed based on Hash of particular columns that we selected in the table. </a:t>
            </a:r>
          </a:p>
          <a:p>
            <a:r>
              <a:rPr lang="en-IN" sz="2400" dirty="0"/>
              <a:t>Buckets use some form of Hashing algorithm at back end to read each record and place it into buckets </a:t>
            </a:r>
          </a:p>
          <a:p>
            <a:r>
              <a:rPr lang="en-IN" sz="2400" dirty="0"/>
              <a:t>In Hive, we have to enable buckets by using the </a:t>
            </a:r>
            <a:r>
              <a:rPr lang="en-IN" sz="2400" b="1" dirty="0" err="1"/>
              <a:t>set.hive.enforce.bucketing</a:t>
            </a:r>
            <a:r>
              <a:rPr lang="en-IN" sz="2400" b="1" dirty="0"/>
              <a:t>=true;</a:t>
            </a:r>
            <a:r>
              <a:rPr lang="en-IN" sz="2400" dirty="0"/>
              <a:t> </a:t>
            </a:r>
          </a:p>
          <a:p>
            <a:endParaRPr lang="en-IN" dirty="0"/>
          </a:p>
        </p:txBody>
      </p:sp>
    </p:spTree>
    <p:extLst>
      <p:ext uri="{BB962C8B-B14F-4D97-AF65-F5344CB8AC3E}">
        <p14:creationId xmlns:p14="http://schemas.microsoft.com/office/powerpoint/2010/main" val="35789483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DCB6CE-C2BE-4544-8560-1C4D44ED23CA}"/>
              </a:ext>
            </a:extLst>
          </p:cNvPr>
          <p:cNvSpPr>
            <a:spLocks noGrp="1"/>
          </p:cNvSpPr>
          <p:nvPr>
            <p:ph type="title"/>
          </p:nvPr>
        </p:nvSpPr>
        <p:spPr/>
        <p:txBody>
          <a:bodyPr/>
          <a:lstStyle/>
          <a:p>
            <a:r>
              <a:rPr lang="en-US" dirty="0"/>
              <a:t>Bucketing example</a:t>
            </a:r>
            <a:endParaRPr lang="en-IN" dirty="0"/>
          </a:p>
        </p:txBody>
      </p:sp>
      <p:sp>
        <p:nvSpPr>
          <p:cNvPr id="3" name="Content Placeholder 2">
            <a:extLst>
              <a:ext uri="{FF2B5EF4-FFF2-40B4-BE49-F238E27FC236}">
                <a16:creationId xmlns="" xmlns:a16="http://schemas.microsoft.com/office/drawing/2014/main" id="{36D06B1A-5C60-4D1D-89A9-32E933014614}"/>
              </a:ext>
            </a:extLst>
          </p:cNvPr>
          <p:cNvSpPr>
            <a:spLocks noGrp="1"/>
          </p:cNvSpPr>
          <p:nvPr>
            <p:ph idx="1"/>
          </p:nvPr>
        </p:nvSpPr>
        <p:spPr/>
        <p:txBody>
          <a:bodyPr/>
          <a:lstStyle/>
          <a:p>
            <a:pPr marL="0" indent="0">
              <a:buNone/>
            </a:pPr>
            <a:r>
              <a:rPr lang="en-IN" dirty="0"/>
              <a:t>1. To create a normal table use the below query</a:t>
            </a:r>
          </a:p>
          <a:p>
            <a:pPr marL="0" indent="0">
              <a:buNone/>
            </a:pPr>
            <a:r>
              <a:rPr lang="en-IN" b="1" dirty="0"/>
              <a:t>CREATE TABLE IF NOT EXISTS </a:t>
            </a:r>
            <a:r>
              <a:rPr lang="en-IN" b="1" dirty="0" err="1"/>
              <a:t>products_input</a:t>
            </a:r>
            <a:r>
              <a:rPr lang="en-IN" b="1" dirty="0"/>
              <a:t>(productid int ,</a:t>
            </a:r>
            <a:r>
              <a:rPr lang="en-IN" b="1" dirty="0" err="1"/>
              <a:t>transactiondate</a:t>
            </a:r>
            <a:r>
              <a:rPr lang="en-IN" b="1" dirty="0"/>
              <a:t> date ,amount int , store string ) ROW FORMAT DELIMITED FIELDS TERMINATED BY ',' STORED AS </a:t>
            </a:r>
            <a:r>
              <a:rPr lang="en-IN" b="1" dirty="0" err="1"/>
              <a:t>TEXTFILE</a:t>
            </a:r>
            <a:r>
              <a:rPr lang="en-IN" b="1" dirty="0"/>
              <a:t>;</a:t>
            </a:r>
          </a:p>
        </p:txBody>
      </p:sp>
    </p:spTree>
    <p:extLst>
      <p:ext uri="{BB962C8B-B14F-4D97-AF65-F5344CB8AC3E}">
        <p14:creationId xmlns:p14="http://schemas.microsoft.com/office/powerpoint/2010/main" val="13074201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8AAE2-1C14-427D-9C54-5ADDDC64BEE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864CBB14-C62D-485E-9801-2AC2EC50A274}"/>
              </a:ext>
            </a:extLst>
          </p:cNvPr>
          <p:cNvSpPr>
            <a:spLocks noGrp="1"/>
          </p:cNvSpPr>
          <p:nvPr>
            <p:ph idx="1"/>
          </p:nvPr>
        </p:nvSpPr>
        <p:spPr/>
        <p:txBody>
          <a:bodyPr/>
          <a:lstStyle/>
          <a:p>
            <a:pPr marL="0" indent="0">
              <a:buNone/>
            </a:pPr>
            <a:r>
              <a:rPr lang="en-IN" dirty="0"/>
              <a:t>2. To load data into the table use the below command</a:t>
            </a:r>
          </a:p>
          <a:p>
            <a:pPr marL="0" indent="0">
              <a:buNone/>
            </a:pPr>
            <a:r>
              <a:rPr lang="en-IN" b="1" dirty="0"/>
              <a:t>load data </a:t>
            </a:r>
            <a:r>
              <a:rPr lang="en-IN" b="1" dirty="0" err="1"/>
              <a:t>inpath</a:t>
            </a:r>
            <a:r>
              <a:rPr lang="en-IN" b="1" dirty="0"/>
              <a:t> '</a:t>
            </a:r>
            <a:r>
              <a:rPr lang="en-IN" b="1" dirty="0" err="1"/>
              <a:t>yourdatapath</a:t>
            </a:r>
            <a:r>
              <a:rPr lang="en-IN" b="1" dirty="0"/>
              <a:t>' into table </a:t>
            </a:r>
            <a:r>
              <a:rPr lang="en-IN" b="1" dirty="0" err="1"/>
              <a:t>products_input</a:t>
            </a:r>
            <a:r>
              <a:rPr lang="en-IN" b="1" dirty="0"/>
              <a:t>;</a:t>
            </a:r>
          </a:p>
          <a:p>
            <a:pPr marL="0" indent="0">
              <a:buNone/>
            </a:pPr>
            <a:r>
              <a:rPr lang="en-IN" dirty="0"/>
              <a:t> 3. To enable bucketing use:</a:t>
            </a:r>
          </a:p>
          <a:p>
            <a:pPr marL="0" indent="0">
              <a:buNone/>
            </a:pPr>
            <a:r>
              <a:rPr lang="en-IN" b="1" dirty="0"/>
              <a:t>set </a:t>
            </a:r>
            <a:r>
              <a:rPr lang="en-IN" b="1" dirty="0" err="1"/>
              <a:t>hive.exec.dynamic.partition.mode</a:t>
            </a:r>
            <a:r>
              <a:rPr lang="en-IN" b="1" dirty="0"/>
              <a:t>=</a:t>
            </a:r>
            <a:r>
              <a:rPr lang="en-IN" b="1" dirty="0" err="1"/>
              <a:t>nonstrict</a:t>
            </a:r>
            <a:r>
              <a:rPr lang="en-IN" b="1" dirty="0"/>
              <a:t>;</a:t>
            </a:r>
          </a:p>
          <a:p>
            <a:pPr marL="0" indent="0">
              <a:buNone/>
            </a:pPr>
            <a:r>
              <a:rPr lang="en-IN" b="1" dirty="0"/>
              <a:t>set </a:t>
            </a:r>
            <a:r>
              <a:rPr lang="en-IN" b="1" dirty="0" err="1"/>
              <a:t>hive.exec.dynamic.partition</a:t>
            </a:r>
            <a:r>
              <a:rPr lang="en-IN" b="1" dirty="0"/>
              <a:t>= true ;</a:t>
            </a:r>
          </a:p>
          <a:p>
            <a:pPr marL="0" indent="0">
              <a:buNone/>
            </a:pPr>
            <a:r>
              <a:rPr lang="en-IN" b="1" dirty="0"/>
              <a:t>set </a:t>
            </a:r>
            <a:r>
              <a:rPr lang="en-IN" b="1" dirty="0" err="1"/>
              <a:t>hive.enforce.bucketing</a:t>
            </a:r>
            <a:r>
              <a:rPr lang="en-IN" b="1" dirty="0"/>
              <a:t>= true ;</a:t>
            </a:r>
          </a:p>
        </p:txBody>
      </p:sp>
    </p:spTree>
    <p:extLst>
      <p:ext uri="{BB962C8B-B14F-4D97-AF65-F5344CB8AC3E}">
        <p14:creationId xmlns:p14="http://schemas.microsoft.com/office/powerpoint/2010/main" val="86035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8467D6-281C-447E-A367-F86445D049C8}"/>
              </a:ext>
            </a:extLst>
          </p:cNvPr>
          <p:cNvSpPr>
            <a:spLocks noGrp="1"/>
          </p:cNvSpPr>
          <p:nvPr>
            <p:ph type="title"/>
          </p:nvPr>
        </p:nvSpPr>
        <p:spPr>
          <a:xfrm>
            <a:off x="1107022" y="0"/>
            <a:ext cx="9603275" cy="1049235"/>
          </a:xfrm>
        </p:spPr>
        <p:txBody>
          <a:bodyPr/>
          <a:lstStyle/>
          <a:p>
            <a:r>
              <a:rPr lang="en-US" dirty="0"/>
              <a:t>Architecture of hive</a:t>
            </a:r>
            <a:endParaRPr lang="en-IN" dirty="0"/>
          </a:p>
        </p:txBody>
      </p:sp>
      <p:sp>
        <p:nvSpPr>
          <p:cNvPr id="3" name="Content Placeholder 2">
            <a:extLst>
              <a:ext uri="{FF2B5EF4-FFF2-40B4-BE49-F238E27FC236}">
                <a16:creationId xmlns="" xmlns:a16="http://schemas.microsoft.com/office/drawing/2014/main" id="{74F5C9E9-168C-4987-B442-8ECD2DC75FC1}"/>
              </a:ext>
            </a:extLst>
          </p:cNvPr>
          <p:cNvSpPr>
            <a:spLocks noGrp="1"/>
          </p:cNvSpPr>
          <p:nvPr>
            <p:ph idx="1"/>
          </p:nvPr>
        </p:nvSpPr>
        <p:spPr>
          <a:xfrm>
            <a:off x="1451579" y="1311966"/>
            <a:ext cx="9603275" cy="4154380"/>
          </a:xfrm>
        </p:spPr>
        <p:txBody>
          <a:bodyPr>
            <a:noAutofit/>
          </a:bodyPr>
          <a:lstStyle/>
          <a:p>
            <a:pPr algn="just"/>
            <a:r>
              <a:rPr lang="en-IN" sz="2400" b="1" dirty="0">
                <a:latin typeface="Times New Roman" panose="02020603050405020304" pitchFamily="18" charset="0"/>
                <a:cs typeface="Times New Roman" panose="02020603050405020304" pitchFamily="18" charset="0"/>
              </a:rPr>
              <a:t>User Interface </a:t>
            </a:r>
            <a:r>
              <a:rPr lang="en-IN" sz="2400" dirty="0">
                <a:latin typeface="Times New Roman" panose="02020603050405020304" pitchFamily="18" charset="0"/>
                <a:cs typeface="Times New Roman" panose="02020603050405020304" pitchFamily="18" charset="0"/>
              </a:rPr>
              <a:t>- Hive is a data warehouse infrastructure software that can create interaction between user and </a:t>
            </a:r>
            <a:r>
              <a:rPr lang="en-IN" sz="2400" dirty="0" err="1">
                <a:latin typeface="Times New Roman" panose="02020603050405020304" pitchFamily="18" charset="0"/>
                <a:cs typeface="Times New Roman" panose="02020603050405020304" pitchFamily="18" charset="0"/>
              </a:rPr>
              <a:t>HDFS</a:t>
            </a:r>
            <a:r>
              <a:rPr lang="en-IN" sz="2400" dirty="0">
                <a:latin typeface="Times New Roman" panose="02020603050405020304" pitchFamily="18" charset="0"/>
                <a:cs typeface="Times New Roman" panose="02020603050405020304" pitchFamily="18" charset="0"/>
              </a:rPr>
              <a:t>. The user interfaces that Hive supports are Hive Web UI, Hive command line, and Hive HD Insight</a:t>
            </a:r>
          </a:p>
          <a:p>
            <a:pPr algn="just"/>
            <a:r>
              <a:rPr lang="en-IN" sz="2400" b="1" dirty="0">
                <a:latin typeface="Times New Roman" panose="02020603050405020304" pitchFamily="18" charset="0"/>
                <a:cs typeface="Times New Roman" panose="02020603050405020304" pitchFamily="18" charset="0"/>
              </a:rPr>
              <a:t>Meta Store </a:t>
            </a:r>
            <a:r>
              <a:rPr lang="en-IN" sz="2400" dirty="0">
                <a:latin typeface="Times New Roman" panose="02020603050405020304" pitchFamily="18" charset="0"/>
                <a:cs typeface="Times New Roman" panose="02020603050405020304" pitchFamily="18" charset="0"/>
              </a:rPr>
              <a:t>-Hive chooses respective database servers to store the schema or Metadata of tables, databases, columns in a table, their data types and </a:t>
            </a:r>
            <a:r>
              <a:rPr lang="en-IN" sz="2400" dirty="0" err="1">
                <a:latin typeface="Times New Roman" panose="02020603050405020304" pitchFamily="18" charset="0"/>
                <a:cs typeface="Times New Roman" panose="02020603050405020304" pitchFamily="18" charset="0"/>
              </a:rPr>
              <a:t>HDFS</a:t>
            </a:r>
            <a:r>
              <a:rPr lang="en-IN" sz="2400" dirty="0">
                <a:latin typeface="Times New Roman" panose="02020603050405020304" pitchFamily="18" charset="0"/>
                <a:cs typeface="Times New Roman" panose="02020603050405020304" pitchFamily="18" charset="0"/>
              </a:rPr>
              <a:t> mapping.</a:t>
            </a:r>
          </a:p>
          <a:p>
            <a:pPr algn="just"/>
            <a:r>
              <a:rPr lang="en-IN" sz="2400" b="1" dirty="0">
                <a:latin typeface="Times New Roman" panose="02020603050405020304" pitchFamily="18" charset="0"/>
                <a:cs typeface="Times New Roman" panose="02020603050405020304" pitchFamily="18" charset="0"/>
              </a:rPr>
              <a:t>HiveQL Process Engine- </a:t>
            </a:r>
            <a:r>
              <a:rPr lang="en-IN" sz="2400" dirty="0">
                <a:latin typeface="Times New Roman" panose="02020603050405020304" pitchFamily="18" charset="0"/>
                <a:cs typeface="Times New Roman" panose="02020603050405020304" pitchFamily="18" charset="0"/>
              </a:rPr>
              <a:t>HiveQL is similar to SQL for querying on schema info on the Megastore. It is one of the replacements of traditional approach for MapReduce program. Instead of writing MapReduce program in Java, we can write a query for MapReduce job and process it.</a:t>
            </a:r>
          </a:p>
        </p:txBody>
      </p:sp>
    </p:spTree>
    <p:extLst>
      <p:ext uri="{BB962C8B-B14F-4D97-AF65-F5344CB8AC3E}">
        <p14:creationId xmlns:p14="http://schemas.microsoft.com/office/powerpoint/2010/main" val="34872611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4984FE-DDF8-42C2-93A1-F51F1BE1717C}"/>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3F53FE8-8E9F-4A5A-A372-CA862C3433C9}"/>
              </a:ext>
            </a:extLst>
          </p:cNvPr>
          <p:cNvSpPr>
            <a:spLocks noGrp="1"/>
          </p:cNvSpPr>
          <p:nvPr>
            <p:ph idx="1"/>
          </p:nvPr>
        </p:nvSpPr>
        <p:spPr/>
        <p:txBody>
          <a:bodyPr>
            <a:normAutofit fontScale="92500" lnSpcReduction="10000"/>
          </a:bodyPr>
          <a:lstStyle/>
          <a:p>
            <a:pPr marL="0" indent="0">
              <a:buNone/>
            </a:pPr>
            <a:r>
              <a:rPr lang="en-IN" dirty="0"/>
              <a:t>4. Create a bucketed table using the below query</a:t>
            </a:r>
          </a:p>
          <a:p>
            <a:pPr marL="0" indent="0">
              <a:buNone/>
            </a:pPr>
            <a:r>
              <a:rPr lang="en-IN" b="1" dirty="0"/>
              <a:t>CREATE TABLE IF NOT EXISTS </a:t>
            </a:r>
            <a:r>
              <a:rPr lang="en-IN" b="1" dirty="0" err="1"/>
              <a:t>products_bucket</a:t>
            </a:r>
            <a:r>
              <a:rPr lang="en-IN" b="1" dirty="0"/>
              <a:t>(productid</a:t>
            </a:r>
          </a:p>
          <a:p>
            <a:pPr marL="0" indent="0">
              <a:buNone/>
            </a:pPr>
            <a:r>
              <a:rPr lang="en-IN" b="1" dirty="0"/>
              <a:t>int ,amount int ) PARTITIONED BY ( store String ,</a:t>
            </a:r>
            <a:r>
              <a:rPr lang="en-IN" b="1" dirty="0" err="1"/>
              <a:t>transactiondate</a:t>
            </a:r>
            <a:r>
              <a:rPr lang="en-IN" b="1" dirty="0"/>
              <a:t> date ) CLUSTERED</a:t>
            </a:r>
          </a:p>
          <a:p>
            <a:pPr marL="0" indent="0">
              <a:buNone/>
            </a:pPr>
            <a:r>
              <a:rPr lang="en-IN" b="1" dirty="0"/>
              <a:t>BY (productid) into 4 buckets</a:t>
            </a:r>
          </a:p>
          <a:p>
            <a:pPr marL="0" indent="0">
              <a:buNone/>
            </a:pPr>
            <a:r>
              <a:rPr lang="en-IN" b="1" dirty="0"/>
              <a:t>ROW FORMAT DELIMITED</a:t>
            </a:r>
          </a:p>
          <a:p>
            <a:pPr marL="0" indent="0">
              <a:buNone/>
            </a:pPr>
            <a:r>
              <a:rPr lang="en-IN" b="1" dirty="0"/>
              <a:t>FIELDS TERMINATED BY ','</a:t>
            </a:r>
          </a:p>
          <a:p>
            <a:pPr marL="0" indent="0">
              <a:buNone/>
            </a:pPr>
            <a:r>
              <a:rPr lang="en-IN" b="1" dirty="0"/>
              <a:t>STORED AS </a:t>
            </a:r>
            <a:r>
              <a:rPr lang="en-IN" b="1" dirty="0" err="1"/>
              <a:t>TEXTFILE</a:t>
            </a:r>
            <a:r>
              <a:rPr lang="en-IN" b="1" dirty="0"/>
              <a:t>;</a:t>
            </a:r>
          </a:p>
        </p:txBody>
      </p:sp>
    </p:spTree>
    <p:extLst>
      <p:ext uri="{BB962C8B-B14F-4D97-AF65-F5344CB8AC3E}">
        <p14:creationId xmlns:p14="http://schemas.microsoft.com/office/powerpoint/2010/main" val="145939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265AF4-E643-4F68-AC11-B0657969A7CD}"/>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C5C50DFE-C3E6-4A7F-AE51-E343CAD2C1AC}"/>
              </a:ext>
            </a:extLst>
          </p:cNvPr>
          <p:cNvSpPr>
            <a:spLocks noGrp="1"/>
          </p:cNvSpPr>
          <p:nvPr>
            <p:ph idx="1"/>
          </p:nvPr>
        </p:nvSpPr>
        <p:spPr/>
        <p:txBody>
          <a:bodyPr/>
          <a:lstStyle/>
          <a:p>
            <a:pPr marL="0" indent="0">
              <a:buNone/>
            </a:pPr>
            <a:r>
              <a:rPr lang="en-IN" dirty="0"/>
              <a:t>5. Load data into the bucketed table using the previously created normal table</a:t>
            </a:r>
          </a:p>
          <a:p>
            <a:pPr marL="0" indent="0">
              <a:buNone/>
            </a:pPr>
            <a:r>
              <a:rPr lang="en-IN" b="1" dirty="0"/>
              <a:t>insert into table </a:t>
            </a:r>
            <a:r>
              <a:rPr lang="en-IN" b="1" dirty="0" err="1"/>
              <a:t>products_bucket</a:t>
            </a:r>
            <a:r>
              <a:rPr lang="en-IN" b="1" dirty="0"/>
              <a:t> partition ( store ,</a:t>
            </a:r>
            <a:r>
              <a:rPr lang="en-IN" b="1" dirty="0" err="1"/>
              <a:t>transactiondate</a:t>
            </a:r>
            <a:r>
              <a:rPr lang="en-IN" b="1" dirty="0"/>
              <a:t>) select</a:t>
            </a:r>
          </a:p>
          <a:p>
            <a:pPr marL="0" indent="0">
              <a:buNone/>
            </a:pPr>
            <a:r>
              <a:rPr lang="en-IN" b="1" dirty="0" err="1"/>
              <a:t>productid,amount</a:t>
            </a:r>
            <a:r>
              <a:rPr lang="en-IN" b="1" dirty="0"/>
              <a:t>, store ,</a:t>
            </a:r>
            <a:r>
              <a:rPr lang="en-IN" b="1" dirty="0" err="1"/>
              <a:t>transactiondate</a:t>
            </a:r>
            <a:r>
              <a:rPr lang="en-IN" b="1" dirty="0"/>
              <a:t> from </a:t>
            </a:r>
            <a:r>
              <a:rPr lang="en-IN" b="1" dirty="0" err="1"/>
              <a:t>products_input</a:t>
            </a:r>
            <a:r>
              <a:rPr lang="en-IN" b="1" dirty="0"/>
              <a:t>;</a:t>
            </a:r>
          </a:p>
          <a:p>
            <a:pPr marL="0" indent="0">
              <a:buNone/>
            </a:pPr>
            <a:r>
              <a:rPr lang="en-IN" dirty="0"/>
              <a:t>6. Simple select query using buckets</a:t>
            </a:r>
          </a:p>
          <a:p>
            <a:pPr marL="0" indent="0">
              <a:buNone/>
            </a:pPr>
            <a:r>
              <a:rPr lang="en-IN" b="1" dirty="0"/>
              <a:t>select * from </a:t>
            </a:r>
            <a:r>
              <a:rPr lang="en-IN" b="1" dirty="0" err="1"/>
              <a:t>products_bucket</a:t>
            </a:r>
            <a:r>
              <a:rPr lang="en-IN" b="1" dirty="0"/>
              <a:t> where store = "</a:t>
            </a:r>
            <a:r>
              <a:rPr lang="en-IN" b="1" dirty="0" err="1"/>
              <a:t>walmart</a:t>
            </a:r>
            <a:r>
              <a:rPr lang="en-IN" b="1" dirty="0"/>
              <a:t>" and</a:t>
            </a:r>
          </a:p>
          <a:p>
            <a:pPr marL="0" indent="0">
              <a:buNone/>
            </a:pPr>
            <a:r>
              <a:rPr lang="en-IN" b="1" dirty="0" err="1"/>
              <a:t>transactiondate</a:t>
            </a:r>
            <a:r>
              <a:rPr lang="en-IN" b="1" dirty="0"/>
              <a:t>= "2018-01-01" and productid = 123 ;</a:t>
            </a:r>
          </a:p>
        </p:txBody>
      </p:sp>
    </p:spTree>
    <p:extLst>
      <p:ext uri="{BB962C8B-B14F-4D97-AF65-F5344CB8AC3E}">
        <p14:creationId xmlns:p14="http://schemas.microsoft.com/office/powerpoint/2010/main" val="3708568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8C52C7-DF9D-41AE-B809-2353F7683AC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DB1B861B-A4D7-4557-A84B-D7F4E0920FE0}"/>
              </a:ext>
            </a:extLst>
          </p:cNvPr>
          <p:cNvSpPr>
            <a:spLocks noGrp="1"/>
          </p:cNvSpPr>
          <p:nvPr>
            <p:ph idx="1"/>
          </p:nvPr>
        </p:nvSpPr>
        <p:spPr/>
        <p:txBody>
          <a:bodyPr/>
          <a:lstStyle/>
          <a:p>
            <a:pPr marL="0" indent="0">
              <a:buNone/>
            </a:pPr>
            <a:r>
              <a:rPr lang="en-IN" dirty="0"/>
              <a:t>7. Select query for comparison</a:t>
            </a:r>
          </a:p>
          <a:p>
            <a:pPr marL="0" indent="0">
              <a:buNone/>
            </a:pPr>
            <a:r>
              <a:rPr lang="en-IN" b="1" dirty="0"/>
              <a:t>select * from </a:t>
            </a:r>
            <a:r>
              <a:rPr lang="en-IN" b="1" dirty="0" err="1"/>
              <a:t>products_input</a:t>
            </a:r>
            <a:r>
              <a:rPr lang="en-IN" b="1" dirty="0"/>
              <a:t> where store = "</a:t>
            </a:r>
            <a:r>
              <a:rPr lang="en-IN" b="1" dirty="0" err="1"/>
              <a:t>walmart</a:t>
            </a:r>
            <a:r>
              <a:rPr lang="en-IN" b="1" dirty="0"/>
              <a:t>" and </a:t>
            </a:r>
            <a:r>
              <a:rPr lang="en-IN" b="1" dirty="0" err="1"/>
              <a:t>transactiondate</a:t>
            </a:r>
            <a:r>
              <a:rPr lang="en-IN" b="1" dirty="0"/>
              <a:t>= "2018-01-01" and productid = 123 ;</a:t>
            </a:r>
          </a:p>
        </p:txBody>
      </p:sp>
    </p:spTree>
    <p:extLst>
      <p:ext uri="{BB962C8B-B14F-4D97-AF65-F5344CB8AC3E}">
        <p14:creationId xmlns:p14="http://schemas.microsoft.com/office/powerpoint/2010/main" val="3721718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4303F-B075-4DC4-AE60-A182DAE7412A}"/>
              </a:ext>
            </a:extLst>
          </p:cNvPr>
          <p:cNvSpPr>
            <a:spLocks noGrp="1"/>
          </p:cNvSpPr>
          <p:nvPr>
            <p:ph type="title"/>
          </p:nvPr>
        </p:nvSpPr>
        <p:spPr>
          <a:xfrm>
            <a:off x="331305" y="804518"/>
            <a:ext cx="11476381" cy="1607377"/>
          </a:xfrm>
        </p:spPr>
        <p:txBody>
          <a:bodyPr>
            <a:noAutofit/>
          </a:bodyPr>
          <a:lstStyle/>
          <a:p>
            <a:r>
              <a:rPr lang="en-IN" sz="2000" b="1" dirty="0"/>
              <a:t>1. </a:t>
            </a:r>
            <a:r>
              <a:rPr lang="en-IN" sz="2400" b="1" dirty="0"/>
              <a:t> create </a:t>
            </a:r>
            <a:r>
              <a:rPr lang="en-IN" sz="2400" b="1" dirty="0" err="1"/>
              <a:t>samplebucket</a:t>
            </a:r>
            <a:r>
              <a:rPr lang="en-IN" sz="2400" b="1" dirty="0"/>
              <a:t> with column names  as </a:t>
            </a:r>
            <a:r>
              <a:rPr lang="en-IN" sz="2400" b="1" dirty="0" err="1"/>
              <a:t>first_name</a:t>
            </a:r>
            <a:r>
              <a:rPr lang="en-IN" sz="2400" b="1" dirty="0"/>
              <a:t>, </a:t>
            </a:r>
            <a:r>
              <a:rPr lang="en-IN" sz="2400" b="1" dirty="0" err="1"/>
              <a:t>job_id</a:t>
            </a:r>
            <a:r>
              <a:rPr lang="en-IN" sz="2400" b="1" dirty="0"/>
              <a:t>, department, salary and country .</a:t>
            </a:r>
            <a:br>
              <a:rPr lang="en-IN" sz="2400" b="1" dirty="0"/>
            </a:br>
            <a:r>
              <a:rPr lang="en-IN" sz="1800" dirty="0"/>
              <a:t/>
            </a:r>
            <a:br>
              <a:rPr lang="en-IN" sz="1800" dirty="0"/>
            </a:br>
            <a:endParaRPr lang="en-IN" sz="1800" dirty="0"/>
          </a:p>
        </p:txBody>
      </p:sp>
      <p:pic>
        <p:nvPicPr>
          <p:cNvPr id="5" name="Content Placeholder 4">
            <a:extLst>
              <a:ext uri="{FF2B5EF4-FFF2-40B4-BE49-F238E27FC236}">
                <a16:creationId xmlns="" xmlns:a16="http://schemas.microsoft.com/office/drawing/2014/main" id="{F87A6A73-EE67-40B7-B626-B2E9C50986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113" y="2836069"/>
            <a:ext cx="11118573" cy="2305774"/>
          </a:xfrm>
        </p:spPr>
      </p:pic>
    </p:spTree>
    <p:extLst>
      <p:ext uri="{BB962C8B-B14F-4D97-AF65-F5344CB8AC3E}">
        <p14:creationId xmlns:p14="http://schemas.microsoft.com/office/powerpoint/2010/main" val="33897081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30937-53C1-4865-85DF-3615D47FD083}"/>
              </a:ext>
            </a:extLst>
          </p:cNvPr>
          <p:cNvSpPr>
            <a:spLocks noGrp="1"/>
          </p:cNvSpPr>
          <p:nvPr>
            <p:ph type="title"/>
          </p:nvPr>
        </p:nvSpPr>
        <p:spPr/>
        <p:txBody>
          <a:bodyPr/>
          <a:lstStyle/>
          <a:p>
            <a:r>
              <a:rPr lang="en-IN" dirty="0"/>
              <a:t>2. Loading Data into table sample bucket </a:t>
            </a:r>
          </a:p>
        </p:txBody>
      </p:sp>
      <p:pic>
        <p:nvPicPr>
          <p:cNvPr id="5" name="Content Placeholder 4">
            <a:extLst>
              <a:ext uri="{FF2B5EF4-FFF2-40B4-BE49-F238E27FC236}">
                <a16:creationId xmlns="" xmlns:a16="http://schemas.microsoft.com/office/drawing/2014/main" id="{4727D061-4E15-473E-AB7B-EECB8ECC58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42" y="2213114"/>
            <a:ext cx="11112658" cy="2650434"/>
          </a:xfrm>
        </p:spPr>
      </p:pic>
    </p:spTree>
    <p:extLst>
      <p:ext uri="{BB962C8B-B14F-4D97-AF65-F5344CB8AC3E}">
        <p14:creationId xmlns:p14="http://schemas.microsoft.com/office/powerpoint/2010/main" val="15290693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76F53D-49F2-4DFD-9945-19E12044AA38}"/>
              </a:ext>
            </a:extLst>
          </p:cNvPr>
          <p:cNvSpPr>
            <a:spLocks noGrp="1"/>
          </p:cNvSpPr>
          <p:nvPr>
            <p:ph type="title"/>
          </p:nvPr>
        </p:nvSpPr>
        <p:spPr/>
        <p:txBody>
          <a:bodyPr/>
          <a:lstStyle/>
          <a:p>
            <a:r>
              <a:rPr lang="en-IN" dirty="0"/>
              <a:t>3. Displaying 4 buckets that created in Step 1</a:t>
            </a:r>
          </a:p>
        </p:txBody>
      </p:sp>
      <p:pic>
        <p:nvPicPr>
          <p:cNvPr id="5" name="Content Placeholder 4">
            <a:extLst>
              <a:ext uri="{FF2B5EF4-FFF2-40B4-BE49-F238E27FC236}">
                <a16:creationId xmlns="" xmlns:a16="http://schemas.microsoft.com/office/drawing/2014/main" id="{F692DA9E-83DF-4BC8-9B07-5AEC4A0613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2939" y="1853754"/>
            <a:ext cx="10840278" cy="3977203"/>
          </a:xfrm>
        </p:spPr>
      </p:pic>
    </p:spTree>
    <p:extLst>
      <p:ext uri="{BB962C8B-B14F-4D97-AF65-F5344CB8AC3E}">
        <p14:creationId xmlns:p14="http://schemas.microsoft.com/office/powerpoint/2010/main" val="42651951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A7021-07B4-490F-A379-033DE7A088D7}"/>
              </a:ext>
            </a:extLst>
          </p:cNvPr>
          <p:cNvSpPr>
            <a:spLocks noGrp="1"/>
          </p:cNvSpPr>
          <p:nvPr>
            <p:ph type="title"/>
          </p:nvPr>
        </p:nvSpPr>
        <p:spPr/>
        <p:txBody>
          <a:bodyPr/>
          <a:lstStyle/>
          <a:p>
            <a:r>
              <a:rPr lang="en-US" dirty="0" err="1"/>
              <a:t>UDFs</a:t>
            </a:r>
            <a:r>
              <a:rPr lang="en-US" dirty="0"/>
              <a:t>(User defined functions) in hive</a:t>
            </a:r>
            <a:endParaRPr lang="en-IN" dirty="0"/>
          </a:p>
        </p:txBody>
      </p:sp>
      <p:sp>
        <p:nvSpPr>
          <p:cNvPr id="3" name="Content Placeholder 2">
            <a:extLst>
              <a:ext uri="{FF2B5EF4-FFF2-40B4-BE49-F238E27FC236}">
                <a16:creationId xmlns="" xmlns:a16="http://schemas.microsoft.com/office/drawing/2014/main" id="{27090C42-5F0C-4D50-A7ED-114D1DADAB7A}"/>
              </a:ext>
            </a:extLst>
          </p:cNvPr>
          <p:cNvSpPr>
            <a:spLocks noGrp="1"/>
          </p:cNvSpPr>
          <p:nvPr>
            <p:ph idx="1"/>
          </p:nvPr>
        </p:nvSpPr>
        <p:spPr/>
        <p:txBody>
          <a:bodyPr/>
          <a:lstStyle/>
          <a:p>
            <a:r>
              <a:rPr lang="en-IN" b="1" dirty="0"/>
              <a:t>User Defined Functions</a:t>
            </a:r>
            <a:r>
              <a:rPr lang="en-IN" dirty="0"/>
              <a:t>, also known as </a:t>
            </a:r>
            <a:r>
              <a:rPr lang="en-IN" dirty="0" err="1"/>
              <a:t>UDF</a:t>
            </a:r>
            <a:r>
              <a:rPr lang="en-IN" dirty="0"/>
              <a:t>, allow you to create custom functions to process records or groups of records.</a:t>
            </a:r>
          </a:p>
          <a:p>
            <a:r>
              <a:rPr lang="en-IN" b="1" dirty="0"/>
              <a:t>To write a simple </a:t>
            </a:r>
            <a:r>
              <a:rPr lang="en-IN" b="1" dirty="0" err="1"/>
              <a:t>UDF</a:t>
            </a:r>
            <a:r>
              <a:rPr lang="en-IN" b="1" dirty="0"/>
              <a:t>:</a:t>
            </a:r>
          </a:p>
          <a:p>
            <a:pPr marL="457200" indent="-457200">
              <a:buFont typeface="+mj-lt"/>
              <a:buAutoNum type="arabicPeriod"/>
            </a:pPr>
            <a:r>
              <a:rPr lang="en-IN" dirty="0"/>
              <a:t>Extend the </a:t>
            </a:r>
            <a:r>
              <a:rPr lang="en-IN" dirty="0" err="1"/>
              <a:t>org.apache.hadoop.hive.ql.exec.UDF</a:t>
            </a:r>
            <a:r>
              <a:rPr lang="en-IN" dirty="0"/>
              <a:t> class</a:t>
            </a:r>
          </a:p>
          <a:p>
            <a:pPr marL="457200" indent="-457200">
              <a:buFont typeface="+mj-lt"/>
              <a:buAutoNum type="arabicPeriod"/>
            </a:pPr>
            <a:r>
              <a:rPr lang="en-IN" dirty="0"/>
              <a:t>Write an "evaluate" method that has a signature equivalent to the signature of your </a:t>
            </a:r>
            <a:r>
              <a:rPr lang="en-IN" dirty="0" err="1"/>
              <a:t>UDF</a:t>
            </a:r>
            <a:r>
              <a:rPr lang="en-IN" dirty="0"/>
              <a:t> in HiveQL.</a:t>
            </a:r>
          </a:p>
          <a:p>
            <a:endParaRPr lang="en-IN" dirty="0"/>
          </a:p>
        </p:txBody>
      </p:sp>
    </p:spTree>
    <p:extLst>
      <p:ext uri="{BB962C8B-B14F-4D97-AF65-F5344CB8AC3E}">
        <p14:creationId xmlns:p14="http://schemas.microsoft.com/office/powerpoint/2010/main" val="35199974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1982E8-13B7-4210-8DDE-0127AA4C7CE2}"/>
              </a:ext>
            </a:extLst>
          </p:cNvPr>
          <p:cNvSpPr>
            <a:spLocks noGrp="1"/>
          </p:cNvSpPr>
          <p:nvPr>
            <p:ph type="title"/>
          </p:nvPr>
        </p:nvSpPr>
        <p:spPr>
          <a:xfrm>
            <a:off x="1132704" y="214153"/>
            <a:ext cx="9603275" cy="607482"/>
          </a:xfrm>
        </p:spPr>
        <p:txBody>
          <a:bodyPr/>
          <a:lstStyle/>
          <a:p>
            <a:r>
              <a:rPr lang="en-US" dirty="0"/>
              <a:t>Simple </a:t>
            </a:r>
            <a:r>
              <a:rPr lang="en-US" dirty="0" err="1"/>
              <a:t>udf</a:t>
            </a:r>
            <a:r>
              <a:rPr lang="en-US" dirty="0"/>
              <a:t> example</a:t>
            </a:r>
            <a:endParaRPr lang="en-IN" dirty="0"/>
          </a:p>
        </p:txBody>
      </p:sp>
      <p:sp>
        <p:nvSpPr>
          <p:cNvPr id="5" name="Rectangle 2">
            <a:extLst>
              <a:ext uri="{FF2B5EF4-FFF2-40B4-BE49-F238E27FC236}">
                <a16:creationId xmlns="" xmlns:a16="http://schemas.microsoft.com/office/drawing/2014/main" id="{2EE923DB-D43A-425C-A0A7-057C4FE3825C}"/>
              </a:ext>
            </a:extLst>
          </p:cNvPr>
          <p:cNvSpPr>
            <a:spLocks noGrp="1" noChangeArrowheads="1"/>
          </p:cNvSpPr>
          <p:nvPr>
            <p:ph idx="1"/>
          </p:nvPr>
        </p:nvSpPr>
        <p:spPr bwMode="auto">
          <a:xfrm>
            <a:off x="1132704" y="904169"/>
            <a:ext cx="759965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FF0000"/>
                </a:solidFill>
                <a:latin typeface="Arial Unicode MS" panose="020B0604020202020204" pitchFamily="34" charset="-128"/>
              </a:rPr>
              <a:t>package </a:t>
            </a:r>
            <a:r>
              <a:rPr lang="en-US" altLang="en-US" sz="2400" dirty="0" err="1">
                <a:solidFill>
                  <a:srgbClr val="FF0000"/>
                </a:solidFill>
                <a:latin typeface="Arial Unicode MS" panose="020B0604020202020204" pitchFamily="34" charset="-128"/>
              </a:rPr>
              <a:t>udfs</a:t>
            </a:r>
            <a:r>
              <a:rPr lang="en-US" altLang="en-US" sz="2400" dirty="0">
                <a:solidFill>
                  <a:srgbClr val="FF0000"/>
                </a:solidFill>
                <a:latin typeface="Arial Unicode MS" panose="020B0604020202020204" pitchFamily="34" charset="-128"/>
              </a:rPr>
              <a:t>;</a:t>
            </a:r>
            <a:endParaRPr kumimoji="0" lang="en-US" altLang="en-US" sz="2400" b="0" i="0" u="none" strike="noStrike" cap="none" normalizeH="0" baseline="0" dirty="0">
              <a:ln>
                <a:noFill/>
              </a:ln>
              <a:solidFill>
                <a:srgbClr val="FF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FF0000"/>
                </a:solidFill>
                <a:latin typeface="Arial Unicode MS" panose="020B0604020202020204" pitchFamily="34" charset="-128"/>
              </a:rPr>
              <a:t>import </a:t>
            </a:r>
            <a:r>
              <a:rPr lang="en-US" altLang="en-US" sz="2400" dirty="0" err="1">
                <a:solidFill>
                  <a:srgbClr val="FF0000"/>
                </a:solidFill>
                <a:latin typeface="Arial Unicode MS" panose="020B0604020202020204" pitchFamily="34" charset="-128"/>
              </a:rPr>
              <a:t>org.apache.Hadoop.ql.exec.UDF</a:t>
            </a:r>
            <a:r>
              <a:rPr lang="en-US" altLang="en-US" sz="2400" dirty="0">
                <a:solidFill>
                  <a:srgbClr val="FF0000"/>
                </a:solidFill>
                <a:latin typeface="Arial Unicode MS" panose="020B0604020202020204" pitchFamily="34" charset="-128"/>
              </a:rPr>
              <a:t>;</a:t>
            </a:r>
            <a:endParaRPr kumimoji="0" lang="en-US" altLang="en-US" sz="2400" b="0" i="0" u="none" strike="noStrike" cap="none" normalizeH="0" baseline="0" dirty="0">
              <a:ln>
                <a:noFill/>
              </a:ln>
              <a:solidFill>
                <a:srgbClr val="FF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Arial Unicode MS" panose="020B0604020202020204" pitchFamily="34" charset="-128"/>
              </a:rPr>
              <a:t>class </a:t>
            </a:r>
            <a:r>
              <a:rPr kumimoji="0" lang="en-US" altLang="en-US" sz="2400" b="0" i="0" u="none" strike="noStrike" cap="none" normalizeH="0" baseline="0" dirty="0" err="1">
                <a:ln>
                  <a:noFill/>
                </a:ln>
                <a:solidFill>
                  <a:srgbClr val="FF0000"/>
                </a:solidFill>
                <a:effectLst/>
                <a:latin typeface="Arial Unicode MS" panose="020B0604020202020204" pitchFamily="34" charset="-128"/>
              </a:rPr>
              <a:t>SimpleUDFExample</a:t>
            </a:r>
            <a:r>
              <a:rPr kumimoji="0" lang="en-US" altLang="en-US" sz="2400" b="0" i="0" u="none" strike="noStrike" cap="none" normalizeH="0" baseline="0" dirty="0">
                <a:ln>
                  <a:noFill/>
                </a:ln>
                <a:solidFill>
                  <a:srgbClr val="FF0000"/>
                </a:solidFill>
                <a:effectLst/>
                <a:latin typeface="Arial Unicode MS" panose="020B0604020202020204" pitchFamily="34" charset="-128"/>
              </a:rPr>
              <a:t> extends </a:t>
            </a:r>
            <a:r>
              <a:rPr kumimoji="0" lang="en-US" altLang="en-US" sz="2400" b="0" i="0" u="none" strike="noStrike" cap="none" normalizeH="0" baseline="0" dirty="0" err="1">
                <a:ln>
                  <a:noFill/>
                </a:ln>
                <a:solidFill>
                  <a:srgbClr val="FF0000"/>
                </a:solidFill>
                <a:effectLst/>
                <a:latin typeface="Arial" panose="020B0604020202020204" pitchFamily="34" charset="0"/>
              </a:rPr>
              <a:t>UDF</a:t>
            </a:r>
            <a:endParaRPr kumimoji="0" lang="en-US" altLang="en-US" sz="24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FF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Arial Unicode MS" panose="020B0604020202020204" pitchFamily="34" charset="-128"/>
              </a:rPr>
              <a:t> </a:t>
            </a:r>
            <a:r>
              <a:rPr kumimoji="0" lang="en-US" altLang="en-US" sz="2400" b="0" i="0" u="none" strike="noStrike" cap="none" normalizeH="0" baseline="0" dirty="0">
                <a:ln>
                  <a:noFill/>
                </a:ln>
                <a:solidFill>
                  <a:srgbClr val="FF0000"/>
                </a:solidFill>
                <a:effectLst/>
                <a:latin typeface="Arial" panose="020B0604020202020204" pitchFamily="34" charset="0"/>
              </a:rPr>
              <a:t>{</a:t>
            </a:r>
            <a:r>
              <a:rPr kumimoji="0" lang="en-US" altLang="en-US" sz="2400" b="0" i="0" u="none" strike="noStrike" cap="none" normalizeH="0" baseline="0" dirty="0">
                <a:ln>
                  <a:noFill/>
                </a:ln>
                <a:solidFill>
                  <a:srgbClr val="FF0000"/>
                </a:solidFill>
                <a:effectLst/>
                <a:latin typeface="Arial Unicode MS" panose="020B0604020202020204" pitchFamily="34" charset="-128"/>
              </a:rPr>
              <a:t> public </a:t>
            </a:r>
            <a:r>
              <a:rPr kumimoji="0" lang="en-US" altLang="en-US" sz="2400" b="0" i="0" u="none" strike="noStrike" cap="none" normalizeH="0" baseline="0" dirty="0">
                <a:ln>
                  <a:noFill/>
                </a:ln>
                <a:solidFill>
                  <a:srgbClr val="FF0000"/>
                </a:solidFill>
                <a:effectLst/>
                <a:latin typeface="Arial" panose="020B0604020202020204" pitchFamily="34" charset="0"/>
              </a:rPr>
              <a:t>Text</a:t>
            </a:r>
            <a:r>
              <a:rPr kumimoji="0" lang="en-US" altLang="en-US" sz="2400" b="0" i="0" u="none" strike="noStrike" cap="none" normalizeH="0" baseline="0" dirty="0">
                <a:ln>
                  <a:noFill/>
                </a:ln>
                <a:solidFill>
                  <a:srgbClr val="FF0000"/>
                </a:solidFill>
                <a:effectLst/>
                <a:latin typeface="Arial Unicode MS" panose="020B0604020202020204" pitchFamily="34" charset="-128"/>
              </a:rPr>
              <a:t> evaluate</a:t>
            </a:r>
            <a:r>
              <a:rPr kumimoji="0" lang="en-US" altLang="en-US" sz="2400" b="0" i="0" u="none" strike="noStrike" cap="none" normalizeH="0" baseline="0" dirty="0">
                <a:ln>
                  <a:noFill/>
                </a:ln>
                <a:solidFill>
                  <a:srgbClr val="FF0000"/>
                </a:solidFill>
                <a:effectLst/>
                <a:latin typeface="Arial" panose="020B0604020202020204" pitchFamily="34" charset="0"/>
              </a:rPr>
              <a:t>(Text</a:t>
            </a:r>
            <a:r>
              <a:rPr kumimoji="0" lang="en-US" altLang="en-US" sz="2400" b="0" i="0" u="none" strike="noStrike" cap="none" normalizeH="0" baseline="0" dirty="0">
                <a:ln>
                  <a:noFill/>
                </a:ln>
                <a:solidFill>
                  <a:srgbClr val="FF0000"/>
                </a:solidFill>
                <a:effectLst/>
                <a:latin typeface="Arial Unicode MS" panose="020B0604020202020204" pitchFamily="34" charset="-128"/>
              </a:rPr>
              <a:t> </a:t>
            </a:r>
            <a:r>
              <a:rPr kumimoji="0" lang="en-US" altLang="en-US" sz="2400" b="0" i="0" u="none" strike="noStrike" cap="none" normalizeH="0" baseline="0" dirty="0">
                <a:ln>
                  <a:noFill/>
                </a:ln>
                <a:solidFill>
                  <a:srgbClr val="FF0000"/>
                </a:solidFill>
                <a:effectLst/>
                <a:latin typeface="Arial" panose="020B0604020202020204" pitchFamily="34" charset="0"/>
              </a:rPr>
              <a:t>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Arial Unicode MS" panose="020B0604020202020204" pitchFamily="34" charset="-128"/>
              </a:rPr>
              <a:t> </a:t>
            </a:r>
            <a:r>
              <a:rPr kumimoji="0" lang="en-US" altLang="en-US" sz="2400" b="0" i="0" u="none" strike="noStrike" cap="none" normalizeH="0" baseline="0" dirty="0">
                <a:ln>
                  <a:noFill/>
                </a:ln>
                <a:solidFill>
                  <a:srgbClr val="FF0000"/>
                </a:solidFill>
                <a:effectLst/>
                <a:latin typeface="Arial" panose="020B0604020202020204" pitchFamily="34" charset="0"/>
              </a:rPr>
              <a:t>{</a:t>
            </a:r>
            <a:r>
              <a:rPr kumimoji="0" lang="en-US" altLang="en-US" sz="2400" b="0" i="0" u="none" strike="noStrike" cap="none" normalizeH="0" baseline="0" dirty="0">
                <a:ln>
                  <a:noFill/>
                </a:ln>
                <a:solidFill>
                  <a:srgbClr val="FF0000"/>
                </a:solidFill>
                <a:effectLst/>
                <a:latin typeface="Arial Unicode MS" panose="020B0604020202020204" pitchFamily="34" charset="-128"/>
              </a:rPr>
              <a:t> if (input==null) return 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Arial Unicode MS" panose="020B0604020202020204" pitchFamily="34" charset="-128"/>
              </a:rPr>
              <a:t>return new Text</a:t>
            </a:r>
            <a:r>
              <a:rPr kumimoji="0" lang="en-US" altLang="en-US" sz="2400" b="0" i="0" u="none" strike="noStrike" cap="none" normalizeH="0" baseline="0" dirty="0">
                <a:ln>
                  <a:noFill/>
                </a:ln>
                <a:solidFill>
                  <a:srgbClr val="FF0000"/>
                </a:solidFill>
                <a:effectLst/>
                <a:latin typeface="Arial" panose="020B0604020202020204" pitchFamily="34" charset="0"/>
              </a:rPr>
              <a:t>(</a:t>
            </a:r>
            <a:r>
              <a:rPr kumimoji="0" lang="en-US" altLang="en-US" sz="2400" b="0" i="0" u="none" strike="noStrike" cap="none" normalizeH="0" baseline="0" dirty="0">
                <a:ln>
                  <a:noFill/>
                </a:ln>
                <a:solidFill>
                  <a:srgbClr val="FF0000"/>
                </a:solidFill>
                <a:effectLst/>
                <a:latin typeface="Arial Unicode MS" panose="020B0604020202020204" pitchFamily="34" charset="-128"/>
              </a:rPr>
              <a:t>"Hello " </a:t>
            </a:r>
            <a:r>
              <a:rPr kumimoji="0" lang="en-US" altLang="en-US" sz="2400" b="0" i="0" u="none" strike="noStrike" cap="none" normalizeH="0" baseline="0" dirty="0">
                <a:ln>
                  <a:noFill/>
                </a:ln>
                <a:solidFill>
                  <a:srgbClr val="FF0000"/>
                </a:solidFill>
                <a:effectLst/>
                <a:latin typeface="Arial" panose="020B0604020202020204" pitchFamily="34" charset="0"/>
              </a:rPr>
              <a:t>+</a:t>
            </a:r>
            <a:r>
              <a:rPr kumimoji="0" lang="en-US" altLang="en-US" sz="2400" b="0" i="0" u="none" strike="noStrike" cap="none" normalizeH="0" baseline="0" dirty="0">
                <a:ln>
                  <a:noFill/>
                </a:ln>
                <a:solidFill>
                  <a:srgbClr val="FF0000"/>
                </a:solidFill>
                <a:effectLst/>
                <a:latin typeface="Arial Unicode MS" panose="020B0604020202020204" pitchFamily="34" charset="-128"/>
              </a:rPr>
              <a:t> </a:t>
            </a:r>
            <a:r>
              <a:rPr kumimoji="0" lang="en-US" altLang="en-US" sz="2400" b="0" i="0" u="none" strike="noStrike" cap="none" normalizeH="0" baseline="0" dirty="0" err="1">
                <a:ln>
                  <a:noFill/>
                </a:ln>
                <a:solidFill>
                  <a:srgbClr val="FF0000"/>
                </a:solidFill>
                <a:effectLst/>
                <a:latin typeface="Arial" panose="020B0604020202020204" pitchFamily="34" charset="0"/>
              </a:rPr>
              <a:t>input.</a:t>
            </a:r>
            <a:r>
              <a:rPr kumimoji="0" lang="en-US" altLang="en-US" sz="2400" b="0" i="0" u="none" strike="noStrike" cap="none" normalizeH="0" baseline="0" dirty="0" err="1">
                <a:ln>
                  <a:noFill/>
                </a:ln>
                <a:solidFill>
                  <a:srgbClr val="FF0000"/>
                </a:solidFill>
                <a:effectLst/>
                <a:latin typeface="Arial Unicode MS" panose="020B0604020202020204" pitchFamily="34" charset="-128"/>
              </a:rPr>
              <a:t>toString</a:t>
            </a:r>
            <a:r>
              <a:rPr kumimoji="0" lang="en-US" altLang="en-US" sz="2400" b="0" i="0" u="none" strike="noStrike" cap="none" normalizeH="0" baseline="0" dirty="0">
                <a:ln>
                  <a:noFill/>
                </a:ln>
                <a:solidFill>
                  <a:srgbClr val="FF0000"/>
                </a:solidFill>
                <a:effectLst/>
                <a:latin typeface="Arial" panose="020B0604020202020204" pitchFamily="34" charset="0"/>
              </a:rPr>
              <a:t>());</a:t>
            </a:r>
            <a:r>
              <a:rPr kumimoji="0" lang="en-US" altLang="en-US" sz="2400" b="0" i="0" u="none" strike="noStrike" cap="none" normalizeH="0" baseline="0" dirty="0">
                <a:ln>
                  <a:noFill/>
                </a:ln>
                <a:solidFill>
                  <a:srgbClr val="FF0000"/>
                </a:solidFill>
                <a:effectLst/>
                <a:latin typeface="Arial Unicode MS" panose="020B0604020202020204" pitchFamily="34" charset="-128"/>
              </a:rPr>
              <a:t> </a:t>
            </a:r>
            <a:r>
              <a:rPr kumimoji="0" lang="en-US" altLang="en-US" sz="2400" b="0" i="0" u="none" strike="noStrike" cap="none" normalizeH="0" baseline="0" dirty="0">
                <a:ln>
                  <a:noFill/>
                </a:ln>
                <a:solidFill>
                  <a:srgbClr val="FF0000"/>
                </a:solidFill>
                <a:effectLst/>
                <a:latin typeface="Arial" panose="020B0604020202020204" pitchFamily="34" charset="0"/>
              </a:rPr>
              <a:t>}</a:t>
            </a:r>
            <a:r>
              <a:rPr kumimoji="0" lang="en-US" altLang="en-US" sz="2400" b="0" i="0" u="none" strike="noStrike" cap="none" normalizeH="0" baseline="0" dirty="0">
                <a:ln>
                  <a:noFill/>
                </a:ln>
                <a:solidFill>
                  <a:srgbClr val="FF0000"/>
                </a:solidFill>
                <a:effectLst/>
                <a:latin typeface="Arial Unicode MS" panose="020B0604020202020204" pitchFamily="34" charset="-128"/>
              </a:rPr>
              <a:t> </a:t>
            </a:r>
            <a:r>
              <a:rPr kumimoji="0" lang="en-US" altLang="en-US" sz="2400" b="0" i="0" u="none" strike="noStrike" cap="none" normalizeH="0" baseline="0" dirty="0">
                <a:ln>
                  <a:noFill/>
                </a:ln>
                <a:solidFill>
                  <a:srgbClr val="FF0000"/>
                </a:solidFill>
                <a:effectLst/>
                <a:latin typeface="Arial" panose="020B0604020202020204" pitchFamily="34" charset="0"/>
              </a:rPr>
              <a:t>}</a:t>
            </a:r>
            <a:r>
              <a:rPr kumimoji="0" lang="en-US" altLang="en-US" sz="2400" b="0" i="0" u="none" strike="noStrike" cap="none" normalizeH="0" baseline="0" dirty="0">
                <a:ln>
                  <a:noFill/>
                </a:ln>
                <a:solidFill>
                  <a:srgbClr val="FF0000"/>
                </a:solidFill>
                <a:effectLst/>
              </a:rPr>
              <a:t> </a:t>
            </a:r>
            <a:endParaRPr kumimoji="0" lang="en-US" altLang="en-US" sz="2400" b="0" i="0" u="none" strike="noStrike" cap="none" normalizeH="0" baseline="0" dirty="0">
              <a:ln>
                <a:noFill/>
              </a:ln>
              <a:solidFill>
                <a:srgbClr val="FF0000"/>
              </a:solidFill>
              <a:effectLst/>
              <a:latin typeface="Arial" panose="020B0604020202020204" pitchFamily="34" charset="0"/>
            </a:endParaRPr>
          </a:p>
        </p:txBody>
      </p:sp>
      <p:sp>
        <p:nvSpPr>
          <p:cNvPr id="6" name="Rectangle 3">
            <a:extLst>
              <a:ext uri="{FF2B5EF4-FFF2-40B4-BE49-F238E27FC236}">
                <a16:creationId xmlns="" xmlns:a16="http://schemas.microsoft.com/office/drawing/2014/main" id="{8881216E-B08D-4E63-AC06-2BEE67A6420E}"/>
              </a:ext>
            </a:extLst>
          </p:cNvPr>
          <p:cNvSpPr>
            <a:spLocks noChangeArrowheads="1"/>
          </p:cNvSpPr>
          <p:nvPr/>
        </p:nvSpPr>
        <p:spPr bwMode="auto">
          <a:xfrm>
            <a:off x="503582" y="4430337"/>
            <a:ext cx="972894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Unicode MS" panose="020B0604020202020204" pitchFamily="34" charset="-128"/>
              </a:rPr>
              <a:t>hive&gt; ADD JAR /root/</a:t>
            </a:r>
            <a:r>
              <a:rPr kumimoji="0" lang="en-US" altLang="en-US" sz="2000" b="1" i="0" u="none" strike="noStrike" cap="none" normalizeH="0" baseline="0" dirty="0" err="1">
                <a:ln>
                  <a:noFill/>
                </a:ln>
                <a:solidFill>
                  <a:schemeClr val="tx1"/>
                </a:solidFill>
                <a:effectLst/>
                <a:latin typeface="Arial Unicode MS" panose="020B0604020202020204" pitchFamily="34" charset="-128"/>
              </a:rPr>
              <a:t>hivedemo</a:t>
            </a:r>
            <a:r>
              <a:rPr kumimoji="0" lang="en-US" altLang="en-US" sz="2000" b="1" i="0" u="none" strike="noStrike" cap="none" normalizeH="0" baseline="0" dirty="0">
                <a:ln>
                  <a:noFill/>
                </a:ln>
                <a:solidFill>
                  <a:schemeClr val="tx1"/>
                </a:solidFill>
                <a:effectLst/>
                <a:latin typeface="Arial Unicode MS" panose="020B0604020202020204" pitchFamily="34" charset="-128"/>
              </a:rPr>
              <a:t>/hello.jar;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Unicode MS" panose="020B0604020202020204" pitchFamily="34" charset="-128"/>
              </a:rPr>
              <a:t>hive&gt; CREATE TEMPORARY FUNCTION </a:t>
            </a:r>
            <a:r>
              <a:rPr kumimoji="0" lang="en-US" altLang="en-US" sz="2000" b="1" i="0" u="none" strike="noStrike" cap="none" normalizeH="0" baseline="0" dirty="0" err="1">
                <a:ln>
                  <a:noFill/>
                </a:ln>
                <a:solidFill>
                  <a:schemeClr val="tx1"/>
                </a:solidFill>
                <a:effectLst/>
                <a:latin typeface="Arial Unicode MS" panose="020B0604020202020204" pitchFamily="34" charset="-128"/>
              </a:rPr>
              <a:t>helloworld</a:t>
            </a:r>
            <a:r>
              <a:rPr kumimoji="0" lang="en-US" altLang="en-US" sz="2000" b="1" i="0" u="none" strike="noStrike" cap="none" normalizeH="0" baseline="0" dirty="0">
                <a:ln>
                  <a:noFill/>
                </a:ln>
                <a:solidFill>
                  <a:schemeClr val="tx1"/>
                </a:solidFill>
                <a:effectLst/>
                <a:latin typeface="Arial Unicode MS" panose="020B0604020202020204" pitchFamily="34" charset="-128"/>
              </a:rPr>
              <a:t> as ‘</a:t>
            </a:r>
            <a:r>
              <a:rPr lang="en-US" altLang="en-US" sz="2000" b="1" dirty="0" err="1">
                <a:latin typeface="Arial Unicode MS" panose="020B0604020202020204" pitchFamily="34" charset="-128"/>
              </a:rPr>
              <a:t>udfs</a:t>
            </a:r>
            <a:r>
              <a:rPr kumimoji="0" lang="en-US" altLang="en-US" sz="2000" b="1" i="0" u="none" strike="noStrike" cap="none" normalizeH="0" baseline="0" dirty="0" err="1">
                <a:ln>
                  <a:noFill/>
                </a:ln>
                <a:solidFill>
                  <a:schemeClr val="tx1"/>
                </a:solidFill>
                <a:effectLst/>
                <a:latin typeface="Arial Unicode MS" panose="020B0604020202020204" pitchFamily="34" charset="-128"/>
              </a:rPr>
              <a:t>.SimpleUDFExample</a:t>
            </a:r>
            <a:r>
              <a:rPr kumimoji="0" lang="en-US" altLang="en-US" sz="2000" b="1" i="0" u="none" strike="noStrike" cap="none" normalizeH="0" baseline="0" dirty="0">
                <a:ln>
                  <a:noFill/>
                </a:ln>
                <a:solidFill>
                  <a:schemeClr val="tx1"/>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Unicode MS" panose="020B0604020202020204" pitchFamily="34" charset="-128"/>
              </a:rPr>
              <a:t> hive&gt; select </a:t>
            </a:r>
            <a:r>
              <a:rPr kumimoji="0" lang="en-US" altLang="en-US" sz="2000" b="1" i="0" u="none" strike="noStrike" cap="none" normalizeH="0" baseline="0" dirty="0" err="1">
                <a:ln>
                  <a:noFill/>
                </a:ln>
                <a:solidFill>
                  <a:schemeClr val="tx1"/>
                </a:solidFill>
                <a:effectLst/>
                <a:latin typeface="Arial Unicode MS" panose="020B0604020202020204" pitchFamily="34" charset="-128"/>
              </a:rPr>
              <a:t>helloworld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1" i="0" u="none" strike="noStrike" cap="none" normalizeH="0" baseline="0" dirty="0">
                <a:ln>
                  <a:noFill/>
                </a:ln>
                <a:solidFill>
                  <a:schemeClr val="tx1"/>
                </a:solidFill>
                <a:effectLst/>
                <a:latin typeface="Arial Unicode MS" panose="020B0604020202020204" pitchFamily="34" charset="-128"/>
              </a:rPr>
              <a:t>name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1" i="0" u="none" strike="noStrike" cap="none" normalizeH="0" baseline="0" dirty="0">
                <a:ln>
                  <a:noFill/>
                </a:ln>
                <a:solidFill>
                  <a:schemeClr val="tx1"/>
                </a:solidFill>
                <a:effectLst/>
                <a:latin typeface="Arial Unicode MS" panose="020B0604020202020204" pitchFamily="34" charset="-128"/>
              </a:rPr>
              <a:t> from </a:t>
            </a:r>
            <a:r>
              <a:rPr kumimoji="0" lang="en-US" altLang="en-US" sz="2000" b="1" i="0" u="none" strike="noStrike" cap="none" normalizeH="0" baseline="0" dirty="0" err="1">
                <a:ln>
                  <a:noFill/>
                </a:ln>
                <a:solidFill>
                  <a:schemeClr val="tx1"/>
                </a:solidFill>
                <a:effectLst/>
                <a:latin typeface="Arial Unicode MS" panose="020B0604020202020204" pitchFamily="34" charset="-128"/>
              </a:rPr>
              <a:t>tablename</a:t>
            </a:r>
            <a:r>
              <a:rPr kumimoji="0" lang="en-US" altLang="en-US" sz="2000" b="1" i="0" u="none" strike="noStrike" cap="none" normalizeH="0" baseline="0" dirty="0">
                <a:ln>
                  <a:noFill/>
                </a:ln>
                <a:solidFill>
                  <a:schemeClr val="tx1"/>
                </a:solidFill>
                <a:effectLst/>
                <a:latin typeface="Arial Unicode MS" panose="020B0604020202020204" pitchFamily="34" charset="-128"/>
              </a:rPr>
              <a:t> limit 1000;</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78938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D8ED5E9A-8F68-4E2B-BEB2-C35EA3984320}"/>
              </a:ext>
            </a:extLst>
          </p:cNvPr>
          <p:cNvSpPr>
            <a:spLocks noGrp="1" noChangeArrowheads="1"/>
          </p:cNvSpPr>
          <p:nvPr>
            <p:ph idx="1"/>
          </p:nvPr>
        </p:nvSpPr>
        <p:spPr bwMode="auto">
          <a:xfrm>
            <a:off x="1119089" y="143494"/>
            <a:ext cx="898025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panose="020B0604020202020204" pitchFamily="34" charset="-128"/>
              </a:rPr>
              <a:t>/** A simple </a:t>
            </a:r>
            <a:r>
              <a:rPr kumimoji="0" lang="en-US" altLang="en-US" sz="2800" b="0" i="0" u="none" strike="noStrike" cap="none" normalizeH="0" baseline="0" dirty="0" err="1">
                <a:ln>
                  <a:noFill/>
                </a:ln>
                <a:solidFill>
                  <a:schemeClr val="tx1"/>
                </a:solidFill>
                <a:effectLst/>
                <a:latin typeface="Arial Unicode MS" panose="020B0604020202020204" pitchFamily="34" charset="-128"/>
              </a:rPr>
              <a:t>UDF</a:t>
            </a:r>
            <a:r>
              <a:rPr kumimoji="0" lang="en-US" altLang="en-US" sz="2800" b="0" i="0" u="none" strike="noStrike" cap="none" normalizeH="0" baseline="0" dirty="0">
                <a:ln>
                  <a:noFill/>
                </a:ln>
                <a:solidFill>
                  <a:schemeClr val="tx1"/>
                </a:solidFill>
                <a:effectLst/>
                <a:latin typeface="Arial Unicode MS" panose="020B0604020202020204" pitchFamily="34" charset="-128"/>
              </a:rPr>
              <a:t> to convert </a:t>
            </a:r>
            <a:r>
              <a:rPr kumimoji="0" lang="en-US" altLang="en-US" sz="2800" b="0" i="0" u="none" strike="noStrike" cap="none" normalizeH="0" baseline="0" dirty="0" err="1">
                <a:ln>
                  <a:noFill/>
                </a:ln>
                <a:solidFill>
                  <a:schemeClr val="tx1"/>
                </a:solidFill>
                <a:effectLst/>
                <a:latin typeface="Arial Unicode MS" panose="020B0604020202020204" pitchFamily="34" charset="-128"/>
              </a:rPr>
              <a:t>Celcius</a:t>
            </a:r>
            <a:r>
              <a:rPr kumimoji="0" lang="en-US" altLang="en-US" sz="2800" b="0" i="0" u="none" strike="noStrike" cap="none" normalizeH="0" baseline="0" dirty="0">
                <a:ln>
                  <a:noFill/>
                </a:ln>
                <a:solidFill>
                  <a:schemeClr val="tx1"/>
                </a:solidFill>
                <a:effectLst/>
                <a:latin typeface="Arial Unicode MS" panose="020B0604020202020204" pitchFamily="34" charset="-128"/>
              </a:rPr>
              <a:t> to Fahrenheit */ </a:t>
            </a:r>
          </a:p>
          <a:p>
            <a:pPr marL="0" lvl="0" indent="0" eaLnBrk="0" fontAlgn="base" hangingPunct="0">
              <a:lnSpc>
                <a:spcPct val="100000"/>
              </a:lnSpc>
              <a:spcBef>
                <a:spcPct val="0"/>
              </a:spcBef>
              <a:spcAft>
                <a:spcPct val="0"/>
              </a:spcAft>
              <a:buClrTx/>
              <a:buSzTx/>
              <a:buNone/>
            </a:pPr>
            <a:r>
              <a:rPr lang="en-US" altLang="en-US" sz="2800" dirty="0">
                <a:solidFill>
                  <a:srgbClr val="FF0000"/>
                </a:solidFill>
                <a:latin typeface="Arial Unicode MS" panose="020B0604020202020204" pitchFamily="34" charset="-128"/>
              </a:rPr>
              <a:t>package p;</a:t>
            </a:r>
          </a:p>
          <a:p>
            <a:pPr marL="0" lvl="0" indent="0" eaLnBrk="0" fontAlgn="base" hangingPunct="0">
              <a:lnSpc>
                <a:spcPct val="100000"/>
              </a:lnSpc>
              <a:spcBef>
                <a:spcPct val="0"/>
              </a:spcBef>
              <a:spcAft>
                <a:spcPct val="0"/>
              </a:spcAft>
              <a:buClrTx/>
              <a:buSzTx/>
              <a:buNone/>
            </a:pPr>
            <a:r>
              <a:rPr lang="en-US" altLang="en-US" sz="2800" dirty="0">
                <a:solidFill>
                  <a:srgbClr val="FF0000"/>
                </a:solidFill>
                <a:latin typeface="Arial Unicode MS" panose="020B0604020202020204" pitchFamily="34" charset="-128"/>
              </a:rPr>
              <a:t>import </a:t>
            </a:r>
            <a:r>
              <a:rPr lang="en-US" altLang="en-US" sz="2800" dirty="0" err="1">
                <a:solidFill>
                  <a:srgbClr val="FF0000"/>
                </a:solidFill>
                <a:latin typeface="Arial Unicode MS" panose="020B0604020202020204" pitchFamily="34" charset="-128"/>
              </a:rPr>
              <a:t>org.apache.Hadoop.ql.exec.UDF</a:t>
            </a:r>
            <a:r>
              <a:rPr lang="en-US" altLang="en-US" sz="2800" dirty="0">
                <a:solidFill>
                  <a:srgbClr val="FF0000"/>
                </a:solidFill>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0000"/>
                </a:solidFill>
                <a:effectLst/>
                <a:latin typeface="Arial Unicode MS" panose="020B0604020202020204" pitchFamily="34" charset="-128"/>
              </a:rPr>
              <a:t>public class </a:t>
            </a:r>
            <a:r>
              <a:rPr kumimoji="0" lang="en-US" altLang="en-US" sz="2800" b="0" i="0" u="none" strike="noStrike" cap="none" normalizeH="0" baseline="0" dirty="0" err="1">
                <a:ln>
                  <a:noFill/>
                </a:ln>
                <a:solidFill>
                  <a:srgbClr val="FF0000"/>
                </a:solidFill>
                <a:effectLst/>
                <a:latin typeface="Arial Unicode MS" panose="020B0604020202020204" pitchFamily="34" charset="-128"/>
              </a:rPr>
              <a:t>ConvertToCelcius</a:t>
            </a:r>
            <a:r>
              <a:rPr kumimoji="0" lang="en-US" altLang="en-US" sz="2800" b="0" i="0" u="none" strike="noStrike" cap="none" normalizeH="0" baseline="0" dirty="0">
                <a:ln>
                  <a:noFill/>
                </a:ln>
                <a:solidFill>
                  <a:srgbClr val="FF0000"/>
                </a:solidFill>
                <a:effectLst/>
                <a:latin typeface="Arial Unicode MS" panose="020B0604020202020204" pitchFamily="34" charset="-128"/>
              </a:rPr>
              <a:t> extends </a:t>
            </a:r>
            <a:r>
              <a:rPr kumimoji="0" lang="en-US" altLang="en-US" sz="2800" b="0" i="0" u="none" strike="noStrike" cap="none" normalizeH="0" baseline="0" dirty="0" err="1">
                <a:ln>
                  <a:noFill/>
                </a:ln>
                <a:solidFill>
                  <a:srgbClr val="FF0000"/>
                </a:solidFill>
                <a:effectLst/>
                <a:latin typeface="Arial Unicode MS" panose="020B0604020202020204" pitchFamily="34" charset="-128"/>
              </a:rPr>
              <a:t>UDF</a:t>
            </a:r>
            <a:r>
              <a:rPr kumimoji="0" lang="en-US" altLang="en-US" sz="2800" b="0" i="0" u="none" strike="noStrike" cap="none" normalizeH="0" baseline="0" dirty="0">
                <a:ln>
                  <a:noFill/>
                </a:ln>
                <a:solidFill>
                  <a:srgbClr val="FF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0000"/>
                </a:solidFill>
                <a:effectLst/>
                <a:latin typeface="Arial Unicode MS" panose="020B0604020202020204" pitchFamily="34" charset="-128"/>
              </a:rPr>
              <a:t>{ public double evaluate(double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0000"/>
                </a:solidFill>
                <a:effectLst/>
                <a:latin typeface="Arial Unicode MS" panose="020B0604020202020204" pitchFamily="34" charset="-128"/>
              </a:rPr>
              <a:t> { return (value - 32) / 1.8; } }</a:t>
            </a:r>
            <a:r>
              <a:rPr kumimoji="0" lang="en-US" altLang="en-US" sz="2800" b="0" i="0" u="none" strike="noStrike" cap="none" normalizeH="0" baseline="0" dirty="0">
                <a:ln>
                  <a:noFill/>
                </a:ln>
                <a:solidFill>
                  <a:srgbClr val="FF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 xmlns:a16="http://schemas.microsoft.com/office/drawing/2014/main" id="{73C334EE-6619-4314-80A3-380D45BF8E7C}"/>
              </a:ext>
            </a:extLst>
          </p:cNvPr>
          <p:cNvSpPr>
            <a:spLocks noChangeArrowheads="1"/>
          </p:cNvSpPr>
          <p:nvPr/>
        </p:nvSpPr>
        <p:spPr bwMode="auto">
          <a:xfrm>
            <a:off x="797914" y="3898368"/>
            <a:ext cx="108436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Unicode MS" panose="020B0604020202020204" pitchFamily="34" charset="-128"/>
              </a:rPr>
              <a:t> </a:t>
            </a:r>
            <a:r>
              <a:rPr kumimoji="0" lang="en-US" altLang="en-US" sz="2000" b="1" i="0" u="none" strike="noStrike" cap="none" normalizeH="0" baseline="0" dirty="0">
                <a:ln>
                  <a:noFill/>
                </a:ln>
                <a:solidFill>
                  <a:schemeClr val="tx1"/>
                </a:solidFill>
                <a:effectLst/>
                <a:latin typeface="Arial Unicode MS" panose="020B0604020202020204" pitchFamily="34" charset="-128"/>
              </a:rPr>
              <a:t>hive&gt; add jar temperature.jar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Unicode MS" panose="020B0604020202020204" pitchFamily="34" charset="-128"/>
              </a:rPr>
              <a:t> hive&gt; create temporary function </a:t>
            </a:r>
            <a:r>
              <a:rPr kumimoji="0" lang="en-US" altLang="en-US" sz="2000" b="1" i="0" u="none" strike="noStrike" cap="none" normalizeH="0" baseline="0" dirty="0" err="1">
                <a:ln>
                  <a:noFill/>
                </a:ln>
                <a:solidFill>
                  <a:schemeClr val="tx1"/>
                </a:solidFill>
                <a:effectLst/>
                <a:latin typeface="Arial Unicode MS" panose="020B0604020202020204" pitchFamily="34" charset="-128"/>
              </a:rPr>
              <a:t>fahrenheit_to_celcius</a:t>
            </a:r>
            <a:r>
              <a:rPr kumimoji="0" lang="en-US" altLang="en-US" sz="2000" b="1" i="0" u="none" strike="noStrike" cap="none" normalizeH="0" baseline="0" dirty="0">
                <a:ln>
                  <a:noFill/>
                </a:ln>
                <a:solidFill>
                  <a:schemeClr val="tx1"/>
                </a:solidFill>
                <a:effectLst/>
                <a:latin typeface="Arial Unicode MS" panose="020B0604020202020204" pitchFamily="34" charset="-128"/>
              </a:rPr>
              <a:t> using “</a:t>
            </a:r>
            <a:r>
              <a:rPr lang="en-US" altLang="en-US" sz="2000" b="1" dirty="0" err="1">
                <a:latin typeface="Arial Unicode MS" panose="020B0604020202020204" pitchFamily="34" charset="-128"/>
              </a:rPr>
              <a:t>p</a:t>
            </a:r>
            <a:r>
              <a:rPr kumimoji="0" lang="en-US" altLang="en-US" sz="2000" b="1" i="0" u="none" strike="noStrike" cap="none" normalizeH="0" baseline="0" dirty="0" err="1">
                <a:ln>
                  <a:noFill/>
                </a:ln>
                <a:solidFill>
                  <a:schemeClr val="tx1"/>
                </a:solidFill>
                <a:effectLst/>
                <a:latin typeface="Arial Unicode MS" panose="020B0604020202020204" pitchFamily="34" charset="-128"/>
              </a:rPr>
              <a:t>.hive.udf.ConvertToCelcius</a:t>
            </a:r>
            <a:r>
              <a:rPr kumimoji="0" lang="en-US" altLang="en-US" sz="2000" b="1" i="0" u="none" strike="noStrike" cap="none" normalizeH="0" baseline="0" dirty="0">
                <a:ln>
                  <a:noFill/>
                </a:ln>
                <a:solidFill>
                  <a:schemeClr val="tx1"/>
                </a:solidFill>
                <a:effectLst/>
                <a:latin typeface="Arial Unicode MS" panose="020B0604020202020204" pitchFamily="34" charset="-128"/>
              </a:rPr>
              <a:t>“; hive&gt; SELECT </a:t>
            </a:r>
            <a:r>
              <a:rPr kumimoji="0" lang="en-US" altLang="en-US" sz="2000" b="1" i="0" u="none" strike="noStrike" cap="none" normalizeH="0" baseline="0" dirty="0" err="1">
                <a:ln>
                  <a:noFill/>
                </a:ln>
                <a:solidFill>
                  <a:schemeClr val="tx1"/>
                </a:solidFill>
                <a:effectLst/>
                <a:latin typeface="Arial Unicode MS" panose="020B0604020202020204" pitchFamily="34" charset="-128"/>
              </a:rPr>
              <a:t>fahrenheit_to_celcius</a:t>
            </a:r>
            <a:r>
              <a:rPr kumimoji="0" lang="en-US" altLang="en-US" sz="2000" b="1" i="0" u="none" strike="noStrike" cap="none" normalizeH="0" baseline="0" dirty="0">
                <a:ln>
                  <a:noFill/>
                </a:ln>
                <a:solidFill>
                  <a:schemeClr val="tx1"/>
                </a:solidFill>
                <a:effectLst/>
                <a:latin typeface="Arial Unicode MS" panose="020B0604020202020204" pitchFamily="34" charset="-128"/>
              </a:rPr>
              <a:t>(</a:t>
            </a:r>
            <a:r>
              <a:rPr kumimoji="0" lang="en-US" altLang="en-US" sz="2000" b="1" i="0" u="none" strike="noStrike" cap="none" normalizeH="0" baseline="0" dirty="0" err="1">
                <a:ln>
                  <a:noFill/>
                </a:ln>
                <a:solidFill>
                  <a:schemeClr val="tx1"/>
                </a:solidFill>
                <a:effectLst/>
                <a:latin typeface="Arial Unicode MS" panose="020B0604020202020204" pitchFamily="34" charset="-128"/>
              </a:rPr>
              <a:t>temp_fahrenheit</a:t>
            </a:r>
            <a:r>
              <a:rPr kumimoji="0" lang="en-US" altLang="en-US" sz="2000" b="1" i="0" u="none" strike="noStrike" cap="none" normalizeH="0" baseline="0" dirty="0">
                <a:ln>
                  <a:noFill/>
                </a:ln>
                <a:solidFill>
                  <a:schemeClr val="tx1"/>
                </a:solidFill>
                <a:effectLst/>
                <a:latin typeface="Arial Unicode MS" panose="020B0604020202020204" pitchFamily="34" charset="-128"/>
              </a:rPr>
              <a:t>) from </a:t>
            </a:r>
            <a:r>
              <a:rPr kumimoji="0" lang="en-US" altLang="en-US" sz="2000" b="1" i="0" u="none" strike="noStrike" cap="none" normalizeH="0" baseline="0" dirty="0" err="1">
                <a:ln>
                  <a:noFill/>
                </a:ln>
                <a:solidFill>
                  <a:schemeClr val="tx1"/>
                </a:solidFill>
                <a:effectLst/>
                <a:latin typeface="Arial Unicode MS" panose="020B0604020202020204" pitchFamily="34" charset="-128"/>
              </a:rPr>
              <a:t>temperature_data</a:t>
            </a:r>
            <a:r>
              <a:rPr kumimoji="0" lang="en-US" altLang="en-US" sz="2000" b="1" i="0" u="none" strike="noStrike" cap="none" normalizeH="0" baseline="0" dirty="0">
                <a:ln>
                  <a:noFill/>
                </a:ln>
                <a:solidFill>
                  <a:schemeClr val="tx1"/>
                </a:solidFill>
                <a:effectLst/>
                <a:latin typeface="Arial Unicode MS" panose="020B0604020202020204" pitchFamily="34" charset="-128"/>
              </a:rPr>
              <a:t>;</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7431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78A0B-6937-45D0-910B-56665E6D68EC}"/>
              </a:ext>
            </a:extLst>
          </p:cNvPr>
          <p:cNvSpPr>
            <a:spLocks noGrp="1"/>
          </p:cNvSpPr>
          <p:nvPr>
            <p:ph type="title"/>
          </p:nvPr>
        </p:nvSpPr>
        <p:spPr/>
        <p:txBody>
          <a:bodyPr>
            <a:normAutofit fontScale="90000"/>
          </a:bodyPr>
          <a:lstStyle/>
          <a:p>
            <a:r>
              <a:rPr lang="en-IN" b="1" dirty="0"/>
              <a:t>Working with Semi structured data using Hive (XML, JSON)</a:t>
            </a:r>
            <a:br>
              <a:rPr lang="en-IN" b="1" dirty="0"/>
            </a:br>
            <a:endParaRPr lang="en-IN" dirty="0"/>
          </a:p>
        </p:txBody>
      </p:sp>
      <p:sp>
        <p:nvSpPr>
          <p:cNvPr id="3" name="Content Placeholder 2">
            <a:extLst>
              <a:ext uri="{FF2B5EF4-FFF2-40B4-BE49-F238E27FC236}">
                <a16:creationId xmlns="" xmlns:a16="http://schemas.microsoft.com/office/drawing/2014/main" id="{7DE9771A-15B6-466D-9190-38E4C84C4EEF}"/>
              </a:ext>
            </a:extLst>
          </p:cNvPr>
          <p:cNvSpPr>
            <a:spLocks noGrp="1"/>
          </p:cNvSpPr>
          <p:nvPr>
            <p:ph idx="1"/>
          </p:nvPr>
        </p:nvSpPr>
        <p:spPr/>
        <p:txBody>
          <a:bodyPr/>
          <a:lstStyle/>
          <a:p>
            <a:r>
              <a:rPr lang="en-IN" b="1" dirty="0"/>
              <a:t>Step 1) </a:t>
            </a:r>
            <a:r>
              <a:rPr lang="en-IN" dirty="0"/>
              <a:t>Creation of Table "</a:t>
            </a:r>
            <a:r>
              <a:rPr lang="en-IN" dirty="0" err="1"/>
              <a:t>xmlsample_guru</a:t>
            </a:r>
            <a:r>
              <a:rPr lang="en-IN" dirty="0"/>
              <a:t>" with str column with string data type. </a:t>
            </a:r>
          </a:p>
          <a:p>
            <a:endParaRPr lang="en-IN" dirty="0"/>
          </a:p>
        </p:txBody>
      </p:sp>
      <p:pic>
        <p:nvPicPr>
          <p:cNvPr id="5" name="Picture 4">
            <a:extLst>
              <a:ext uri="{FF2B5EF4-FFF2-40B4-BE49-F238E27FC236}">
                <a16:creationId xmlns="" xmlns:a16="http://schemas.microsoft.com/office/drawing/2014/main" id="{239A16C9-6013-4874-89F1-F0EFCD708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619374"/>
            <a:ext cx="10363200" cy="3145321"/>
          </a:xfrm>
          <a:prstGeom prst="rect">
            <a:avLst/>
          </a:prstGeom>
        </p:spPr>
      </p:pic>
    </p:spTree>
    <p:extLst>
      <p:ext uri="{BB962C8B-B14F-4D97-AF65-F5344CB8AC3E}">
        <p14:creationId xmlns:p14="http://schemas.microsoft.com/office/powerpoint/2010/main" val="239599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38A621-4AE3-49F2-8F6D-6121F13AD0EE}"/>
              </a:ext>
            </a:extLst>
          </p:cNvPr>
          <p:cNvSpPr>
            <a:spLocks noGrp="1"/>
          </p:cNvSpPr>
          <p:nvPr>
            <p:ph type="title"/>
          </p:nvPr>
        </p:nvSpPr>
        <p:spPr/>
        <p:txBody>
          <a:bodyPr/>
          <a:lstStyle/>
          <a:p>
            <a:r>
              <a:rPr lang="en-US" dirty="0"/>
              <a:t>Architecture of hive</a:t>
            </a:r>
            <a:endParaRPr lang="en-IN" dirty="0"/>
          </a:p>
        </p:txBody>
      </p:sp>
      <p:sp>
        <p:nvSpPr>
          <p:cNvPr id="3" name="Content Placeholder 2">
            <a:extLst>
              <a:ext uri="{FF2B5EF4-FFF2-40B4-BE49-F238E27FC236}">
                <a16:creationId xmlns="" xmlns:a16="http://schemas.microsoft.com/office/drawing/2014/main" id="{4CDFB2EF-9DC7-457A-B90A-269C4D8F4406}"/>
              </a:ext>
            </a:extLst>
          </p:cNvPr>
          <p:cNvSpPr>
            <a:spLocks noGrp="1"/>
          </p:cNvSpPr>
          <p:nvPr>
            <p:ph idx="1"/>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Execution Engine - </a:t>
            </a:r>
            <a:r>
              <a:rPr lang="en-IN" sz="2400" dirty="0">
                <a:latin typeface="Times New Roman" panose="02020603050405020304" pitchFamily="18" charset="0"/>
                <a:cs typeface="Times New Roman" panose="02020603050405020304" pitchFamily="18" charset="0"/>
              </a:rPr>
              <a:t>The conjunction part of HiveQL process Engine and MapReduce is Hive Execution Engine. Execution engine processes the query and generates results as same as MapReduce results. It uses the flavour of MapReduce.</a:t>
            </a:r>
          </a:p>
          <a:p>
            <a:pPr algn="just"/>
            <a:r>
              <a:rPr lang="en-IN" sz="2400" b="1" dirty="0" err="1">
                <a:latin typeface="Times New Roman" panose="02020603050405020304" pitchFamily="18" charset="0"/>
                <a:cs typeface="Times New Roman" panose="02020603050405020304" pitchFamily="18" charset="0"/>
              </a:rPr>
              <a:t>HDFS</a:t>
            </a:r>
            <a:r>
              <a:rPr lang="en-IN" sz="2400" b="1" dirty="0">
                <a:latin typeface="Times New Roman" panose="02020603050405020304" pitchFamily="18" charset="0"/>
                <a:cs typeface="Times New Roman" panose="02020603050405020304" pitchFamily="18" charset="0"/>
              </a:rPr>
              <a:t> or HBASE </a:t>
            </a:r>
            <a:r>
              <a:rPr lang="en-IN" sz="2400" dirty="0">
                <a:latin typeface="Times New Roman" panose="02020603050405020304" pitchFamily="18" charset="0"/>
                <a:cs typeface="Times New Roman" panose="02020603050405020304" pitchFamily="18" charset="0"/>
              </a:rPr>
              <a:t>- Hadoop distributed file system or HBASE are the data storage techniques to store data into the file system</a:t>
            </a:r>
          </a:p>
        </p:txBody>
      </p:sp>
    </p:spTree>
    <p:extLst>
      <p:ext uri="{BB962C8B-B14F-4D97-AF65-F5344CB8AC3E}">
        <p14:creationId xmlns:p14="http://schemas.microsoft.com/office/powerpoint/2010/main" val="36296084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82DCED-9985-480C-8242-9EFD5626398A}"/>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9B94E0A-EA60-4738-A32B-3CF9313A1CF4}"/>
              </a:ext>
            </a:extLst>
          </p:cNvPr>
          <p:cNvSpPr>
            <a:spLocks noGrp="1"/>
          </p:cNvSpPr>
          <p:nvPr>
            <p:ph idx="1"/>
          </p:nvPr>
        </p:nvSpPr>
        <p:spPr/>
        <p:txBody>
          <a:bodyPr/>
          <a:lstStyle/>
          <a:p>
            <a:r>
              <a:rPr lang="en-IN" b="1" dirty="0"/>
              <a:t>Step 2) </a:t>
            </a:r>
            <a:r>
              <a:rPr lang="en-IN" dirty="0"/>
              <a:t>Using</a:t>
            </a:r>
            <a:r>
              <a:rPr lang="en-IN" dirty="0">
                <a:hlinkClick r:id="rId2"/>
              </a:rPr>
              <a:t> XPath </a:t>
            </a:r>
            <a:r>
              <a:rPr lang="en-IN" dirty="0"/>
              <a:t>() method we will be able to fetch the data stored inside XML tags.</a:t>
            </a:r>
          </a:p>
        </p:txBody>
      </p:sp>
      <p:pic>
        <p:nvPicPr>
          <p:cNvPr id="6" name="Picture 5">
            <a:extLst>
              <a:ext uri="{FF2B5EF4-FFF2-40B4-BE49-F238E27FC236}">
                <a16:creationId xmlns="" xmlns:a16="http://schemas.microsoft.com/office/drawing/2014/main" id="{A57028FE-35F5-42E5-B39A-14B1AF15D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92" y="2819399"/>
            <a:ext cx="11724942" cy="2808923"/>
          </a:xfrm>
          <a:prstGeom prst="rect">
            <a:avLst/>
          </a:prstGeom>
        </p:spPr>
      </p:pic>
    </p:spTree>
    <p:extLst>
      <p:ext uri="{BB962C8B-B14F-4D97-AF65-F5344CB8AC3E}">
        <p14:creationId xmlns:p14="http://schemas.microsoft.com/office/powerpoint/2010/main" val="774059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478140-EBF7-4E0A-9E9B-A4A117956552}"/>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453C522D-E3B8-4EE4-B8A8-3B5820B9D758}"/>
              </a:ext>
            </a:extLst>
          </p:cNvPr>
          <p:cNvSpPr>
            <a:spLocks noGrp="1"/>
          </p:cNvSpPr>
          <p:nvPr>
            <p:ph idx="1"/>
          </p:nvPr>
        </p:nvSpPr>
        <p:spPr/>
        <p:txBody>
          <a:bodyPr/>
          <a:lstStyle/>
          <a:p>
            <a:r>
              <a:rPr lang="en-IN" b="1" dirty="0"/>
              <a:t>Step 3) </a:t>
            </a:r>
            <a:r>
              <a:rPr lang="en-IN" dirty="0"/>
              <a:t>In this step, we will fetch and display the Raw XML of table "</a:t>
            </a:r>
            <a:r>
              <a:rPr lang="en-IN" dirty="0" err="1"/>
              <a:t>xmlsample_guru</a:t>
            </a:r>
            <a:r>
              <a:rPr lang="en-IN" dirty="0"/>
              <a:t>." </a:t>
            </a:r>
          </a:p>
        </p:txBody>
      </p:sp>
      <p:pic>
        <p:nvPicPr>
          <p:cNvPr id="5" name="Picture 4">
            <a:extLst>
              <a:ext uri="{FF2B5EF4-FFF2-40B4-BE49-F238E27FC236}">
                <a16:creationId xmlns="" xmlns:a16="http://schemas.microsoft.com/office/drawing/2014/main" id="{C6AB104E-7DC4-4F70-8A1E-230507C6A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3" y="2659950"/>
            <a:ext cx="11389883" cy="2968373"/>
          </a:xfrm>
          <a:prstGeom prst="rect">
            <a:avLst/>
          </a:prstGeom>
        </p:spPr>
      </p:pic>
    </p:spTree>
    <p:extLst>
      <p:ext uri="{BB962C8B-B14F-4D97-AF65-F5344CB8AC3E}">
        <p14:creationId xmlns:p14="http://schemas.microsoft.com/office/powerpoint/2010/main" val="3426013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628CF0-CD7C-4EFE-824D-ADE832DAC8AE}"/>
              </a:ext>
            </a:extLst>
          </p:cNvPr>
          <p:cNvSpPr>
            <a:spLocks noGrp="1"/>
          </p:cNvSpPr>
          <p:nvPr>
            <p:ph type="title"/>
          </p:nvPr>
        </p:nvSpPr>
        <p:spPr/>
        <p:txBody>
          <a:bodyPr/>
          <a:lstStyle/>
          <a:p>
            <a:r>
              <a:rPr lang="en-US" dirty="0"/>
              <a:t>Json format</a:t>
            </a:r>
            <a:endParaRPr lang="en-IN" dirty="0"/>
          </a:p>
        </p:txBody>
      </p:sp>
      <p:sp>
        <p:nvSpPr>
          <p:cNvPr id="3" name="Content Placeholder 2">
            <a:extLst>
              <a:ext uri="{FF2B5EF4-FFF2-40B4-BE49-F238E27FC236}">
                <a16:creationId xmlns="" xmlns:a16="http://schemas.microsoft.com/office/drawing/2014/main" id="{F7666E47-9E26-44F4-836C-B9E415AB0D4F}"/>
              </a:ext>
            </a:extLst>
          </p:cNvPr>
          <p:cNvSpPr>
            <a:spLocks noGrp="1"/>
          </p:cNvSpPr>
          <p:nvPr>
            <p:ph idx="1"/>
          </p:nvPr>
        </p:nvSpPr>
        <p:spPr/>
        <p:txBody>
          <a:bodyPr/>
          <a:lstStyle/>
          <a:p>
            <a:pPr algn="just"/>
            <a:r>
              <a:rPr lang="en-IN" sz="2400" b="1" dirty="0"/>
              <a:t>Twitter and websites data is stored in JSON format. </a:t>
            </a:r>
          </a:p>
          <a:p>
            <a:pPr algn="just"/>
            <a:r>
              <a:rPr lang="en-IN" sz="2400" b="1" dirty="0"/>
              <a:t>Whenever we try to fetch data from online servers it will return JSON files. </a:t>
            </a:r>
          </a:p>
          <a:p>
            <a:pPr algn="just"/>
            <a:r>
              <a:rPr lang="en-IN" sz="2400" b="1" dirty="0"/>
              <a:t>Using Hive as data store we can able to load JSON data into Hive tables by creating schemas</a:t>
            </a:r>
            <a:r>
              <a:rPr lang="en-IN" dirty="0"/>
              <a:t>. </a:t>
            </a:r>
          </a:p>
        </p:txBody>
      </p:sp>
    </p:spTree>
    <p:extLst>
      <p:ext uri="{BB962C8B-B14F-4D97-AF65-F5344CB8AC3E}">
        <p14:creationId xmlns:p14="http://schemas.microsoft.com/office/powerpoint/2010/main" val="37892976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4FBE-20F0-423E-8461-FE07BE9149B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A71307DB-CA93-4BD1-ADF6-1E997DB56791}"/>
              </a:ext>
            </a:extLst>
          </p:cNvPr>
          <p:cNvSpPr>
            <a:spLocks noGrp="1"/>
          </p:cNvSpPr>
          <p:nvPr>
            <p:ph idx="1"/>
          </p:nvPr>
        </p:nvSpPr>
        <p:spPr>
          <a:xfrm>
            <a:off x="1451579" y="901148"/>
            <a:ext cx="9603275" cy="4565197"/>
          </a:xfrm>
        </p:spPr>
        <p:txBody>
          <a:bodyPr/>
          <a:lstStyle/>
          <a:p>
            <a:r>
              <a:rPr lang="en-IN" b="1" dirty="0"/>
              <a:t>Step 1) </a:t>
            </a:r>
            <a:r>
              <a:rPr lang="en-IN" dirty="0"/>
              <a:t>In this step, we are going to create JSON table name "</a:t>
            </a:r>
            <a:r>
              <a:rPr lang="en-IN" dirty="0" err="1"/>
              <a:t>json_guru</a:t>
            </a:r>
            <a:r>
              <a:rPr lang="en-IN" dirty="0"/>
              <a:t>". Once created loading and displaying contents of the actual schema. </a:t>
            </a:r>
          </a:p>
          <a:p>
            <a:endParaRPr lang="en-IN" dirty="0"/>
          </a:p>
        </p:txBody>
      </p:sp>
      <p:pic>
        <p:nvPicPr>
          <p:cNvPr id="5" name="Picture 4">
            <a:extLst>
              <a:ext uri="{FF2B5EF4-FFF2-40B4-BE49-F238E27FC236}">
                <a16:creationId xmlns="" xmlns:a16="http://schemas.microsoft.com/office/drawing/2014/main" id="{AFE71932-5520-4FC7-827E-C91519B99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950384"/>
            <a:ext cx="9603275" cy="4117752"/>
          </a:xfrm>
          <a:prstGeom prst="rect">
            <a:avLst/>
          </a:prstGeom>
        </p:spPr>
      </p:pic>
    </p:spTree>
    <p:extLst>
      <p:ext uri="{BB962C8B-B14F-4D97-AF65-F5344CB8AC3E}">
        <p14:creationId xmlns:p14="http://schemas.microsoft.com/office/powerpoint/2010/main" val="184290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240DAA-4B27-4288-8FEA-087EC1F85B7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F04EF7D-C3D5-4A1A-88D7-7B4289209470}"/>
              </a:ext>
            </a:extLst>
          </p:cNvPr>
          <p:cNvSpPr>
            <a:spLocks noGrp="1"/>
          </p:cNvSpPr>
          <p:nvPr>
            <p:ph idx="1"/>
          </p:nvPr>
        </p:nvSpPr>
        <p:spPr/>
        <p:txBody>
          <a:bodyPr/>
          <a:lstStyle/>
          <a:p>
            <a:r>
              <a:rPr lang="en-IN" b="1" dirty="0"/>
              <a:t>Step 2) </a:t>
            </a:r>
            <a:r>
              <a:rPr lang="en-IN" dirty="0"/>
              <a:t>Using </a:t>
            </a:r>
            <a:r>
              <a:rPr lang="en-IN" dirty="0" err="1"/>
              <a:t>get_json_object</a:t>
            </a:r>
            <a:r>
              <a:rPr lang="en-IN" dirty="0"/>
              <a:t>() Method we can able to fetch the Data values stored in JSON hierarchy </a:t>
            </a:r>
          </a:p>
          <a:p>
            <a:endParaRPr lang="en-IN" dirty="0"/>
          </a:p>
        </p:txBody>
      </p:sp>
      <p:pic>
        <p:nvPicPr>
          <p:cNvPr id="5" name="Picture 4">
            <a:extLst>
              <a:ext uri="{FF2B5EF4-FFF2-40B4-BE49-F238E27FC236}">
                <a16:creationId xmlns="" xmlns:a16="http://schemas.microsoft.com/office/drawing/2014/main" id="{FD9184CC-839B-4033-8597-265C295EB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16" y="2862471"/>
            <a:ext cx="11582401" cy="3034746"/>
          </a:xfrm>
          <a:prstGeom prst="rect">
            <a:avLst/>
          </a:prstGeom>
        </p:spPr>
      </p:pic>
    </p:spTree>
    <p:extLst>
      <p:ext uri="{BB962C8B-B14F-4D97-AF65-F5344CB8AC3E}">
        <p14:creationId xmlns:p14="http://schemas.microsoft.com/office/powerpoint/2010/main" val="37383889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51472B-A6DF-464C-B424-D258C22AE2EF}"/>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69D1F77-C74F-4904-A0E8-FEB65FFEC83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5479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962150" y="2016125"/>
            <a:ext cx="6693384" cy="3449638"/>
          </a:xfrm>
          <a:prstGeom prst="rect">
            <a:avLst/>
          </a:prstGeom>
        </p:spPr>
      </p:pic>
    </p:spTree>
    <p:extLst>
      <p:ext uri="{BB962C8B-B14F-4D97-AF65-F5344CB8AC3E}">
        <p14:creationId xmlns:p14="http://schemas.microsoft.com/office/powerpoint/2010/main" val="3237790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454169-946B-4975-AE0E-8675D8AD97F3}"/>
              </a:ext>
            </a:extLst>
          </p:cNvPr>
          <p:cNvSpPr>
            <a:spLocks noGrp="1"/>
          </p:cNvSpPr>
          <p:nvPr>
            <p:ph type="title"/>
          </p:nvPr>
        </p:nvSpPr>
        <p:spPr/>
        <p:txBody>
          <a:bodyPr/>
          <a:lstStyle/>
          <a:p>
            <a:r>
              <a:rPr lang="en-US" dirty="0"/>
              <a:t>Working of hive</a:t>
            </a:r>
            <a:endParaRPr lang="en-IN" dirty="0"/>
          </a:p>
        </p:txBody>
      </p:sp>
      <p:pic>
        <p:nvPicPr>
          <p:cNvPr id="6" name="Content Placeholder 5">
            <a:extLst>
              <a:ext uri="{FF2B5EF4-FFF2-40B4-BE49-F238E27FC236}">
                <a16:creationId xmlns="" xmlns:a16="http://schemas.microsoft.com/office/drawing/2014/main" id="{0FBBC9F1-8EF1-4BCD-B9CA-6036CDA5306E}"/>
              </a:ext>
            </a:extLst>
          </p:cNvPr>
          <p:cNvPicPr>
            <a:picLocks noGrp="1" noChangeAspect="1"/>
          </p:cNvPicPr>
          <p:nvPr>
            <p:ph idx="1"/>
          </p:nvPr>
        </p:nvPicPr>
        <p:blipFill>
          <a:blip r:embed="rId2"/>
          <a:stretch>
            <a:fillRect/>
          </a:stretch>
        </p:blipFill>
        <p:spPr>
          <a:xfrm>
            <a:off x="352560" y="1431236"/>
            <a:ext cx="10845527" cy="4982816"/>
          </a:xfrm>
          <a:prstGeom prst="rect">
            <a:avLst/>
          </a:prstGeom>
        </p:spPr>
      </p:pic>
    </p:spTree>
    <p:extLst>
      <p:ext uri="{BB962C8B-B14F-4D97-AF65-F5344CB8AC3E}">
        <p14:creationId xmlns:p14="http://schemas.microsoft.com/office/powerpoint/2010/main" val="21868947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1540</TotalTime>
  <Words>3425</Words>
  <Application>Microsoft Office PowerPoint</Application>
  <PresentationFormat>Widescreen</PresentationFormat>
  <Paragraphs>352</Paragraphs>
  <Slides>75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 Unicode MS</vt:lpstr>
      <vt:lpstr>Arial</vt:lpstr>
      <vt:lpstr>Calibri</vt:lpstr>
      <vt:lpstr>Gill Sans MT</vt:lpstr>
      <vt:lpstr>Times New Roman</vt:lpstr>
      <vt:lpstr>Gallery</vt:lpstr>
      <vt:lpstr>HIVE </vt:lpstr>
      <vt:lpstr>Introduction</vt:lpstr>
      <vt:lpstr>PowerPoint Presentation</vt:lpstr>
      <vt:lpstr>Key Features OF Hive</vt:lpstr>
      <vt:lpstr>HIVE architecture</vt:lpstr>
      <vt:lpstr>Architecture of hive</vt:lpstr>
      <vt:lpstr>Architecture of hive</vt:lpstr>
      <vt:lpstr>PowerPoint Presentation</vt:lpstr>
      <vt:lpstr>Working of hive</vt:lpstr>
      <vt:lpstr>Working</vt:lpstr>
      <vt:lpstr>PowerPoint Presentation</vt:lpstr>
      <vt:lpstr>PowerPoint Presentation</vt:lpstr>
      <vt:lpstr>Hive data types and data models</vt:lpstr>
      <vt:lpstr>Tables in hive</vt:lpstr>
      <vt:lpstr>PowerPoint Presentation</vt:lpstr>
      <vt:lpstr>PowerPoint Presentation</vt:lpstr>
      <vt:lpstr>Hive  data types</vt:lpstr>
      <vt:lpstr>PowerPoint Presentation</vt:lpstr>
      <vt:lpstr>PowerPoint Presentation</vt:lpstr>
      <vt:lpstr>literals</vt:lpstr>
      <vt:lpstr>Complex types</vt:lpstr>
      <vt:lpstr>Hive Schemas</vt:lpstr>
      <vt:lpstr>HIVE DDL</vt:lpstr>
      <vt:lpstr>Creating Hive Tables </vt:lpstr>
      <vt:lpstr>Create Table Syntax</vt:lpstr>
      <vt:lpstr>Simple Table</vt:lpstr>
      <vt:lpstr>More Complex Table</vt:lpstr>
      <vt:lpstr>External Table</vt:lpstr>
      <vt:lpstr>Altering and Dropping Tables </vt:lpstr>
      <vt:lpstr>DML</vt:lpstr>
      <vt:lpstr>DML commands</vt:lpstr>
      <vt:lpstr>Sort by </vt:lpstr>
      <vt:lpstr>Order by </vt:lpstr>
      <vt:lpstr>JOINS</vt:lpstr>
      <vt:lpstr>INNER &amp; LEFT OUTER</vt:lpstr>
      <vt:lpstr>RIGHT OUTER &amp; FULL OUTER JOIN</vt:lpstr>
      <vt:lpstr>More hive queries</vt:lpstr>
      <vt:lpstr>PowerPoint Presentation</vt:lpstr>
      <vt:lpstr>PowerPoint Presentation</vt:lpstr>
      <vt:lpstr>PowerPoint Presentation</vt:lpstr>
      <vt:lpstr>EXPLODE FUNCTION</vt:lpstr>
      <vt:lpstr>Using Advanced Functions </vt:lpstr>
      <vt:lpstr>Nested query example</vt:lpstr>
      <vt:lpstr>Partitioning and bucketing </vt:lpstr>
      <vt:lpstr>Partitioning and clustering</vt:lpstr>
      <vt:lpstr>Static Partitioning example</vt:lpstr>
      <vt:lpstr>Static partiTIoning</vt:lpstr>
      <vt:lpstr>Dynamic partitioning example</vt:lpstr>
      <vt:lpstr>PowerPoint Presentation</vt:lpstr>
      <vt:lpstr>PowerPoint Presentation</vt:lpstr>
      <vt:lpstr>PowerPoint Presentation</vt:lpstr>
      <vt:lpstr>PowerPoint Presentation</vt:lpstr>
      <vt:lpstr>One more example of partitioning</vt:lpstr>
      <vt:lpstr>PowerPoint Presentation</vt:lpstr>
      <vt:lpstr>PowerPoint Presentation</vt:lpstr>
      <vt:lpstr>PowerPoint Presentation</vt:lpstr>
      <vt:lpstr>Bucketing</vt:lpstr>
      <vt:lpstr>Bucketing example</vt:lpstr>
      <vt:lpstr>PowerPoint Presentation</vt:lpstr>
      <vt:lpstr>PowerPoint Presentation</vt:lpstr>
      <vt:lpstr>PowerPoint Presentation</vt:lpstr>
      <vt:lpstr>PowerPoint Presentation</vt:lpstr>
      <vt:lpstr>1.  create samplebucket with column names  as first_name, job_id, department, salary and country .  </vt:lpstr>
      <vt:lpstr>2. Loading Data into table sample bucket </vt:lpstr>
      <vt:lpstr>3. Displaying 4 buckets that created in Step 1</vt:lpstr>
      <vt:lpstr>UDFs(User defined functions) in hive</vt:lpstr>
      <vt:lpstr>Simple udf example</vt:lpstr>
      <vt:lpstr>PowerPoint Presentation</vt:lpstr>
      <vt:lpstr>Working with Semi structured data using Hive (XML, JSON) </vt:lpstr>
      <vt:lpstr>PowerPoint Presentation</vt:lpstr>
      <vt:lpstr>PowerPoint Presentation</vt:lpstr>
      <vt:lpstr>Json format</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dc:title>
  <dc:creator>MEGHNA</dc:creator>
  <cp:lastModifiedBy>Meghna</cp:lastModifiedBy>
  <cp:revision>134</cp:revision>
  <dcterms:created xsi:type="dcterms:W3CDTF">2019-03-07T10:16:51Z</dcterms:created>
  <dcterms:modified xsi:type="dcterms:W3CDTF">2020-10-05T06:34:07Z</dcterms:modified>
</cp:coreProperties>
</file>