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Caveat"/>
      <p:regular r:id="rId25"/>
      <p:bold r:id="rId26"/>
    </p:embeddedFon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
      <p:font typeface="Caveat SemiBo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8B8E65-3B70-4561-AEC9-A8936F31E2E9}">
  <a:tblStyle styleId="{B88B8E65-3B70-4561-AEC9-A8936F31E2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aveat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CaveatSemiBold-regular.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75f9b706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75f9b70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75f9b706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75f9b706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75f9b7063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75f9b7063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75f9b706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75f9b706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c8b6ec0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c8b6ec0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c95bf1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c95bf1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75f9b7063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75f9b7063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75f9b7063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75f9b7063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75f9b7063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75f9b7063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6e4a48fd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6e4a48fd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6e4a48fdb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6e4a48fdb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6e4a48fd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6e4a48fd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c8b6ec05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c8b6ec05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6e4a48fdb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6e4a48fdb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75f9b70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75f9b70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c8b6ec0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c8b6ec0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75f9b70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75f9b70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2539200" y="1384925"/>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400" u="sng">
                <a:latin typeface="Caveat"/>
                <a:ea typeface="Caveat"/>
                <a:cs typeface="Caveat"/>
                <a:sym typeface="Caveat"/>
              </a:rPr>
              <a:t>ONE STOP.</a:t>
            </a:r>
            <a:endParaRPr b="1" sz="7400" u="sng">
              <a:latin typeface="Caveat"/>
              <a:ea typeface="Caveat"/>
              <a:cs typeface="Caveat"/>
              <a:sym typeface="Caveat"/>
            </a:endParaRPr>
          </a:p>
        </p:txBody>
      </p:sp>
      <p:sp>
        <p:nvSpPr>
          <p:cNvPr id="135" name="Google Shape;135;p13"/>
          <p:cNvSpPr txBox="1"/>
          <p:nvPr>
            <p:ph idx="1" type="subTitle"/>
          </p:nvPr>
        </p:nvSpPr>
        <p:spPr>
          <a:xfrm>
            <a:off x="5293625" y="27181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u="sng"/>
              <a:t>BY TEAM THUNDER</a:t>
            </a:r>
            <a:endParaRPr sz="2100" u="sng"/>
          </a:p>
        </p:txBody>
      </p:sp>
      <p:sp>
        <p:nvSpPr>
          <p:cNvPr id="136" name="Google Shape;136;p13"/>
          <p:cNvSpPr txBox="1"/>
          <p:nvPr/>
        </p:nvSpPr>
        <p:spPr>
          <a:xfrm>
            <a:off x="6169625" y="3224275"/>
            <a:ext cx="25947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Krishna</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Monis Anis</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Yusuf Akhtar</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Varun Raj</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Dikshit Kumar</a:t>
            </a:r>
            <a:endParaRPr sz="16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36875" y="86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u="sng">
                <a:latin typeface="Caveat"/>
                <a:ea typeface="Caveat"/>
                <a:cs typeface="Caveat"/>
                <a:sym typeface="Caveat"/>
              </a:rPr>
              <a:t>Com.example.demo.controller</a:t>
            </a:r>
            <a:endParaRPr b="1" sz="4000" u="sng">
              <a:latin typeface="Caveat"/>
              <a:ea typeface="Caveat"/>
              <a:cs typeface="Caveat"/>
              <a:sym typeface="Caveat"/>
            </a:endParaRPr>
          </a:p>
        </p:txBody>
      </p:sp>
      <p:sp>
        <p:nvSpPr>
          <p:cNvPr id="192" name="Google Shape;192;p22"/>
          <p:cNvSpPr txBox="1"/>
          <p:nvPr>
            <p:ph idx="1" type="body"/>
          </p:nvPr>
        </p:nvSpPr>
        <p:spPr>
          <a:xfrm>
            <a:off x="122825" y="1136175"/>
            <a:ext cx="5511900" cy="323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AdminFoodmenuController : </a:t>
            </a:r>
            <a:r>
              <a:rPr lang="en"/>
              <a:t> mainly handled by admin for adding  new food item in menu list  and update the existing  food item from menu list.</a:t>
            </a:r>
            <a:endParaRPr/>
          </a:p>
          <a:p>
            <a:pPr indent="0" lvl="0" marL="0" rtl="0" algn="l">
              <a:spcBef>
                <a:spcPts val="1200"/>
              </a:spcBef>
              <a:spcAft>
                <a:spcPts val="0"/>
              </a:spcAft>
              <a:buNone/>
            </a:pPr>
            <a:r>
              <a:rPr lang="en"/>
              <a:t>AdminOrderstatusController handled by admin for updating the status of the particular order.</a:t>
            </a:r>
            <a:endParaRPr/>
          </a:p>
          <a:p>
            <a:pPr indent="0" lvl="0" marL="0" rtl="0" algn="l">
              <a:spcBef>
                <a:spcPts val="1200"/>
              </a:spcBef>
              <a:spcAft>
                <a:spcPts val="0"/>
              </a:spcAft>
              <a:buNone/>
            </a:pPr>
            <a:r>
              <a:rPr lang="en"/>
              <a:t>AdminPincodeController mainly handled by admin for adding new pin for providing services and deleting existing pin details and user get the pindetails where delivery is available or not through this.</a:t>
            </a:r>
            <a:endParaRPr/>
          </a:p>
          <a:p>
            <a:pPr indent="0" lvl="0" marL="0" rtl="0" algn="l">
              <a:spcBef>
                <a:spcPts val="1200"/>
              </a:spcBef>
              <a:spcAft>
                <a:spcPts val="0"/>
              </a:spcAft>
              <a:buNone/>
            </a:pPr>
            <a:r>
              <a:rPr lang="en"/>
              <a:t>GlobalExceptionHandler : This part mainly use for handling  the global exception part.</a:t>
            </a:r>
            <a:endParaRPr/>
          </a:p>
          <a:p>
            <a:pPr indent="0" lvl="0" marL="0" rtl="0" algn="l">
              <a:spcBef>
                <a:spcPts val="1200"/>
              </a:spcBef>
              <a:spcAft>
                <a:spcPts val="1200"/>
              </a:spcAft>
              <a:buNone/>
            </a:pPr>
            <a:r>
              <a:rPr lang="en"/>
              <a:t>UsersOrderController mainly handle the order creation part where user can create order with auto generated order id.</a:t>
            </a:r>
            <a:endParaRPr/>
          </a:p>
        </p:txBody>
      </p:sp>
      <p:pic>
        <p:nvPicPr>
          <p:cNvPr id="193" name="Google Shape;193;p22"/>
          <p:cNvPicPr preferRelativeResize="0"/>
          <p:nvPr/>
        </p:nvPicPr>
        <p:blipFill>
          <a:blip r:embed="rId3">
            <a:alphaModFix/>
          </a:blip>
          <a:stretch>
            <a:fillRect/>
          </a:stretch>
        </p:blipFill>
        <p:spPr>
          <a:xfrm>
            <a:off x="5941900" y="1212950"/>
            <a:ext cx="3094600" cy="336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683350" y="148075"/>
            <a:ext cx="7038900" cy="71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100" u="sng">
                <a:latin typeface="Caveat"/>
                <a:ea typeface="Caveat"/>
                <a:cs typeface="Caveat"/>
                <a:sym typeface="Caveat"/>
              </a:rPr>
              <a:t>com.example.demo.exception</a:t>
            </a:r>
            <a:endParaRPr b="1" sz="4100" u="sng">
              <a:latin typeface="Caveat"/>
              <a:ea typeface="Caveat"/>
              <a:cs typeface="Caveat"/>
              <a:sym typeface="Caveat"/>
            </a:endParaRPr>
          </a:p>
        </p:txBody>
      </p:sp>
      <p:sp>
        <p:nvSpPr>
          <p:cNvPr id="199" name="Google Shape;199;p23"/>
          <p:cNvSpPr txBox="1"/>
          <p:nvPr>
            <p:ph idx="1" type="body"/>
          </p:nvPr>
        </p:nvSpPr>
        <p:spPr>
          <a:xfrm>
            <a:off x="998000" y="1116150"/>
            <a:ext cx="6540600" cy="2911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600"/>
              </a:spcBef>
              <a:spcAft>
                <a:spcPts val="0"/>
              </a:spcAft>
              <a:buSzPts val="1500"/>
              <a:buFont typeface="Cambria"/>
              <a:buAutoNum type="arabicPeriod"/>
            </a:pPr>
            <a:r>
              <a:rPr b="1" lang="en" sz="1500">
                <a:highlight>
                  <a:schemeClr val="dk1"/>
                </a:highlight>
                <a:latin typeface="Cambria"/>
                <a:ea typeface="Cambria"/>
                <a:cs typeface="Cambria"/>
                <a:sym typeface="Cambria"/>
              </a:rPr>
              <a:t>ProductNotFoundException : </a:t>
            </a:r>
            <a:r>
              <a:rPr lang="en" sz="1500">
                <a:highlight>
                  <a:schemeClr val="dk1"/>
                </a:highlight>
                <a:latin typeface="Cambria"/>
                <a:ea typeface="Cambria"/>
                <a:cs typeface="Cambria"/>
                <a:sym typeface="Cambria"/>
              </a:rPr>
              <a:t>This is for handling  </a:t>
            </a:r>
            <a:r>
              <a:rPr lang="en" sz="1500" u="sng">
                <a:highlight>
                  <a:schemeClr val="dk1"/>
                </a:highlight>
                <a:latin typeface="Cambria"/>
                <a:ea typeface="Cambria"/>
                <a:cs typeface="Cambria"/>
                <a:sym typeface="Cambria"/>
              </a:rPr>
              <a:t>Food not found</a:t>
            </a:r>
            <a:r>
              <a:rPr lang="en" sz="1500">
                <a:highlight>
                  <a:schemeClr val="dk1"/>
                </a:highlight>
                <a:latin typeface="Cambria"/>
                <a:ea typeface="Cambria"/>
                <a:cs typeface="Cambria"/>
                <a:sym typeface="Cambria"/>
              </a:rPr>
              <a:t> in the food records.</a:t>
            </a:r>
            <a:endParaRPr sz="1500">
              <a:highlight>
                <a:schemeClr val="dk1"/>
              </a:highlight>
              <a:latin typeface="Cambria"/>
              <a:ea typeface="Cambria"/>
              <a:cs typeface="Cambria"/>
              <a:sym typeface="Cambria"/>
            </a:endParaRPr>
          </a:p>
          <a:p>
            <a:pPr indent="-323850" lvl="0" marL="457200" rtl="0" algn="l">
              <a:lnSpc>
                <a:spcPct val="100000"/>
              </a:lnSpc>
              <a:spcBef>
                <a:spcPts val="0"/>
              </a:spcBef>
              <a:spcAft>
                <a:spcPts val="0"/>
              </a:spcAft>
              <a:buSzPts val="1500"/>
              <a:buFont typeface="Cambria"/>
              <a:buAutoNum type="arabicPeriod"/>
            </a:pPr>
            <a:r>
              <a:rPr b="1" lang="en" sz="1500">
                <a:highlight>
                  <a:schemeClr val="dk1"/>
                </a:highlight>
                <a:latin typeface="Cambria"/>
                <a:ea typeface="Cambria"/>
                <a:cs typeface="Cambria"/>
                <a:sym typeface="Cambria"/>
              </a:rPr>
              <a:t>PinCodeNotFoundException : </a:t>
            </a:r>
            <a:r>
              <a:rPr lang="en" sz="1500">
                <a:highlight>
                  <a:schemeClr val="dk1"/>
                </a:highlight>
                <a:latin typeface="Cambria"/>
                <a:ea typeface="Cambria"/>
                <a:cs typeface="Cambria"/>
                <a:sym typeface="Cambria"/>
              </a:rPr>
              <a:t>This is for handling </a:t>
            </a:r>
            <a:r>
              <a:rPr lang="en" sz="1500" u="sng">
                <a:highlight>
                  <a:schemeClr val="dk1"/>
                </a:highlight>
                <a:latin typeface="Cambria"/>
                <a:ea typeface="Cambria"/>
                <a:cs typeface="Cambria"/>
                <a:sym typeface="Cambria"/>
              </a:rPr>
              <a:t>PinCode not found</a:t>
            </a:r>
            <a:r>
              <a:rPr lang="en" sz="1500">
                <a:highlight>
                  <a:schemeClr val="dk1"/>
                </a:highlight>
                <a:latin typeface="Cambria"/>
                <a:ea typeface="Cambria"/>
                <a:cs typeface="Cambria"/>
                <a:sym typeface="Cambria"/>
              </a:rPr>
              <a:t>  in the pincode records.</a:t>
            </a:r>
            <a:endParaRPr sz="1500">
              <a:highlight>
                <a:schemeClr val="dk1"/>
              </a:highlight>
              <a:latin typeface="Cambria"/>
              <a:ea typeface="Cambria"/>
              <a:cs typeface="Cambria"/>
              <a:sym typeface="Cambria"/>
            </a:endParaRPr>
          </a:p>
          <a:p>
            <a:pPr indent="-323850" lvl="0" marL="457200" rtl="0" algn="l">
              <a:lnSpc>
                <a:spcPct val="100000"/>
              </a:lnSpc>
              <a:spcBef>
                <a:spcPts val="0"/>
              </a:spcBef>
              <a:spcAft>
                <a:spcPts val="0"/>
              </a:spcAft>
              <a:buSzPts val="1500"/>
              <a:buFont typeface="Cambria"/>
              <a:buAutoNum type="arabicPeriod"/>
            </a:pPr>
            <a:r>
              <a:rPr b="1" lang="en" sz="1500">
                <a:highlight>
                  <a:schemeClr val="dk1"/>
                </a:highlight>
                <a:latin typeface="Cambria"/>
                <a:ea typeface="Cambria"/>
                <a:cs typeface="Cambria"/>
                <a:sym typeface="Cambria"/>
              </a:rPr>
              <a:t>InvalidPincodeFoundException :</a:t>
            </a:r>
            <a:r>
              <a:rPr lang="en" sz="1500">
                <a:highlight>
                  <a:schemeClr val="dk1"/>
                </a:highlight>
                <a:latin typeface="Cambria"/>
                <a:ea typeface="Cambria"/>
                <a:cs typeface="Cambria"/>
                <a:sym typeface="Cambria"/>
              </a:rPr>
              <a:t> This is for handling </a:t>
            </a:r>
            <a:r>
              <a:rPr lang="en" sz="1500" u="sng">
                <a:highlight>
                  <a:schemeClr val="dk1"/>
                </a:highlight>
                <a:latin typeface="Cambria"/>
                <a:ea typeface="Cambria"/>
                <a:cs typeface="Cambria"/>
                <a:sym typeface="Cambria"/>
              </a:rPr>
              <a:t>if the PinCode is not valid</a:t>
            </a:r>
            <a:r>
              <a:rPr lang="en" sz="1500">
                <a:highlight>
                  <a:schemeClr val="dk1"/>
                </a:highlight>
                <a:latin typeface="Cambria"/>
                <a:ea typeface="Cambria"/>
                <a:cs typeface="Cambria"/>
                <a:sym typeface="Cambria"/>
              </a:rPr>
              <a:t> before saving the data into records.</a:t>
            </a:r>
            <a:endParaRPr sz="1500">
              <a:highlight>
                <a:schemeClr val="dk1"/>
              </a:highlight>
              <a:latin typeface="Cambria"/>
              <a:ea typeface="Cambria"/>
              <a:cs typeface="Cambria"/>
              <a:sym typeface="Cambria"/>
            </a:endParaRPr>
          </a:p>
          <a:p>
            <a:pPr indent="-323850" lvl="0" marL="457200" rtl="0" algn="l">
              <a:lnSpc>
                <a:spcPct val="100000"/>
              </a:lnSpc>
              <a:spcBef>
                <a:spcPts val="0"/>
              </a:spcBef>
              <a:spcAft>
                <a:spcPts val="0"/>
              </a:spcAft>
              <a:buSzPts val="1500"/>
              <a:buFont typeface="Cambria"/>
              <a:buAutoNum type="arabicPeriod"/>
            </a:pPr>
            <a:r>
              <a:rPr b="1" lang="en" sz="1500">
                <a:highlight>
                  <a:schemeClr val="dk1"/>
                </a:highlight>
                <a:latin typeface="Cambria"/>
                <a:ea typeface="Cambria"/>
                <a:cs typeface="Cambria"/>
                <a:sym typeface="Cambria"/>
              </a:rPr>
              <a:t>OpeningClosingoneStopException : </a:t>
            </a:r>
            <a:r>
              <a:rPr lang="en" sz="1500">
                <a:highlight>
                  <a:schemeClr val="dk1"/>
                </a:highlight>
                <a:latin typeface="Cambria"/>
                <a:ea typeface="Cambria"/>
                <a:cs typeface="Cambria"/>
                <a:sym typeface="Cambria"/>
              </a:rPr>
              <a:t>This is for handling </a:t>
            </a:r>
            <a:r>
              <a:rPr lang="en" sz="1500" u="sng">
                <a:highlight>
                  <a:schemeClr val="dk1"/>
                </a:highlight>
                <a:latin typeface="Cambria"/>
                <a:ea typeface="Cambria"/>
                <a:cs typeface="Cambria"/>
                <a:sym typeface="Cambria"/>
              </a:rPr>
              <a:t>whether a shop is open or closed at that time </a:t>
            </a:r>
            <a:r>
              <a:rPr lang="en" sz="1500">
                <a:highlight>
                  <a:schemeClr val="dk1"/>
                </a:highlight>
                <a:latin typeface="Cambria"/>
                <a:ea typeface="Cambria"/>
                <a:cs typeface="Cambria"/>
                <a:sym typeface="Cambria"/>
              </a:rPr>
              <a:t>for ordering Food.</a:t>
            </a:r>
            <a:endParaRPr sz="1500">
              <a:highlight>
                <a:schemeClr val="dk1"/>
              </a:highlight>
              <a:latin typeface="Cambria"/>
              <a:ea typeface="Cambria"/>
              <a:cs typeface="Cambria"/>
              <a:sym typeface="Cambria"/>
            </a:endParaRPr>
          </a:p>
          <a:p>
            <a:pPr indent="-323850" lvl="0" marL="457200" rtl="0" algn="l">
              <a:lnSpc>
                <a:spcPct val="100000"/>
              </a:lnSpc>
              <a:spcBef>
                <a:spcPts val="0"/>
              </a:spcBef>
              <a:spcAft>
                <a:spcPts val="0"/>
              </a:spcAft>
              <a:buClr>
                <a:srgbClr val="FFFFFF"/>
              </a:buClr>
              <a:buSzPts val="1500"/>
              <a:buFont typeface="Cambria"/>
              <a:buAutoNum type="arabicPeriod"/>
            </a:pPr>
            <a:r>
              <a:rPr b="1" lang="en" sz="1500">
                <a:solidFill>
                  <a:srgbClr val="FFFFFF"/>
                </a:solidFill>
                <a:latin typeface="Cambria"/>
                <a:ea typeface="Cambria"/>
                <a:cs typeface="Cambria"/>
                <a:sym typeface="Cambria"/>
              </a:rPr>
              <a:t>OrderNotFoundException :  </a:t>
            </a:r>
            <a:r>
              <a:rPr lang="en" sz="1500">
                <a:solidFill>
                  <a:srgbClr val="FFFFFF"/>
                </a:solidFill>
                <a:latin typeface="Cambria"/>
                <a:ea typeface="Cambria"/>
                <a:cs typeface="Cambria"/>
                <a:sym typeface="Cambria"/>
              </a:rPr>
              <a:t>This is for handling </a:t>
            </a:r>
            <a:r>
              <a:rPr lang="en" sz="1500" u="sng">
                <a:solidFill>
                  <a:srgbClr val="FFFFFF"/>
                </a:solidFill>
                <a:latin typeface="Cambria"/>
                <a:ea typeface="Cambria"/>
                <a:cs typeface="Cambria"/>
                <a:sym typeface="Cambria"/>
              </a:rPr>
              <a:t>whether an order is present or not</a:t>
            </a:r>
            <a:r>
              <a:rPr lang="en" sz="1500">
                <a:solidFill>
                  <a:srgbClr val="FFFFFF"/>
                </a:solidFill>
                <a:latin typeface="Cambria"/>
                <a:ea typeface="Cambria"/>
                <a:cs typeface="Cambria"/>
                <a:sym typeface="Cambria"/>
              </a:rPr>
              <a:t> after ordering food.</a:t>
            </a:r>
            <a:endParaRPr sz="1500">
              <a:solidFill>
                <a:srgbClr val="FFFFFF"/>
              </a:solidFill>
              <a:highlight>
                <a:schemeClr val="dk1"/>
              </a:highlight>
              <a:latin typeface="Cambria"/>
              <a:ea typeface="Cambria"/>
              <a:cs typeface="Cambria"/>
              <a:sym typeface="Cambria"/>
            </a:endParaRPr>
          </a:p>
          <a:p>
            <a:pPr indent="0" lvl="0" marL="0" rtl="0" algn="l">
              <a:spcBef>
                <a:spcPts val="0"/>
              </a:spcBef>
              <a:spcAft>
                <a:spcPts val="1200"/>
              </a:spcAft>
              <a:buNone/>
            </a:pPr>
            <a:r>
              <a:t/>
            </a:r>
            <a:endParaRPr/>
          </a:p>
        </p:txBody>
      </p:sp>
      <p:pic>
        <p:nvPicPr>
          <p:cNvPr id="200" name="Google Shape;200;p23"/>
          <p:cNvPicPr preferRelativeResize="0"/>
          <p:nvPr/>
        </p:nvPicPr>
        <p:blipFill rotWithShape="1">
          <a:blip r:embed="rId3">
            <a:alphaModFix/>
          </a:blip>
          <a:srcRect b="0" l="13427" r="0" t="0"/>
          <a:stretch/>
        </p:blipFill>
        <p:spPr>
          <a:xfrm>
            <a:off x="6371800" y="3411900"/>
            <a:ext cx="2772200" cy="166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389625" y="3784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100" u="sng">
                <a:latin typeface="Caveat"/>
                <a:ea typeface="Caveat"/>
                <a:cs typeface="Caveat"/>
                <a:sym typeface="Caveat"/>
              </a:rPr>
              <a:t>GlobalExceptionhandler.java</a:t>
            </a:r>
            <a:endParaRPr b="1" sz="4100" u="sng">
              <a:latin typeface="Caveat"/>
              <a:ea typeface="Caveat"/>
              <a:cs typeface="Caveat"/>
              <a:sym typeface="Caveat"/>
            </a:endParaRPr>
          </a:p>
        </p:txBody>
      </p:sp>
      <p:sp>
        <p:nvSpPr>
          <p:cNvPr id="206" name="Google Shape;206;p24"/>
          <p:cNvSpPr txBox="1"/>
          <p:nvPr>
            <p:ph idx="1" type="body"/>
          </p:nvPr>
        </p:nvSpPr>
        <p:spPr>
          <a:xfrm>
            <a:off x="261025" y="1116150"/>
            <a:ext cx="8075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used for handling all global exception with the help of </a:t>
            </a:r>
            <a:r>
              <a:rPr lang="en"/>
              <a:t>Exceptionhandler</a:t>
            </a:r>
            <a:r>
              <a:rPr lang="en"/>
              <a:t> annotation.</a:t>
            </a:r>
            <a:endParaRPr/>
          </a:p>
        </p:txBody>
      </p:sp>
      <p:pic>
        <p:nvPicPr>
          <p:cNvPr id="207" name="Google Shape;207;p24"/>
          <p:cNvPicPr preferRelativeResize="0"/>
          <p:nvPr/>
        </p:nvPicPr>
        <p:blipFill>
          <a:blip r:embed="rId3">
            <a:alphaModFix/>
          </a:blip>
          <a:stretch>
            <a:fillRect/>
          </a:stretch>
        </p:blipFill>
        <p:spPr>
          <a:xfrm>
            <a:off x="261025" y="1486900"/>
            <a:ext cx="8644150" cy="3456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052550" y="148075"/>
            <a:ext cx="7038900" cy="7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100" u="sng">
                <a:latin typeface="Caveat"/>
                <a:ea typeface="Caveat"/>
                <a:cs typeface="Caveat"/>
                <a:sym typeface="Caveat"/>
              </a:rPr>
              <a:t>Com.example.demo.model</a:t>
            </a:r>
            <a:endParaRPr b="1" sz="4100" u="sng">
              <a:latin typeface="Caveat"/>
              <a:ea typeface="Caveat"/>
              <a:cs typeface="Caveat"/>
              <a:sym typeface="Caveat"/>
            </a:endParaRPr>
          </a:p>
        </p:txBody>
      </p:sp>
      <p:sp>
        <p:nvSpPr>
          <p:cNvPr id="213" name="Google Shape;213;p25"/>
          <p:cNvSpPr txBox="1"/>
          <p:nvPr>
            <p:ph idx="1" type="body"/>
          </p:nvPr>
        </p:nvSpPr>
        <p:spPr>
          <a:xfrm>
            <a:off x="161350" y="1414025"/>
            <a:ext cx="5258400" cy="32229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AutoNum type="arabicPeriod"/>
            </a:pPr>
            <a:r>
              <a:rPr b="1" lang="en" u="sng"/>
              <a:t>AddressDetails.java - </a:t>
            </a:r>
            <a:r>
              <a:rPr lang="en"/>
              <a:t> This class includes all the details regarding address of the customer.</a:t>
            </a:r>
            <a:endParaRPr/>
          </a:p>
          <a:p>
            <a:pPr indent="-304958" lvl="0" marL="457200" rtl="0" algn="l">
              <a:spcBef>
                <a:spcPts val="0"/>
              </a:spcBef>
              <a:spcAft>
                <a:spcPts val="0"/>
              </a:spcAft>
              <a:buSzPct val="100000"/>
              <a:buAutoNum type="arabicPeriod"/>
            </a:pPr>
            <a:r>
              <a:rPr b="1" lang="en" u="sng"/>
              <a:t>ErrorModel.java- </a:t>
            </a:r>
            <a:r>
              <a:rPr lang="en"/>
              <a:t> This class includes all the  detailsregarding exceptions used in the java class.</a:t>
            </a:r>
            <a:endParaRPr/>
          </a:p>
          <a:p>
            <a:pPr indent="-304958" lvl="0" marL="457200" rtl="0" algn="l">
              <a:spcBef>
                <a:spcPts val="0"/>
              </a:spcBef>
              <a:spcAft>
                <a:spcPts val="0"/>
              </a:spcAft>
              <a:buSzPct val="100000"/>
              <a:buAutoNum type="arabicPeriod"/>
            </a:pPr>
            <a:r>
              <a:rPr b="1" lang="en" u="sng"/>
              <a:t>FoodMenu.java- </a:t>
            </a:r>
            <a:r>
              <a:rPr lang="en"/>
              <a:t>This class is used to define the menu list of the restaurant.</a:t>
            </a:r>
            <a:endParaRPr/>
          </a:p>
          <a:p>
            <a:pPr indent="-304958" lvl="0" marL="457200" rtl="0" algn="l">
              <a:spcBef>
                <a:spcPts val="0"/>
              </a:spcBef>
              <a:spcAft>
                <a:spcPts val="0"/>
              </a:spcAft>
              <a:buSzPct val="100000"/>
              <a:buAutoNum type="arabicPeriod"/>
            </a:pPr>
            <a:r>
              <a:rPr b="1" lang="en" u="sng"/>
              <a:t>MenuList.java-</a:t>
            </a:r>
            <a:r>
              <a:rPr lang="en"/>
              <a:t> This  class is used if the user wants to order multiple items at a same time in a single order.</a:t>
            </a:r>
            <a:endParaRPr/>
          </a:p>
          <a:p>
            <a:pPr indent="-304958" lvl="0" marL="457200" rtl="0" algn="l">
              <a:spcBef>
                <a:spcPts val="0"/>
              </a:spcBef>
              <a:spcAft>
                <a:spcPts val="0"/>
              </a:spcAft>
              <a:buSzPct val="100000"/>
              <a:buAutoNum type="arabicPeriod"/>
            </a:pPr>
            <a:r>
              <a:rPr b="1" lang="en" u="sng"/>
              <a:t>Order.java- </a:t>
            </a:r>
            <a:r>
              <a:rPr lang="en"/>
              <a:t>This model class includes all the necessary data types used for order creation.</a:t>
            </a:r>
            <a:endParaRPr/>
          </a:p>
          <a:p>
            <a:pPr indent="-304958" lvl="0" marL="457200" rtl="0" algn="l">
              <a:spcBef>
                <a:spcPts val="0"/>
              </a:spcBef>
              <a:spcAft>
                <a:spcPts val="0"/>
              </a:spcAft>
              <a:buSzPct val="100000"/>
              <a:buAutoNum type="arabicPeriod"/>
            </a:pPr>
            <a:r>
              <a:rPr b="1" lang="en" u="sng"/>
              <a:t>OrderStatus.java- </a:t>
            </a:r>
            <a:r>
              <a:rPr lang="en"/>
              <a:t>This model class includes all the details regarding the status of the order created by the user.</a:t>
            </a:r>
            <a:endParaRPr/>
          </a:p>
          <a:p>
            <a:pPr indent="-304958" lvl="0" marL="457200" rtl="0" algn="l">
              <a:spcBef>
                <a:spcPts val="0"/>
              </a:spcBef>
              <a:spcAft>
                <a:spcPts val="0"/>
              </a:spcAft>
              <a:buSzPct val="100000"/>
              <a:buAutoNum type="arabicPeriod"/>
            </a:pPr>
            <a:r>
              <a:rPr b="1" lang="en" u="sng"/>
              <a:t>PinDetails.java-</a:t>
            </a:r>
            <a:r>
              <a:rPr lang="en"/>
              <a:t> This class is used to define the details of the address where the orders are getting delivered by the restaurant.</a:t>
            </a:r>
            <a:endParaRPr/>
          </a:p>
          <a:p>
            <a:pPr indent="0" lvl="0" marL="0" rtl="0" algn="l">
              <a:spcBef>
                <a:spcPts val="1200"/>
              </a:spcBef>
              <a:spcAft>
                <a:spcPts val="1200"/>
              </a:spcAft>
              <a:buNone/>
            </a:pPr>
            <a:r>
              <a:t/>
            </a:r>
            <a:endParaRPr/>
          </a:p>
        </p:txBody>
      </p:sp>
      <p:pic>
        <p:nvPicPr>
          <p:cNvPr id="214" name="Google Shape;214;p25"/>
          <p:cNvPicPr preferRelativeResize="0"/>
          <p:nvPr/>
        </p:nvPicPr>
        <p:blipFill>
          <a:blip r:embed="rId3">
            <a:alphaModFix/>
          </a:blip>
          <a:stretch>
            <a:fillRect/>
          </a:stretch>
        </p:blipFill>
        <p:spPr>
          <a:xfrm>
            <a:off x="5663125" y="1537025"/>
            <a:ext cx="3480875" cy="257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171075" y="1606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Database Model Overview</a:t>
            </a:r>
            <a:endParaRPr u="sng"/>
          </a:p>
        </p:txBody>
      </p:sp>
      <p:sp>
        <p:nvSpPr>
          <p:cNvPr id="220" name="Google Shape;220;p26"/>
          <p:cNvSpPr txBox="1"/>
          <p:nvPr/>
        </p:nvSpPr>
        <p:spPr>
          <a:xfrm>
            <a:off x="3952225" y="2214375"/>
            <a:ext cx="3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1" name="Google Shape;221;p26"/>
          <p:cNvSpPr txBox="1"/>
          <p:nvPr/>
        </p:nvSpPr>
        <p:spPr>
          <a:xfrm>
            <a:off x="4050325" y="2326500"/>
            <a:ext cx="51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2" name="Google Shape;222;p26"/>
          <p:cNvSpPr txBox="1"/>
          <p:nvPr/>
        </p:nvSpPr>
        <p:spPr>
          <a:xfrm>
            <a:off x="1335775" y="762550"/>
            <a:ext cx="6709500" cy="4279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AutoNum type="arabicPeriod"/>
            </a:pPr>
            <a:r>
              <a:rPr lang="en" sz="1500">
                <a:solidFill>
                  <a:schemeClr val="lt1"/>
                </a:solidFill>
                <a:latin typeface="Lato"/>
                <a:ea typeface="Lato"/>
                <a:cs typeface="Lato"/>
                <a:sym typeface="Lato"/>
              </a:rPr>
              <a:t>Pin_details  model :</a:t>
            </a:r>
            <a:r>
              <a:rPr lang="en" sz="1300">
                <a:solidFill>
                  <a:schemeClr val="lt1"/>
                </a:solidFill>
                <a:latin typeface="Lato"/>
                <a:ea typeface="Lato"/>
                <a:cs typeface="Lato"/>
                <a:sym typeface="Lato"/>
              </a:rPr>
              <a:t> This database model consist all of the pin details where restaurant providing the delivery services. It is used by admin for updating  and  used by users for checking whether delivery services is available or not in their area. </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sz="1500">
                <a:solidFill>
                  <a:schemeClr val="lt1"/>
                </a:solidFill>
                <a:latin typeface="Lato"/>
                <a:ea typeface="Lato"/>
                <a:cs typeface="Lato"/>
                <a:sym typeface="Lato"/>
              </a:rPr>
              <a:t>Food_menu  model :</a:t>
            </a:r>
            <a:r>
              <a:rPr lang="en" sz="1300">
                <a:solidFill>
                  <a:schemeClr val="lt1"/>
                </a:solidFill>
                <a:latin typeface="Lato"/>
                <a:ea typeface="Lato"/>
                <a:cs typeface="Lato"/>
                <a:sym typeface="Lato"/>
              </a:rPr>
              <a:t> This database model is consist of all the food available in restaurant. It is used by admin for adding or deleting food from menu and used by users for checking what food is available to order.</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a:solidFill>
                  <a:schemeClr val="lt1"/>
                </a:solidFill>
                <a:latin typeface="Lato"/>
                <a:ea typeface="Lato"/>
                <a:cs typeface="Lato"/>
                <a:sym typeface="Lato"/>
              </a:rPr>
              <a:t>Customer_order_menu model : T</a:t>
            </a:r>
            <a:r>
              <a:rPr lang="en" sz="1300">
                <a:solidFill>
                  <a:schemeClr val="lt1"/>
                </a:solidFill>
                <a:latin typeface="Lato"/>
                <a:ea typeface="Lato"/>
                <a:cs typeface="Lato"/>
                <a:sym typeface="Lato"/>
              </a:rPr>
              <a:t>his model is used by admin to check all the orders details regarding  which food ordered in how much quantity.</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a:solidFill>
                  <a:schemeClr val="lt1"/>
                </a:solidFill>
                <a:latin typeface="Lato"/>
                <a:ea typeface="Lato"/>
                <a:cs typeface="Lato"/>
                <a:sym typeface="Lato"/>
              </a:rPr>
              <a:t>Order_details :</a:t>
            </a:r>
            <a:r>
              <a:rPr lang="en" sz="1300">
                <a:solidFill>
                  <a:schemeClr val="lt1"/>
                </a:solidFill>
                <a:latin typeface="Lato"/>
                <a:ea typeface="Lato"/>
                <a:cs typeface="Lato"/>
                <a:sym typeface="Lato"/>
              </a:rPr>
              <a:t> This model is also used by admin to check the order details regarding details of customer and booking time.</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Orderaddress_details : This model is used to retrieve the data of the address of users to check where order is delivered.</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Order_status model : This model is used by admins for updating the status of order whether order is delivered or not and used by users for check the status for same purposes.</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7"/>
          <p:cNvSpPr txBox="1"/>
          <p:nvPr>
            <p:ph type="title"/>
          </p:nvPr>
        </p:nvSpPr>
        <p:spPr>
          <a:xfrm>
            <a:off x="1052550" y="76725"/>
            <a:ext cx="7038900" cy="644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90" u="sng">
                <a:solidFill>
                  <a:srgbClr val="0000FF"/>
                </a:solidFill>
                <a:latin typeface="Caveat"/>
                <a:ea typeface="Caveat"/>
                <a:cs typeface="Caveat"/>
                <a:sym typeface="Caveat"/>
              </a:rPr>
              <a:t>DataBase Full </a:t>
            </a:r>
            <a:r>
              <a:rPr b="1" lang="en" sz="3590" u="sng">
                <a:solidFill>
                  <a:srgbClr val="0000FF"/>
                </a:solidFill>
                <a:latin typeface="Caveat"/>
                <a:ea typeface="Caveat"/>
                <a:cs typeface="Caveat"/>
                <a:sym typeface="Caveat"/>
              </a:rPr>
              <a:t>diagram</a:t>
            </a:r>
            <a:endParaRPr b="1" sz="3590" u="sng">
              <a:solidFill>
                <a:srgbClr val="0000FF"/>
              </a:solidFill>
              <a:latin typeface="Caveat"/>
              <a:ea typeface="Caveat"/>
              <a:cs typeface="Caveat"/>
              <a:sym typeface="Caveat"/>
            </a:endParaRPr>
          </a:p>
        </p:txBody>
      </p:sp>
      <p:pic>
        <p:nvPicPr>
          <p:cNvPr id="228" name="Google Shape;228;p27"/>
          <p:cNvPicPr preferRelativeResize="0"/>
          <p:nvPr/>
        </p:nvPicPr>
        <p:blipFill>
          <a:blip r:embed="rId3">
            <a:alphaModFix/>
          </a:blip>
          <a:stretch>
            <a:fillRect/>
          </a:stretch>
        </p:blipFill>
        <p:spPr>
          <a:xfrm>
            <a:off x="152400" y="721425"/>
            <a:ext cx="8676000" cy="426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4550" y="3630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u="sng">
                <a:latin typeface="Caveat"/>
                <a:ea typeface="Caveat"/>
                <a:cs typeface="Caveat"/>
                <a:sym typeface="Caveat"/>
              </a:rPr>
              <a:t>Validation </a:t>
            </a:r>
            <a:endParaRPr b="1" sz="4100" u="sng">
              <a:latin typeface="Caveat"/>
              <a:ea typeface="Caveat"/>
              <a:cs typeface="Caveat"/>
              <a:sym typeface="Caveat"/>
            </a:endParaRPr>
          </a:p>
        </p:txBody>
      </p:sp>
      <p:sp>
        <p:nvSpPr>
          <p:cNvPr id="234" name="Google Shape;234;p28"/>
          <p:cNvSpPr txBox="1"/>
          <p:nvPr>
            <p:ph idx="1" type="body"/>
          </p:nvPr>
        </p:nvSpPr>
        <p:spPr>
          <a:xfrm>
            <a:off x="299525" y="1116150"/>
            <a:ext cx="4076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 is used to for validating the format of input by user what kind of we need .if it not in the correct way it will throw error.</a:t>
            </a:r>
            <a:endParaRPr/>
          </a:p>
          <a:p>
            <a:pPr indent="-311150" lvl="0" marL="457200" rtl="0" algn="l">
              <a:spcBef>
                <a:spcPts val="1200"/>
              </a:spcBef>
              <a:spcAft>
                <a:spcPts val="0"/>
              </a:spcAft>
              <a:buSzPts val="1300"/>
              <a:buAutoNum type="alphaUcPeriod"/>
            </a:pPr>
            <a:r>
              <a:rPr lang="en"/>
              <a:t>Pin_details model have validation part.</a:t>
            </a:r>
            <a:endParaRPr/>
          </a:p>
          <a:p>
            <a:pPr indent="-311150" lvl="0" marL="457200" rtl="0" algn="l">
              <a:spcBef>
                <a:spcPts val="0"/>
              </a:spcBef>
              <a:spcAft>
                <a:spcPts val="0"/>
              </a:spcAft>
              <a:buSzPts val="1300"/>
              <a:buAutoNum type="alphaUcPeriod"/>
            </a:pPr>
            <a:r>
              <a:rPr lang="en"/>
              <a:t>Food_menu model have validation part.</a:t>
            </a:r>
            <a:endParaRPr/>
          </a:p>
          <a:p>
            <a:pPr indent="-311150" lvl="0" marL="457200" rtl="0" algn="l">
              <a:spcBef>
                <a:spcPts val="0"/>
              </a:spcBef>
              <a:spcAft>
                <a:spcPts val="0"/>
              </a:spcAft>
              <a:buSzPts val="1300"/>
              <a:buAutoNum type="alphaUcPeriod"/>
            </a:pPr>
            <a:r>
              <a:rPr lang="en"/>
              <a:t>Order model have validation part.</a:t>
            </a:r>
            <a:endParaRPr/>
          </a:p>
          <a:p>
            <a:pPr indent="0" lvl="0" marL="0" rtl="0" algn="l">
              <a:spcBef>
                <a:spcPts val="1200"/>
              </a:spcBef>
              <a:spcAft>
                <a:spcPts val="1200"/>
              </a:spcAft>
              <a:buNone/>
            </a:pPr>
            <a:r>
              <a:t/>
            </a:r>
            <a:endParaRPr/>
          </a:p>
        </p:txBody>
      </p:sp>
      <p:pic>
        <p:nvPicPr>
          <p:cNvPr id="235" name="Google Shape;235;p28"/>
          <p:cNvPicPr preferRelativeResize="0"/>
          <p:nvPr/>
        </p:nvPicPr>
        <p:blipFill>
          <a:blip r:embed="rId3">
            <a:alphaModFix/>
          </a:blip>
          <a:stretch>
            <a:fillRect/>
          </a:stretch>
        </p:blipFill>
        <p:spPr>
          <a:xfrm>
            <a:off x="4920875" y="764846"/>
            <a:ext cx="3961275" cy="2336604"/>
          </a:xfrm>
          <a:prstGeom prst="rect">
            <a:avLst/>
          </a:prstGeom>
          <a:noFill/>
          <a:ln>
            <a:noFill/>
          </a:ln>
        </p:spPr>
      </p:pic>
      <p:pic>
        <p:nvPicPr>
          <p:cNvPr id="236" name="Google Shape;236;p28"/>
          <p:cNvPicPr preferRelativeResize="0"/>
          <p:nvPr/>
        </p:nvPicPr>
        <p:blipFill>
          <a:blip r:embed="rId4">
            <a:alphaModFix/>
          </a:blip>
          <a:stretch>
            <a:fillRect/>
          </a:stretch>
        </p:blipFill>
        <p:spPr>
          <a:xfrm>
            <a:off x="5097449" y="3315275"/>
            <a:ext cx="3608125" cy="1737250"/>
          </a:xfrm>
          <a:prstGeom prst="rect">
            <a:avLst/>
          </a:prstGeom>
          <a:noFill/>
          <a:ln>
            <a:noFill/>
          </a:ln>
        </p:spPr>
      </p:pic>
      <p:pic>
        <p:nvPicPr>
          <p:cNvPr id="237" name="Google Shape;237;p28"/>
          <p:cNvPicPr preferRelativeResize="0"/>
          <p:nvPr/>
        </p:nvPicPr>
        <p:blipFill>
          <a:blip r:embed="rId5">
            <a:alphaModFix/>
          </a:blip>
          <a:stretch>
            <a:fillRect/>
          </a:stretch>
        </p:blipFill>
        <p:spPr>
          <a:xfrm>
            <a:off x="299525" y="2917200"/>
            <a:ext cx="4391175" cy="20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100" u="sng">
                <a:latin typeface="Caveat"/>
                <a:ea typeface="Caveat"/>
                <a:cs typeface="Caveat"/>
                <a:sym typeface="Caveat"/>
              </a:rPr>
              <a:t>com.example.demo.repository</a:t>
            </a:r>
            <a:endParaRPr b="1" sz="4100" u="sng">
              <a:latin typeface="Caveat"/>
              <a:ea typeface="Caveat"/>
              <a:cs typeface="Caveat"/>
              <a:sym typeface="Caveat"/>
            </a:endParaRPr>
          </a:p>
        </p:txBody>
      </p:sp>
      <p:sp>
        <p:nvSpPr>
          <p:cNvPr id="243" name="Google Shape;243;p29"/>
          <p:cNvSpPr txBox="1"/>
          <p:nvPr>
            <p:ph idx="1" type="body"/>
          </p:nvPr>
        </p:nvSpPr>
        <p:spPr>
          <a:xfrm>
            <a:off x="161325" y="1567550"/>
            <a:ext cx="57192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It is used to connect the model class  with the help of JPA repository and  it’s an interface which extends jpa </a:t>
            </a:r>
            <a:r>
              <a:rPr lang="en"/>
              <a:t>repository</a:t>
            </a:r>
            <a:r>
              <a:rPr lang="en"/>
              <a:t>. </a:t>
            </a:r>
            <a:endParaRPr/>
          </a:p>
          <a:p>
            <a:pPr indent="0" lvl="0" marL="0" rtl="0" algn="l">
              <a:spcBef>
                <a:spcPts val="1200"/>
              </a:spcBef>
              <a:spcAft>
                <a:spcPts val="0"/>
              </a:spcAft>
              <a:buNone/>
            </a:pPr>
            <a:r>
              <a:rPr b="1" lang="en" sz="1408"/>
              <a:t>AddressDetailRepo</a:t>
            </a:r>
            <a:r>
              <a:rPr lang="en"/>
              <a:t>  : connect with the address details model.</a:t>
            </a:r>
            <a:endParaRPr/>
          </a:p>
          <a:p>
            <a:pPr indent="0" lvl="0" marL="0" rtl="0" algn="l">
              <a:spcBef>
                <a:spcPts val="1200"/>
              </a:spcBef>
              <a:spcAft>
                <a:spcPts val="0"/>
              </a:spcAft>
              <a:buNone/>
            </a:pPr>
            <a:r>
              <a:rPr b="1" lang="en" sz="1408"/>
              <a:t>FoodRepo</a:t>
            </a:r>
            <a:r>
              <a:rPr lang="en"/>
              <a:t> :  connect with the  food menu model.</a:t>
            </a:r>
            <a:endParaRPr/>
          </a:p>
          <a:p>
            <a:pPr indent="0" lvl="0" marL="0" rtl="0" algn="l">
              <a:spcBef>
                <a:spcPts val="1200"/>
              </a:spcBef>
              <a:spcAft>
                <a:spcPts val="0"/>
              </a:spcAft>
              <a:buNone/>
            </a:pPr>
            <a:r>
              <a:rPr b="1" lang="en" sz="1408"/>
              <a:t>MenuListRepo</a:t>
            </a:r>
            <a:r>
              <a:rPr lang="en"/>
              <a:t> : connect with the customer order menu model.</a:t>
            </a:r>
            <a:endParaRPr/>
          </a:p>
          <a:p>
            <a:pPr indent="0" lvl="0" marL="0" rtl="0" algn="l">
              <a:spcBef>
                <a:spcPts val="1200"/>
              </a:spcBef>
              <a:spcAft>
                <a:spcPts val="0"/>
              </a:spcAft>
              <a:buNone/>
            </a:pPr>
            <a:r>
              <a:rPr b="1" lang="en" sz="1408"/>
              <a:t>OrderRepo </a:t>
            </a:r>
            <a:r>
              <a:rPr lang="en"/>
              <a:t> : connect with order detail model.</a:t>
            </a:r>
            <a:endParaRPr/>
          </a:p>
          <a:p>
            <a:pPr indent="0" lvl="0" marL="0" rtl="0" algn="l">
              <a:spcBef>
                <a:spcPts val="1200"/>
              </a:spcBef>
              <a:spcAft>
                <a:spcPts val="0"/>
              </a:spcAft>
              <a:buNone/>
            </a:pPr>
            <a:r>
              <a:rPr b="1" lang="en" sz="1408"/>
              <a:t>OrderStatusRepo</a:t>
            </a:r>
            <a:r>
              <a:rPr lang="en"/>
              <a:t> : connect with model where status of the order are updated.</a:t>
            </a:r>
            <a:endParaRPr/>
          </a:p>
          <a:p>
            <a:pPr indent="0" lvl="0" marL="0" rtl="0" algn="l">
              <a:spcBef>
                <a:spcPts val="1200"/>
              </a:spcBef>
              <a:spcAft>
                <a:spcPts val="1200"/>
              </a:spcAft>
              <a:buNone/>
            </a:pPr>
            <a:r>
              <a:rPr b="1" lang="en" sz="1408"/>
              <a:t>PinDetailsRepo</a:t>
            </a:r>
            <a:r>
              <a:rPr lang="en"/>
              <a:t> : connect with pin detail model where we find all the details of specific pincode.</a:t>
            </a:r>
            <a:endParaRPr/>
          </a:p>
        </p:txBody>
      </p:sp>
      <p:pic>
        <p:nvPicPr>
          <p:cNvPr id="244" name="Google Shape;244;p29"/>
          <p:cNvPicPr preferRelativeResize="0"/>
          <p:nvPr/>
        </p:nvPicPr>
        <p:blipFill>
          <a:blip r:embed="rId3">
            <a:alphaModFix/>
          </a:blip>
          <a:stretch>
            <a:fillRect/>
          </a:stretch>
        </p:blipFill>
        <p:spPr>
          <a:xfrm>
            <a:off x="6034025" y="1791350"/>
            <a:ext cx="3109975" cy="199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328225" y="132750"/>
            <a:ext cx="7038900" cy="81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u="sng">
                <a:latin typeface="Caveat"/>
                <a:ea typeface="Caveat"/>
                <a:cs typeface="Caveat"/>
                <a:sym typeface="Caveat"/>
              </a:rPr>
              <a:t>com.example.demo.service</a:t>
            </a:r>
            <a:endParaRPr b="1" sz="4100" u="sng">
              <a:latin typeface="Caveat"/>
              <a:ea typeface="Caveat"/>
              <a:cs typeface="Caveat"/>
              <a:sym typeface="Caveat"/>
            </a:endParaRPr>
          </a:p>
        </p:txBody>
      </p:sp>
      <p:sp>
        <p:nvSpPr>
          <p:cNvPr id="250" name="Google Shape;250;p30"/>
          <p:cNvSpPr txBox="1"/>
          <p:nvPr>
            <p:ph idx="1" type="body"/>
          </p:nvPr>
        </p:nvSpPr>
        <p:spPr>
          <a:xfrm>
            <a:off x="222750" y="1307850"/>
            <a:ext cx="5550300" cy="3171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service package is used to provide various services and wrapping the provided services in one package.</a:t>
            </a:r>
            <a:endParaRPr/>
          </a:p>
          <a:p>
            <a:pPr indent="0" lvl="0" marL="0" rtl="0" algn="l">
              <a:spcBef>
                <a:spcPts val="1200"/>
              </a:spcBef>
              <a:spcAft>
                <a:spcPts val="0"/>
              </a:spcAft>
              <a:buNone/>
            </a:pPr>
            <a:r>
              <a:rPr lang="en"/>
              <a:t>FoodService :  class is used to provide the services mentioned in the FoodMenu model.</a:t>
            </a:r>
            <a:endParaRPr/>
          </a:p>
          <a:p>
            <a:pPr indent="0" lvl="0" marL="0" rtl="0" algn="l">
              <a:spcBef>
                <a:spcPts val="1200"/>
              </a:spcBef>
              <a:spcAft>
                <a:spcPts val="0"/>
              </a:spcAft>
              <a:buNone/>
            </a:pPr>
            <a:r>
              <a:rPr lang="en"/>
              <a:t>MenuService class is user to provide the services that are provided in the MenuList class of model package.</a:t>
            </a:r>
            <a:endParaRPr/>
          </a:p>
          <a:p>
            <a:pPr indent="0" lvl="0" marL="0" rtl="0" algn="l">
              <a:spcBef>
                <a:spcPts val="1200"/>
              </a:spcBef>
              <a:spcAft>
                <a:spcPts val="0"/>
              </a:spcAft>
              <a:buNone/>
            </a:pPr>
            <a:r>
              <a:rPr lang="en"/>
              <a:t>OrderAddressService :  class is used here to provide various services that is mentioned in AddressDetails class of the model package.</a:t>
            </a:r>
            <a:endParaRPr/>
          </a:p>
          <a:p>
            <a:pPr indent="0" lvl="0" marL="0" rtl="0" algn="l">
              <a:spcBef>
                <a:spcPts val="1200"/>
              </a:spcBef>
              <a:spcAft>
                <a:spcPts val="0"/>
              </a:spcAft>
              <a:buNone/>
            </a:pPr>
            <a:r>
              <a:rPr lang="en"/>
              <a:t>OrderService class :  is providing the services of Order class in model package.</a:t>
            </a:r>
            <a:endParaRPr/>
          </a:p>
          <a:p>
            <a:pPr indent="0" lvl="0" marL="0" rtl="0" algn="l">
              <a:spcBef>
                <a:spcPts val="1200"/>
              </a:spcBef>
              <a:spcAft>
                <a:spcPts val="0"/>
              </a:spcAft>
              <a:buNone/>
            </a:pPr>
            <a:r>
              <a:rPr lang="en"/>
              <a:t>OrderStatusService class is made here for providing the services of OrderStatus class made in Model package.</a:t>
            </a:r>
            <a:endParaRPr/>
          </a:p>
          <a:p>
            <a:pPr indent="0" lvl="0" marL="0" rtl="0" algn="l">
              <a:spcBef>
                <a:spcPts val="1200"/>
              </a:spcBef>
              <a:spcAft>
                <a:spcPts val="1200"/>
              </a:spcAft>
              <a:buNone/>
            </a:pPr>
            <a:r>
              <a:rPr lang="en"/>
              <a:t>PinService class is used in service package to apply all the services in details which is  mentioned in PinDetails class of model package.</a:t>
            </a:r>
            <a:endParaRPr/>
          </a:p>
        </p:txBody>
      </p:sp>
      <p:pic>
        <p:nvPicPr>
          <p:cNvPr id="251" name="Google Shape;251;p30"/>
          <p:cNvPicPr preferRelativeResize="0"/>
          <p:nvPr/>
        </p:nvPicPr>
        <p:blipFill>
          <a:blip r:embed="rId3">
            <a:alphaModFix/>
          </a:blip>
          <a:stretch>
            <a:fillRect/>
          </a:stretch>
        </p:blipFill>
        <p:spPr>
          <a:xfrm>
            <a:off x="5957275" y="1437850"/>
            <a:ext cx="2895025" cy="184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409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u="sng">
                <a:latin typeface="Caveat"/>
                <a:ea typeface="Caveat"/>
                <a:cs typeface="Caveat"/>
                <a:sym typeface="Caveat"/>
              </a:rPr>
              <a:t>INTRODUCTION</a:t>
            </a:r>
            <a:endParaRPr b="1" sz="4100" u="sng">
              <a:latin typeface="Caveat"/>
              <a:ea typeface="Caveat"/>
              <a:cs typeface="Caveat"/>
              <a:sym typeface="Caveat"/>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000"/>
              </a:spcAft>
              <a:buNone/>
            </a:pPr>
            <a:r>
              <a:rPr i="1" lang="en" sz="1900">
                <a:latin typeface="Calibri"/>
                <a:ea typeface="Calibri"/>
                <a:cs typeface="Calibri"/>
                <a:sym typeface="Calibri"/>
              </a:rPr>
              <a:t>One Stop is an online restaurant food ordering system for a particular restaurant. This project works on a dual module where through the user module one can order food items online and through the admin module one can manage all </a:t>
            </a:r>
            <a:r>
              <a:rPr i="1" lang="en" sz="1900">
                <a:latin typeface="Calibri"/>
                <a:ea typeface="Calibri"/>
                <a:cs typeface="Calibri"/>
                <a:sym typeface="Calibri"/>
              </a:rPr>
              <a:t>performance</a:t>
            </a:r>
            <a:r>
              <a:rPr i="1" lang="en" sz="1900">
                <a:latin typeface="Calibri"/>
                <a:ea typeface="Calibri"/>
                <a:cs typeface="Calibri"/>
                <a:sym typeface="Calibri"/>
              </a:rPr>
              <a:t> related to order.</a:t>
            </a:r>
            <a:endParaRPr i="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469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u="sng">
                <a:latin typeface="Caveat"/>
                <a:ea typeface="Caveat"/>
                <a:cs typeface="Caveat"/>
                <a:sym typeface="Caveat"/>
              </a:rPr>
              <a:t>PROJECT OVERVIEW</a:t>
            </a:r>
            <a:endParaRPr b="1" sz="4100" u="sng">
              <a:latin typeface="Caveat"/>
              <a:ea typeface="Caveat"/>
              <a:cs typeface="Caveat"/>
              <a:sym typeface="Caveat"/>
            </a:endParaRPr>
          </a:p>
        </p:txBody>
      </p:sp>
      <p:sp>
        <p:nvSpPr>
          <p:cNvPr id="148" name="Google Shape;148;p15"/>
          <p:cNvSpPr txBox="1"/>
          <p:nvPr>
            <p:ph idx="1" type="body"/>
          </p:nvPr>
        </p:nvSpPr>
        <p:spPr>
          <a:xfrm>
            <a:off x="1159300" y="1676325"/>
            <a:ext cx="7038900" cy="268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sz="2500">
                <a:highlight>
                  <a:schemeClr val="dk1"/>
                </a:highlight>
                <a:latin typeface="Roboto"/>
                <a:ea typeface="Roboto"/>
                <a:cs typeface="Roboto"/>
                <a:sym typeface="Roboto"/>
              </a:rPr>
              <a:t>In this project we will be moving forward with the principle of RESTful API where the project will completely operate on Swagger API Documentation where</a:t>
            </a:r>
            <a:r>
              <a:rPr i="1" lang="en" sz="2500">
                <a:solidFill>
                  <a:srgbClr val="202124"/>
                </a:solidFill>
                <a:highlight>
                  <a:schemeClr val="dk1"/>
                </a:highlight>
                <a:latin typeface="Roboto"/>
                <a:ea typeface="Roboto"/>
                <a:cs typeface="Roboto"/>
                <a:sym typeface="Roboto"/>
              </a:rPr>
              <a:t> </a:t>
            </a:r>
            <a:r>
              <a:rPr i="1" lang="en" sz="2500">
                <a:highlight>
                  <a:schemeClr val="dk1"/>
                </a:highlight>
                <a:latin typeface="Roboto"/>
                <a:ea typeface="Roboto"/>
                <a:cs typeface="Roboto"/>
                <a:sym typeface="Roboto"/>
              </a:rPr>
              <a:t>Customers and Admin can  perform their task.</a:t>
            </a:r>
            <a:endParaRPr i="1" sz="27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941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u="sng">
                <a:latin typeface="Caveat"/>
                <a:ea typeface="Caveat"/>
                <a:cs typeface="Caveat"/>
                <a:sym typeface="Caveat"/>
              </a:rPr>
              <a:t>FEATURES</a:t>
            </a:r>
            <a:endParaRPr b="1" sz="4100" u="sng">
              <a:latin typeface="Caveat"/>
              <a:ea typeface="Caveat"/>
              <a:cs typeface="Caveat"/>
              <a:sym typeface="Caveat"/>
            </a:endParaRPr>
          </a:p>
        </p:txBody>
      </p:sp>
      <p:sp>
        <p:nvSpPr>
          <p:cNvPr id="154" name="Google Shape;154;p16"/>
          <p:cNvSpPr txBox="1"/>
          <p:nvPr>
            <p:ph idx="1" type="body"/>
          </p:nvPr>
        </p:nvSpPr>
        <p:spPr>
          <a:xfrm>
            <a:off x="1220725" y="1030175"/>
            <a:ext cx="7699800" cy="382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One stop let its admin create a food menu for a particular </a:t>
            </a:r>
            <a:r>
              <a:rPr lang="en" sz="1600"/>
              <a:t>restaurant</a:t>
            </a:r>
            <a:r>
              <a:rPr lang="en" sz="1600"/>
              <a:t>  and also let them to alter/ update it accordingly.</a:t>
            </a:r>
            <a:endParaRPr sz="1600"/>
          </a:p>
          <a:p>
            <a:pPr indent="-330200" lvl="0" marL="457200" rtl="0" algn="l">
              <a:spcBef>
                <a:spcPts val="0"/>
              </a:spcBef>
              <a:spcAft>
                <a:spcPts val="0"/>
              </a:spcAft>
              <a:buSzPts val="1600"/>
              <a:buChar char="●"/>
            </a:pPr>
            <a:r>
              <a:rPr lang="en" sz="1600"/>
              <a:t>One Stop will also let its admin create a database for the location they will be delivering to and also let them to alter/update it.</a:t>
            </a:r>
            <a:endParaRPr sz="1600"/>
          </a:p>
          <a:p>
            <a:pPr indent="-330200" lvl="0" marL="457200" rtl="0" algn="l">
              <a:spcBef>
                <a:spcPts val="0"/>
              </a:spcBef>
              <a:spcAft>
                <a:spcPts val="0"/>
              </a:spcAft>
              <a:buSzPts val="1600"/>
              <a:buChar char="●"/>
            </a:pPr>
            <a:r>
              <a:rPr lang="en" sz="1600"/>
              <a:t>One Stop will have condition that will let users to order food only during a particular time window.</a:t>
            </a:r>
            <a:endParaRPr sz="1600"/>
          </a:p>
          <a:p>
            <a:pPr indent="-330200" lvl="0" marL="457200" rtl="0" algn="l">
              <a:spcBef>
                <a:spcPts val="0"/>
              </a:spcBef>
              <a:spcAft>
                <a:spcPts val="0"/>
              </a:spcAft>
              <a:buSzPts val="1600"/>
              <a:buChar char="●"/>
            </a:pPr>
            <a:r>
              <a:rPr lang="en" sz="1600"/>
              <a:t>Users  will be able to create multiple orders at a single time by just providing name, contact number, address, pin code and dish id of the food item they want to order.</a:t>
            </a:r>
            <a:endParaRPr sz="1600"/>
          </a:p>
          <a:p>
            <a:pPr indent="-330200" lvl="0" marL="457200" rtl="0" algn="l">
              <a:spcBef>
                <a:spcPts val="0"/>
              </a:spcBef>
              <a:spcAft>
                <a:spcPts val="0"/>
              </a:spcAft>
              <a:buSzPts val="1600"/>
              <a:buChar char="●"/>
            </a:pPr>
            <a:r>
              <a:rPr lang="en" sz="1600"/>
              <a:t>Once the order is created user will be able to see their order status, amount, and expected time of arrival.</a:t>
            </a:r>
            <a:endParaRPr sz="1600"/>
          </a:p>
          <a:p>
            <a:pPr indent="-330200" lvl="0" marL="457200" rtl="0" algn="l">
              <a:spcBef>
                <a:spcPts val="0"/>
              </a:spcBef>
              <a:spcAft>
                <a:spcPts val="0"/>
              </a:spcAft>
              <a:buSzPts val="1600"/>
              <a:buChar char="●"/>
            </a:pPr>
            <a:r>
              <a:rPr lang="en" sz="1600"/>
              <a:t>Further admin can update the order-status through order-status controller. </a:t>
            </a:r>
            <a:endParaRPr sz="1600"/>
          </a:p>
          <a:p>
            <a:pPr indent="-330200" lvl="0" marL="457200" rtl="0" algn="l">
              <a:spcBef>
                <a:spcPts val="0"/>
              </a:spcBef>
              <a:spcAft>
                <a:spcPts val="0"/>
              </a:spcAft>
              <a:buSzPts val="1600"/>
              <a:buChar char="●"/>
            </a:pPr>
            <a:r>
              <a:rPr lang="en" sz="1600"/>
              <a:t>Admin and user can access the project through Swagger API.</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u="sng">
                <a:latin typeface="Caveat"/>
                <a:ea typeface="Caveat"/>
                <a:cs typeface="Caveat"/>
                <a:sym typeface="Caveat"/>
              </a:rPr>
              <a:t>One Stop Terms And Conditions</a:t>
            </a:r>
            <a:endParaRPr sz="3900" u="sng">
              <a:latin typeface="Caveat"/>
              <a:ea typeface="Caveat"/>
              <a:cs typeface="Caveat"/>
              <a:sym typeface="Caveat"/>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One Stop will give service from 10:00 am to 9:00 pm  (21:00) after that it will not provide any service.</a:t>
            </a:r>
            <a:endParaRPr sz="1600"/>
          </a:p>
          <a:p>
            <a:pPr indent="-330200" lvl="0" marL="457200" rtl="0" algn="l">
              <a:spcBef>
                <a:spcPts val="0"/>
              </a:spcBef>
              <a:spcAft>
                <a:spcPts val="0"/>
              </a:spcAft>
              <a:buSzPts val="1600"/>
              <a:buAutoNum type="arabicPeriod"/>
            </a:pPr>
            <a:r>
              <a:rPr lang="en" sz="1600"/>
              <a:t>After ordering Food You can Cancel food within 3 minutes of time after that it won’t be cancel.</a:t>
            </a:r>
            <a:endParaRPr sz="1600"/>
          </a:p>
          <a:p>
            <a:pPr indent="-330200" lvl="0" marL="457200" rtl="0" algn="l">
              <a:spcBef>
                <a:spcPts val="0"/>
              </a:spcBef>
              <a:spcAft>
                <a:spcPts val="0"/>
              </a:spcAft>
              <a:buSzPts val="1600"/>
              <a:buAutoNum type="arabicPeriod"/>
            </a:pPr>
            <a:r>
              <a:rPr lang="en" sz="1600"/>
              <a:t>After Ordering food It will take minimum of 25 min to prepare food  as it will reflect in </a:t>
            </a:r>
            <a:r>
              <a:rPr lang="en" sz="1600"/>
              <a:t>expected time</a:t>
            </a:r>
            <a:r>
              <a:rPr lang="en" sz="1600"/>
              <a:t>.</a:t>
            </a:r>
            <a:endParaRPr sz="1600"/>
          </a:p>
          <a:p>
            <a:pPr indent="-330200" lvl="0" marL="457200" rtl="0" algn="l">
              <a:spcBef>
                <a:spcPts val="0"/>
              </a:spcBef>
              <a:spcAft>
                <a:spcPts val="0"/>
              </a:spcAft>
              <a:buSzPts val="1600"/>
              <a:buAutoNum type="arabicPeriod"/>
            </a:pPr>
            <a:r>
              <a:rPr lang="en" sz="1600"/>
              <a:t>After ordering they can see there order-status  which will be updated by admin.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128625" y="1787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u="sng">
                <a:latin typeface="Caveat"/>
                <a:ea typeface="Caveat"/>
                <a:cs typeface="Caveat"/>
                <a:sym typeface="Caveat"/>
              </a:rPr>
              <a:t>PROJECT REQUIREMENTS</a:t>
            </a:r>
            <a:endParaRPr b="1" sz="4000" u="sng">
              <a:latin typeface="Caveat"/>
              <a:ea typeface="Caveat"/>
              <a:cs typeface="Caveat"/>
              <a:sym typeface="Caveat"/>
            </a:endParaRPr>
          </a:p>
        </p:txBody>
      </p:sp>
      <p:sp>
        <p:nvSpPr>
          <p:cNvPr id="166" name="Google Shape;166;p18"/>
          <p:cNvSpPr txBox="1"/>
          <p:nvPr/>
        </p:nvSpPr>
        <p:spPr>
          <a:xfrm>
            <a:off x="1059375" y="1321600"/>
            <a:ext cx="77997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SPRING DATA JPA</a:t>
            </a:r>
            <a:r>
              <a:rPr lang="en" sz="1200">
                <a:solidFill>
                  <a:schemeClr val="lt1"/>
                </a:solidFill>
                <a:highlight>
                  <a:schemeClr val="dk1"/>
                </a:highlight>
                <a:latin typeface="Lato"/>
                <a:ea typeface="Lato"/>
                <a:cs typeface="Lato"/>
                <a:sym typeface="Lato"/>
              </a:rPr>
              <a:t>–</a:t>
            </a:r>
            <a:r>
              <a:rPr lang="en" sz="1200">
                <a:solidFill>
                  <a:schemeClr val="lt1"/>
                </a:solidFill>
                <a:highlight>
                  <a:schemeClr val="dk1"/>
                </a:highlight>
              </a:rPr>
              <a:t> It allows us to access and persist data between Java object/ class and relational database. JPA follows Object-Relational Mapping (ORM). It is a set of interfaces</a:t>
            </a:r>
            <a:endParaRPr sz="1200">
              <a:solidFill>
                <a:schemeClr val="lt1"/>
              </a:solidFill>
              <a:highlight>
                <a:schemeClr val="dk1"/>
              </a:highlight>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SPRING WEB–</a:t>
            </a:r>
            <a:r>
              <a:rPr lang="en" sz="1200">
                <a:solidFill>
                  <a:schemeClr val="lt1"/>
                </a:solidFill>
                <a:highlight>
                  <a:schemeClr val="dk1"/>
                </a:highlight>
              </a:rPr>
              <a:t>The spring-web dependency contains common web specific utilities for both Servlet and Portlet environments.</a:t>
            </a:r>
            <a:endParaRPr sz="1200">
              <a:solidFill>
                <a:schemeClr val="lt1"/>
              </a:solidFill>
              <a:highlight>
                <a:schemeClr val="dk1"/>
              </a:highlight>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MYSQL CONNECTOR–</a:t>
            </a:r>
            <a:r>
              <a:rPr lang="en" sz="1200">
                <a:solidFill>
                  <a:srgbClr val="202124"/>
                </a:solidFill>
                <a:highlight>
                  <a:srgbClr val="FFFFFF"/>
                </a:highlight>
              </a:rPr>
              <a:t> </a:t>
            </a:r>
            <a:r>
              <a:rPr lang="en" sz="1200">
                <a:solidFill>
                  <a:schemeClr val="lt1"/>
                </a:solidFill>
                <a:highlight>
                  <a:schemeClr val="dk1"/>
                </a:highlight>
              </a:rPr>
              <a:t>The mysql-connector-java dependency is for the MySQL database driver.</a:t>
            </a:r>
            <a:endParaRPr sz="1200">
              <a:solidFill>
                <a:schemeClr val="lt1"/>
              </a:solidFill>
              <a:highlight>
                <a:schemeClr val="dk1"/>
              </a:highlight>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SPRING VALIDATION–</a:t>
            </a:r>
            <a:r>
              <a:rPr lang="en" sz="1200">
                <a:solidFill>
                  <a:schemeClr val="lt1"/>
                </a:solidFill>
                <a:highlight>
                  <a:schemeClr val="dk1"/>
                </a:highlight>
                <a:latin typeface="Lato"/>
                <a:ea typeface="Lato"/>
                <a:cs typeface="Lato"/>
                <a:sym typeface="Lato"/>
              </a:rPr>
              <a:t> </a:t>
            </a:r>
            <a:r>
              <a:rPr lang="en" sz="1350">
                <a:solidFill>
                  <a:schemeClr val="lt1"/>
                </a:solidFill>
                <a:highlight>
                  <a:schemeClr val="dk1"/>
                </a:highlight>
              </a:rPr>
              <a:t>It is a standard validation specification that allows us to easily validate domain objects by using a set of constraints declared in the form of annotations.</a:t>
            </a:r>
            <a:endParaRPr sz="1200">
              <a:solidFill>
                <a:schemeClr val="lt1"/>
              </a:solidFill>
              <a:highlight>
                <a:schemeClr val="dk1"/>
              </a:highlight>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SPRING TEST—</a:t>
            </a:r>
            <a:r>
              <a:rPr lang="en" sz="1200">
                <a:solidFill>
                  <a:schemeClr val="lt1"/>
                </a:solidFill>
                <a:highlight>
                  <a:schemeClr val="dk1"/>
                </a:highlight>
              </a:rPr>
              <a:t>It pulls all the dependencies related to test.</a:t>
            </a:r>
            <a:endParaRPr sz="1200">
              <a:solidFill>
                <a:schemeClr val="lt1"/>
              </a:solidFill>
              <a:highlight>
                <a:schemeClr val="dk1"/>
              </a:highlight>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SPRINGDOC-OPENAPI-UI—This dependency is used for swagger documentation for performing all Restful Services.. </a:t>
            </a:r>
            <a:endParaRPr sz="12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LOMBOK—It is used to add all the properties of getters and setters.</a:t>
            </a:r>
            <a:endParaRPr sz="12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chemeClr val="lt1"/>
                </a:solidFill>
                <a:latin typeface="Lato"/>
                <a:ea typeface="Lato"/>
                <a:cs typeface="Lato"/>
                <a:sym typeface="Lato"/>
              </a:rPr>
              <a:t>SPRING DEVTOOLS—-It is used to restart the server automatically after saving the changes.</a:t>
            </a:r>
            <a:endParaRPr sz="1200"/>
          </a:p>
        </p:txBody>
      </p:sp>
      <p:sp>
        <p:nvSpPr>
          <p:cNvPr id="167" name="Google Shape;167;p18"/>
          <p:cNvSpPr txBox="1"/>
          <p:nvPr/>
        </p:nvSpPr>
        <p:spPr>
          <a:xfrm>
            <a:off x="1059375" y="890500"/>
            <a:ext cx="509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1"/>
                </a:solidFill>
                <a:latin typeface="Lato"/>
                <a:ea typeface="Lato"/>
                <a:cs typeface="Lato"/>
                <a:sym typeface="Lato"/>
              </a:rPr>
              <a:t>pom.xml</a:t>
            </a:r>
            <a:endParaRPr b="1" sz="1600" u="sng">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328225" y="2095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u="sng">
                <a:latin typeface="Caveat"/>
                <a:ea typeface="Caveat"/>
                <a:cs typeface="Caveat"/>
                <a:sym typeface="Caveat"/>
              </a:rPr>
              <a:t>Software Requirements</a:t>
            </a:r>
            <a:endParaRPr b="1" sz="4100" u="sng">
              <a:latin typeface="Caveat"/>
              <a:ea typeface="Caveat"/>
              <a:cs typeface="Caveat"/>
              <a:sym typeface="Caveat"/>
            </a:endParaRPr>
          </a:p>
        </p:txBody>
      </p:sp>
      <p:graphicFrame>
        <p:nvGraphicFramePr>
          <p:cNvPr id="173" name="Google Shape;173;p19"/>
          <p:cNvGraphicFramePr/>
          <p:nvPr/>
        </p:nvGraphicFramePr>
        <p:xfrm>
          <a:off x="553275" y="1200375"/>
          <a:ext cx="3000000" cy="3000000"/>
        </p:xfrm>
        <a:graphic>
          <a:graphicData uri="http://schemas.openxmlformats.org/drawingml/2006/table">
            <a:tbl>
              <a:tblPr>
                <a:noFill/>
                <a:tableStyleId>{B88B8E65-3B70-4561-AEC9-A8936F31E2E9}</a:tableStyleId>
              </a:tblPr>
              <a:tblGrid>
                <a:gridCol w="2748225"/>
                <a:gridCol w="2748225"/>
                <a:gridCol w="2748225"/>
              </a:tblGrid>
              <a:tr h="625025">
                <a:tc>
                  <a:txBody>
                    <a:bodyPr/>
                    <a:lstStyle/>
                    <a:p>
                      <a:pPr indent="0" lvl="0" marL="0" rtl="0" algn="l">
                        <a:spcBef>
                          <a:spcPts val="0"/>
                        </a:spcBef>
                        <a:spcAft>
                          <a:spcPts val="0"/>
                        </a:spcAft>
                        <a:buNone/>
                      </a:pPr>
                      <a:r>
                        <a:rPr lang="en" sz="2700">
                          <a:solidFill>
                            <a:schemeClr val="lt1"/>
                          </a:solidFill>
                          <a:latin typeface="Caveat SemiBold"/>
                          <a:ea typeface="Caveat SemiBold"/>
                          <a:cs typeface="Caveat SemiBold"/>
                          <a:sym typeface="Caveat SemiBold"/>
                        </a:rPr>
                        <a:t>#</a:t>
                      </a:r>
                      <a:endParaRPr sz="3000">
                        <a:solidFill>
                          <a:schemeClr val="lt1"/>
                        </a:solidFill>
                        <a:latin typeface="Caveat SemiBold"/>
                        <a:ea typeface="Caveat SemiBold"/>
                        <a:cs typeface="Caveat SemiBold"/>
                        <a:sym typeface="Caveat SemiBold"/>
                      </a:endParaRPr>
                    </a:p>
                  </a:txBody>
                  <a:tcPr marT="91425" marB="91425" marR="91425" marL="91425"/>
                </a:tc>
                <a:tc>
                  <a:txBody>
                    <a:bodyPr/>
                    <a:lstStyle/>
                    <a:p>
                      <a:pPr indent="0" lvl="0" marL="0" rtl="0" algn="l">
                        <a:spcBef>
                          <a:spcPts val="0"/>
                        </a:spcBef>
                        <a:spcAft>
                          <a:spcPts val="0"/>
                        </a:spcAft>
                        <a:buNone/>
                      </a:pPr>
                      <a:r>
                        <a:rPr lang="en" sz="2700">
                          <a:solidFill>
                            <a:schemeClr val="lt1"/>
                          </a:solidFill>
                          <a:latin typeface="Caveat SemiBold"/>
                          <a:ea typeface="Caveat SemiBold"/>
                          <a:cs typeface="Caveat SemiBold"/>
                          <a:sym typeface="Caveat SemiBold"/>
                        </a:rPr>
                        <a:t>Item</a:t>
                      </a:r>
                      <a:endParaRPr>
                        <a:latin typeface="Caveat SemiBold"/>
                        <a:ea typeface="Caveat SemiBold"/>
                        <a:cs typeface="Caveat SemiBold"/>
                        <a:sym typeface="Caveat SemiBold"/>
                      </a:endParaRPr>
                    </a:p>
                  </a:txBody>
                  <a:tcPr marT="91425" marB="91425" marR="91425" marL="91425">
                    <a:lnB cap="flat" cmpd="sng" w="6350">
                      <a:solidFill>
                        <a:srgbClr val="B8CCE4"/>
                      </a:solidFill>
                      <a:prstDash val="solid"/>
                      <a:round/>
                      <a:headEnd len="sm" w="sm" type="none"/>
                      <a:tailEnd len="sm" w="sm" type="none"/>
                    </a:lnB>
                  </a:tcPr>
                </a:tc>
                <a:tc>
                  <a:txBody>
                    <a:bodyPr/>
                    <a:lstStyle/>
                    <a:p>
                      <a:pPr indent="0" lvl="0" marL="0" rtl="0" algn="l">
                        <a:spcBef>
                          <a:spcPts val="0"/>
                        </a:spcBef>
                        <a:spcAft>
                          <a:spcPts val="0"/>
                        </a:spcAft>
                        <a:buNone/>
                      </a:pPr>
                      <a:r>
                        <a:rPr lang="en" sz="2400">
                          <a:solidFill>
                            <a:schemeClr val="lt1"/>
                          </a:solidFill>
                          <a:latin typeface="Caveat SemiBold"/>
                          <a:ea typeface="Caveat SemiBold"/>
                          <a:cs typeface="Caveat SemiBold"/>
                          <a:sym typeface="Caveat SemiBold"/>
                        </a:rPr>
                        <a:t>Specification/Version</a:t>
                      </a:r>
                      <a:endParaRPr sz="2400">
                        <a:solidFill>
                          <a:schemeClr val="lt1"/>
                        </a:solidFill>
                        <a:latin typeface="Caveat SemiBold"/>
                        <a:ea typeface="Caveat SemiBold"/>
                        <a:cs typeface="Caveat SemiBold"/>
                        <a:sym typeface="Caveat SemiBold"/>
                      </a:endParaRPr>
                    </a:p>
                  </a:txBody>
                  <a:tcPr marT="91425" marB="91425" marR="91425" marL="91425"/>
                </a:tc>
              </a:tr>
              <a:tr h="363650">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R cap="flat" cmpd="sng" w="6350">
                      <a:solidFill>
                        <a:srgbClr val="B8CCE4"/>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Eclipse IDE</a:t>
                      </a:r>
                      <a:endParaRPr>
                        <a:solidFill>
                          <a:schemeClr val="lt1"/>
                        </a:solidFill>
                        <a:latin typeface="Calibri"/>
                        <a:ea typeface="Calibri"/>
                        <a:cs typeface="Calibri"/>
                        <a:sym typeface="Calibri"/>
                      </a:endParaRPr>
                    </a:p>
                  </a:txBody>
                  <a:tcPr marT="0" marB="0" marR="68575" marL="68575">
                    <a:lnL cap="flat" cmpd="sng" w="6350">
                      <a:solidFill>
                        <a:srgbClr val="B8CCE4"/>
                      </a:solidFill>
                      <a:prstDash val="solid"/>
                      <a:round/>
                      <a:headEnd len="sm" w="sm" type="none"/>
                      <a:tailEnd len="sm" w="sm" type="none"/>
                    </a:lnL>
                    <a:lnR cap="flat" cmpd="sng" w="6350">
                      <a:solidFill>
                        <a:srgbClr val="B8CCE4"/>
                      </a:solidFill>
                      <a:prstDash val="solid"/>
                      <a:round/>
                      <a:headEnd len="sm" w="sm" type="none"/>
                      <a:tailEnd len="sm" w="sm" type="none"/>
                    </a:lnR>
                    <a:lnT cap="flat" cmpd="sng" w="6350">
                      <a:solidFill>
                        <a:srgbClr val="B8CCE4"/>
                      </a:solidFill>
                      <a:prstDash val="solid"/>
                      <a:round/>
                      <a:headEnd len="sm" w="sm" type="none"/>
                      <a:tailEnd len="sm" w="sm" type="none"/>
                    </a:lnT>
                    <a:lnB cap="flat" cmpd="sng" w="6350">
                      <a:solidFill>
                        <a:srgbClr val="B8CCE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Oxygen/2022-06</a:t>
                      </a:r>
                      <a:endParaRPr>
                        <a:solidFill>
                          <a:schemeClr val="lt1"/>
                        </a:solidFill>
                      </a:endParaRPr>
                    </a:p>
                  </a:txBody>
                  <a:tcPr marT="91425" marB="91425" marR="91425" marL="91425">
                    <a:lnL cap="flat" cmpd="sng" w="6350">
                      <a:solidFill>
                        <a:srgbClr val="B8CCE4"/>
                      </a:solidFill>
                      <a:prstDash val="solid"/>
                      <a:round/>
                      <a:headEnd len="sm" w="sm" type="none"/>
                      <a:tailEnd len="sm" w="sm" type="none"/>
                    </a:lnL>
                  </a:tcPr>
                </a:tc>
              </a:tr>
              <a:tr h="363650">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Maven</a:t>
                      </a:r>
                      <a:endParaRPr>
                        <a:solidFill>
                          <a:schemeClr val="lt1"/>
                        </a:solidFill>
                      </a:endParaRPr>
                    </a:p>
                  </a:txBody>
                  <a:tcPr marT="91425" marB="91425" marR="91425" marL="91425">
                    <a:lnT cap="flat" cmpd="sng" w="6350">
                      <a:solidFill>
                        <a:srgbClr val="B8CCE4"/>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rPr>
                        <a:t>3.x</a:t>
                      </a:r>
                      <a:endParaRPr>
                        <a:solidFill>
                          <a:schemeClr val="lt1"/>
                        </a:solidFill>
                      </a:endParaRPr>
                    </a:p>
                  </a:txBody>
                  <a:tcPr marT="91425" marB="91425" marR="91425" marL="91425">
                    <a:lnB cap="flat" cmpd="sng" w="6350">
                      <a:solidFill>
                        <a:srgbClr val="B8CCE4"/>
                      </a:solidFill>
                      <a:prstDash val="solid"/>
                      <a:round/>
                      <a:headEnd len="sm" w="sm" type="none"/>
                      <a:tailEnd len="sm" w="sm" type="none"/>
                    </a:lnB>
                  </a:tcPr>
                </a:tc>
              </a:tr>
              <a:tr h="363650">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SpringTools 4 suite(SpringBoot) </a:t>
                      </a:r>
                      <a:endParaRPr>
                        <a:solidFill>
                          <a:schemeClr val="lt1"/>
                        </a:solidFill>
                      </a:endParaRPr>
                    </a:p>
                  </a:txBody>
                  <a:tcPr marT="91425" marB="91425" marR="91425" marL="91425">
                    <a:lnR cap="flat" cmpd="sng" w="6350">
                      <a:solidFill>
                        <a:srgbClr val="B8CCE4"/>
                      </a:solidFill>
                      <a:prstDash val="solid"/>
                      <a:round/>
                      <a:headEnd len="sm" w="sm" type="none"/>
                      <a:tailEnd len="sm" w="sm" type="none"/>
                    </a:lnR>
                    <a:lnB cap="flat" cmpd="sng" w="6350">
                      <a:solidFill>
                        <a:srgbClr val="B8CCE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Calibri"/>
                          <a:ea typeface="Calibri"/>
                          <a:cs typeface="Calibri"/>
                          <a:sym typeface="Calibri"/>
                        </a:rPr>
                        <a:t>4.5.3</a:t>
                      </a:r>
                      <a:endParaRPr>
                        <a:solidFill>
                          <a:schemeClr val="lt1"/>
                        </a:solidFill>
                        <a:latin typeface="Calibri"/>
                        <a:ea typeface="Calibri"/>
                        <a:cs typeface="Calibri"/>
                        <a:sym typeface="Calibri"/>
                      </a:endParaRPr>
                    </a:p>
                  </a:txBody>
                  <a:tcPr marT="0" marB="0" marR="68575" marL="68575">
                    <a:lnL cap="flat" cmpd="sng" w="6350">
                      <a:solidFill>
                        <a:srgbClr val="B8CCE4"/>
                      </a:solidFill>
                      <a:prstDash val="solid"/>
                      <a:round/>
                      <a:headEnd len="sm" w="sm" type="none"/>
                      <a:tailEnd len="sm" w="sm" type="none"/>
                    </a:lnL>
                    <a:lnR cap="flat" cmpd="sng" w="6350">
                      <a:solidFill>
                        <a:srgbClr val="B8CCE4"/>
                      </a:solidFill>
                      <a:prstDash val="solid"/>
                      <a:round/>
                      <a:headEnd len="sm" w="sm" type="none"/>
                      <a:tailEnd len="sm" w="sm" type="none"/>
                    </a:lnR>
                    <a:lnT cap="flat" cmpd="sng" w="6350">
                      <a:solidFill>
                        <a:srgbClr val="B8CCE4"/>
                      </a:solidFill>
                      <a:prstDash val="solid"/>
                      <a:round/>
                      <a:headEnd len="sm" w="sm" type="none"/>
                      <a:tailEnd len="sm" w="sm" type="none"/>
                    </a:lnT>
                    <a:lnB cap="flat" cmpd="sng" w="6350">
                      <a:solidFill>
                        <a:srgbClr val="B8CCE4"/>
                      </a:solidFill>
                      <a:prstDash val="solid"/>
                      <a:round/>
                      <a:headEnd len="sm" w="sm" type="none"/>
                      <a:tailEnd len="sm" w="sm" type="none"/>
                    </a:lnB>
                  </a:tcPr>
                </a:tc>
              </a:tr>
              <a:tr h="363650">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JDK</a:t>
                      </a:r>
                      <a:endParaRPr>
                        <a:solidFill>
                          <a:schemeClr val="lt1"/>
                        </a:solidFill>
                      </a:endParaRPr>
                    </a:p>
                  </a:txBody>
                  <a:tcPr marT="91425" marB="91425" marR="91425" marL="91425">
                    <a:lnT cap="flat" cmpd="sng" w="6350">
                      <a:solidFill>
                        <a:srgbClr val="B8CCE4"/>
                      </a:solidFill>
                      <a:prstDash val="solid"/>
                      <a:round/>
                      <a:headEnd len="sm" w="sm" type="none"/>
                      <a:tailEnd len="sm" w="sm" type="none"/>
                    </a:lnT>
                    <a:lnB cap="flat" cmpd="sng" w="6350">
                      <a:solidFill>
                        <a:srgbClr val="B8CCE4"/>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11</a:t>
                      </a:r>
                      <a:endParaRPr>
                        <a:solidFill>
                          <a:schemeClr val="lt1"/>
                        </a:solidFill>
                      </a:endParaRPr>
                    </a:p>
                  </a:txBody>
                  <a:tcPr marT="91425" marB="91425" marR="91425" marL="91425">
                    <a:lnT cap="flat" cmpd="sng" w="6350">
                      <a:solidFill>
                        <a:srgbClr val="B8CCE4"/>
                      </a:solidFill>
                      <a:prstDash val="solid"/>
                      <a:round/>
                      <a:headEnd len="sm" w="sm" type="none"/>
                      <a:tailEnd len="sm" w="sm" type="none"/>
                    </a:lnT>
                  </a:tcPr>
                </a:tc>
              </a:tr>
              <a:tr h="591050">
                <a:tc>
                  <a:txBody>
                    <a:bodyPr/>
                    <a:lstStyle/>
                    <a:p>
                      <a:pPr indent="0" lvl="0" marL="0" rtl="0" algn="l">
                        <a:spcBef>
                          <a:spcPts val="0"/>
                        </a:spcBef>
                        <a:spcAft>
                          <a:spcPts val="0"/>
                        </a:spcAft>
                        <a:buNone/>
                      </a:pPr>
                      <a:r>
                        <a:rPr lang="en">
                          <a:solidFill>
                            <a:schemeClr val="lt1"/>
                          </a:solidFill>
                        </a:rPr>
                        <a:t>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MYSQL</a:t>
                      </a:r>
                      <a:endParaRPr>
                        <a:solidFill>
                          <a:schemeClr val="lt1"/>
                        </a:solidFill>
                      </a:endParaRPr>
                    </a:p>
                  </a:txBody>
                  <a:tcPr marT="91425" marB="91425" marR="91425" marL="91425">
                    <a:lnT cap="flat" cmpd="sng" w="6350">
                      <a:solidFill>
                        <a:srgbClr val="B8CCE4"/>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rPr>
                        <a:t>MySQL 8.0 command line</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052550" y="2248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200" u="sng">
                <a:latin typeface="Caveat"/>
                <a:ea typeface="Caveat"/>
                <a:cs typeface="Caveat"/>
                <a:sym typeface="Caveat"/>
              </a:rPr>
              <a:t>CONFIGURATION </a:t>
            </a:r>
            <a:r>
              <a:rPr b="1" lang="en" sz="4200">
                <a:latin typeface="Caveat"/>
                <a:ea typeface="Caveat"/>
                <a:cs typeface="Caveat"/>
                <a:sym typeface="Caveat"/>
              </a:rPr>
              <a:t>    </a:t>
            </a:r>
            <a:endParaRPr b="1" sz="4200">
              <a:latin typeface="Caveat"/>
              <a:ea typeface="Caveat"/>
              <a:cs typeface="Caveat"/>
              <a:sym typeface="Caveat"/>
            </a:endParaRPr>
          </a:p>
          <a:p>
            <a:pPr indent="0" lvl="0" marL="0" rtl="0" algn="l">
              <a:spcBef>
                <a:spcPts val="0"/>
              </a:spcBef>
              <a:spcAft>
                <a:spcPts val="0"/>
              </a:spcAft>
              <a:buNone/>
            </a:pPr>
            <a:r>
              <a:rPr b="1" lang="en" sz="2088" u="sng">
                <a:latin typeface="Caveat"/>
                <a:ea typeface="Caveat"/>
                <a:cs typeface="Caveat"/>
                <a:sym typeface="Caveat"/>
              </a:rPr>
              <a:t>Application.properties</a:t>
            </a:r>
            <a:endParaRPr b="1" sz="2088" u="sng">
              <a:latin typeface="Caveat"/>
              <a:ea typeface="Caveat"/>
              <a:cs typeface="Caveat"/>
              <a:sym typeface="Caveat"/>
            </a:endParaRPr>
          </a:p>
        </p:txBody>
      </p:sp>
      <p:sp>
        <p:nvSpPr>
          <p:cNvPr id="179" name="Google Shape;179;p20"/>
          <p:cNvSpPr txBox="1"/>
          <p:nvPr>
            <p:ph idx="1" type="body"/>
          </p:nvPr>
        </p:nvSpPr>
        <p:spPr>
          <a:xfrm>
            <a:off x="1477500" y="1138950"/>
            <a:ext cx="7458300" cy="3746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b="1" lang="en" u="sng"/>
              <a:t>Database Connection</a:t>
            </a:r>
            <a:endParaRPr b="1" u="sng"/>
          </a:p>
          <a:p>
            <a:pPr indent="0" lvl="0" marL="457200" rtl="0" algn="l">
              <a:spcBef>
                <a:spcPts val="1200"/>
              </a:spcBef>
              <a:spcAft>
                <a:spcPts val="0"/>
              </a:spcAft>
              <a:buNone/>
            </a:pPr>
            <a:r>
              <a:rPr lang="en" sz="1100" u="sng"/>
              <a:t>s</a:t>
            </a:r>
            <a:r>
              <a:rPr lang="en" sz="1100"/>
              <a:t>pring.datasource.name=test</a:t>
            </a:r>
            <a:endParaRPr sz="1100"/>
          </a:p>
          <a:p>
            <a:pPr indent="0" lvl="0" marL="457200" rtl="0" algn="l">
              <a:spcBef>
                <a:spcPts val="1200"/>
              </a:spcBef>
              <a:spcAft>
                <a:spcPts val="0"/>
              </a:spcAft>
              <a:buNone/>
            </a:pPr>
            <a:r>
              <a:rPr lang="en" sz="1100"/>
              <a:t>spring.datasource.url=jdbc:mysql://localhost:3306/pro</a:t>
            </a:r>
            <a:endParaRPr sz="1100"/>
          </a:p>
          <a:p>
            <a:pPr indent="0" lvl="0" marL="457200" rtl="0" algn="l">
              <a:spcBef>
                <a:spcPts val="1200"/>
              </a:spcBef>
              <a:spcAft>
                <a:spcPts val="0"/>
              </a:spcAft>
              <a:buNone/>
            </a:pPr>
            <a:r>
              <a:rPr lang="en" sz="1100"/>
              <a:t>spring.datasource.username=root</a:t>
            </a:r>
            <a:endParaRPr sz="1100"/>
          </a:p>
          <a:p>
            <a:pPr indent="0" lvl="0" marL="457200" rtl="0" algn="l">
              <a:spcBef>
                <a:spcPts val="1200"/>
              </a:spcBef>
              <a:spcAft>
                <a:spcPts val="0"/>
              </a:spcAft>
              <a:buNone/>
            </a:pPr>
            <a:r>
              <a:rPr lang="en" sz="1100"/>
              <a:t>spring.datasource.password=root</a:t>
            </a:r>
            <a:endParaRPr sz="1100"/>
          </a:p>
          <a:p>
            <a:pPr indent="0" lvl="0" marL="457200" rtl="0" algn="l">
              <a:spcBef>
                <a:spcPts val="1200"/>
              </a:spcBef>
              <a:spcAft>
                <a:spcPts val="0"/>
              </a:spcAft>
              <a:buNone/>
            </a:pPr>
            <a:r>
              <a:rPr lang="en" sz="1100"/>
              <a:t>spring.datasource.driver-class-name=com.mysql.cj.jdbc.Driver</a:t>
            </a:r>
            <a:endParaRPr sz="1100"/>
          </a:p>
          <a:p>
            <a:pPr indent="0" lvl="0" marL="457200" rtl="0" algn="l">
              <a:spcBef>
                <a:spcPts val="1200"/>
              </a:spcBef>
              <a:spcAft>
                <a:spcPts val="0"/>
              </a:spcAft>
              <a:buNone/>
            </a:pPr>
            <a:r>
              <a:rPr lang="en" sz="1100"/>
              <a:t>spring.jpa.properties.hibernate.dialect=org.hibernate.dialect.MySQL8Dialect</a:t>
            </a:r>
            <a:endParaRPr sz="1100"/>
          </a:p>
          <a:p>
            <a:pPr indent="0" lvl="0" marL="457200" rtl="0" algn="l">
              <a:spcBef>
                <a:spcPts val="1200"/>
              </a:spcBef>
              <a:spcAft>
                <a:spcPts val="0"/>
              </a:spcAft>
              <a:buNone/>
            </a:pPr>
            <a:r>
              <a:rPr lang="en" sz="1100"/>
              <a:t>spring.jpa.hibernate.ddl-auto=update</a:t>
            </a:r>
            <a:endParaRPr sz="1100"/>
          </a:p>
          <a:p>
            <a:pPr indent="-311150" lvl="0" marL="457200" rtl="0" algn="l">
              <a:spcBef>
                <a:spcPts val="1200"/>
              </a:spcBef>
              <a:spcAft>
                <a:spcPts val="0"/>
              </a:spcAft>
              <a:buSzPts val="1300"/>
              <a:buAutoNum type="arabicPeriod"/>
            </a:pPr>
            <a:r>
              <a:rPr b="1" lang="en" u="sng"/>
              <a:t>Swagger Path</a:t>
            </a:r>
            <a:endParaRPr b="1" u="sng"/>
          </a:p>
          <a:p>
            <a:pPr indent="0" lvl="0" marL="457200" rtl="0" algn="l">
              <a:spcBef>
                <a:spcPts val="1200"/>
              </a:spcBef>
              <a:spcAft>
                <a:spcPts val="0"/>
              </a:spcAft>
              <a:buNone/>
            </a:pPr>
            <a:r>
              <a:rPr lang="en" sz="1500"/>
              <a:t>springdoc.api-docs.path=/javainuse-openapi</a:t>
            </a:r>
            <a:endParaRPr sz="1500"/>
          </a:p>
          <a:p>
            <a:pPr indent="-323850" lvl="0" marL="457200" rtl="0" algn="l">
              <a:spcBef>
                <a:spcPts val="1200"/>
              </a:spcBef>
              <a:spcAft>
                <a:spcPts val="0"/>
              </a:spcAft>
              <a:buSzPts val="1500"/>
              <a:buAutoNum type="arabicPeriod"/>
            </a:pPr>
            <a:r>
              <a:rPr lang="en" sz="1500"/>
              <a:t>server.port=9090 (for changing port number)</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7754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100" u="sng">
                <a:latin typeface="Caveat"/>
                <a:ea typeface="Caveat"/>
                <a:cs typeface="Caveat"/>
                <a:sym typeface="Caveat"/>
              </a:rPr>
              <a:t>Project Structure</a:t>
            </a:r>
            <a:endParaRPr b="1" sz="4100" u="sng">
              <a:latin typeface="Caveat"/>
              <a:ea typeface="Caveat"/>
              <a:cs typeface="Caveat"/>
              <a:sym typeface="Caveat"/>
            </a:endParaRPr>
          </a:p>
        </p:txBody>
      </p:sp>
      <p:sp>
        <p:nvSpPr>
          <p:cNvPr id="185" name="Google Shape;185;p21"/>
          <p:cNvSpPr txBox="1"/>
          <p:nvPr>
            <p:ph idx="1" type="body"/>
          </p:nvPr>
        </p:nvSpPr>
        <p:spPr>
          <a:xfrm>
            <a:off x="214950" y="1412550"/>
            <a:ext cx="6187500" cy="316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sz="1400"/>
              <a:t>Com.example.demo </a:t>
            </a:r>
            <a:r>
              <a:rPr lang="en"/>
              <a:t>— It is used to start spring boot application.</a:t>
            </a:r>
            <a:endParaRPr/>
          </a:p>
          <a:p>
            <a:pPr indent="-311150" lvl="0" marL="457200" rtl="0" algn="l">
              <a:spcBef>
                <a:spcPts val="0"/>
              </a:spcBef>
              <a:spcAft>
                <a:spcPts val="0"/>
              </a:spcAft>
              <a:buSzPts val="1300"/>
              <a:buAutoNum type="arabicPeriod"/>
            </a:pPr>
            <a:r>
              <a:rPr b="1" lang="en" sz="1400"/>
              <a:t>C</a:t>
            </a:r>
            <a:r>
              <a:rPr b="1" lang="en" sz="1400"/>
              <a:t>om.example.demo.controlle</a:t>
            </a:r>
            <a:r>
              <a:rPr b="1" lang="en" sz="1500"/>
              <a:t>r </a:t>
            </a:r>
            <a:r>
              <a:rPr lang="en"/>
              <a:t>—It is responsible for processing incoming REST API requests and sending requests too.</a:t>
            </a:r>
            <a:endParaRPr/>
          </a:p>
          <a:p>
            <a:pPr indent="-311150" lvl="0" marL="457200" rtl="0" algn="l">
              <a:spcBef>
                <a:spcPts val="0"/>
              </a:spcBef>
              <a:spcAft>
                <a:spcPts val="0"/>
              </a:spcAft>
              <a:buSzPts val="1300"/>
              <a:buAutoNum type="arabicPeriod"/>
            </a:pPr>
            <a:r>
              <a:rPr b="1" lang="en" sz="1400"/>
              <a:t>C</a:t>
            </a:r>
            <a:r>
              <a:rPr b="1" lang="en" sz="1400"/>
              <a:t>om.example.demo.exception </a:t>
            </a:r>
            <a:r>
              <a:rPr lang="en"/>
              <a:t>—This package is used to handle various exceptions which comes during execution of project.</a:t>
            </a:r>
            <a:endParaRPr/>
          </a:p>
          <a:p>
            <a:pPr indent="-311150" lvl="0" marL="457200" rtl="0" algn="l">
              <a:spcBef>
                <a:spcPts val="0"/>
              </a:spcBef>
              <a:spcAft>
                <a:spcPts val="0"/>
              </a:spcAft>
              <a:buSzPts val="1300"/>
              <a:buAutoNum type="arabicPeriod"/>
            </a:pPr>
            <a:r>
              <a:rPr b="1" lang="en" sz="1400"/>
              <a:t>C</a:t>
            </a:r>
            <a:r>
              <a:rPr b="1" lang="en" sz="1400"/>
              <a:t>om.example.demo.model </a:t>
            </a:r>
            <a:r>
              <a:rPr lang="en"/>
              <a:t>— The model package is used to represent the java object carrying data and making the structure of tables in database.</a:t>
            </a:r>
            <a:endParaRPr/>
          </a:p>
          <a:p>
            <a:pPr indent="-311150" lvl="0" marL="457200" rtl="0" algn="l">
              <a:spcBef>
                <a:spcPts val="0"/>
              </a:spcBef>
              <a:spcAft>
                <a:spcPts val="0"/>
              </a:spcAft>
              <a:buSzPts val="1300"/>
              <a:buAutoNum type="arabicPeriod"/>
            </a:pPr>
            <a:r>
              <a:rPr b="1" lang="en" sz="1400"/>
              <a:t>com.example.demo.repository</a:t>
            </a:r>
            <a:r>
              <a:rPr lang="en"/>
              <a:t>—This package is to extends the properties of JPArepository.In this package we used interfaces.</a:t>
            </a:r>
            <a:endParaRPr/>
          </a:p>
          <a:p>
            <a:pPr indent="-311150" lvl="0" marL="457200" rtl="0" algn="l">
              <a:spcBef>
                <a:spcPts val="0"/>
              </a:spcBef>
              <a:spcAft>
                <a:spcPts val="0"/>
              </a:spcAft>
              <a:buSzPts val="1300"/>
              <a:buAutoNum type="arabicPeriod"/>
            </a:pPr>
            <a:r>
              <a:rPr b="1" lang="en" sz="1400"/>
              <a:t>C</a:t>
            </a:r>
            <a:r>
              <a:rPr b="1" lang="en" sz="1400"/>
              <a:t>om.example.demo.service </a:t>
            </a:r>
            <a:r>
              <a:rPr lang="en"/>
              <a:t>—A service package is used to provide various services and wrapping the provided services in one package.</a:t>
            </a:r>
            <a:endParaRPr/>
          </a:p>
        </p:txBody>
      </p:sp>
      <p:pic>
        <p:nvPicPr>
          <p:cNvPr id="186" name="Google Shape;186;p21"/>
          <p:cNvPicPr preferRelativeResize="0"/>
          <p:nvPr/>
        </p:nvPicPr>
        <p:blipFill>
          <a:blip r:embed="rId3">
            <a:alphaModFix/>
          </a:blip>
          <a:stretch>
            <a:fillRect/>
          </a:stretch>
        </p:blipFill>
        <p:spPr>
          <a:xfrm>
            <a:off x="6468583" y="1106925"/>
            <a:ext cx="2519617" cy="347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