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8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/>
          <a:lstStyle/>
          <a:p>
            <a:pPr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/>
          <a:lstStyle/>
          <a:p>
            <a:pPr algn="r" hangingPunct="0">
              <a:defRPr sz="1400"/>
            </a:pPr>
            <a:fld id="{624C0F3E-A020-4662-983E-1B24505B4BF2}" type="datetimeFigureOut">
              <a:t>05-10-2025</a:t>
            </a:fld>
            <a:endParaRPr lang="en-IN" sz="120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/>
          <a:lstStyle/>
          <a:p>
            <a:pPr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/>
          <a:lstStyle/>
          <a:p>
            <a:pPr algn="r" hangingPunct="0">
              <a:defRPr sz="1400"/>
            </a:pPr>
            <a:fld id="{187E83AF-57FB-4432-AE83-8969677413AC}" type="slidenum">
              <a:t>‹#›</a:t>
            </a:fld>
            <a:endParaRPr lang="en-IN" sz="1200"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00273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762DC553-9CE6-48D4-8D32-73B5B3AAF73C}" type="datetimeFigureOut">
              <a:t>05-10-2025</a:t>
            </a:fld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B5ECF0A5-45C4-49D8-B847-0E8A89CB663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26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>
        <a:ln>
          <a:noFill/>
        </a:ln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799"/>
            <a:ext cx="4571640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0000" tIns="45000" rIns="90000" bIns="45000" anchor="t"/>
          <a:lstStyle/>
          <a:p>
            <a:pPr lvl="0"/>
            <a:endParaRPr lang="en-IN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683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CA66ACF3-C9BD-4F45-84AD-D716229E9784}" type="slidenum">
              <a:t>1</a:t>
            </a:fld>
            <a:endParaRPr lang="en-IN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799"/>
            <a:ext cx="4571640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0000" tIns="45000" rIns="90000" bIns="45000" anchor="t"/>
          <a:lstStyle/>
          <a:p>
            <a:pPr lvl="0"/>
            <a:endParaRPr lang="en-IN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683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C8F247AC-3DE9-455A-8BF6-FD7D09183151}" type="slidenum">
              <a:t>2</a:t>
            </a:fld>
            <a:endParaRPr lang="en-IN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0000" tIns="45000" rIns="90000" bIns="45000" anchor="t"/>
          <a:lstStyle/>
          <a:p>
            <a:pPr lvl="0"/>
            <a:endParaRPr lang="en-IN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683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D76496EF-6B26-4EA4-ACEE-93594C990B7F}" type="slidenum">
              <a:t>3</a:t>
            </a:fld>
            <a:endParaRPr lang="en-IN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799"/>
            <a:ext cx="4571640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0000" tIns="45000" rIns="90000" bIns="45000" anchor="t"/>
          <a:lstStyle/>
          <a:p>
            <a:pPr lvl="0"/>
            <a:endParaRPr lang="en-IN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683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5E81E16C-AA6C-4FA8-8E1A-6FC04E3CE270}" type="slidenum">
              <a:t>4</a:t>
            </a:fld>
            <a:endParaRPr lang="en-IN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799"/>
            <a:ext cx="4571640" cy="3428639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0000" tIns="45000" rIns="90000" bIns="45000" anchor="t"/>
          <a:lstStyle/>
          <a:p>
            <a:pPr lvl="0"/>
            <a:endParaRPr lang="en-IN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683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98B3D4AB-74A0-4A06-B9E2-EF0A467686D2}" type="slidenum">
              <a:t>5</a:t>
            </a:fld>
            <a:endParaRPr lang="en-IN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27CD34-032D-45B2-AF6B-D5E197B86B16}" type="datetime1">
              <a:rPr lang="en-IN" smtClean="0"/>
              <a:pPr lvl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CCF90E-B79C-4B43-B1FB-4D4C98BE16D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18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27CD34-032D-45B2-AF6B-D5E197B86B16}" type="datetime1">
              <a:rPr lang="en-IN" smtClean="0"/>
              <a:pPr lvl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DDEE04-6AA2-4E74-8244-F378EBE72EF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15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003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003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27CD34-032D-45B2-AF6B-D5E197B86B16}" type="datetime1">
              <a:rPr lang="en-IN" smtClean="0"/>
              <a:pPr lvl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D9002A-5A24-4B26-B545-D5B13A2C5AD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65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27CD34-032D-45B2-AF6B-D5E197B86B16}" type="datetime1">
              <a:rPr lang="en-IN" smtClean="0"/>
              <a:pPr lvl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9DAB36-F539-4C74-8B73-410227BFF0A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39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27CD34-032D-45B2-AF6B-D5E197B86B16}" type="datetime1">
              <a:rPr lang="en-IN" smtClean="0"/>
              <a:pPr lvl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CF8D30-631B-4862-9E5E-68138E9962B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0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37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37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27CD34-032D-45B2-AF6B-D5E197B86B16}" type="datetime1">
              <a:rPr lang="en-IN" smtClean="0"/>
              <a:pPr lvl="0"/>
              <a:t>05-10-2025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6E8FFD-9D44-4FB5-9BA0-8727AD7A1171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3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27CD34-032D-45B2-AF6B-D5E197B86B16}" type="datetime1">
              <a:rPr lang="en-IN" smtClean="0"/>
              <a:pPr lvl="0"/>
              <a:t>05-10-2025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B5D227-71FC-4578-8730-84B75D72385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02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27CD34-032D-45B2-AF6B-D5E197B86B16}" type="datetime1">
              <a:rPr lang="en-IN" smtClean="0"/>
              <a:pPr lvl="0"/>
              <a:t>05-10-2025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DCBFC2-D496-49F3-B8C7-BDEE1ACD33D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33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27CD34-032D-45B2-AF6B-D5E197B86B16}" type="datetime1">
              <a:rPr lang="en-IN" smtClean="0"/>
              <a:pPr lvl="0"/>
              <a:t>05-10-2025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EFC74F-172D-403E-A724-6612C0FD3DB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4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27CD34-032D-45B2-AF6B-D5E197B86B16}" type="datetime1">
              <a:rPr lang="en-IN" smtClean="0"/>
              <a:pPr lvl="0"/>
              <a:t>05-10-2025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70340C-D12F-4174-A1E8-9A9F56BF339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66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927CD34-032D-45B2-AF6B-D5E197B86B16}" type="datetime1">
              <a:rPr lang="en-IN" smtClean="0"/>
              <a:pPr lvl="0"/>
              <a:t>05-10-2025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91FC4D-4869-4BDD-9B73-BC19A63CA93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97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27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noFill/>
          <a:ln w="9360">
            <a:solidFill>
              <a:srgbClr val="9FB8CD"/>
            </a:solidFill>
            <a:custDash>
              <a:ds d="538462" sp="100000"/>
            </a:custDash>
            <a:round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Straight Connector 28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noFill/>
          <a:ln w="9360">
            <a:solidFill>
              <a:srgbClr val="9FB8CD"/>
            </a:solidFill>
            <a:custDash>
              <a:ds d="538462" sp="100000"/>
            </a:custDash>
            <a:round/>
          </a:ln>
        </p:spPr>
        <p:txBody>
          <a:bodyPr vert="horz" wrap="square" lIns="91440" tIns="45720" rIns="91440" bIns="45720" anchor="t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Isosceles Triangle 9"/>
          <p:cNvSpPr/>
          <p:nvPr/>
        </p:nvSpPr>
        <p:spPr>
          <a:xfrm rot="5400000">
            <a:off x="419400" y="6467400"/>
            <a:ext cx="190440" cy="11988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-2147483647"/>
              <a:gd name="f9" fmla="val 2147483647"/>
              <a:gd name="f10" fmla="+- 0 0 0"/>
              <a:gd name="f11" fmla="*/ f4 1 21600"/>
              <a:gd name="f12" fmla="*/ f5 1 21600"/>
              <a:gd name="f13" fmla="pin 0 f0 21600"/>
              <a:gd name="f14" fmla="*/ f10 f1 1"/>
              <a:gd name="f15" fmla="val f13"/>
              <a:gd name="f16" fmla="*/ f13 1 2"/>
              <a:gd name="f17" fmla="*/ f13 f11 1"/>
              <a:gd name="f18" fmla="*/ f6 f12 1"/>
              <a:gd name="f19" fmla="*/ 18000 f12 1"/>
              <a:gd name="f20" fmla="*/ 10800 f12 1"/>
              <a:gd name="f21" fmla="*/ 0 f12 1"/>
              <a:gd name="f22" fmla="*/ f14 1 f3"/>
              <a:gd name="f23" fmla="*/ 0 f11 1"/>
              <a:gd name="f24" fmla="*/ 21600 f12 1"/>
              <a:gd name="f25" fmla="*/ 10800 f11 1"/>
              <a:gd name="f26" fmla="*/ 21600 f11 1"/>
              <a:gd name="f27" fmla="+- f16 10800 0"/>
              <a:gd name="f28" fmla="+- 21600 0 f15"/>
              <a:gd name="f29" fmla="*/ f16 f11 1"/>
              <a:gd name="f30" fmla="*/ f15 f11 1"/>
              <a:gd name="f31" fmla="+- f22 0 f2"/>
              <a:gd name="f32" fmla="*/ f28 1 2"/>
              <a:gd name="f33" fmla="*/ f27 f11 1"/>
              <a:gd name="f34" fmla="+- 21600 0 f32"/>
              <a:gd name="f35" fmla="*/ f34 f11 1"/>
            </a:gdLst>
            <a:ahLst>
              <a:ahXY gdRefX="f0" minX="f6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0" y="f21"/>
              </a:cxn>
              <a:cxn ang="f31">
                <a:pos x="f29" y="f20"/>
              </a:cxn>
              <a:cxn ang="f31">
                <a:pos x="f23" y="f24"/>
              </a:cxn>
              <a:cxn ang="f31">
                <a:pos x="f25" y="f24"/>
              </a:cxn>
              <a:cxn ang="f31">
                <a:pos x="f26" y="f24"/>
              </a:cxn>
              <a:cxn ang="f31">
                <a:pos x="f35" y="f20"/>
              </a:cxn>
            </a:cxnLst>
            <a:rect l="f29" t="f20" r="f33" b="f19"/>
            <a:pathLst>
              <a:path w="21600" h="21600">
                <a:moveTo>
                  <a:pt x="f15" y="f6"/>
                </a:moveTo>
                <a:lnTo>
                  <a:pt x="f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9FB8CD"/>
          </a:soli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Click to edit the title text formatClick to edit Master title style</a:t>
            </a:r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6400799" y="6356520"/>
            <a:ext cx="2288519" cy="36539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spc="0">
                <a:solidFill>
                  <a:srgbClr val="000000"/>
                </a:solidFill>
                <a:latin typeface="Gill Sans MT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2927CD34-032D-45B2-AF6B-D5E197B86B16}" type="datetime1">
              <a:rPr lang="en-IN"/>
              <a:pPr lvl="0"/>
              <a:t>05-10-2025</a:t>
            </a:fld>
            <a:endParaRPr lang="en-IN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2898720" y="6356520"/>
            <a:ext cx="3504959" cy="36539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lvl="0" rtl="0" hangingPunct="0">
              <a:buNone/>
              <a:tabLst/>
              <a:defRPr lang="en-IN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12720" y="6356520"/>
            <a:ext cx="1980720" cy="36539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/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1200" spc="0">
                <a:solidFill>
                  <a:srgbClr val="000000"/>
                </a:solidFill>
                <a:latin typeface="Gill Sans MT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3AB50692-2E27-46A9-92CA-0A6F6B63B98A}" type="slidenum">
              <a:t>‹#›</a:t>
            </a:fld>
            <a:endParaRPr lang="en-IN"/>
          </a:p>
        </p:txBody>
      </p:sp>
      <p:sp>
        <p:nvSpPr>
          <p:cNvPr id="9" name="Content Placeholder 7"/>
          <p:cNvSpPr txBox="1">
            <a:spLocks noGrp="1"/>
          </p:cNvSpPr>
          <p:nvPr>
            <p:ph type="body" idx="1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/>
          <a:lstStyle>
            <a:defPPr marL="43200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defPPr>
            <a:lvl1pPr marL="43200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1pPr>
            <a:lvl2pPr marL="86400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2pPr>
            <a:lvl3pPr marL="1295999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3pPr>
            <a:lvl4pPr marL="172800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4pPr>
            <a:lvl5pPr marL="216000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5pPr>
            <a:lvl6pPr marL="259200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6pPr>
            <a:lvl7pPr marL="302400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7pPr>
            <a:lvl8pPr marL="345600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8pPr>
            <a:lvl9pPr marL="3887999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9pPr>
          </a:lstStyle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  <a:p>
            <a:pPr lvl="7"/>
            <a:r>
              <a:rPr lang="en-US"/>
              <a:t>Eighth Outline Level</a:t>
            </a:r>
          </a:p>
          <a:p>
            <a:pPr lvl="0"/>
            <a:r>
              <a:rPr lang="en-US"/>
              <a:t>Ninth Outline LevelClick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lvl="0" algn="l" rtl="0" hangingPunct="1">
        <a:spcBef>
          <a:spcPts val="0"/>
        </a:spcBef>
        <a:spcAft>
          <a:spcPts val="0"/>
        </a:spcAft>
        <a:buNone/>
        <a:tabLst/>
        <a:defRPr lang="en-US" sz="3200" b="0" i="0" u="none" strike="noStrike" kern="1200" spc="0">
          <a:ln>
            <a:noFill/>
          </a:ln>
          <a:solidFill>
            <a:srgbClr val="464653"/>
          </a:solidFill>
          <a:latin typeface="Bookman Old Style" pitchFamily="18"/>
          <a:ea typeface="Microsoft YaHei" pitchFamily="2"/>
          <a:cs typeface="Lucida Sans" pitchFamily="2"/>
        </a:defRPr>
      </a:lvl1pPr>
    </p:titleStyle>
    <p:bodyStyle>
      <a:lvl1pPr lvl="0">
        <a:buSzPct val="45000"/>
        <a:buFont typeface="StarSymbol"/>
        <a:buChar char="●"/>
        <a:tabLst/>
        <a:defRPr lang="en-US" sz="2600" b="0" i="0" u="none" strike="noStrike" spc="0">
          <a:solidFill>
            <a:srgbClr val="000000"/>
          </a:solidFill>
          <a:latin typeface="Gill Sans MT" pitchFamily="18"/>
        </a:defRPr>
      </a:lvl1pPr>
      <a:lvl2pPr lvl="1">
        <a:buSzPct val="75000"/>
        <a:buFont typeface="StarSymbol"/>
        <a:buChar char="–"/>
        <a:tabLst/>
        <a:defRPr lang="en-US" sz="2600" b="0" i="0" u="none" strike="noStrike" spc="0">
          <a:solidFill>
            <a:srgbClr val="000000"/>
          </a:solidFill>
          <a:latin typeface="Gill Sans MT" pitchFamily="18"/>
        </a:defRPr>
      </a:lvl2pPr>
      <a:lvl3pPr lvl="2">
        <a:buSzPct val="45000"/>
        <a:buFont typeface="StarSymbol"/>
        <a:buChar char="●"/>
        <a:tabLst/>
        <a:defRPr lang="en-US" sz="2600" b="0" i="0" u="none" strike="noStrike" spc="0">
          <a:solidFill>
            <a:srgbClr val="000000"/>
          </a:solidFill>
          <a:latin typeface="Gill Sans MT" pitchFamily="18"/>
        </a:defRPr>
      </a:lvl3pPr>
      <a:lvl4pPr lvl="3">
        <a:buSzPct val="75000"/>
        <a:buFont typeface="StarSymbol"/>
        <a:buChar char="–"/>
        <a:tabLst/>
        <a:defRPr lang="en-US" sz="2600" b="0" i="0" u="none" strike="noStrike" spc="0">
          <a:solidFill>
            <a:srgbClr val="000000"/>
          </a:solidFill>
          <a:latin typeface="Gill Sans MT" pitchFamily="18"/>
        </a:defRPr>
      </a:lvl4pPr>
      <a:lvl5pPr lvl="4">
        <a:buSzPct val="45000"/>
        <a:buFont typeface="StarSymbol"/>
        <a:buChar char="●"/>
        <a:tabLst/>
        <a:defRPr lang="en-US" sz="2600" b="0" i="0" u="none" strike="noStrike" spc="0">
          <a:solidFill>
            <a:srgbClr val="000000"/>
          </a:solidFill>
          <a:latin typeface="Gill Sans MT" pitchFamily="18"/>
        </a:defRPr>
      </a:lvl5pPr>
      <a:lvl6pPr lvl="5">
        <a:buSzPct val="45000"/>
        <a:buFont typeface="StarSymbol"/>
        <a:buChar char="●"/>
        <a:tabLst/>
        <a:defRPr lang="en-US" sz="2600" b="0" i="0" u="none" strike="noStrike" spc="0">
          <a:solidFill>
            <a:srgbClr val="000000"/>
          </a:solidFill>
          <a:latin typeface="Gill Sans MT" pitchFamily="18"/>
        </a:defRPr>
      </a:lvl6pPr>
      <a:lvl7pPr lvl="6">
        <a:buSzPct val="45000"/>
        <a:buFont typeface="StarSymbol"/>
        <a:buChar char="●"/>
        <a:tabLst/>
        <a:defRPr lang="en-US" sz="2600" b="0" i="0" u="none" strike="noStrike" spc="0">
          <a:solidFill>
            <a:srgbClr val="000000"/>
          </a:solidFill>
          <a:latin typeface="Gill Sans MT" pitchFamily="18"/>
        </a:defRPr>
      </a:lvl7pPr>
      <a:lvl8pPr lvl="7">
        <a:buSzPct val="45000"/>
        <a:buFont typeface="StarSymbol"/>
        <a:buChar char="●"/>
        <a:tabLst/>
        <a:defRPr lang="en-US" sz="2600" b="0" i="0" u="none" strike="noStrike" spc="0">
          <a:solidFill>
            <a:srgbClr val="000000"/>
          </a:solidFill>
          <a:latin typeface="Gill Sans MT" pitchFamily="18"/>
        </a:defRPr>
      </a:lvl8pPr>
      <a:lvl9pPr marL="0" marR="0" lvl="0" indent="0" algn="l" rtl="0" hangingPunct="1">
        <a:spcBef>
          <a:spcPts val="601"/>
        </a:spcBef>
        <a:spcAft>
          <a:spcPts val="1417"/>
        </a:spcAft>
        <a:buClr>
          <a:srgbClr val="727CA3"/>
        </a:buClr>
        <a:buSzPct val="76000"/>
        <a:buFont typeface="Wingdings 3"/>
        <a:buChar char=""/>
        <a:tabLst/>
        <a:defRPr lang="en-US" sz="2600" b="0" i="0" u="none" strike="noStrike" spc="0">
          <a:solidFill>
            <a:srgbClr val="000000"/>
          </a:solidFill>
          <a:latin typeface="Gill Sans MT" pitchFamily="18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EP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/>
              <a:t>REPL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defPPr>
            <a:lvl1pPr marL="43200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1pPr>
            <a:lvl2pPr marL="86400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2pPr>
            <a:lvl3pPr marL="1295999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3pPr>
            <a:lvl4pPr marL="172800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4pPr>
            <a:lvl5pPr marL="216000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5pPr>
            <a:lvl6pPr marL="259200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6pPr>
            <a:lvl7pPr marL="302400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7pPr>
            <a:lvl8pPr marL="345600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8pPr>
            <a:lvl9pPr marL="3887999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9pPr>
          </a:lstStyle>
          <a:p>
            <a:pPr marL="0" lvl="0" indent="0" algn="just">
              <a:spcBef>
                <a:spcPts val="601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lang="en-US">
                <a:latin typeface="Gill Sans MT" pitchFamily="18"/>
              </a:rPr>
              <a:t>REPL (READ, EVAL, PRINT, LOOP)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EP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/>
              <a:t>REPL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defPPr>
            <a:lvl1pPr marL="43200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1pPr>
            <a:lvl2pPr marL="86400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2pPr>
            <a:lvl3pPr marL="1295999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3pPr>
            <a:lvl4pPr marL="172800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4pPr>
            <a:lvl5pPr marL="216000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5pPr>
            <a:lvl6pPr marL="259200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6pPr>
            <a:lvl7pPr marL="302400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7pPr>
            <a:lvl8pPr marL="345600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8pPr>
            <a:lvl9pPr marL="3887999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9pPr>
          </a:lstStyle>
          <a:p>
            <a:pPr marL="0" lvl="0" indent="0" algn="just">
              <a:spcBef>
                <a:spcPts val="601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lang="en-US" b="1">
                <a:latin typeface="Gill Sans MT" pitchFamily="18"/>
              </a:rPr>
              <a:t>Read : </a:t>
            </a:r>
            <a:r>
              <a:rPr lang="en-US">
                <a:latin typeface="Gill Sans MT" pitchFamily="18"/>
              </a:rPr>
              <a:t>It reads the inputs from users and parses it into JavaScript data structure. It is then stored to memory.</a:t>
            </a:r>
          </a:p>
          <a:p>
            <a:pPr marL="0" lvl="0" indent="0" algn="just">
              <a:spcBef>
                <a:spcPts val="601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lang="en-US" b="1">
                <a:latin typeface="Gill Sans MT" pitchFamily="18"/>
              </a:rPr>
              <a:t>Eval : </a:t>
            </a:r>
            <a:r>
              <a:rPr lang="en-US">
                <a:latin typeface="Gill Sans MT" pitchFamily="18"/>
              </a:rPr>
              <a:t>The parsed JavaScript data structure is evaluated for the results.</a:t>
            </a:r>
          </a:p>
          <a:p>
            <a:pPr marL="0" lvl="0" indent="0" algn="just">
              <a:spcBef>
                <a:spcPts val="601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lang="en-US" b="1">
                <a:latin typeface="Gill Sans MT" pitchFamily="18"/>
              </a:rPr>
              <a:t>Print : </a:t>
            </a:r>
            <a:r>
              <a:rPr lang="en-US">
                <a:latin typeface="Gill Sans MT" pitchFamily="18"/>
              </a:rPr>
              <a:t>The result is printed after the evaluation.</a:t>
            </a:r>
          </a:p>
          <a:p>
            <a:pPr marL="0" lvl="0" indent="0" algn="just">
              <a:spcBef>
                <a:spcPts val="601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lang="en-US" b="1">
                <a:latin typeface="Gill Sans MT" pitchFamily="18"/>
              </a:rPr>
              <a:t>Loop : </a:t>
            </a:r>
            <a:r>
              <a:rPr lang="en-US">
                <a:latin typeface="Gill Sans MT" pitchFamily="18"/>
              </a:rPr>
              <a:t>Loops the input command. To come out of NODE REPL, press ctrl+c twice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EP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/>
              <a:t>REPL</a:t>
            </a:r>
          </a:p>
        </p:txBody>
      </p:sp>
      <p:graphicFrame>
        <p:nvGraphicFramePr>
          <p:cNvPr id="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973160"/>
              </p:ext>
            </p:extLst>
          </p:nvPr>
        </p:nvGraphicFramePr>
        <p:xfrm>
          <a:off x="-1" y="1219200"/>
          <a:ext cx="9144000" cy="557220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43809"/>
                <a:gridCol w="6300191"/>
              </a:tblGrid>
              <a:tr h="29412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</a:rPr>
                        <a:t>Commands</a:t>
                      </a:r>
                      <a:endParaRPr lang="en-IN" sz="1800" b="1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2523" marR="52523" marT="52523" marB="5252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1" dirty="0">
                          <a:effectLst/>
                        </a:rPr>
                        <a:t>Description</a:t>
                      </a:r>
                      <a:endParaRPr lang="en-IN" sz="1800" b="1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2523" marR="52523" marT="52523" marB="52523"/>
                </a:tc>
              </a:tr>
              <a:tr h="48320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effectLst/>
                        </a:rPr>
                        <a:t>ctrl + c</a:t>
                      </a:r>
                      <a:endParaRPr lang="en-IN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2523" marR="52523" marT="52523" marB="5252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terminate the current command.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2523" marR="52523" marT="52523" marB="52523"/>
                </a:tc>
              </a:tr>
              <a:tr h="29412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effectLst/>
                        </a:rPr>
                        <a:t>ctrl + c twice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2523" marR="52523" marT="52523" marB="5252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It terminates the node repl.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2523" marR="52523" marT="52523" marB="52523"/>
                </a:tc>
              </a:tr>
              <a:tr h="29412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effectLst/>
                        </a:rPr>
                        <a:t>ctrl + d</a:t>
                      </a:r>
                      <a:endParaRPr lang="en-IN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2523" marR="52523" marT="52523" marB="5252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terminates the node repl.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2523" marR="52523" marT="52523" marB="52523"/>
                </a:tc>
              </a:tr>
              <a:tr h="29412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effectLst/>
                        </a:rPr>
                        <a:t>ctrl </a:t>
                      </a:r>
                      <a:r>
                        <a:rPr lang="en-IN" sz="1800">
                          <a:effectLst/>
                        </a:rPr>
                        <a:t>+ </a:t>
                      </a:r>
                      <a:r>
                        <a:rPr lang="en-IN" sz="1800" smtClean="0">
                          <a:effectLst/>
                        </a:rPr>
                        <a:t>L</a:t>
                      </a:r>
                      <a:endParaRPr lang="en-IN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2523" marR="52523" marT="52523" marB="5252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</a:t>
                      </a:r>
                      <a:r>
                        <a:rPr lang="en-US" sz="1800" dirty="0" smtClean="0">
                          <a:effectLst/>
                        </a:rPr>
                        <a:t>clears the </a:t>
                      </a:r>
                      <a:r>
                        <a:rPr lang="en-US" sz="1800" dirty="0">
                          <a:effectLst/>
                        </a:rPr>
                        <a:t>node repl.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2523" marR="52523" marT="52523" marB="52523"/>
                </a:tc>
              </a:tr>
              <a:tr h="67228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effectLst/>
                        </a:rPr>
                        <a:t>up/down keys</a:t>
                      </a:r>
                      <a:endParaRPr lang="en-IN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2523" marR="52523" marT="52523" marB="5252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see command history and modify previous commands.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2523" marR="52523" marT="52523" marB="52523"/>
                </a:tc>
              </a:tr>
              <a:tr h="48320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effectLst/>
                        </a:rPr>
                        <a:t>tab keys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2523" marR="52523" marT="52523" marB="5252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It specifies the list of current command.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2523" marR="52523" marT="52523" marB="52523"/>
                </a:tc>
              </a:tr>
              <a:tr h="48320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effectLst/>
                        </a:rPr>
                        <a:t>.help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2523" marR="52523" marT="52523" marB="5252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It specifies the list of all commands.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2523" marR="52523" marT="52523" marB="52523"/>
                </a:tc>
              </a:tr>
              <a:tr h="48320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effectLst/>
                        </a:rPr>
                        <a:t>.break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2523" marR="52523" marT="52523" marB="5252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It is used to exit from multi-line expressions.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2523" marR="52523" marT="52523" marB="52523"/>
                </a:tc>
              </a:tr>
              <a:tr h="48320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effectLst/>
                        </a:rPr>
                        <a:t>.clear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2523" marR="52523" marT="52523" marB="5252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It is used to exit from multi-line expressions.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2523" marR="52523" marT="52523" marB="52523"/>
                </a:tc>
              </a:tr>
              <a:tr h="48320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effectLst/>
                        </a:rPr>
                        <a:t>.save filename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2523" marR="52523" marT="52523" marB="5252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effectLst/>
                        </a:rPr>
                        <a:t>It saves current node repl session to a file.</a:t>
                      </a:r>
                      <a:endParaRPr lang="en-US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2523" marR="52523" marT="52523" marB="52523"/>
                </a:tc>
              </a:tr>
              <a:tr h="48320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effectLst/>
                        </a:rPr>
                        <a:t>.load filename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2523" marR="52523" marT="52523" marB="52523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It is used to load file content in current node </a:t>
                      </a:r>
                      <a:r>
                        <a:rPr lang="en-US" sz="1800" dirty="0" err="1">
                          <a:effectLst/>
                        </a:rPr>
                        <a:t>repl</a:t>
                      </a:r>
                      <a:r>
                        <a:rPr lang="en-US" sz="1800" dirty="0">
                          <a:effectLst/>
                        </a:rPr>
                        <a:t> session.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52523" marR="52523" marT="52523" marB="52523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Node Package Man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/>
              <a:t>Node Package Manager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defPPr>
            <a:lvl1pPr marL="43200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1pPr>
            <a:lvl2pPr marL="86400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2pPr>
            <a:lvl3pPr marL="1295999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3pPr>
            <a:lvl4pPr marL="172800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4pPr>
            <a:lvl5pPr marL="216000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5pPr>
            <a:lvl6pPr marL="259200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6pPr>
            <a:lvl7pPr marL="302400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7pPr>
            <a:lvl8pPr marL="345600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8pPr>
            <a:lvl9pPr marL="3887999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9pPr>
          </a:lstStyle>
          <a:p>
            <a:pPr marL="0" lvl="0" indent="0" algn="just">
              <a:spcBef>
                <a:spcPts val="601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lang="en-US">
                <a:latin typeface="Gill Sans MT" pitchFamily="18"/>
              </a:rPr>
              <a:t>command line tool that installs, updates or uninstalls Node.js packages in your application.</a:t>
            </a:r>
          </a:p>
          <a:p>
            <a:pPr marL="0" lvl="0" indent="0" algn="just">
              <a:spcBef>
                <a:spcPts val="601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lang="en-US">
                <a:latin typeface="Gill Sans MT" pitchFamily="18"/>
              </a:rPr>
              <a:t>online repository for open-source Node.js packages.</a:t>
            </a:r>
          </a:p>
          <a:p>
            <a:pPr marL="0" lvl="0" indent="0" algn="just">
              <a:spcBef>
                <a:spcPts val="601"/>
              </a:spcBef>
              <a:buNone/>
            </a:pPr>
            <a:endParaRPr lang="en-US">
              <a:latin typeface="Gill Sans MT" pitchFamily="18"/>
            </a:endParaRPr>
          </a:p>
          <a:p>
            <a:pPr marL="0" lvl="0" indent="0" algn="just">
              <a:spcBef>
                <a:spcPts val="601"/>
              </a:spcBef>
              <a:buNone/>
            </a:pPr>
            <a:endParaRPr lang="en-US">
              <a:latin typeface="Gill Sans MT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stall pack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/>
              <a:t>Install package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defPPr>
            <a:lvl1pPr marL="432000" lvl="0" indent="-324000" algn="l" rtl="0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1pPr>
            <a:lvl2pPr marL="864000" lvl="1" indent="-324000" algn="l" rtl="0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2pPr>
            <a:lvl3pPr marL="1295999" lvl="2" indent="-288000" algn="l" rtl="0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1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3pPr>
            <a:lvl4pPr marL="1728000" lvl="3" indent="-216000" algn="l" rtl="0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16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4pPr>
            <a:lvl5pPr marL="2160000" lvl="4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5pPr>
            <a:lvl6pPr marL="2592000" lvl="5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6pPr>
            <a:lvl7pPr marL="3024000" lvl="6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7pPr>
            <a:lvl8pPr marL="3456000" lvl="7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8pPr>
            <a:lvl9pPr marL="3887999" lvl="8" indent="-216000" algn="l" rtl="0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Gill Sans MT"/>
                <a:ea typeface="Microsoft YaHei" pitchFamily="2"/>
                <a:cs typeface="Lucida Sans" pitchFamily="2"/>
              </a:defRPr>
            </a:lvl9pPr>
          </a:lstStyle>
          <a:p>
            <a:pPr marL="0" lvl="0" indent="0" algn="just">
              <a:spcBef>
                <a:spcPts val="601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lang="en-US">
                <a:latin typeface="Gill Sans MT" pitchFamily="18"/>
              </a:rPr>
              <a:t>Use the following command to install any third party module.</a:t>
            </a:r>
          </a:p>
          <a:p>
            <a:pPr marL="0" lvl="0" indent="0" algn="just">
              <a:spcBef>
                <a:spcPts val="601"/>
              </a:spcBef>
              <a:buNone/>
            </a:pPr>
            <a:r>
              <a:rPr lang="en-US">
                <a:latin typeface="Gill Sans MT" pitchFamily="18"/>
              </a:rPr>
              <a:t>	npm install &lt;package name&gt;</a:t>
            </a:r>
          </a:p>
          <a:p>
            <a:pPr marL="0" lvl="0" indent="0" algn="just">
              <a:spcBef>
                <a:spcPts val="601"/>
              </a:spcBef>
              <a:buNone/>
            </a:pPr>
            <a:endParaRPr lang="en-US">
              <a:latin typeface="Gill Sans MT" pitchFamily="18"/>
            </a:endParaRPr>
          </a:p>
          <a:p>
            <a:pPr marL="0" lvl="0" indent="0" algn="just">
              <a:spcBef>
                <a:spcPts val="601"/>
              </a:spcBef>
              <a:buNone/>
            </a:pPr>
            <a:r>
              <a:rPr lang="en-US">
                <a:latin typeface="Gill Sans MT" pitchFamily="18"/>
              </a:rP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246</Words>
  <Application>Microsoft Office PowerPoint</Application>
  <PresentationFormat>On-screen Show (4:3)</PresentationFormat>
  <Paragraphs>45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</vt:lpstr>
      <vt:lpstr>REPL</vt:lpstr>
      <vt:lpstr>REPL</vt:lpstr>
      <vt:lpstr>REPL</vt:lpstr>
      <vt:lpstr>Node Package Manager</vt:lpstr>
      <vt:lpstr>Install package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</dc:title>
  <dc:creator>nav</dc:creator>
  <cp:lastModifiedBy>dell</cp:lastModifiedBy>
  <cp:revision>4</cp:revision>
  <dcterms:modified xsi:type="dcterms:W3CDTF">2025-10-05T09:20:39Z</dcterms:modified>
</cp:coreProperties>
</file>