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AA3F62-9ED5-4472-AF0B-92B464D47147}" v="11" dt="2025-09-29T16:48:42.834"/>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51" d="100"/>
          <a:sy n="51" d="100"/>
        </p:scale>
        <p:origin x="816" y="43"/>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KSHITA PARATE" userId="87b5776c04fbcba3" providerId="LiveId" clId="{319497E0-E6C9-47B7-AD2F-8D051BC59456}"/>
    <pc:docChg chg="custSel modSld">
      <pc:chgData name="DIKSHITA PARATE" userId="87b5776c04fbcba3" providerId="LiveId" clId="{319497E0-E6C9-47B7-AD2F-8D051BC59456}" dt="2025-09-29T16:55:59.346" v="0" actId="21"/>
      <pc:docMkLst>
        <pc:docMk/>
      </pc:docMkLst>
      <pc:sldChg chg="delSp mod">
        <pc:chgData name="DIKSHITA PARATE" userId="87b5776c04fbcba3" providerId="LiveId" clId="{319497E0-E6C9-47B7-AD2F-8D051BC59456}" dt="2025-09-29T16:55:59.346" v="0" actId="21"/>
        <pc:sldMkLst>
          <pc:docMk/>
          <pc:sldMk cId="3401748718" sldId="304"/>
        </pc:sldMkLst>
        <pc:spChg chg="del">
          <ac:chgData name="DIKSHITA PARATE" userId="87b5776c04fbcba3" providerId="LiveId" clId="{319497E0-E6C9-47B7-AD2F-8D051BC59456}" dt="2025-09-29T16:55:59.346" v="0" actId="21"/>
          <ac:spMkLst>
            <pc:docMk/>
            <pc:sldMk cId="3401748718" sldId="304"/>
            <ac:spMk id="12" creationId="{BC277FD7-925B-4C3D-A364-11840320150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9/29/2025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9/29/2025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9/29/2025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colab.research.google.com/drive/1xEkbXtszIyJCZoe_0LJcRkvmheyEpGTq?usp=drive_link"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drive/1xEkbXtszIyJCZoe_0LJcRkvmheyEpGTq?usp=drive_link"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normAutofit fontScale="85000" lnSpcReduction="20000"/>
          </a:bodyPr>
          <a:lstStyle/>
          <a:p>
            <a:pPr algn="r"/>
            <a:r>
              <a:rPr lang="en-US" b="0" dirty="0">
                <a:solidFill>
                  <a:schemeClr val="tx1"/>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Dikshita</a:t>
            </a:r>
            <a:r>
              <a:rPr lang="en-IN" dirty="0">
                <a:latin typeface="Times New Roman" panose="02020603050405020304" pitchFamily="18" charset="0"/>
                <a:cs typeface="Times New Roman" panose="02020603050405020304" pitchFamily="18" charset="0"/>
              </a:rPr>
              <a:t> Bhagwan </a:t>
            </a:r>
            <a:r>
              <a:rPr lang="en-IN" dirty="0" err="1">
                <a:latin typeface="Times New Roman" panose="02020603050405020304" pitchFamily="18" charset="0"/>
                <a:cs typeface="Times New Roman" panose="02020603050405020304" pitchFamily="18" charset="0"/>
              </a:rPr>
              <a:t>Parate</a:t>
            </a:r>
            <a:r>
              <a:rPr lang="en-US" b="0" dirty="0">
                <a:solidFill>
                  <a:schemeClr val="tx1"/>
                </a:solidFill>
                <a:latin typeface="Times New Roman" panose="02020603050405020304" pitchFamily="18" charset="0"/>
                <a:cs typeface="Times New Roman" panose="02020603050405020304" pitchFamily="18" charset="0"/>
              </a:rPr>
              <a:t>]</a:t>
            </a:r>
          </a:p>
          <a:p>
            <a:pPr algn="r"/>
            <a:r>
              <a:rPr lang="en-US" b="0" dirty="0">
                <a:solidFill>
                  <a:schemeClr val="tx1"/>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INTERNSHIP_</a:t>
            </a:r>
            <a:r>
              <a:rPr lang="en-IN" dirty="0"/>
              <a:t>17546440516895be537820f</a:t>
            </a:r>
            <a:r>
              <a:rPr lang="en-US" b="0" dirty="0">
                <a:solidFill>
                  <a:schemeClr val="tx1"/>
                </a:solidFill>
                <a:latin typeface="Times New Roman" panose="02020603050405020304" pitchFamily="18" charset="0"/>
                <a:cs typeface="Times New Roman" panose="02020603050405020304" pitchFamily="18" charset="0"/>
              </a:rPr>
              <a:t>]</a:t>
            </a:r>
            <a:endParaRPr lang="en-IN" b="0" dirty="0">
              <a:solidFill>
                <a:schemeClr val="tx1"/>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096000" y="1987799"/>
            <a:ext cx="4998720" cy="1840129"/>
          </a:xfrm>
        </p:spPr>
        <p:txBody>
          <a:bodyPr>
            <a:normAutofit fontScale="90000"/>
          </a:bodyPr>
          <a:lstStyle/>
          <a:p>
            <a:r>
              <a:rPr lang="en-GB" sz="3200" dirty="0">
                <a:latin typeface="Times New Roman" panose="02020603050405020304" pitchFamily="18" charset="0"/>
                <a:cs typeface="Times New Roman" panose="02020603050405020304" pitchFamily="18" charset="0"/>
              </a:rPr>
              <a:t>Project Title -</a:t>
            </a:r>
            <a:r>
              <a:rPr lang="en-US" sz="3200" dirty="0">
                <a:latin typeface="Times New Roman" panose="02020603050405020304" pitchFamily="18" charset="0"/>
                <a:cs typeface="Times New Roman" panose="02020603050405020304" pitchFamily="18" charset="0"/>
              </a:rPr>
              <a:t>Airbnb Hotel Booking Analysis: Uncovering Insights from the NYC Lodging Market </a:t>
            </a:r>
            <a:endParaRPr lang="en-IN" sz="3200" dirty="0">
              <a:latin typeface="Times New Roman" panose="02020603050405020304" pitchFamily="18" charset="0"/>
              <a:cs typeface="Times New Roman" panose="02020603050405020304" pitchFamily="18" charset="0"/>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4" name="Picture 13">
            <a:extLst>
              <a:ext uri="{FF2B5EF4-FFF2-40B4-BE49-F238E27FC236}">
                <a16:creationId xmlns:a16="http://schemas.microsoft.com/office/drawing/2014/main" id="{4BDF32A1-67D1-60B5-A62F-971CC6EE6AB3}"/>
              </a:ext>
            </a:extLst>
          </p:cNvPr>
          <p:cNvPicPr>
            <a:picLocks noChangeAspect="1"/>
          </p:cNvPicPr>
          <p:nvPr/>
        </p:nvPicPr>
        <p:blipFill>
          <a:blip r:embed="rId3"/>
          <a:stretch>
            <a:fillRect/>
          </a:stretch>
        </p:blipFill>
        <p:spPr>
          <a:xfrm>
            <a:off x="1105369" y="1156996"/>
            <a:ext cx="6011776" cy="4282751"/>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0AE437DE-DBB4-D21E-9688-07FD9B7ABE4A}"/>
              </a:ext>
            </a:extLst>
          </p:cNvPr>
          <p:cNvPicPr>
            <a:picLocks noChangeAspect="1"/>
          </p:cNvPicPr>
          <p:nvPr/>
        </p:nvPicPr>
        <p:blipFill>
          <a:blip r:embed="rId3"/>
          <a:stretch>
            <a:fillRect/>
          </a:stretch>
        </p:blipFill>
        <p:spPr>
          <a:xfrm>
            <a:off x="1013294" y="1477140"/>
            <a:ext cx="6362663" cy="4494452"/>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57200" y="647700"/>
            <a:ext cx="11314800" cy="621263"/>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79" y="1875556"/>
            <a:ext cx="6995603" cy="4507315"/>
          </a:xfrm>
        </p:spPr>
        <p:txBody>
          <a:bodyPr>
            <a:normAutofit fontScale="92500" lnSpcReduction="20000"/>
          </a:bodyPr>
          <a:lstStyle/>
          <a:p>
            <a:r>
              <a:rPr lang="en-US" sz="2800" b="1" dirty="0">
                <a:latin typeface="Times New Roman" panose="02020603050405020304" pitchFamily="18" charset="0"/>
                <a:cs typeface="Times New Roman" panose="02020603050405020304" pitchFamily="18" charset="0"/>
              </a:rPr>
              <a:t>Problem Statement:</a:t>
            </a:r>
            <a:r>
              <a:rPr lang="en-US" sz="2800" dirty="0">
                <a:latin typeface="Times New Roman" panose="02020603050405020304" pitchFamily="18" charset="0"/>
                <a:cs typeface="Times New Roman" panose="02020603050405020304" pitchFamily="18" charset="0"/>
              </a:rPr>
              <a:t> The hospitality industry is rapidly changing due to online platforms like Airbnb. This project utilizes the New York City Airbnb dataset to extract </a:t>
            </a:r>
          </a:p>
          <a:p>
            <a:r>
              <a:rPr lang="en-US" sz="2800" b="1" dirty="0">
                <a:latin typeface="Times New Roman" panose="02020603050405020304" pitchFamily="18" charset="0"/>
                <a:cs typeface="Times New Roman" panose="02020603050405020304" pitchFamily="18" charset="0"/>
              </a:rPr>
              <a:t>meaningful insights</a:t>
            </a:r>
            <a:r>
              <a:rPr lang="en-US" sz="2800" dirty="0">
                <a:latin typeface="Times New Roman" panose="02020603050405020304" pitchFamily="18" charset="0"/>
                <a:cs typeface="Times New Roman" panose="02020603050405020304" pitchFamily="18" charset="0"/>
              </a:rPr>
              <a:t> that illuminate the dynamics of the city's lodging market.</a:t>
            </a:r>
          </a:p>
          <a:p>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Goal:</a:t>
            </a:r>
            <a:r>
              <a:rPr lang="en-US" sz="2800" dirty="0">
                <a:latin typeface="Times New Roman" panose="02020603050405020304" pitchFamily="18" charset="0"/>
                <a:cs typeface="Times New Roman" panose="02020603050405020304" pitchFamily="18" charset="0"/>
              </a:rPr>
              <a:t> The research aims to understand key factors influencing booking trends, pricing strategies, and overall customer satisfaction to contribute to a </a:t>
            </a:r>
            <a:r>
              <a:rPr lang="en-US" sz="2800" b="1" dirty="0">
                <a:latin typeface="Times New Roman" panose="02020603050405020304" pitchFamily="18" charset="0"/>
                <a:cs typeface="Times New Roman" panose="02020603050405020304" pitchFamily="18" charset="0"/>
              </a:rPr>
              <a:t>deeper understanding of Airbnb's operational landscape</a:t>
            </a:r>
            <a:r>
              <a:rPr lang="en-US" sz="2800" dirty="0">
                <a:latin typeface="Times New Roman" panose="02020603050405020304" pitchFamily="18" charset="0"/>
                <a:cs typeface="Times New Roman" panose="02020603050405020304" pitchFamily="18" charset="0"/>
              </a:rPr>
              <a:t> in a complex urban environment.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98081"/>
          </a:xfrm>
        </p:spPr>
        <p:txBody>
          <a:bodyPr>
            <a:normAutofit fontScale="90000"/>
          </a:bodyPr>
          <a:lstStyle/>
          <a:p>
            <a:r>
              <a:rPr lang="en-GB" dirty="0"/>
              <a:t>Project Description</a:t>
            </a:r>
            <a:br>
              <a:rPr lang="en-GB" dirty="0"/>
            </a:br>
            <a:br>
              <a:rPr lang="en-GB" dirty="0"/>
            </a:b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4AC6D9B7-F16D-1A6E-A02C-C6D60050E154}"/>
              </a:ext>
            </a:extLst>
          </p:cNvPr>
          <p:cNvSpPr txBox="1"/>
          <p:nvPr/>
        </p:nvSpPr>
        <p:spPr>
          <a:xfrm>
            <a:off x="748212" y="2136338"/>
            <a:ext cx="7687576" cy="37856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This project analyses Airbnb hotel-style bookings to extract actionable insights for hosts, property managers, and platform analysts. Using cleaned historical booking and listing data, the analysis identifies demand patterns, booking lead times, price sensitivity, occupancy drivers, and listing features that correlate with higher revenue and guest satisfaction. The outcome is a set of data-driven recommendations, visual dashboards, and reproducible code that help hosts optimize pricing, improve listing attributes, and plan inventory for peak seasons.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DBD24330-5346-AEB7-C9BF-1DB040A7DF0E}"/>
              </a:ext>
            </a:extLst>
          </p:cNvPr>
          <p:cNvSpPr>
            <a:spLocks noGrp="1" noChangeArrowheads="1"/>
          </p:cNvSpPr>
          <p:nvPr>
            <p:ph type="body" sz="quarter" idx="12"/>
          </p:nvPr>
        </p:nvSpPr>
        <p:spPr bwMode="auto">
          <a:xfrm>
            <a:off x="720724" y="2001053"/>
            <a:ext cx="819019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Airbnb Hosts and Property Managers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 pricing guidance, occupancy forecasts, amenity ROI suggestions, cancellation-risk signals.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Revenue/Commercial Teams (Short‑term Rental Companies)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 dynamic pricing rules, market-level demand curves, competitor benchmarking, channel-mix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Operations and Guest Experience Teams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 peak staffing schedules, cleaning turnover planning, common reasons for cancellations and negative reviews.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Potential and Returning Guests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 clear price expectations, best-value date ranges, filters for high-conversion amenities and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 Product Managers and Data Teams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 validated features and KPIs (ADR, occupancy, lead time), A/B test ideas, metrics to track marketplace health.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Tourism Boards and Destination Managers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Need: seasonality insights, visitor origin trends, event-driven demand signals for marketing and infrastructure planning.</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1766FEF9-C7F4-0C29-2959-73278D359D1C}"/>
              </a:ext>
            </a:extLst>
          </p:cNvPr>
          <p:cNvSpPr>
            <a:spLocks noGrp="1" noChangeArrowheads="1"/>
          </p:cNvSpPr>
          <p:nvPr>
            <p:ph type="body" sz="quarter" idx="12"/>
          </p:nvPr>
        </p:nvSpPr>
        <p:spPr bwMode="auto">
          <a:xfrm>
            <a:off x="1609726" y="1432272"/>
            <a:ext cx="7608166"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Widely used for data science and powerful for handling large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Environment: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 / Google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Colab</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(Implied by the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ipynb</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for interactive development, combining code, output, and visualizations in one place.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Core Libraries: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Essential for high-performance data manipulation, loading, cleaning, and preparing the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fast and efficient numerical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Matplotlib.pyplot</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&amp; Seaborn: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Utilized for creating static, informative, and customized statistical data visualizations (like bar charts, regression plots, and box plots).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Plotly</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Express: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Imported for generating concise, interactive data visualizations (if used in the full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778C8ED9-3A07-52F5-A069-C4413667BA43}"/>
              </a:ext>
            </a:extLst>
          </p:cNvPr>
          <p:cNvPicPr>
            <a:picLocks noChangeAspect="1"/>
          </p:cNvPicPr>
          <p:nvPr/>
        </p:nvPicPr>
        <p:blipFill>
          <a:blip r:embed="rId4"/>
          <a:srcRect l="23196" t="19267" r="20407" b="6869"/>
          <a:stretch>
            <a:fillRect/>
          </a:stretch>
        </p:blipFill>
        <p:spPr>
          <a:xfrm>
            <a:off x="2161263" y="1936063"/>
            <a:ext cx="5842078" cy="387159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3" name="Picture 2">
            <a:extLst>
              <a:ext uri="{FF2B5EF4-FFF2-40B4-BE49-F238E27FC236}">
                <a16:creationId xmlns:a16="http://schemas.microsoft.com/office/drawing/2014/main" id="{6E52FA2F-43CA-34BE-1E59-3A9528CEB369}"/>
              </a:ext>
            </a:extLst>
          </p:cNvPr>
          <p:cNvPicPr>
            <a:picLocks noChangeAspect="1"/>
          </p:cNvPicPr>
          <p:nvPr/>
        </p:nvPicPr>
        <p:blipFill>
          <a:blip r:embed="rId4"/>
          <a:stretch>
            <a:fillRect/>
          </a:stretch>
        </p:blipFill>
        <p:spPr>
          <a:xfrm>
            <a:off x="2166778" y="1117690"/>
            <a:ext cx="6806115" cy="4986991"/>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pic>
        <p:nvPicPr>
          <p:cNvPr id="3" name="Picture 2">
            <a:extLst>
              <a:ext uri="{FF2B5EF4-FFF2-40B4-BE49-F238E27FC236}">
                <a16:creationId xmlns:a16="http://schemas.microsoft.com/office/drawing/2014/main" id="{E3A3A742-EE20-CAEE-DAC6-C9A76F5F6CDE}"/>
              </a:ext>
            </a:extLst>
          </p:cNvPr>
          <p:cNvPicPr>
            <a:picLocks noChangeAspect="1"/>
          </p:cNvPicPr>
          <p:nvPr/>
        </p:nvPicPr>
        <p:blipFill>
          <a:blip r:embed="rId4"/>
          <a:stretch>
            <a:fillRect/>
          </a:stretch>
        </p:blipFill>
        <p:spPr>
          <a:xfrm>
            <a:off x="1016416" y="1201586"/>
            <a:ext cx="7396167" cy="4787499"/>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9465840" cy="2553970"/>
          </a:xfrm>
        </p:spPr>
        <p:txBody>
          <a:bodyPr vert="horz" lIns="91440" tIns="45720" rIns="91440" bIns="45720" rtlCol="0" anchor="t">
            <a:normAutofit/>
          </a:bodyPr>
          <a:lstStyle/>
          <a:p>
            <a:pPr marL="0" indent="0">
              <a:buNone/>
            </a:pPr>
            <a:r>
              <a:rPr lang="en-US" dirty="0"/>
              <a:t>[https://github.com/Dikshita143/VOIS_AICTE_Oct2025_Dikshita-Parate.git]  </a:t>
            </a:r>
          </a:p>
          <a:p>
            <a:pPr marL="0" indent="0">
              <a:buNone/>
            </a:pP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TotalTime>651</TotalTime>
  <Words>543</Words>
  <Application>Microsoft Office PowerPoint</Application>
  <PresentationFormat>Widescreen</PresentationFormat>
  <Paragraphs>42</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Project Title -Airbnb Hotel Booking Analysis: Uncovering Insights from the NYC Lodging Market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DIKSHITA PARATE</cp:lastModifiedBy>
  <cp:revision>109</cp:revision>
  <dcterms:created xsi:type="dcterms:W3CDTF">2021-07-11T13:13:15Z</dcterms:created>
  <dcterms:modified xsi:type="dcterms:W3CDTF">2025-09-29T16:56:04Z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