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Light" panose="020B0604020202020204" charset="0"/>
      <p:regular r:id="rId14"/>
      <p:italic r:id="rId15"/>
    </p:embeddedFont>
    <p:embeddedFont>
      <p:font typeface="Roboto" panose="020B0604020202020204" charset="0"/>
      <p:regular r:id="rId16"/>
      <p:bold r:id="rId17"/>
      <p:italic r:id="rId18"/>
      <p:boldItalic r:id="rId19"/>
    </p:embeddedFont>
    <p:embeddedFont>
      <p:font typeface="Roboto Medium" panose="020B0604020202020204" charset="0"/>
      <p:regular r:id="rId20"/>
      <p: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7" d="100"/>
          <a:sy n="67" d="100"/>
        </p:scale>
        <p:origin x="1116" y="6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marL="457200" indent="-457200">
              <a:buFont typeface="+mj-lt"/>
              <a:buAutoNum type="arabicPeriod"/>
            </a:pPr>
            <a:r>
              <a:rPr lang="en-US" dirty="0"/>
              <a:t>Trial store 77: Control store 233</a:t>
            </a:r>
          </a:p>
          <a:p>
            <a:pPr marL="457200" indent="-457200">
              <a:buFont typeface="+mj-lt"/>
              <a:buAutoNum type="arabicPeriod"/>
            </a:pPr>
            <a:r>
              <a:rPr lang="en-US" dirty="0"/>
              <a:t>Trial store 86: Control store 155</a:t>
            </a:r>
          </a:p>
          <a:p>
            <a:pPr marL="457200" indent="-457200">
              <a:buFont typeface="+mj-lt"/>
              <a:buAutoNum type="arabicPeriod"/>
            </a:pPr>
            <a:r>
              <a:rPr lang="en-US" dirty="0"/>
              <a:t>Trial store 88: Control store 40</a:t>
            </a:r>
          </a:p>
          <a:p>
            <a:pPr marL="457200" indent="-457200">
              <a:buFont typeface="+mj-lt"/>
              <a:buAutoNum type="arabicPeriod"/>
            </a:pPr>
            <a:r>
              <a:rPr lang="en-US"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dirty="0"/>
              <a:t>Overall the trial showed positive significant result.</a:t>
            </a:r>
          </a:p>
          <a:p>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stretch>
            <a:fillRect/>
          </a:stretch>
        </p:blipFill>
        <p:spPr>
          <a:xfrm>
            <a:off x="2043114" y="4076567"/>
            <a:ext cx="7529512" cy="190526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3486151" y="1967887"/>
            <a:ext cx="8190424" cy="1718742"/>
          </a:xfrm>
          <a:prstGeom prst="rect">
            <a:avLst/>
          </a:prstGeom>
          <a:noFill/>
        </p:spPr>
        <p:txBody>
          <a:bodyPr wrap="square" lIns="0" tIns="0" rIns="0" bIns="0" rtlCol="0" anchor="t">
            <a:noAutofit/>
          </a:bodyPr>
          <a:lstStyle/>
          <a:p>
            <a:pPr lvl="0"/>
            <a:r>
              <a:rPr lang="en-AU" sz="1200" dirty="0" smtClean="0"/>
              <a:t>1.The </a:t>
            </a:r>
            <a:r>
              <a:rPr lang="en-AU" sz="1200" dirty="0"/>
              <a:t>Mainstream category of Young and Mid-age Singles/Couples have the highest spending of chips per purchase</a:t>
            </a:r>
            <a:r>
              <a:rPr lang="en-AU" sz="1200" dirty="0" smtClean="0"/>
              <a:t>.</a:t>
            </a:r>
          </a:p>
          <a:p>
            <a:pPr lvl="0"/>
            <a:endParaRPr lang="en-IN" sz="1200" dirty="0"/>
          </a:p>
          <a:p>
            <a:pPr lvl="0"/>
            <a:r>
              <a:rPr lang="en-AU" sz="1200" dirty="0" smtClean="0"/>
              <a:t>2. The </a:t>
            </a:r>
            <a:r>
              <a:rPr lang="en-AU" sz="1200" dirty="0"/>
              <a:t>Older Families(Budget) have the highest frequency of purchase followed by Young Singles/Couples (Mainstream) and at last Retirees (Mainstream) contributing to a total 25% sales revenue.</a:t>
            </a:r>
            <a:endParaRPr lang="en-IN" sz="1200" dirty="0"/>
          </a:p>
          <a:p>
            <a:pPr lvl="0"/>
            <a:r>
              <a:rPr lang="en-AU" sz="1200" dirty="0" smtClean="0"/>
              <a:t>3. Chips </a:t>
            </a:r>
            <a:r>
              <a:rPr lang="en-AU" sz="1200" dirty="0"/>
              <a:t>Brand Kettle is the most purchased brand in all stores.</a:t>
            </a:r>
            <a:endParaRPr lang="en-IN" sz="1200" dirty="0"/>
          </a:p>
          <a:p>
            <a:pPr lvl="0"/>
            <a:r>
              <a:rPr lang="en-AU" sz="1200" dirty="0" smtClean="0"/>
              <a:t>4.Young </a:t>
            </a:r>
            <a:r>
              <a:rPr lang="en-AU" sz="1200" dirty="0"/>
              <a:t>and Mid-age Singles/Couples is the only segment having Doritos as the highest purchase brand while Smiths is for other segments.</a:t>
            </a:r>
            <a:endParaRPr lang="en-IN" sz="1200" dirty="0"/>
          </a:p>
          <a:p>
            <a:pPr lvl="0"/>
            <a:r>
              <a:rPr lang="en-AU" sz="1200" dirty="0" smtClean="0"/>
              <a:t>5.Most </a:t>
            </a:r>
            <a:r>
              <a:rPr lang="en-AU" sz="1200" dirty="0"/>
              <a:t>frequent chip size purchased is 175 gr followed by 150 gr size for all segments.</a:t>
            </a:r>
            <a:endParaRPr lang="en-IN" sz="1200" dirty="0"/>
          </a:p>
          <a:p>
            <a:pPr lvl="0"/>
            <a:r>
              <a:rPr lang="en-AU" sz="1200" dirty="0"/>
              <a:t>Chips transactions increase a lot before Christmas which can be an advantage with the help of promotional offers.</a:t>
            </a:r>
            <a:endParaRPr lang="en-IN" sz="1200" dirty="0"/>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smtClean="0">
                <a:latin typeface="Roboto Light" panose="02000000000000000000" pitchFamily="2" charset="0"/>
                <a:ea typeface="Roboto Light" panose="02000000000000000000" pitchFamily="2" charset="0"/>
              </a:rPr>
              <a:t>1. Trial </a:t>
            </a:r>
            <a:r>
              <a:rPr lang="en-AU" sz="1200" dirty="0">
                <a:latin typeface="Roboto Light" panose="02000000000000000000" pitchFamily="2" charset="0"/>
                <a:ea typeface="Roboto Light" panose="02000000000000000000" pitchFamily="2" charset="0"/>
              </a:rPr>
              <a:t>stores 77 and 86 have significant increase in total sales and number of customers during trial as compared to control store.</a:t>
            </a:r>
          </a:p>
          <a:p>
            <a:r>
              <a:rPr lang="en-AU" sz="1200" dirty="0" smtClean="0">
                <a:latin typeface="Roboto Light" panose="02000000000000000000" pitchFamily="2" charset="0"/>
                <a:ea typeface="Roboto Light" panose="02000000000000000000" pitchFamily="2" charset="0"/>
              </a:rPr>
              <a:t>2.. Trial </a:t>
            </a:r>
            <a:r>
              <a:rPr lang="en-AU" sz="1200" dirty="0">
                <a:latin typeface="Roboto Light" panose="02000000000000000000" pitchFamily="2" charset="0"/>
                <a:ea typeface="Roboto Light" panose="02000000000000000000" pitchFamily="2" charset="0"/>
              </a:rPr>
              <a:t>store 88 had increase as well but not as good as stores 77 and 86.</a:t>
            </a: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endParaRPr lang="en-AU"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1885951" y="2628788"/>
            <a:ext cx="8329612" cy="2800462"/>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AU" dirty="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stretch>
            <a:fillRect/>
          </a:stretch>
        </p:blipFill>
        <p:spPr>
          <a:xfrm>
            <a:off x="3166653" y="2528761"/>
            <a:ext cx="7063197" cy="258616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US" dirty="0"/>
              <a:t>Sales mainly came from Budget - older families, Mainstream - young singles/couples, and Mainstream - retirees. In total, older customers buy more than younger customers. Non-premium customers buy more than premium customers.</a:t>
            </a:r>
          </a:p>
          <a:p>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stretch>
            <a:fillRect/>
          </a:stretch>
        </p:blipFill>
        <p:spPr>
          <a:xfrm>
            <a:off x="3340718" y="2843213"/>
            <a:ext cx="7189170" cy="3214829"/>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2757021" y="2276314"/>
            <a:ext cx="6677957" cy="230537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6374</TotalTime>
  <Words>655</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vt:lpstr>
      <vt:lpstr>Arial</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ADMIN</cp:lastModifiedBy>
  <cp:revision>466</cp:revision>
  <dcterms:created xsi:type="dcterms:W3CDTF">2018-02-07T23:23:24Z</dcterms:created>
  <dcterms:modified xsi:type="dcterms:W3CDTF">2023-02-27T18:58:55Z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