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4" r:id="rId1"/>
  </p:sldMasterIdLst>
  <p:notesMasterIdLst>
    <p:notesMasterId r:id="rId33"/>
  </p:notesMasterIdLst>
  <p:sldIdLst>
    <p:sldId id="256" r:id="rId2"/>
    <p:sldId id="257" r:id="rId3"/>
    <p:sldId id="260" r:id="rId4"/>
    <p:sldId id="259" r:id="rId5"/>
    <p:sldId id="261" r:id="rId6"/>
    <p:sldId id="269" r:id="rId7"/>
    <p:sldId id="264" r:id="rId8"/>
    <p:sldId id="266" r:id="rId9"/>
    <p:sldId id="292" r:id="rId10"/>
    <p:sldId id="265" r:id="rId11"/>
    <p:sldId id="268" r:id="rId12"/>
    <p:sldId id="267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9" r:id="rId25"/>
    <p:sldId id="283" r:id="rId26"/>
    <p:sldId id="284" r:id="rId27"/>
    <p:sldId id="285" r:id="rId28"/>
    <p:sldId id="287" r:id="rId29"/>
    <p:sldId id="288" r:id="rId30"/>
    <p:sldId id="286" r:id="rId31"/>
    <p:sldId id="29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7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25192-EF35-4791-BF15-B954EEFBC80B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5751B-2419-4592-9FDB-8D986A859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74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en-US" baseline="0" dirty="0"/>
              <a:t> A and C are connected directly, it isn’t a big problem. But if not, need a unique identifier.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5751B-2419-4592-9FDB-8D986A8598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84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</a:t>
            </a:r>
            <a:r>
              <a:rPr lang="en-US" baseline="0" dirty="0"/>
              <a:t> – information can now be transmitted from any computer to the other, not matter how they’re connected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5751B-2419-4592-9FDB-8D986A8598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73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5751B-2419-4592-9FDB-8D986A8598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51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</a:t>
            </a:r>
            <a:r>
              <a:rPr lang="en-US" baseline="0" dirty="0"/>
              <a:t> campus</a:t>
            </a:r>
          </a:p>
          <a:p>
            <a:pPr marL="228600" indent="-228600">
              <a:buAutoNum type="arabicParenR"/>
            </a:pPr>
            <a:r>
              <a:rPr lang="en-US" baseline="0" dirty="0"/>
              <a:t>Connected by single links</a:t>
            </a:r>
          </a:p>
          <a:p>
            <a:pPr marL="228600" indent="-228600">
              <a:buAutoNum type="arabicParenR"/>
            </a:pPr>
            <a:r>
              <a:rPr lang="en-US" baseline="0" dirty="0"/>
              <a:t>Can communicate with letter/objects</a:t>
            </a:r>
          </a:p>
          <a:p>
            <a:pPr marL="228600" indent="-228600">
              <a:buAutoNum type="arabicParenR"/>
            </a:pPr>
            <a:r>
              <a:rPr lang="en-US" baseline="0" dirty="0"/>
              <a:t>Fortunately we have carriers who carry these but only on their path</a:t>
            </a:r>
          </a:p>
          <a:p>
            <a:pPr marL="228600" indent="-228600">
              <a:buAutoNum type="arabicParenR"/>
            </a:pPr>
            <a:r>
              <a:rPr lang="en-US" baseline="0" dirty="0"/>
              <a:t>Assume only one person in each hostel</a:t>
            </a:r>
          </a:p>
          <a:p>
            <a:pPr marL="228600" indent="-228600">
              <a:buAutoNum type="arabicParenR"/>
            </a:pPr>
            <a:r>
              <a:rPr lang="en-US" baseline="0" dirty="0"/>
              <a:t>H7 – H10</a:t>
            </a:r>
          </a:p>
          <a:p>
            <a:pPr marL="228600" indent="-228600">
              <a:buAutoNum type="arabicParenR"/>
            </a:pPr>
            <a:r>
              <a:rPr lang="en-US" baseline="0" dirty="0"/>
              <a:t>Pass to H8 and </a:t>
            </a:r>
            <a:r>
              <a:rPr lang="en-US" baseline="0" dirty="0" err="1"/>
              <a:t>onforth</a:t>
            </a:r>
            <a:r>
              <a:rPr lang="en-US" baseline="0" dirty="0"/>
              <a:t>. Reply will trace back</a:t>
            </a:r>
          </a:p>
          <a:p>
            <a:pPr marL="228600" indent="-228600">
              <a:buAutoNum type="arabicParenR"/>
            </a:pPr>
            <a:r>
              <a:rPr lang="en-US" baseline="0" dirty="0"/>
              <a:t>More people come</a:t>
            </a:r>
          </a:p>
          <a:p>
            <a:pPr marL="228600" indent="-228600">
              <a:buAutoNum type="arabicParenR"/>
            </a:pPr>
            <a:r>
              <a:rPr lang="en-US" baseline="0" dirty="0"/>
              <a:t>Can still communicate with ports</a:t>
            </a:r>
          </a:p>
          <a:p>
            <a:pPr marL="228600" indent="-228600">
              <a:buAutoNum type="arabicParenR"/>
            </a:pPr>
            <a:r>
              <a:rPr lang="en-US" baseline="0" dirty="0"/>
              <a:t>Can communicate simultaneous with multiple people</a:t>
            </a:r>
          </a:p>
          <a:p>
            <a:pPr marL="228600" indent="-228600">
              <a:buAutoNum type="arabicParenR"/>
            </a:pPr>
            <a:r>
              <a:rPr lang="en-US" baseline="0" dirty="0"/>
              <a:t>Multiple paths - ordering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5751B-2419-4592-9FDB-8D986A8598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79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and end tags, angle</a:t>
            </a:r>
            <a:r>
              <a:rPr lang="en-US" baseline="0" dirty="0"/>
              <a:t> brackets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5751B-2419-4592-9FDB-8D986A85983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32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F7AE3D4-ED82-4D45-B89B-B556869C7473}" type="datetime1">
              <a:rPr lang="en-US" smtClean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3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8BF7-5696-457B-A423-CCCC0A67B92B}" type="datetime1">
              <a:rPr lang="en-US" smtClean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2978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8BF7-5696-457B-A423-CCCC0A67B92B}" type="datetime1">
              <a:rPr lang="en-US" smtClean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325658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8BF7-5696-457B-A423-CCCC0A67B92B}" type="datetime1">
              <a:rPr lang="en-US" smtClean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733760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8BF7-5696-457B-A423-CCCC0A67B92B}" type="datetime1">
              <a:rPr lang="en-US" smtClean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183839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8BF7-5696-457B-A423-CCCC0A67B92B}" type="datetime1">
              <a:rPr lang="en-US" smtClean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840580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8BF7-5696-457B-A423-CCCC0A67B92B}" type="datetime1">
              <a:rPr lang="en-US" smtClean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727394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9D79-B116-4934-B3A7-698A6B4CE0E3}" type="datetime1">
              <a:rPr lang="en-US" smtClean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894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468A0-998F-4AC8-BFF4-DA02E84E1498}" type="datetime1">
              <a:rPr lang="en-US" smtClean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676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BB369-5639-4A39-996C-AA9D82EABE48}" type="datetime1">
              <a:rPr lang="en-US" smtClean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5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B72C-8242-4682-9D46-C3ACB715404B}" type="datetime1">
              <a:rPr lang="en-US" smtClean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41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90888-04CB-49C6-9C39-2B378B407BAD}" type="datetime1">
              <a:rPr lang="en-US" smtClean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54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E4D1-DE3C-4345-8EB4-E081F50D2B9B}" type="datetime1">
              <a:rPr lang="en-US" smtClean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96EA-F5FB-46C2-9465-A43F98A4C0F5}" type="datetime1">
              <a:rPr lang="en-US" smtClean="0"/>
              <a:t>6/4/2019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45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AAC75-F0AE-4108-951A-C59B6DB55C84}" type="datetime1">
              <a:rPr lang="en-US" smtClean="0"/>
              <a:t>6/4/2019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08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557A-CD1B-4DEA-A425-CA9AB4C09209}" type="datetime1">
              <a:rPr lang="en-US" smtClean="0"/>
              <a:t>6/4/2019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0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DFD9-9B5F-42CD-B724-BDC59D8878AF}" type="datetime1">
              <a:rPr lang="en-US" smtClean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77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2630-ECB4-4FC7-A8D5-442D2384D243}" type="datetime1">
              <a:rPr lang="en-US" smtClean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7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AA8BF7-5696-457B-A423-CCCC0A67B92B}" type="datetime1">
              <a:rPr lang="en-US" smtClean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Web Development TSS 2018 - Varun Patil, IIT Bombay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35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Verdana" panose="020B0604030504040204" pitchFamily="34" charset="0"/>
                <a:cs typeface="Verdana" panose="020B0604030504040204" pitchFamily="34" charset="0"/>
              </a:rPr>
              <a:t>Web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Technical Summer School 2019, IIT Bombay – Parth Patil</a:t>
            </a:r>
          </a:p>
          <a:p>
            <a:r>
              <a:rPr lang="en-US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Part 1 – Introduction to the Web and HTML</a:t>
            </a:r>
          </a:p>
        </p:txBody>
      </p:sp>
    </p:spTree>
    <p:extLst>
      <p:ext uri="{BB962C8B-B14F-4D97-AF65-F5344CB8AC3E}">
        <p14:creationId xmlns:p14="http://schemas.microsoft.com/office/powerpoint/2010/main" val="4235964129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Relaying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ym typeface="Wingdings" panose="05000000000000000000" pitchFamily="2" charset="2"/>
              </a:rPr>
              <a:t>A  B  C  D</a:t>
            </a:r>
          </a:p>
          <a:p>
            <a:r>
              <a:rPr lang="en-US" dirty="0">
                <a:sym typeface="Wingdings" panose="05000000000000000000" pitchFamily="2" charset="2"/>
              </a:rPr>
              <a:t>Or maybe </a:t>
            </a:r>
            <a:r>
              <a:rPr lang="en-US" b="1" dirty="0">
                <a:sym typeface="Wingdings" panose="05000000000000000000" pitchFamily="2" charset="2"/>
              </a:rPr>
              <a:t>A  B  C, D</a:t>
            </a:r>
          </a:p>
          <a:p>
            <a:r>
              <a:rPr lang="en-US" dirty="0">
                <a:sym typeface="Wingdings" panose="05000000000000000000" pitchFamily="2" charset="2"/>
              </a:rPr>
              <a:t>Routers – devices designed for this – </a:t>
            </a:r>
            <a:r>
              <a:rPr lang="en-US" b="1" dirty="0">
                <a:sym typeface="Wingdings" panose="05000000000000000000" pitchFamily="2" charset="2"/>
              </a:rPr>
              <a:t>B</a:t>
            </a:r>
          </a:p>
          <a:p>
            <a:r>
              <a:rPr lang="en-US" dirty="0">
                <a:sym typeface="Wingdings" panose="05000000000000000000" pitchFamily="2" charset="2"/>
              </a:rPr>
              <a:t>Switches – Layer 2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8E551B7-D7E5-4111-A570-5ABED18D6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</p:spTree>
    <p:extLst>
      <p:ext uri="{BB962C8B-B14F-4D97-AF65-F5344CB8AC3E}">
        <p14:creationId xmlns:p14="http://schemas.microsoft.com/office/powerpoint/2010/main" val="19229762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Seven Layers of OSI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Physical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Link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Network Layer ✔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Transport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Session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Presentation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Application Layer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2C474ED-0CAB-4A26-98A0-34CD61B06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</p:spTree>
    <p:extLst>
      <p:ext uri="{BB962C8B-B14F-4D97-AF65-F5344CB8AC3E}">
        <p14:creationId xmlns:p14="http://schemas.microsoft.com/office/powerpoint/2010/main" val="295788618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Transport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  <a:p>
            <a:r>
              <a:rPr lang="en-US" dirty="0"/>
              <a:t>Error Control</a:t>
            </a:r>
          </a:p>
          <a:p>
            <a:r>
              <a:rPr lang="en-US" dirty="0"/>
              <a:t>Congestion control</a:t>
            </a:r>
          </a:p>
          <a:p>
            <a:r>
              <a:rPr lang="en-US" dirty="0"/>
              <a:t>Order of receiving - multiple paths of communication</a:t>
            </a:r>
          </a:p>
          <a:p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1672C14-48A5-4383-A462-C73953FF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</p:spTree>
    <p:extLst>
      <p:ext uri="{BB962C8B-B14F-4D97-AF65-F5344CB8AC3E}">
        <p14:creationId xmlns:p14="http://schemas.microsoft.com/office/powerpoint/2010/main" val="177512694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</a:t>
            </a:r>
            <a:r>
              <a:rPr lang="en-US" dirty="0"/>
              <a:t>ransmission </a:t>
            </a:r>
            <a:r>
              <a:rPr lang="en-US" b="1" dirty="0"/>
              <a:t>C</a:t>
            </a:r>
            <a:r>
              <a:rPr lang="en-US" dirty="0"/>
              <a:t>ontrol </a:t>
            </a:r>
            <a:r>
              <a:rPr lang="en-US" b="1" dirty="0"/>
              <a:t>P</a:t>
            </a:r>
            <a:r>
              <a:rPr lang="en-US" dirty="0"/>
              <a:t>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into Operating Systems – with standards</a:t>
            </a:r>
          </a:p>
          <a:p>
            <a:r>
              <a:rPr lang="en-US" dirty="0"/>
              <a:t>Performs error detection/correction</a:t>
            </a:r>
          </a:p>
          <a:p>
            <a:r>
              <a:rPr lang="en-US" dirty="0"/>
              <a:t>Ensures correct ordering of data</a:t>
            </a:r>
          </a:p>
          <a:p>
            <a:r>
              <a:rPr lang="en-US" dirty="0"/>
              <a:t>Allows multiple applications to communicate with </a:t>
            </a:r>
            <a:r>
              <a:rPr lang="en-US" b="1" dirty="0"/>
              <a:t>Ports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41E9FA4-2615-4D8B-85F6-4AD9E2C8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</p:spTree>
    <p:extLst>
      <p:ext uri="{BB962C8B-B14F-4D97-AF65-F5344CB8AC3E}">
        <p14:creationId xmlns:p14="http://schemas.microsoft.com/office/powerpoint/2010/main" val="3012189969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2678553"/>
            <a:ext cx="8915400" cy="289789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16-bit number – 0 to 65535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Outgoing and incoming ports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Can receive multiple connections on one port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4-tuple – identifying a unique connection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IP Address of A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Port of A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IP Address of B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Port of B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EB25E01-8838-49A0-86F2-7B917B08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</p:spTree>
    <p:extLst>
      <p:ext uri="{BB962C8B-B14F-4D97-AF65-F5344CB8AC3E}">
        <p14:creationId xmlns:p14="http://schemas.microsoft.com/office/powerpoint/2010/main" val="3028769308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Analogy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388BE49-D2F6-4C2C-BC6A-9BF8B69CF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</p:spTree>
    <p:extLst>
      <p:ext uri="{BB962C8B-B14F-4D97-AF65-F5344CB8AC3E}">
        <p14:creationId xmlns:p14="http://schemas.microsoft.com/office/powerpoint/2010/main" val="334087589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 Map?!</a:t>
            </a:r>
          </a:p>
        </p:txBody>
      </p:sp>
      <p:sp>
        <p:nvSpPr>
          <p:cNvPr id="77" name="Footer Placeholder 3">
            <a:extLst>
              <a:ext uri="{FF2B5EF4-FFF2-40B4-BE49-F238E27FC236}">
                <a16:creationId xmlns:a16="http://schemas.microsoft.com/office/drawing/2014/main" id="{C49C6555-965B-4A65-911D-2CE20582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7263" y="4634745"/>
            <a:ext cx="470000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88531" y="4634745"/>
            <a:ext cx="471604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6656" y="3428273"/>
            <a:ext cx="601447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H12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7221" y="4089679"/>
            <a:ext cx="601447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33084" y="3925110"/>
            <a:ext cx="601447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H14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14810" y="3555778"/>
            <a:ext cx="471604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62819" y="3555778"/>
            <a:ext cx="471604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75026" y="3555778"/>
            <a:ext cx="471604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75026" y="2767740"/>
            <a:ext cx="471604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59246" y="2767740"/>
            <a:ext cx="471604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96419" y="2768187"/>
            <a:ext cx="471604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02646" y="2767740"/>
            <a:ext cx="471604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31042" y="1905000"/>
            <a:ext cx="601447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H15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60135" y="1895398"/>
            <a:ext cx="601447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H16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80365" y="4634745"/>
            <a:ext cx="601447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H11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315828" y="3516576"/>
            <a:ext cx="601447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H10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41620" y="3516576"/>
            <a:ext cx="604653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CSE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27086" y="3516576"/>
            <a:ext cx="527709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MB</a:t>
            </a:r>
          </a:p>
        </p:txBody>
      </p:sp>
      <p:cxnSp>
        <p:nvCxnSpPr>
          <p:cNvPr id="24" name="Straight Connector 23"/>
          <p:cNvCxnSpPr>
            <a:stCxn id="7" idx="3"/>
            <a:endCxn id="9" idx="0"/>
          </p:cNvCxnSpPr>
          <p:nvPr/>
        </p:nvCxnSpPr>
        <p:spPr>
          <a:xfrm>
            <a:off x="1638103" y="3612939"/>
            <a:ext cx="395705" cy="31217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1"/>
            <a:endCxn id="8" idx="3"/>
          </p:cNvCxnSpPr>
          <p:nvPr/>
        </p:nvCxnSpPr>
        <p:spPr>
          <a:xfrm flipH="1">
            <a:off x="1458668" y="4109776"/>
            <a:ext cx="274416" cy="16456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2"/>
            <a:endCxn id="8" idx="0"/>
          </p:cNvCxnSpPr>
          <p:nvPr/>
        </p:nvCxnSpPr>
        <p:spPr>
          <a:xfrm flipH="1">
            <a:off x="1157945" y="3797605"/>
            <a:ext cx="179435" cy="29207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3"/>
            <a:endCxn id="10" idx="1"/>
          </p:cNvCxnSpPr>
          <p:nvPr/>
        </p:nvCxnSpPr>
        <p:spPr>
          <a:xfrm>
            <a:off x="1638103" y="3612939"/>
            <a:ext cx="1376707" cy="12750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3"/>
            <a:endCxn id="11" idx="1"/>
          </p:cNvCxnSpPr>
          <p:nvPr/>
        </p:nvCxnSpPr>
        <p:spPr>
          <a:xfrm>
            <a:off x="3486414" y="3740444"/>
            <a:ext cx="77640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3"/>
            <a:endCxn id="12" idx="1"/>
          </p:cNvCxnSpPr>
          <p:nvPr/>
        </p:nvCxnSpPr>
        <p:spPr>
          <a:xfrm>
            <a:off x="4734423" y="3740444"/>
            <a:ext cx="54060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0"/>
            <a:endCxn id="11" idx="2"/>
          </p:cNvCxnSpPr>
          <p:nvPr/>
        </p:nvCxnSpPr>
        <p:spPr>
          <a:xfrm flipV="1">
            <a:off x="3822263" y="3925110"/>
            <a:ext cx="676358" cy="70963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3"/>
            <a:endCxn id="6" idx="1"/>
          </p:cNvCxnSpPr>
          <p:nvPr/>
        </p:nvCxnSpPr>
        <p:spPr>
          <a:xfrm>
            <a:off x="4057263" y="4819411"/>
            <a:ext cx="2331268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19" idx="1"/>
          </p:cNvCxnSpPr>
          <p:nvPr/>
        </p:nvCxnSpPr>
        <p:spPr>
          <a:xfrm>
            <a:off x="6860135" y="4819411"/>
            <a:ext cx="92023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1" idx="3"/>
            <a:endCxn id="20" idx="1"/>
          </p:cNvCxnSpPr>
          <p:nvPr/>
        </p:nvCxnSpPr>
        <p:spPr>
          <a:xfrm>
            <a:off x="10046273" y="3701242"/>
            <a:ext cx="26955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2" idx="3"/>
            <a:endCxn id="21" idx="1"/>
          </p:cNvCxnSpPr>
          <p:nvPr/>
        </p:nvCxnSpPr>
        <p:spPr>
          <a:xfrm>
            <a:off x="8654795" y="3701242"/>
            <a:ext cx="78682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9" idx="0"/>
            <a:endCxn id="22" idx="2"/>
          </p:cNvCxnSpPr>
          <p:nvPr/>
        </p:nvCxnSpPr>
        <p:spPr>
          <a:xfrm flipV="1">
            <a:off x="8081089" y="3885908"/>
            <a:ext cx="309852" cy="74883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6" idx="2"/>
            <a:endCxn id="22" idx="0"/>
          </p:cNvCxnSpPr>
          <p:nvPr/>
        </p:nvCxnSpPr>
        <p:spPr>
          <a:xfrm>
            <a:off x="8338448" y="3137072"/>
            <a:ext cx="52493" cy="37950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5" idx="3"/>
            <a:endCxn id="16" idx="1"/>
          </p:cNvCxnSpPr>
          <p:nvPr/>
        </p:nvCxnSpPr>
        <p:spPr>
          <a:xfrm flipV="1">
            <a:off x="7768023" y="2952406"/>
            <a:ext cx="334623" cy="44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8" idx="3"/>
            <a:endCxn id="17" idx="1"/>
          </p:cNvCxnSpPr>
          <p:nvPr/>
        </p:nvCxnSpPr>
        <p:spPr>
          <a:xfrm>
            <a:off x="7461582" y="2080064"/>
            <a:ext cx="169460" cy="960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6" idx="0"/>
            <a:endCxn id="17" idx="2"/>
          </p:cNvCxnSpPr>
          <p:nvPr/>
        </p:nvCxnSpPr>
        <p:spPr>
          <a:xfrm flipH="1" flipV="1">
            <a:off x="7931766" y="2274332"/>
            <a:ext cx="406682" cy="49340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4" idx="3"/>
            <a:endCxn id="15" idx="1"/>
          </p:cNvCxnSpPr>
          <p:nvPr/>
        </p:nvCxnSpPr>
        <p:spPr>
          <a:xfrm>
            <a:off x="6830850" y="2952406"/>
            <a:ext cx="465569" cy="44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3" idx="3"/>
            <a:endCxn id="14" idx="1"/>
          </p:cNvCxnSpPr>
          <p:nvPr/>
        </p:nvCxnSpPr>
        <p:spPr>
          <a:xfrm>
            <a:off x="5746630" y="2952406"/>
            <a:ext cx="612616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2" idx="0"/>
            <a:endCxn id="13" idx="2"/>
          </p:cNvCxnSpPr>
          <p:nvPr/>
        </p:nvCxnSpPr>
        <p:spPr>
          <a:xfrm flipV="1">
            <a:off x="5510828" y="3137072"/>
            <a:ext cx="0" cy="41870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endCxn id="20" idx="0"/>
          </p:cNvCxnSpPr>
          <p:nvPr/>
        </p:nvCxnSpPr>
        <p:spPr>
          <a:xfrm>
            <a:off x="8232489" y="2054051"/>
            <a:ext cx="2384063" cy="146252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4" idx="0"/>
            <a:endCxn id="18" idx="2"/>
          </p:cNvCxnSpPr>
          <p:nvPr/>
        </p:nvCxnSpPr>
        <p:spPr>
          <a:xfrm flipV="1">
            <a:off x="6595048" y="2264730"/>
            <a:ext cx="565811" cy="50301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4150035" y="4704555"/>
            <a:ext cx="2185277" cy="150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6988449" y="4704555"/>
            <a:ext cx="779574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8232489" y="3956224"/>
            <a:ext cx="248320" cy="6077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8699307" y="3771051"/>
            <a:ext cx="717691" cy="150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10090785" y="3786067"/>
            <a:ext cx="1905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3947949" y="3970743"/>
            <a:ext cx="624005" cy="62346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4863121" y="3672316"/>
            <a:ext cx="359776" cy="437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5575286" y="3188872"/>
            <a:ext cx="7601" cy="31173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5796595" y="2888874"/>
            <a:ext cx="506149" cy="835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6887352" y="2882595"/>
            <a:ext cx="366995" cy="22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7812015" y="2872813"/>
            <a:ext cx="271092" cy="1308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8398161" y="3191913"/>
            <a:ext cx="79646" cy="27224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8709926" y="3604322"/>
            <a:ext cx="669615" cy="861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10090785" y="3586384"/>
            <a:ext cx="190500" cy="1501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6562086" y="2325711"/>
            <a:ext cx="427473" cy="36532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7496901" y="2019855"/>
            <a:ext cx="134141" cy="389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8304547" y="2007655"/>
            <a:ext cx="2368362" cy="144848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1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185" y="5085261"/>
            <a:ext cx="406155" cy="385847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9438" y="4006098"/>
            <a:ext cx="371923" cy="371923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561" y="5085261"/>
            <a:ext cx="419544" cy="398566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406" y="5094139"/>
            <a:ext cx="371923" cy="371923"/>
          </a:xfrm>
          <a:prstGeom prst="rect">
            <a:avLst/>
          </a:prstGeom>
        </p:spPr>
      </p:pic>
      <p:pic>
        <p:nvPicPr>
          <p:cNvPr id="157" name="Picture 1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727" y="3187818"/>
            <a:ext cx="419544" cy="398566"/>
          </a:xfrm>
          <a:prstGeom prst="rect">
            <a:avLst/>
          </a:prstGeom>
        </p:spPr>
      </p:pic>
      <p:pic>
        <p:nvPicPr>
          <p:cNvPr id="158" name="Picture 1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999" y="5255402"/>
            <a:ext cx="384125" cy="364918"/>
          </a:xfrm>
          <a:prstGeom prst="rect">
            <a:avLst/>
          </a:prstGeom>
        </p:spPr>
      </p:pic>
      <p:pic>
        <p:nvPicPr>
          <p:cNvPr id="159" name="Picture 1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277" y="5242531"/>
            <a:ext cx="384125" cy="364918"/>
          </a:xfrm>
          <a:prstGeom prst="rect">
            <a:avLst/>
          </a:prstGeom>
        </p:spPr>
      </p:pic>
      <p:pic>
        <p:nvPicPr>
          <p:cNvPr id="160" name="Picture 1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475" y="5270929"/>
            <a:ext cx="384125" cy="364918"/>
          </a:xfrm>
          <a:prstGeom prst="rect">
            <a:avLst/>
          </a:prstGeom>
        </p:spPr>
      </p:pic>
      <p:pic>
        <p:nvPicPr>
          <p:cNvPr id="161" name="Picture 1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378" y="3344738"/>
            <a:ext cx="384125" cy="364918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1838" y="4158498"/>
            <a:ext cx="371923" cy="371923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7038" y="4158498"/>
            <a:ext cx="371923" cy="371923"/>
          </a:xfrm>
          <a:prstGeom prst="rect">
            <a:avLst/>
          </a:prstGeom>
        </p:spPr>
      </p:pic>
      <p:sp>
        <p:nvSpPr>
          <p:cNvPr id="164" name="TextBox 163"/>
          <p:cNvSpPr txBox="1"/>
          <p:nvPr/>
        </p:nvSpPr>
        <p:spPr>
          <a:xfrm>
            <a:off x="1460204" y="4759425"/>
            <a:ext cx="201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Incoming - 1000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9564102" y="4634745"/>
            <a:ext cx="201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Incoming - 1500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5941622" y="3693315"/>
            <a:ext cx="201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Incoming - 1000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1167592" y="5136122"/>
            <a:ext cx="232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Outgoing - 50000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1179943" y="5421944"/>
            <a:ext cx="232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Outgoing - 50001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1171590" y="5721113"/>
            <a:ext cx="232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Outgoing - 50005</a:t>
            </a:r>
          </a:p>
        </p:txBody>
      </p:sp>
    </p:spTree>
    <p:extLst>
      <p:ext uri="{BB962C8B-B14F-4D97-AF65-F5344CB8AC3E}">
        <p14:creationId xmlns:p14="http://schemas.microsoft.com/office/powerpoint/2010/main" val="40666388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500"/>
                            </p:stCondLst>
                            <p:childTnLst>
                              <p:par>
                                <p:cTn id="1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000"/>
                            </p:stCondLst>
                            <p:childTnLst>
                              <p:par>
                                <p:cTn id="1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000"/>
                            </p:stCondLst>
                            <p:childTnLst>
                              <p:par>
                                <p:cTn id="2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500"/>
                            </p:stCondLst>
                            <p:childTnLst>
                              <p:par>
                                <p:cTn id="2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1500"/>
                            </p:stCondLst>
                            <p:childTnLst>
                              <p:par>
                                <p:cTn id="2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2000"/>
                            </p:stCondLst>
                            <p:childTnLst>
                              <p:par>
                                <p:cTn id="2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1000"/>
                            </p:stCondLst>
                            <p:childTnLst>
                              <p:par>
                                <p:cTn id="2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164" grpId="0"/>
      <p:bldP spid="165" grpId="0"/>
      <p:bldP spid="166" grpId="0"/>
      <p:bldP spid="167" grpId="0"/>
      <p:bldP spid="168" grpId="0"/>
      <p:bldP spid="16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Seven Layers of OSI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Physical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Link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Network Layer ✔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Transport Layer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/>
              <a:t>✔</a:t>
            </a:r>
            <a:endParaRPr lang="en-US" b="1" dirty="0">
              <a:solidFill>
                <a:srgbClr val="7030A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Session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Presentation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Application Layer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C6A901D-7077-42BE-AE8B-B5CA23D0C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</p:spTree>
    <p:extLst>
      <p:ext uri="{BB962C8B-B14F-4D97-AF65-F5344CB8AC3E}">
        <p14:creationId xmlns:p14="http://schemas.microsoft.com/office/powerpoint/2010/main" val="2129344491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Application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protocols like HTTP, FTP etc.</a:t>
            </a:r>
          </a:p>
          <a:p>
            <a:r>
              <a:rPr lang="en-US" b="1" dirty="0"/>
              <a:t>HTTP</a:t>
            </a:r>
            <a:r>
              <a:rPr lang="en-US" dirty="0"/>
              <a:t> – Hypertext Transfer Protocol</a:t>
            </a:r>
          </a:p>
          <a:p>
            <a:pPr lvl="1"/>
            <a:r>
              <a:rPr lang="en-US" dirty="0"/>
              <a:t>Can transfer any type of content</a:t>
            </a:r>
          </a:p>
          <a:p>
            <a:pPr lvl="1"/>
            <a:r>
              <a:rPr lang="en-US" dirty="0"/>
              <a:t>Primarily for text – Hypertext i.e. with Hyperlinks</a:t>
            </a:r>
          </a:p>
          <a:p>
            <a:pPr lvl="1"/>
            <a:r>
              <a:rPr lang="en-US" dirty="0"/>
              <a:t>Protocol takes care of only transferring data</a:t>
            </a:r>
          </a:p>
          <a:p>
            <a:pPr lvl="1"/>
            <a:r>
              <a:rPr lang="en-US" dirty="0"/>
              <a:t>Understood by </a:t>
            </a:r>
            <a:r>
              <a:rPr lang="en-US" b="1" dirty="0"/>
              <a:t>Web Browsers</a:t>
            </a:r>
          </a:p>
          <a:p>
            <a:pPr lvl="1"/>
            <a:r>
              <a:rPr lang="en-US" u="sng" dirty="0"/>
              <a:t>Not</a:t>
            </a:r>
            <a:r>
              <a:rPr lang="en-US" dirty="0"/>
              <a:t> the same as HTML – HTML is usually transferred over HTTP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C9BF047-88E0-4CD1-9563-7BE5628C1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</p:spTree>
    <p:extLst>
      <p:ext uri="{BB962C8B-B14F-4D97-AF65-F5344CB8AC3E}">
        <p14:creationId xmlns:p14="http://schemas.microsoft.com/office/powerpoint/2010/main" val="1305112751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</a:t>
            </a:r>
            <a:r>
              <a:rPr lang="en-US" dirty="0" err="1"/>
              <a:t>yper</a:t>
            </a:r>
            <a:r>
              <a:rPr lang="en-US" b="1" dirty="0" err="1"/>
              <a:t>T</a:t>
            </a:r>
            <a:r>
              <a:rPr lang="en-US" dirty="0" err="1"/>
              <a:t>ext</a:t>
            </a:r>
            <a:r>
              <a:rPr lang="en-US" dirty="0"/>
              <a:t> </a:t>
            </a:r>
            <a:r>
              <a:rPr lang="en-US" b="1" dirty="0"/>
              <a:t>T</a:t>
            </a:r>
            <a:r>
              <a:rPr lang="en-US" dirty="0"/>
              <a:t>ransfer </a:t>
            </a:r>
            <a:r>
              <a:rPr lang="en-US" b="1" dirty="0"/>
              <a:t>P</a:t>
            </a:r>
            <a:r>
              <a:rPr lang="en-US" dirty="0"/>
              <a:t>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Headers</a:t>
            </a:r>
          </a:p>
          <a:p>
            <a:pPr lvl="1"/>
            <a:r>
              <a:rPr lang="en-US" dirty="0"/>
              <a:t>What is being transferred - </a:t>
            </a:r>
            <a:r>
              <a:rPr lang="en-US" b="1" dirty="0"/>
              <a:t>URL</a:t>
            </a:r>
          </a:p>
          <a:p>
            <a:pPr lvl="1"/>
            <a:r>
              <a:rPr lang="en-US" dirty="0"/>
              <a:t>Size of content</a:t>
            </a:r>
          </a:p>
          <a:p>
            <a:pPr lvl="1"/>
            <a:r>
              <a:rPr lang="en-US" dirty="0"/>
              <a:t>Type of file – MIME* type</a:t>
            </a:r>
          </a:p>
          <a:p>
            <a:pPr lvl="1"/>
            <a:r>
              <a:rPr lang="en-US" dirty="0"/>
              <a:t>Extra information related to server</a:t>
            </a:r>
          </a:p>
          <a:p>
            <a:pPr lvl="1"/>
            <a:r>
              <a:rPr lang="en-US" dirty="0"/>
              <a:t>Extra information related to content</a:t>
            </a:r>
          </a:p>
          <a:p>
            <a:r>
              <a:rPr lang="en-US" dirty="0"/>
              <a:t>Body</a:t>
            </a:r>
          </a:p>
          <a:p>
            <a:pPr lvl="1"/>
            <a:r>
              <a:rPr lang="en-US" dirty="0"/>
              <a:t>Actual contents of the file – the message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869D693-0DB9-42DE-AABB-55ACDFE7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6912" y="6177280"/>
            <a:ext cx="4734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*Multipurpose Internet Mail Extensions</a:t>
            </a:r>
          </a:p>
        </p:txBody>
      </p:sp>
    </p:spTree>
    <p:extLst>
      <p:ext uri="{BB962C8B-B14F-4D97-AF65-F5344CB8AC3E}">
        <p14:creationId xmlns:p14="http://schemas.microsoft.com/office/powerpoint/2010/main" val="139862137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Parth Patil</a:t>
            </a:r>
            <a:br>
              <a:rPr lang="en-US" dirty="0"/>
            </a:b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Undergraduate, Electrical Engineering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Django, Angular, Node.js, REST, ROS, GTK, Android Studio, ... </a:t>
            </a:r>
          </a:p>
          <a:p>
            <a:r>
              <a:rPr lang="en-US" dirty="0"/>
              <a:t>Python, C++, HTML, JS/TS, Java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</p:spTree>
    <p:extLst>
      <p:ext uri="{BB962C8B-B14F-4D97-AF65-F5344CB8AC3E}">
        <p14:creationId xmlns:p14="http://schemas.microsoft.com/office/powerpoint/2010/main" val="116123611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</a:t>
            </a:r>
            <a:r>
              <a:rPr lang="en-US" dirty="0"/>
              <a:t>niform </a:t>
            </a:r>
            <a:r>
              <a:rPr lang="en-US" b="1" dirty="0"/>
              <a:t>R</a:t>
            </a:r>
            <a:r>
              <a:rPr lang="en-US" dirty="0"/>
              <a:t>esource </a:t>
            </a:r>
            <a:r>
              <a:rPr lang="en-US" b="1" dirty="0"/>
              <a:t>L</a:t>
            </a:r>
            <a:r>
              <a:rPr lang="en-US" dirty="0"/>
              <a:t>ocator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Reference to a </a:t>
            </a:r>
            <a:r>
              <a:rPr lang="en-US" b="1" dirty="0">
                <a:solidFill>
                  <a:schemeClr val="tx1"/>
                </a:solidFill>
              </a:rPr>
              <a:t>web</a:t>
            </a:r>
            <a:r>
              <a:rPr lang="en-US" dirty="0">
                <a:solidFill>
                  <a:schemeClr val="tx1"/>
                </a:solidFill>
              </a:rPr>
              <a:t> resource that specifies its location on a computer network</a:t>
            </a:r>
          </a:p>
          <a:p>
            <a:r>
              <a:rPr lang="en-US" dirty="0">
                <a:solidFill>
                  <a:schemeClr val="tx1"/>
                </a:solidFill>
              </a:rPr>
              <a:t>Usually used with HTTP</a:t>
            </a:r>
          </a:p>
          <a:p>
            <a:r>
              <a:rPr lang="en-US" dirty="0">
                <a:solidFill>
                  <a:schemeClr val="tx1"/>
                </a:solidFill>
              </a:rPr>
              <a:t>Send as part of HTTP header when requesting a resource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38FA3A3-E9A3-4A93-8545-020F0B95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</p:spTree>
    <p:extLst>
      <p:ext uri="{BB962C8B-B14F-4D97-AF65-F5344CB8AC3E}">
        <p14:creationId xmlns:p14="http://schemas.microsoft.com/office/powerpoint/2010/main" val="4110407042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</a:t>
            </a:r>
            <a:r>
              <a:rPr lang="en-US" dirty="0"/>
              <a:t>niform </a:t>
            </a:r>
            <a:r>
              <a:rPr lang="en-US" b="1" dirty="0"/>
              <a:t>R</a:t>
            </a:r>
            <a:r>
              <a:rPr lang="en-US" dirty="0"/>
              <a:t>esource </a:t>
            </a:r>
            <a:r>
              <a:rPr lang="en-US" b="1" dirty="0"/>
              <a:t>L</a:t>
            </a:r>
            <a:r>
              <a:rPr lang="en-US" dirty="0"/>
              <a:t>ocator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scheme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://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authority/path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query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fragment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authority =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userinfo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host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port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scheme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– usually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http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, can be ftp etc.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– path of resource we want -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known</a:t>
            </a:r>
          </a:p>
          <a:p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is usually (and defaults to)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80</a:t>
            </a: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query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– for passing extra information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224899F-1B48-429C-8E71-62AE9D51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</p:spTree>
    <p:extLst>
      <p:ext uri="{BB962C8B-B14F-4D97-AF65-F5344CB8AC3E}">
        <p14:creationId xmlns:p14="http://schemas.microsoft.com/office/powerpoint/2010/main" val="508046139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</a:t>
            </a:r>
            <a:r>
              <a:rPr lang="en-US" dirty="0"/>
              <a:t>niform </a:t>
            </a:r>
            <a:r>
              <a:rPr lang="en-US" b="1" dirty="0"/>
              <a:t>R</a:t>
            </a:r>
            <a:r>
              <a:rPr lang="en-US" dirty="0"/>
              <a:t>esource </a:t>
            </a:r>
            <a:r>
              <a:rPr lang="en-US" b="1" dirty="0"/>
              <a:t>L</a:t>
            </a:r>
            <a:r>
              <a:rPr lang="en-US" dirty="0"/>
              <a:t>ocator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http://www.iitb.ac.in/newacadhome/timetable.jsp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http://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using Hypertext Transfer Protocol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www.iitb.ac.in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 authority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port not specified  80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“resolves” (see DNS) to an IP like 10.102.1.111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newacadhome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timetable.jsp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path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No query or fragment specified</a:t>
            </a:r>
          </a:p>
          <a:p>
            <a:pPr lvl="1"/>
            <a:endParaRPr lang="en-US" dirty="0">
              <a:solidFill>
                <a:schemeClr val="tx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Server sends a response with the requested page</a:t>
            </a:r>
          </a:p>
          <a:p>
            <a:pPr lvl="1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3ADF8FE-1FA8-4A36-8111-5AEFC9188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</p:spTree>
    <p:extLst>
      <p:ext uri="{BB962C8B-B14F-4D97-AF65-F5344CB8AC3E}">
        <p14:creationId xmlns:p14="http://schemas.microsoft.com/office/powerpoint/2010/main" val="1213686025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in a URL and makes an HTTP request for you</a:t>
            </a:r>
          </a:p>
          <a:p>
            <a:r>
              <a:rPr lang="en-US" dirty="0"/>
              <a:t>Receives the content and understands it</a:t>
            </a:r>
          </a:p>
          <a:p>
            <a:r>
              <a:rPr lang="en-US" dirty="0"/>
              <a:t>Displays it to the user</a:t>
            </a:r>
          </a:p>
          <a:p>
            <a:r>
              <a:rPr lang="en-US" dirty="0"/>
              <a:t>Allows the user to interact with the received content</a:t>
            </a:r>
          </a:p>
          <a:p>
            <a:r>
              <a:rPr lang="en-US" dirty="0"/>
              <a:t>Makes more requests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2306A20-467D-4B9F-9B77-F8D9BB563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</p:spTree>
    <p:extLst>
      <p:ext uri="{BB962C8B-B14F-4D97-AF65-F5344CB8AC3E}">
        <p14:creationId xmlns:p14="http://schemas.microsoft.com/office/powerpoint/2010/main" val="3867739534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Seven Layers of OSI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Physical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Link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Network Layer ✔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Transport Layer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/>
              <a:t>✔</a:t>
            </a:r>
            <a:endParaRPr lang="en-US" b="1" dirty="0">
              <a:solidFill>
                <a:srgbClr val="7030A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Session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Presentation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Application Layer </a:t>
            </a:r>
            <a:r>
              <a:rPr lang="en-US" b="1" dirty="0"/>
              <a:t>✔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03F7A82-085D-4CA0-9BF6-9EF2E2BA9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</p:spTree>
    <p:extLst>
      <p:ext uri="{BB962C8B-B14F-4D97-AF65-F5344CB8AC3E}">
        <p14:creationId xmlns:p14="http://schemas.microsoft.com/office/powerpoint/2010/main" val="4067858304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</a:t>
            </a:r>
            <a:r>
              <a:rPr lang="en-US" dirty="0" err="1"/>
              <a:t>yper</a:t>
            </a:r>
            <a:r>
              <a:rPr lang="en-US" b="1" dirty="0" err="1"/>
              <a:t>T</a:t>
            </a:r>
            <a:r>
              <a:rPr lang="en-US" dirty="0" err="1"/>
              <a:t>ext</a:t>
            </a:r>
            <a:r>
              <a:rPr lang="en-US" dirty="0"/>
              <a:t> </a:t>
            </a:r>
            <a:r>
              <a:rPr lang="en-US" b="1" dirty="0"/>
              <a:t>M</a:t>
            </a:r>
            <a:r>
              <a:rPr lang="en-US" dirty="0"/>
              <a:t>arkup </a:t>
            </a:r>
            <a:r>
              <a:rPr lang="en-US" b="1" dirty="0"/>
              <a:t>L</a:t>
            </a:r>
            <a:r>
              <a:rPr lang="en-US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markup language is a system for </a:t>
            </a:r>
            <a:r>
              <a:rPr lang="en-US" b="1" dirty="0"/>
              <a:t>annotating</a:t>
            </a:r>
            <a:r>
              <a:rPr lang="en-US" dirty="0"/>
              <a:t> a document in a way that is </a:t>
            </a:r>
            <a:r>
              <a:rPr lang="en-US" b="1" dirty="0"/>
              <a:t>syntactically distinguishable </a:t>
            </a:r>
            <a:r>
              <a:rPr lang="en-US" dirty="0"/>
              <a:t>from the text</a:t>
            </a:r>
          </a:p>
          <a:p>
            <a:r>
              <a:rPr lang="en-US" dirty="0"/>
              <a:t>Hypertext Markup Language is the </a:t>
            </a:r>
            <a:r>
              <a:rPr lang="en-US" b="1" dirty="0"/>
              <a:t>standard</a:t>
            </a:r>
            <a:r>
              <a:rPr lang="en-US" dirty="0"/>
              <a:t> markup language for creating web pages and web applications</a:t>
            </a:r>
          </a:p>
          <a:p>
            <a:r>
              <a:rPr lang="en-US" dirty="0"/>
              <a:t>HTML elements are the building blocks of HTML pages</a:t>
            </a:r>
          </a:p>
          <a:p>
            <a:r>
              <a:rPr lang="en-US" dirty="0"/>
              <a:t>Represented by </a:t>
            </a:r>
            <a:r>
              <a:rPr lang="en-US" b="1" dirty="0"/>
              <a:t>tags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B14B9D0-4DB5-4AE4-AD48-DC26B938F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6912" y="6177280"/>
            <a:ext cx="4734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Courtesy – W3Schools</a:t>
            </a:r>
          </a:p>
        </p:txBody>
      </p:sp>
    </p:spTree>
    <p:extLst>
      <p:ext uri="{BB962C8B-B14F-4D97-AF65-F5344CB8AC3E}">
        <p14:creationId xmlns:p14="http://schemas.microsoft.com/office/powerpoint/2010/main" val="502854789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HTML tags label pieces of content such as "heading", "paragraph", "table", and so on</a:t>
            </a:r>
          </a:p>
          <a:p>
            <a:r>
              <a:rPr lang="en-US" dirty="0"/>
              <a:t>Browsers do not display the HTML tags, but use them to render the content of the page</a:t>
            </a:r>
          </a:p>
          <a:p>
            <a:r>
              <a:rPr lang="en-US" dirty="0"/>
              <a:t>For example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&lt;b&gt;</a:t>
            </a:r>
            <a:r>
              <a:rPr lang="en-US" dirty="0"/>
              <a:t> - Make the text bold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&lt;p&gt;</a:t>
            </a:r>
            <a:r>
              <a:rPr lang="en-US" dirty="0"/>
              <a:t> - Begin a new paragraph</a:t>
            </a:r>
          </a:p>
          <a:p>
            <a:r>
              <a:rPr lang="en-US" dirty="0"/>
              <a:t>Closed as </a:t>
            </a:r>
            <a:r>
              <a:rPr lang="en-US" dirty="0">
                <a:latin typeface="Consolas" panose="020B0609020204030204" pitchFamily="49" charset="0"/>
              </a:rPr>
              <a:t>&lt;/tag&gt;</a:t>
            </a:r>
            <a:r>
              <a:rPr lang="en-US" dirty="0"/>
              <a:t> e.g. </a:t>
            </a:r>
            <a:r>
              <a:rPr lang="en-US" dirty="0">
                <a:latin typeface="Consolas" panose="020B0609020204030204" pitchFamily="49" charset="0"/>
              </a:rPr>
              <a:t>&lt;b&gt;</a:t>
            </a:r>
            <a:r>
              <a:rPr lang="en-US" b="1" dirty="0">
                <a:latin typeface="Consolas" panose="020B0609020204030204" pitchFamily="49" charset="0"/>
              </a:rPr>
              <a:t>This is bold</a:t>
            </a:r>
            <a:r>
              <a:rPr lang="en-US" dirty="0">
                <a:latin typeface="Consolas" panose="020B0609020204030204" pitchFamily="49" charset="0"/>
              </a:rPr>
              <a:t>&lt;/b&gt;</a:t>
            </a:r>
          </a:p>
          <a:p>
            <a:r>
              <a:rPr lang="en-US" dirty="0">
                <a:latin typeface="+mj-lt"/>
              </a:rPr>
              <a:t>Just syntax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C3289AD-CF13-4C0D-8C81-865049EE5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6912" y="6177280"/>
            <a:ext cx="4734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Courtesy – W3Schools</a:t>
            </a:r>
          </a:p>
        </p:txBody>
      </p:sp>
    </p:spTree>
    <p:extLst>
      <p:ext uri="{BB962C8B-B14F-4D97-AF65-F5344CB8AC3E}">
        <p14:creationId xmlns:p14="http://schemas.microsoft.com/office/powerpoint/2010/main" val="1619971620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HTML Skeleton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B0A76EF-22C1-4526-8A7F-680EC895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52987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&lt;!DOCTYPE html&gt;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&lt;html&gt;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	&lt;head&gt;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		&lt;title&gt;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Page Title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&lt;/title&gt;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	&lt;/head&gt;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	&lt;body&gt;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		&lt;h1&gt;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My First Heading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&lt;/h1&gt;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		&lt;p&gt;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My first paragraph.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&lt;/p&gt;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	&lt;/body&gt;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&lt;/html&gt;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7688718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&lt;a&gt;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109604" y="3732425"/>
            <a:ext cx="8915400" cy="214344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+mj-lt"/>
              </a:rPr>
              <a:t>Things to note:</a:t>
            </a:r>
          </a:p>
          <a:p>
            <a:pPr lvl="1" indent="0">
              <a:spcAft>
                <a:spcPts val="0"/>
              </a:spcAft>
            </a:pPr>
            <a:r>
              <a:rPr lang="en-US" sz="1800" dirty="0" err="1">
                <a:solidFill>
                  <a:srgbClr val="FF0000"/>
                </a:solidFill>
                <a:latin typeface="+mj-lt"/>
              </a:rPr>
              <a:t>href</a:t>
            </a:r>
            <a:r>
              <a:rPr lang="en-US" sz="1800" dirty="0">
                <a:latin typeface="+mj-lt"/>
              </a:rPr>
              <a:t> and </a:t>
            </a:r>
            <a:r>
              <a:rPr lang="en-US" sz="1800" dirty="0" err="1">
                <a:solidFill>
                  <a:srgbClr val="FF0000"/>
                </a:solidFill>
                <a:latin typeface="+mj-lt"/>
              </a:rPr>
              <a:t>src</a:t>
            </a:r>
            <a:r>
              <a:rPr lang="en-US" sz="1800" dirty="0">
                <a:latin typeface="+mj-lt"/>
              </a:rPr>
              <a:t> are </a:t>
            </a:r>
            <a:r>
              <a:rPr lang="en-US" sz="1800" b="1" dirty="0">
                <a:latin typeface="+mj-lt"/>
              </a:rPr>
              <a:t>attributes</a:t>
            </a:r>
            <a:r>
              <a:rPr lang="en-US" sz="1800" dirty="0">
                <a:latin typeface="+mj-lt"/>
              </a:rPr>
              <a:t>, the expressions in quotes are </a:t>
            </a:r>
            <a:r>
              <a:rPr lang="en-US" sz="1800" b="1" dirty="0">
                <a:latin typeface="+mj-lt"/>
              </a:rPr>
              <a:t>values</a:t>
            </a:r>
          </a:p>
          <a:p>
            <a:pPr lvl="1" indent="0">
              <a:spcAft>
                <a:spcPts val="0"/>
              </a:spcAft>
            </a:pPr>
            <a:r>
              <a:rPr lang="en-US" sz="1800" dirty="0">
                <a:latin typeface="+mj-lt"/>
              </a:rPr>
              <a:t>One tag can have one or more attributes (or none)</a:t>
            </a:r>
          </a:p>
          <a:p>
            <a:pPr lvl="1" indent="0">
              <a:spcAft>
                <a:spcPts val="0"/>
              </a:spcAft>
            </a:pPr>
            <a:r>
              <a:rPr lang="en-US" sz="1800" dirty="0">
                <a:latin typeface="+mj-lt"/>
              </a:rPr>
              <a:t>Attributes control content in the tag</a:t>
            </a:r>
          </a:p>
          <a:p>
            <a:pPr lvl="1" indent="0">
              <a:spcAft>
                <a:spcPts val="0"/>
              </a:spcAft>
            </a:pPr>
            <a:r>
              <a:rPr lang="en-US" sz="18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img</a:t>
            </a:r>
            <a:r>
              <a:rPr lang="en-US" sz="1800" dirty="0">
                <a:latin typeface="+mj-lt"/>
              </a:rPr>
              <a:t> has no end tag</a:t>
            </a:r>
          </a:p>
          <a:p>
            <a:pPr lvl="1" indent="0">
              <a:spcAft>
                <a:spcPts val="0"/>
              </a:spcAft>
            </a:pPr>
            <a:r>
              <a:rPr lang="en-US" sz="1800" b="1" dirty="0">
                <a:solidFill>
                  <a:srgbClr val="8000FF"/>
                </a:solidFill>
                <a:latin typeface="Courier New" panose="02070309020205020404" pitchFamily="49" charset="0"/>
              </a:rPr>
              <a:t>image.jpg</a:t>
            </a:r>
            <a:r>
              <a:rPr lang="en-US" sz="1800" dirty="0">
                <a:solidFill>
                  <a:srgbClr val="8000FF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/>
              <a:t>indicates same path as the open page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8783FFFF-B041-4D56-A236-41CF8D21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  <p:sp>
        <p:nvSpPr>
          <p:cNvPr id="6" name="Rectangle 5"/>
          <p:cNvSpPr/>
          <p:nvPr/>
        </p:nvSpPr>
        <p:spPr>
          <a:xfrm>
            <a:off x="2109604" y="2496720"/>
            <a:ext cx="92783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href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"http://www.iitb.ac.in/newacadhome/timetable.jsp"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IITB Timetable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&lt;/a&gt;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urier New" panose="020703090202050204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image.jpg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alt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My Image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104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height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8000FF"/>
                </a:solidFill>
                <a:latin typeface="Courier New" panose="02070309020205020404" pitchFamily="49" charset="0"/>
              </a:rPr>
              <a:t>142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61182968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nesting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B1488A0-39A0-4FEB-93CF-12600471E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  <p:sp>
        <p:nvSpPr>
          <p:cNvPr id="4" name="Rectangle 3"/>
          <p:cNvSpPr/>
          <p:nvPr/>
        </p:nvSpPr>
        <p:spPr>
          <a:xfrm>
            <a:off x="3022600" y="265017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&lt;ul&gt;</a:t>
            </a:r>
            <a:endParaRPr lang="it-IT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	&lt;li&gt;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Coffee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&lt;/li&gt;</a:t>
            </a:r>
            <a:endParaRPr lang="it-IT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Tea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&lt;/li&gt;</a:t>
            </a:r>
            <a:endParaRPr lang="it-IT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&lt;li&gt;</a:t>
            </a:r>
            <a:r>
              <a:rPr lang="it-IT" b="1" dirty="0">
                <a:solidFill>
                  <a:srgbClr val="000000"/>
                </a:solidFill>
                <a:latin typeface="Courier New" panose="02070309020205020404" pitchFamily="49" charset="0"/>
              </a:rPr>
              <a:t>Milk</a:t>
            </a:r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&lt;/li&gt;</a:t>
            </a:r>
            <a:endParaRPr lang="it-IT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&lt;/ul&gt;</a:t>
            </a:r>
            <a:endParaRPr lang="it-IT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66720" y="4566337"/>
            <a:ext cx="6644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&lt;ul&gt;</a:t>
            </a:r>
            <a:r>
              <a:rPr lang="en-US" dirty="0">
                <a:latin typeface="Consolas" panose="020B0609020204030204" pitchFamily="49" charset="0"/>
              </a:rPr>
              <a:t> - </a:t>
            </a:r>
            <a:r>
              <a:rPr lang="en-US" dirty="0">
                <a:latin typeface="+mj-lt"/>
              </a:rPr>
              <a:t>Unordered List</a:t>
            </a:r>
          </a:p>
          <a:p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&lt;li&gt;</a:t>
            </a:r>
            <a:r>
              <a:rPr lang="en-US" dirty="0">
                <a:latin typeface="Consolas" panose="020B0609020204030204" pitchFamily="49" charset="0"/>
              </a:rPr>
              <a:t> - </a:t>
            </a:r>
            <a:r>
              <a:rPr lang="en-US" dirty="0">
                <a:latin typeface="+mj-lt"/>
              </a:rPr>
              <a:t>List Item</a:t>
            </a:r>
          </a:p>
          <a:p>
            <a:r>
              <a:rPr lang="it-IT" dirty="0">
                <a:solidFill>
                  <a:srgbClr val="0000FF"/>
                </a:solidFill>
                <a:latin typeface="Courier New" panose="02070309020205020404" pitchFamily="49" charset="0"/>
              </a:rPr>
              <a:t>&lt;ol&gt;</a:t>
            </a:r>
            <a:r>
              <a:rPr lang="en-US" dirty="0">
                <a:latin typeface="Consolas" panose="020B0609020204030204" pitchFamily="49" charset="0"/>
              </a:rPr>
              <a:t> - </a:t>
            </a:r>
            <a:r>
              <a:rPr lang="en-US" dirty="0">
                <a:latin typeface="+mj-lt"/>
              </a:rPr>
              <a:t>Ordered List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39554" y="2961923"/>
            <a:ext cx="2753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Coffee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Milk</a:t>
            </a:r>
          </a:p>
        </p:txBody>
      </p:sp>
    </p:spTree>
    <p:extLst>
      <p:ext uri="{BB962C8B-B14F-4D97-AF65-F5344CB8AC3E}">
        <p14:creationId xmlns:p14="http://schemas.microsoft.com/office/powerpoint/2010/main" val="237547707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Hardware</a:t>
            </a:r>
          </a:p>
          <a:p>
            <a:r>
              <a:rPr lang="en-US" dirty="0"/>
              <a:t>Desktop OS – Windows, GNU/Linux or </a:t>
            </a:r>
            <a:r>
              <a:rPr lang="en-US" dirty="0" err="1"/>
              <a:t>macOS</a:t>
            </a:r>
            <a:endParaRPr lang="en-US" dirty="0"/>
          </a:p>
          <a:p>
            <a:r>
              <a:rPr lang="en-US" dirty="0"/>
              <a:t>Python</a:t>
            </a:r>
          </a:p>
          <a:p>
            <a:r>
              <a:rPr lang="en-US" dirty="0"/>
              <a:t>Web Browser - Mozilla Firefox or Google Chrome</a:t>
            </a:r>
          </a:p>
          <a:p>
            <a:r>
              <a:rPr lang="en-US" dirty="0"/>
              <a:t>Code Editor – Notepad++, VS Code, Sublime etc.</a:t>
            </a:r>
          </a:p>
          <a:p>
            <a:r>
              <a:rPr lang="en-US" dirty="0"/>
              <a:t>Basics of Programming – CS101</a:t>
            </a:r>
          </a:p>
          <a:p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18B643E-969B-4C9A-8C02-F8F9CC2F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</p:spTree>
    <p:extLst>
      <p:ext uri="{BB962C8B-B14F-4D97-AF65-F5344CB8AC3E}">
        <p14:creationId xmlns:p14="http://schemas.microsoft.com/office/powerpoint/2010/main" val="2508157396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common tags </a:t>
            </a:r>
            <a:r>
              <a:rPr lang="en-US" sz="2800" dirty="0"/>
              <a:t>(Non-exhaustive)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198" y="2454489"/>
            <a:ext cx="8915400" cy="3514511"/>
          </a:xfrm>
        </p:spPr>
        <p:txBody>
          <a:bodyPr>
            <a:normAutofit/>
          </a:bodyPr>
          <a:lstStyle/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&lt;html&gt;</a:t>
            </a:r>
            <a:r>
              <a:rPr lang="en-US" sz="2000" dirty="0">
                <a:latin typeface="Consolas" panose="020B0609020204030204" pitchFamily="49" charset="0"/>
              </a:rPr>
              <a:t> - HTML document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&lt;body&gt;</a:t>
            </a:r>
            <a:r>
              <a:rPr lang="en-US" sz="2000" dirty="0">
                <a:latin typeface="Consolas" panose="020B0609020204030204" pitchFamily="49" charset="0"/>
              </a:rPr>
              <a:t> - Main body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&lt;h1&gt;</a:t>
            </a:r>
            <a:r>
              <a:rPr lang="en-US" sz="2000" dirty="0">
                <a:latin typeface="Consolas" panose="020B0609020204030204" pitchFamily="49" charset="0"/>
              </a:rPr>
              <a:t> - Biggest heading, &lt;h2&gt;, &lt;h3&gt; are progressively smaller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&lt;b&gt;</a:t>
            </a:r>
            <a:r>
              <a:rPr lang="en-US" sz="2000" dirty="0">
                <a:latin typeface="Consolas" panose="020B0609020204030204" pitchFamily="49" charset="0"/>
              </a:rPr>
              <a:t> - Bold text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&lt;a&gt;</a:t>
            </a:r>
            <a:r>
              <a:rPr lang="en-US" sz="2000" dirty="0">
                <a:latin typeface="Consolas" panose="020B0609020204030204" pitchFamily="49" charset="0"/>
              </a:rPr>
              <a:t> - Hyperlink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 - Image - no end tag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&lt;button&gt;</a:t>
            </a:r>
            <a:r>
              <a:rPr lang="en-US" sz="2000" dirty="0">
                <a:latin typeface="Consolas" panose="020B0609020204030204" pitchFamily="49" charset="0"/>
              </a:rPr>
              <a:t> - Button!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&lt;div&gt;</a:t>
            </a:r>
            <a:r>
              <a:rPr lang="en-US" sz="2000" dirty="0">
                <a:latin typeface="Consolas" panose="020B0609020204030204" pitchFamily="49" charset="0"/>
              </a:rPr>
              <a:t> - Division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&lt;p&gt;</a:t>
            </a:r>
            <a:r>
              <a:rPr lang="en-US" sz="2000" dirty="0">
                <a:latin typeface="Consolas" panose="020B0609020204030204" pitchFamily="49" charset="0"/>
              </a:rPr>
              <a:t> - Paragraph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br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 - Line Break - no end tag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&lt;pre&gt;</a:t>
            </a:r>
            <a:r>
              <a:rPr lang="en-US" sz="2000" dirty="0">
                <a:latin typeface="Consolas" panose="020B0609020204030204" pitchFamily="49" charset="0"/>
              </a:rPr>
              <a:t> - Preformatted </a:t>
            </a:r>
            <a:r>
              <a:rPr lang="en-US" sz="2000" dirty="0" err="1">
                <a:latin typeface="Consolas" panose="020B0609020204030204" pitchFamily="49" charset="0"/>
              </a:rPr>
              <a:t>texT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5209142-4279-48FE-B6E2-9D054D14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</p:spTree>
    <p:extLst>
      <p:ext uri="{BB962C8B-B14F-4D97-AF65-F5344CB8AC3E}">
        <p14:creationId xmlns:p14="http://schemas.microsoft.com/office/powerpoint/2010/main" val="3295609352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8047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" panose="020B0502040204020203" pitchFamily="34" charset="0"/>
              </a:rPr>
              <a:t>What is the Web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see in a Web Browser!</a:t>
            </a:r>
          </a:p>
          <a:p>
            <a:r>
              <a:rPr lang="en-US" dirty="0"/>
              <a:t>HTML – not really</a:t>
            </a:r>
          </a:p>
          <a:p>
            <a:r>
              <a:rPr lang="en-US" dirty="0"/>
              <a:t>A set of documents connected to each other.</a:t>
            </a:r>
          </a:p>
          <a:p>
            <a:r>
              <a:rPr lang="en-US" dirty="0"/>
              <a:t>A system of </a:t>
            </a:r>
            <a:r>
              <a:rPr lang="en-US" b="1" dirty="0"/>
              <a:t>Internet servers</a:t>
            </a:r>
            <a:r>
              <a:rPr lang="en-US" dirty="0"/>
              <a:t> that support specially formatted documents, supporting links to other documents as well as graphics, audio and video files.</a:t>
            </a:r>
          </a:p>
          <a:p>
            <a:r>
              <a:rPr lang="en-US" dirty="0"/>
              <a:t>Are </a:t>
            </a:r>
            <a:r>
              <a:rPr lang="en-US" i="1" dirty="0"/>
              <a:t>Web</a:t>
            </a:r>
            <a:r>
              <a:rPr lang="en-US" dirty="0"/>
              <a:t> and </a:t>
            </a:r>
            <a:r>
              <a:rPr lang="en-US" i="1" dirty="0"/>
              <a:t>Internet</a:t>
            </a:r>
            <a:r>
              <a:rPr lang="en-US" dirty="0"/>
              <a:t> synonymous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r>
              <a:rPr lang="en-US" dirty="0"/>
              <a:t> – No!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20A14BC-FB4C-46C3-B306-EA4DD9C8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</p:spTree>
    <p:extLst>
      <p:ext uri="{BB962C8B-B14F-4D97-AF65-F5344CB8AC3E}">
        <p14:creationId xmlns:p14="http://schemas.microsoft.com/office/powerpoint/2010/main" val="28095651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" panose="020B0502040204020203" pitchFamily="34" charset="0"/>
              </a:rPr>
              <a:t>What is the Internet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connected devices – a network – which talk to each other</a:t>
            </a:r>
          </a:p>
          <a:p>
            <a:r>
              <a:rPr lang="en-US" dirty="0"/>
              <a:t>A </a:t>
            </a:r>
            <a:r>
              <a:rPr lang="en-US" u="sng" dirty="0"/>
              <a:t>global</a:t>
            </a:r>
            <a:r>
              <a:rPr lang="en-US" dirty="0"/>
              <a:t> computer network providing a variety of information and communication facilities, consisting of </a:t>
            </a:r>
            <a:r>
              <a:rPr lang="en-US" u="sng" dirty="0"/>
              <a:t>interconnected networks</a:t>
            </a:r>
            <a:r>
              <a:rPr lang="en-US" dirty="0"/>
              <a:t> using </a:t>
            </a:r>
            <a:r>
              <a:rPr lang="en-US" b="1" dirty="0"/>
              <a:t>standardized communication protocols</a:t>
            </a:r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AA5C987-ADCB-4645-BAD6-B1204CFC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40589" y="5875868"/>
            <a:ext cx="2457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Courtesy – Google</a:t>
            </a:r>
          </a:p>
        </p:txBody>
      </p:sp>
    </p:spTree>
    <p:extLst>
      <p:ext uri="{BB962C8B-B14F-4D97-AF65-F5344CB8AC3E}">
        <p14:creationId xmlns:p14="http://schemas.microsoft.com/office/powerpoint/2010/main" val="10092910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Seven Layers of OSI*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Physical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Link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Network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Transport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Session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Presentation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Application Layer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6E53847-F708-45F0-A366-04C6184F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4810" y="6007938"/>
            <a:ext cx="484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 </a:t>
            </a:r>
            <a:r>
              <a:rPr lang="en-US" dirty="0"/>
              <a:t>Open Systems Interconnection model</a:t>
            </a:r>
          </a:p>
        </p:txBody>
      </p:sp>
    </p:spTree>
    <p:extLst>
      <p:ext uri="{BB962C8B-B14F-4D97-AF65-F5344CB8AC3E}">
        <p14:creationId xmlns:p14="http://schemas.microsoft.com/office/powerpoint/2010/main" val="134268503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Network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Addressing (IPV4/IPV6)</a:t>
            </a:r>
          </a:p>
          <a:p>
            <a:r>
              <a:rPr lang="en-US" dirty="0">
                <a:sym typeface="Wingdings" panose="05000000000000000000" pitchFamily="2" charset="2"/>
              </a:rPr>
              <a:t>Routing</a:t>
            </a:r>
          </a:p>
          <a:p>
            <a:r>
              <a:rPr lang="en-US" dirty="0">
                <a:sym typeface="Wingdings" panose="05000000000000000000" pitchFamily="2" charset="2"/>
              </a:rPr>
              <a:t>Path Planning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1989B17-E297-4C51-9975-8BF72C73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</p:spTree>
    <p:extLst>
      <p:ext uri="{BB962C8B-B14F-4D97-AF65-F5344CB8AC3E}">
        <p14:creationId xmlns:p14="http://schemas.microsoft.com/office/powerpoint/2010/main" val="31951625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</a:t>
            </a:r>
            <a:r>
              <a:rPr lang="en-US" dirty="0"/>
              <a:t>nternet </a:t>
            </a:r>
            <a:r>
              <a:rPr lang="en-US" b="1" dirty="0"/>
              <a:t>P</a:t>
            </a:r>
            <a:r>
              <a:rPr lang="en-US" dirty="0"/>
              <a:t>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protocol – standardized communication</a:t>
            </a:r>
          </a:p>
          <a:p>
            <a:r>
              <a:rPr lang="en-US" dirty="0"/>
              <a:t>Headers and body of </a:t>
            </a:r>
            <a:r>
              <a:rPr lang="en-US" u="sng" dirty="0"/>
              <a:t>packets</a:t>
            </a:r>
          </a:p>
          <a:p>
            <a:r>
              <a:rPr lang="en-US" dirty="0"/>
              <a:t>Protocol used by the network layer</a:t>
            </a:r>
          </a:p>
          <a:p>
            <a:r>
              <a:rPr lang="en-US" dirty="0"/>
              <a:t>Each device has a unique </a:t>
            </a:r>
            <a:r>
              <a:rPr lang="en-US" b="1" dirty="0"/>
              <a:t>IP Address</a:t>
            </a:r>
            <a:r>
              <a:rPr lang="en-US" dirty="0"/>
              <a:t> – like your postal address</a:t>
            </a:r>
          </a:p>
          <a:p>
            <a:r>
              <a:rPr lang="en-US" dirty="0"/>
              <a:t>32-bits – </a:t>
            </a:r>
            <a:r>
              <a:rPr lang="en-US" dirty="0" err="1"/>
              <a:t>xxx.xxx.xxx.xxx</a:t>
            </a:r>
            <a:r>
              <a:rPr lang="en-US" dirty="0"/>
              <a:t> (in IPv4)</a:t>
            </a:r>
          </a:p>
          <a:p>
            <a:r>
              <a:rPr lang="en-US" dirty="0"/>
              <a:t>Best effort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DCA1B69-4218-47F8-9132-74EF0909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</p:spTree>
    <p:extLst>
      <p:ext uri="{BB962C8B-B14F-4D97-AF65-F5344CB8AC3E}">
        <p14:creationId xmlns:p14="http://schemas.microsoft.com/office/powerpoint/2010/main" val="300237810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Network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</a:t>
            </a:r>
            <a:r>
              <a:rPr lang="en-US" b="1" dirty="0">
                <a:sym typeface="Wingdings" panose="05000000000000000000" pitchFamily="2" charset="2"/>
              </a:rPr>
              <a:t> B</a:t>
            </a:r>
            <a:r>
              <a:rPr lang="en-US" dirty="0">
                <a:sym typeface="Wingdings" panose="05000000000000000000" pitchFamily="2" charset="2"/>
              </a:rPr>
              <a:t> – A and B can talk – we already have this</a:t>
            </a:r>
          </a:p>
          <a:p>
            <a:r>
              <a:rPr lang="en-US" b="1" dirty="0">
                <a:sym typeface="Wingdings" panose="05000000000000000000" pitchFamily="2" charset="2"/>
              </a:rPr>
              <a:t>A  B    …    C</a:t>
            </a:r>
          </a:p>
          <a:p>
            <a:r>
              <a:rPr lang="en-US" b="1" dirty="0">
                <a:sym typeface="Wingdings" panose="05000000000000000000" pitchFamily="2" charset="2"/>
              </a:rPr>
              <a:t>A  B    …    B  C</a:t>
            </a:r>
          </a:p>
          <a:p>
            <a:r>
              <a:rPr lang="en-US" b="1" dirty="0">
                <a:sym typeface="Wingdings" panose="05000000000000000000" pitchFamily="2" charset="2"/>
              </a:rPr>
              <a:t>A  B    …    B  C    …    A  C</a:t>
            </a:r>
          </a:p>
          <a:p>
            <a:r>
              <a:rPr lang="en-US" dirty="0">
                <a:sym typeface="Wingdings" panose="05000000000000000000" pitchFamily="2" charset="2"/>
              </a:rPr>
              <a:t>What if D comes up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? - </a:t>
            </a:r>
            <a:r>
              <a:rPr lang="en-US" baseline="30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4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</a:t>
            </a:r>
            <a:r>
              <a:rPr lang="en-US" baseline="-25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2 </a:t>
            </a:r>
            <a:r>
              <a:rPr lang="en-US" dirty="0">
                <a:sym typeface="Wingdings" panose="05000000000000000000" pitchFamily="2" charset="2"/>
              </a:rPr>
              <a:t>= 6</a:t>
            </a:r>
          </a:p>
          <a:p>
            <a:r>
              <a:rPr lang="en-US" dirty="0">
                <a:sym typeface="Wingdings" panose="05000000000000000000" pitchFamily="2" charset="2"/>
              </a:rPr>
              <a:t>Eventually …  </a:t>
            </a:r>
            <a:r>
              <a:rPr lang="en-US" baseline="30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50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</a:t>
            </a:r>
            <a:r>
              <a:rPr lang="en-US" baseline="-25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2 </a:t>
            </a:r>
            <a:r>
              <a:rPr lang="en-US" dirty="0">
                <a:sym typeface="Wingdings" panose="05000000000000000000" pitchFamily="2" charset="2"/>
              </a:rPr>
              <a:t>= 1225  … </a:t>
            </a:r>
            <a:r>
              <a:rPr lang="en-US" baseline="30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300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</a:t>
            </a:r>
            <a:r>
              <a:rPr lang="en-US" baseline="-25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2 </a:t>
            </a:r>
            <a:r>
              <a:rPr lang="en-US" dirty="0">
                <a:sym typeface="Wingdings" panose="05000000000000000000" pitchFamily="2" charset="2"/>
              </a:rPr>
              <a:t>= </a:t>
            </a:r>
            <a:r>
              <a:rPr lang="en-US" dirty="0"/>
              <a:t>44850</a:t>
            </a:r>
            <a:endParaRPr lang="en-US" baseline="-25000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1989B17-E297-4C51-9975-8BF72C73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Development TSS 2019 - Parth Patil, IIT Bombay</a:t>
            </a:r>
          </a:p>
        </p:txBody>
      </p:sp>
    </p:spTree>
    <p:extLst>
      <p:ext uri="{BB962C8B-B14F-4D97-AF65-F5344CB8AC3E}">
        <p14:creationId xmlns:p14="http://schemas.microsoft.com/office/powerpoint/2010/main" val="33567671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1168</TotalTime>
  <Words>1589</Words>
  <Application>Microsoft Office PowerPoint</Application>
  <PresentationFormat>Widescreen</PresentationFormat>
  <Paragraphs>279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Courier New</vt:lpstr>
      <vt:lpstr>Garamond</vt:lpstr>
      <vt:lpstr>Segoe UI</vt:lpstr>
      <vt:lpstr>Organic</vt:lpstr>
      <vt:lpstr>Web Development</vt:lpstr>
      <vt:lpstr>Parth Patil Undergraduate, Electrical Engineering</vt:lpstr>
      <vt:lpstr>Prerequisites</vt:lpstr>
      <vt:lpstr>What is the Web?</vt:lpstr>
      <vt:lpstr>What is the Internet?</vt:lpstr>
      <vt:lpstr>The Seven Layers of OSI*</vt:lpstr>
      <vt:lpstr>The Network Layer</vt:lpstr>
      <vt:lpstr>Internet Protocol</vt:lpstr>
      <vt:lpstr>The Network Layer</vt:lpstr>
      <vt:lpstr>Relaying Information</vt:lpstr>
      <vt:lpstr>The Seven Layers of OSI</vt:lpstr>
      <vt:lpstr>The Transport Layer</vt:lpstr>
      <vt:lpstr>Transmission Control Protocol</vt:lpstr>
      <vt:lpstr>Port</vt:lpstr>
      <vt:lpstr>An Analogy</vt:lpstr>
      <vt:lpstr>A Map?!</vt:lpstr>
      <vt:lpstr>The Seven Layers of OSI</vt:lpstr>
      <vt:lpstr>The Application Layer</vt:lpstr>
      <vt:lpstr>HyperText Transfer Protocol</vt:lpstr>
      <vt:lpstr>Uniform Resource Locator</vt:lpstr>
      <vt:lpstr>Uniform Resource Locator</vt:lpstr>
      <vt:lpstr>Uniform Resource Locator</vt:lpstr>
      <vt:lpstr>Web Browser</vt:lpstr>
      <vt:lpstr>The Seven Layers of OSI</vt:lpstr>
      <vt:lpstr>HyperText Markup Language</vt:lpstr>
      <vt:lpstr>HTML Tags</vt:lpstr>
      <vt:lpstr>Basic HTML Skeleton</vt:lpstr>
      <vt:lpstr>&lt;a&gt; and &lt;img&gt;</vt:lpstr>
      <vt:lpstr>Tag nesting</vt:lpstr>
      <vt:lpstr>List of common tags (Non-exhaustive)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Varun Patil</dc:creator>
  <cp:lastModifiedBy>parth patil</cp:lastModifiedBy>
  <cp:revision>73</cp:revision>
  <dcterms:created xsi:type="dcterms:W3CDTF">2018-05-28T08:38:53Z</dcterms:created>
  <dcterms:modified xsi:type="dcterms:W3CDTF">2019-06-04T17:01:46Z</dcterms:modified>
</cp:coreProperties>
</file>