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  <p:sldId id="269" r:id="rId32"/>
    <p:sldId id="270" r:id="rId33"/>
    <p:sldId id="271" r:id="rId34"/>
    <p:sldId id="272" r:id="rId3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League Spartan" charset="1" panose="00000800000000000000"/>
      <p:regular r:id="rId10"/>
    </p:embeddedFont>
    <p:embeddedFont>
      <p:font typeface="Times Neue Roman" charset="1" panose="00000500000000000000"/>
      <p:regular r:id="rId11"/>
    </p:embeddedFont>
    <p:embeddedFont>
      <p:font typeface="Times Neue Roman Bold" charset="1" panose="00000800000000000000"/>
      <p:regular r:id="rId12"/>
    </p:embeddedFont>
    <p:embeddedFont>
      <p:font typeface="Times Neue Roman Italics" charset="1" panose="00000500000000000000"/>
      <p:regular r:id="rId13"/>
    </p:embeddedFont>
    <p:embeddedFont>
      <p:font typeface="Times Neue Roman Bold Italics" charset="1" panose="00000800000000000000"/>
      <p:regular r:id="rId14"/>
    </p:embeddedFont>
    <p:embeddedFont>
      <p:font typeface="Open Sauce Light" charset="1" panose="00000400000000000000"/>
      <p:regular r:id="rId15"/>
    </p:embeddedFont>
    <p:embeddedFont>
      <p:font typeface="Open Sauce Light Bold" charset="1" panose="00000600000000000000"/>
      <p:regular r:id="rId16"/>
    </p:embeddedFont>
    <p:embeddedFont>
      <p:font typeface="Open Sauce Light Italics" charset="1" panose="00000400000000000000"/>
      <p:regular r:id="rId17"/>
    </p:embeddedFont>
    <p:embeddedFont>
      <p:font typeface="Open Sauce Light Bold Italics" charset="1" panose="000006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slides/slide1.xml" Type="http://schemas.openxmlformats.org/officeDocument/2006/relationships/slide"/><Relationship Id="rId2" Target="presProps.xml" Type="http://schemas.openxmlformats.org/officeDocument/2006/relationships/presProps"/><Relationship Id="rId20" Target="slides/slide2.xml" Type="http://schemas.openxmlformats.org/officeDocument/2006/relationships/slide"/><Relationship Id="rId21" Target="slides/slide3.xml" Type="http://schemas.openxmlformats.org/officeDocument/2006/relationships/slide"/><Relationship Id="rId22" Target="slides/slide4.xml" Type="http://schemas.openxmlformats.org/officeDocument/2006/relationships/slide"/><Relationship Id="rId23" Target="slides/slide5.xml" Type="http://schemas.openxmlformats.org/officeDocument/2006/relationships/slide"/><Relationship Id="rId24" Target="slides/slide6.xml" Type="http://schemas.openxmlformats.org/officeDocument/2006/relationships/slide"/><Relationship Id="rId25" Target="slides/slide7.xml" Type="http://schemas.openxmlformats.org/officeDocument/2006/relationships/slide"/><Relationship Id="rId26" Target="slides/slide8.xml" Type="http://schemas.openxmlformats.org/officeDocument/2006/relationships/slide"/><Relationship Id="rId27" Target="slides/slide9.xml" Type="http://schemas.openxmlformats.org/officeDocument/2006/relationships/slide"/><Relationship Id="rId28" Target="slides/slide10.xml" Type="http://schemas.openxmlformats.org/officeDocument/2006/relationships/slide"/><Relationship Id="rId29" Target="slides/slide11.xml" Type="http://schemas.openxmlformats.org/officeDocument/2006/relationships/slide"/><Relationship Id="rId3" Target="viewProps.xml" Type="http://schemas.openxmlformats.org/officeDocument/2006/relationships/viewProps"/><Relationship Id="rId30" Target="slides/slide12.xml" Type="http://schemas.openxmlformats.org/officeDocument/2006/relationships/slide"/><Relationship Id="rId31" Target="slides/slide13.xml" Type="http://schemas.openxmlformats.org/officeDocument/2006/relationships/slide"/><Relationship Id="rId32" Target="slides/slide14.xml" Type="http://schemas.openxmlformats.org/officeDocument/2006/relationships/slide"/><Relationship Id="rId33" Target="slides/slide15.xml" Type="http://schemas.openxmlformats.org/officeDocument/2006/relationships/slide"/><Relationship Id="rId34" Target="slides/slide16.xml" Type="http://schemas.openxmlformats.org/officeDocument/2006/relationships/slide"/><Relationship Id="rId35" Target="slides/slide17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0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1.png" Type="http://schemas.openxmlformats.org/officeDocument/2006/relationships/image"/><Relationship Id="rId5" Target="../media/image22.png" Type="http://schemas.openxmlformats.org/officeDocument/2006/relationships/image"/><Relationship Id="rId6" Target="../media/image23.png" Type="http://schemas.openxmlformats.org/officeDocument/2006/relationships/image"/><Relationship Id="rId7" Target="../media/image24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5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Relationship Id="rId6" Target="../media/image8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png" Type="http://schemas.openxmlformats.org/officeDocument/2006/relationships/image"/><Relationship Id="rId11" Target="../media/image19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Relationship Id="rId6" Target="../media/image14.png" Type="http://schemas.openxmlformats.org/officeDocument/2006/relationships/image"/><Relationship Id="rId7" Target="../media/image15.png" Type="http://schemas.openxmlformats.org/officeDocument/2006/relationships/image"/><Relationship Id="rId8" Target="../media/image16.png" Type="http://schemas.openxmlformats.org/officeDocument/2006/relationships/image"/><Relationship Id="rId9" Target="../media/image1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</p:spPr>
      </p:sp>
      <p:sp>
        <p:nvSpPr>
          <p:cNvPr name="AutoShape 3" id="3"/>
          <p:cNvSpPr/>
          <p:nvPr/>
        </p:nvSpPr>
        <p:spPr>
          <a:xfrm rot="5400000">
            <a:off x="-957263" y="5072062"/>
            <a:ext cx="4114800" cy="0"/>
          </a:xfrm>
          <a:prstGeom prst="line">
            <a:avLst/>
          </a:prstGeom>
          <a:ln cap="flat" w="1428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939580" y="8959606"/>
            <a:ext cx="14408839" cy="502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4"/>
              </a:lnSpc>
            </a:pPr>
            <a:r>
              <a:rPr lang="en-US" sz="2677">
                <a:solidFill>
                  <a:srgbClr val="000000"/>
                </a:solidFill>
                <a:latin typeface="Open Sauce Light"/>
              </a:rPr>
              <a:t>Avissa Putri Khairunnisa | Diky Nawa Dwi Putra | Muhammad Fakhran Gibral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62299" y="3797938"/>
            <a:ext cx="12984939" cy="2548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220"/>
              </a:lnSpc>
            </a:pPr>
            <a:r>
              <a:rPr lang="en-US" sz="7300">
                <a:solidFill>
                  <a:srgbClr val="000000"/>
                </a:solidFill>
                <a:latin typeface="League Spartan"/>
              </a:rPr>
              <a:t>Analisis Prediksi Sentimen dengan NN dan LSTM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140556" y="805042"/>
            <a:ext cx="5448812" cy="789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League Spartan"/>
              </a:rPr>
              <a:t>Laporan Challenge Platinum</a:t>
            </a:r>
          </a:p>
          <a:p>
            <a:pPr algn="r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League Spartan"/>
              </a:rPr>
              <a:t>Data Science – K4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</p:spPr>
      </p:sp>
      <p:sp>
        <p:nvSpPr>
          <p:cNvPr name="AutoShape 3" id="3"/>
          <p:cNvSpPr/>
          <p:nvPr/>
        </p:nvSpPr>
        <p:spPr>
          <a:xfrm rot="0">
            <a:off x="1028700" y="1947296"/>
            <a:ext cx="1175568" cy="137659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name="Group 4" id="4"/>
          <p:cNvGrpSpPr/>
          <p:nvPr/>
        </p:nvGrpSpPr>
        <p:grpSpPr>
          <a:xfrm rot="0">
            <a:off x="1028700" y="8907589"/>
            <a:ext cx="268055" cy="350711"/>
            <a:chOff x="0" y="0"/>
            <a:chExt cx="357406" cy="467614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5400000">
              <a:off x="40597" y="150806"/>
              <a:ext cx="467614" cy="166003"/>
            </a:xfrm>
            <a:prstGeom prst="rect">
              <a:avLst/>
            </a:prstGeom>
          </p:spPr>
        </p:pic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5400000">
              <a:off x="-150806" y="150806"/>
              <a:ext cx="467614" cy="166003"/>
            </a:xfrm>
            <a:prstGeom prst="rect">
              <a:avLst/>
            </a:prstGeom>
          </p:spPr>
        </p:pic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840229" y="2522527"/>
            <a:ext cx="8216073" cy="6385062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028700" y="1085850"/>
            <a:ext cx="14726713" cy="930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150"/>
              </a:lnSpc>
            </a:pPr>
            <a:r>
              <a:rPr lang="en-US" sz="6500">
                <a:solidFill>
                  <a:srgbClr val="000000"/>
                </a:solidFill>
                <a:latin typeface="League Spartan"/>
              </a:rPr>
              <a:t>Kesimpulan Model NN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0795870" y="5143500"/>
            <a:ext cx="4959543" cy="1646486"/>
            <a:chOff x="0" y="0"/>
            <a:chExt cx="6612725" cy="2195314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635119"/>
              <a:ext cx="6612725" cy="15601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150"/>
                </a:lnSpc>
              </a:pPr>
              <a:r>
                <a:rPr lang="en-US" sz="2100">
                  <a:solidFill>
                    <a:srgbClr val="000000"/>
                  </a:solidFill>
                  <a:latin typeface="Open Sauce Light"/>
                </a:rPr>
                <a:t>Hasil </a:t>
              </a:r>
              <a:r>
                <a:rPr lang="en-US" sz="2100">
                  <a:solidFill>
                    <a:srgbClr val="000000"/>
                  </a:solidFill>
                  <a:latin typeface="Open Sauce Light Italics"/>
                </a:rPr>
                <a:t>True Positive </a:t>
              </a:r>
              <a:r>
                <a:rPr lang="en-US" sz="2100">
                  <a:solidFill>
                    <a:srgbClr val="000000"/>
                  </a:solidFill>
                  <a:latin typeface="Open Sauce Light"/>
                </a:rPr>
                <a:t>lebih dominan, sehingga memiliki kecenderungan mengeluarkan hasil prediksi positif.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-47625"/>
              <a:ext cx="6612725" cy="4938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079"/>
                </a:lnSpc>
              </a:pPr>
              <a:r>
                <a:rPr lang="en-US" sz="2200">
                  <a:solidFill>
                    <a:srgbClr val="000000"/>
                  </a:solidFill>
                  <a:latin typeface="League Spartan"/>
                </a:rPr>
                <a:t>Confusion Matrix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1810488" y="981075"/>
            <a:ext cx="5448812" cy="789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League Spartan"/>
              </a:rPr>
              <a:t>Laporan Challenge Platinum</a:t>
            </a:r>
          </a:p>
          <a:p>
            <a:pPr algn="r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League Spartan"/>
              </a:rPr>
              <a:t>Data Science – K4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6991245" y="8907589"/>
            <a:ext cx="268055" cy="350711"/>
            <a:chOff x="0" y="0"/>
            <a:chExt cx="357406" cy="467614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5400000">
              <a:off x="40597" y="150806"/>
              <a:ext cx="467614" cy="166003"/>
            </a:xfrm>
            <a:prstGeom prst="rect">
              <a:avLst/>
            </a:prstGeom>
          </p:spPr>
        </p:pic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5400000">
              <a:off x="-150806" y="150806"/>
              <a:ext cx="467614" cy="166003"/>
            </a:xfrm>
            <a:prstGeom prst="rect">
              <a:avLst/>
            </a:prstGeom>
          </p:spPr>
        </p:pic>
      </p:grpSp>
      <p:sp>
        <p:nvSpPr>
          <p:cNvPr name="TextBox 6" id="6"/>
          <p:cNvSpPr txBox="true"/>
          <p:nvPr/>
        </p:nvSpPr>
        <p:spPr>
          <a:xfrm rot="0">
            <a:off x="11810488" y="981075"/>
            <a:ext cx="5448812" cy="789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League Spartan"/>
              </a:rPr>
              <a:t>Laporan Challenge Platinum</a:t>
            </a:r>
          </a:p>
          <a:p>
            <a:pPr algn="r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League Spartan"/>
              </a:rPr>
              <a:t>Data Science – K4</a:t>
            </a:r>
          </a:p>
        </p:txBody>
      </p:sp>
      <p:sp>
        <p:nvSpPr>
          <p:cNvPr name="AutoShape 7" id="7"/>
          <p:cNvSpPr/>
          <p:nvPr/>
        </p:nvSpPr>
        <p:spPr>
          <a:xfrm rot="5400000">
            <a:off x="-420430" y="5072063"/>
            <a:ext cx="4114800" cy="0"/>
          </a:xfrm>
          <a:prstGeom prst="line">
            <a:avLst/>
          </a:prstGeom>
          <a:ln cap="flat" w="1428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2262341" y="2350600"/>
            <a:ext cx="4773120" cy="720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00"/>
              </a:lnSpc>
            </a:pPr>
            <a:r>
              <a:rPr lang="en-US" sz="5000">
                <a:solidFill>
                  <a:srgbClr val="000000"/>
                </a:solidFill>
                <a:latin typeface="League Spartan"/>
              </a:rPr>
              <a:t>Percobaan 2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262341" y="3173450"/>
            <a:ext cx="4314555" cy="438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39"/>
              </a:lnSpc>
            </a:pPr>
            <a:r>
              <a:rPr lang="en-US" sz="2599">
                <a:solidFill>
                  <a:srgbClr val="000000"/>
                </a:solidFill>
                <a:latin typeface="Open Sauce Light"/>
              </a:rPr>
              <a:t>Model LSTM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2075729" y="4079439"/>
            <a:ext cx="6315993" cy="5355931"/>
            <a:chOff x="0" y="0"/>
            <a:chExt cx="8421324" cy="7141241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582749"/>
              <a:ext cx="8421324" cy="65584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00"/>
                </a:lnSpc>
              </a:pPr>
            </a:p>
            <a:p>
              <a:pPr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Open Sauce Light"/>
                </a:rPr>
                <a:t>Dimensi Embedding = 4</a:t>
              </a:r>
            </a:p>
            <a:p>
              <a:pPr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Open Sauce Light"/>
                </a:rPr>
                <a:t>Neurons = 128</a:t>
              </a:r>
            </a:p>
            <a:p>
              <a:pPr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Open Sauce Light"/>
                </a:rPr>
                <a:t>Dropout = 15% (minimize overfitting)</a:t>
              </a:r>
            </a:p>
            <a:p>
              <a:pPr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Open Sauce Light"/>
                </a:rPr>
                <a:t>Output Layers = 3</a:t>
              </a:r>
            </a:p>
            <a:p>
              <a:pPr>
                <a:lnSpc>
                  <a:spcPts val="2800"/>
                </a:lnSpc>
              </a:pPr>
            </a:p>
            <a:p>
              <a:pPr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Open Sauce Light"/>
                </a:rPr>
                <a:t>A</a:t>
              </a:r>
              <a:r>
                <a:rPr lang="en-US" sz="2000">
                  <a:solidFill>
                    <a:srgbClr val="000000"/>
                  </a:solidFill>
                  <a:latin typeface="Open Sauce Light"/>
                </a:rPr>
                <a:t>ctivation function = softmax -&gt; for classifying</a:t>
              </a:r>
            </a:p>
            <a:p>
              <a:pPr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Open Sauce Light"/>
                </a:rPr>
                <a:t>L</a:t>
              </a:r>
              <a:r>
                <a:rPr lang="en-US" sz="2000">
                  <a:solidFill>
                    <a:srgbClr val="000000"/>
                  </a:solidFill>
                  <a:latin typeface="Open Sauce Light"/>
                </a:rPr>
                <a:t>earning rate = 0.001</a:t>
              </a:r>
            </a:p>
            <a:p>
              <a:pPr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Open Sauce Light"/>
                </a:rPr>
                <a:t>B</a:t>
              </a:r>
              <a:r>
                <a:rPr lang="en-US" sz="2000">
                  <a:solidFill>
                    <a:srgbClr val="000000"/>
                  </a:solidFill>
                  <a:latin typeface="Open Sauce Light"/>
                </a:rPr>
                <a:t>atch size = 2</a:t>
              </a:r>
            </a:p>
            <a:p>
              <a:pPr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Open Sauce Light"/>
                </a:rPr>
                <a:t>O</a:t>
              </a:r>
              <a:r>
                <a:rPr lang="en-US" sz="2000">
                  <a:solidFill>
                    <a:srgbClr val="000000"/>
                  </a:solidFill>
                  <a:latin typeface="Open Sauce Light"/>
                </a:rPr>
                <a:t>ptimizer = adam</a:t>
              </a:r>
            </a:p>
            <a:p>
              <a:pPr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Open Sauce Light"/>
                </a:rPr>
                <a:t>L</a:t>
              </a:r>
              <a:r>
                <a:rPr lang="en-US" sz="2000">
                  <a:solidFill>
                    <a:srgbClr val="000000"/>
                  </a:solidFill>
                  <a:latin typeface="Open Sauce Light"/>
                </a:rPr>
                <a:t>oss = binary_crossentropy</a:t>
              </a:r>
            </a:p>
            <a:p>
              <a:pPr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Open Sauce Light"/>
                </a:rPr>
                <a:t>EarlyStopping = auto</a:t>
              </a:r>
            </a:p>
            <a:p>
              <a:pPr>
                <a:lnSpc>
                  <a:spcPts val="2800"/>
                </a:lnSpc>
              </a:pPr>
            </a:p>
            <a:p>
              <a:pPr>
                <a:lnSpc>
                  <a:spcPts val="2800"/>
                </a:lnSpc>
              </a:pP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-38100"/>
              <a:ext cx="8421324" cy="4936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20"/>
                </a:lnSpc>
              </a:pPr>
              <a:r>
                <a:rPr lang="en-US" sz="2300">
                  <a:solidFill>
                    <a:srgbClr val="000000"/>
                  </a:solidFill>
                  <a:latin typeface="Open Sauce Light Bold"/>
                </a:rPr>
                <a:t>Parameter Model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6991245" y="8907589"/>
            <a:ext cx="268055" cy="350711"/>
            <a:chOff x="0" y="0"/>
            <a:chExt cx="357406" cy="467614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5400000">
              <a:off x="40597" y="150806"/>
              <a:ext cx="467614" cy="166003"/>
            </a:xfrm>
            <a:prstGeom prst="rect">
              <a:avLst/>
            </a:prstGeom>
          </p:spPr>
        </p:pic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5400000">
              <a:off x="-150806" y="150806"/>
              <a:ext cx="467614" cy="166003"/>
            </a:xfrm>
            <a:prstGeom prst="rect">
              <a:avLst/>
            </a:prstGeom>
          </p:spPr>
        </p:pic>
      </p:grpSp>
      <p:sp>
        <p:nvSpPr>
          <p:cNvPr name="AutoShape 6" id="6"/>
          <p:cNvSpPr/>
          <p:nvPr/>
        </p:nvSpPr>
        <p:spPr>
          <a:xfrm rot="0">
            <a:off x="1028700" y="1947296"/>
            <a:ext cx="1175568" cy="137659"/>
          </a:xfrm>
          <a:prstGeom prst="rect">
            <a:avLst/>
          </a:prstGeom>
          <a:solidFill>
            <a:srgbClr val="000000"/>
          </a:solidFill>
        </p:spPr>
      </p:sp>
      <p:sp>
        <p:nvSpPr>
          <p:cNvPr name="TextBox 7" id="7"/>
          <p:cNvSpPr txBox="true"/>
          <p:nvPr/>
        </p:nvSpPr>
        <p:spPr>
          <a:xfrm rot="0">
            <a:off x="1028700" y="7604933"/>
            <a:ext cx="4959543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</a:pPr>
            <a:r>
              <a:rPr lang="en-US" sz="2200">
                <a:solidFill>
                  <a:srgbClr val="000000"/>
                </a:solidFill>
                <a:latin typeface="League Spartan"/>
              </a:rPr>
              <a:t>Perfoma Model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117525" y="2801492"/>
            <a:ext cx="6854376" cy="3559178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rcRect l="0" t="1038" r="0" b="1038"/>
          <a:stretch>
            <a:fillRect/>
          </a:stretch>
        </p:blipFill>
        <p:spPr>
          <a:xfrm flipH="false" flipV="false" rot="0">
            <a:off x="11390333" y="7404979"/>
            <a:ext cx="6289121" cy="2104807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9192685" y="2738262"/>
            <a:ext cx="8066615" cy="3622407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956013" y="8303734"/>
            <a:ext cx="4177641" cy="464182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14187373" y="6868285"/>
            <a:ext cx="4959543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</a:pPr>
            <a:r>
              <a:rPr lang="en-US" sz="2200">
                <a:solidFill>
                  <a:srgbClr val="000000"/>
                </a:solidFill>
                <a:latin typeface="League Spartan"/>
              </a:rPr>
              <a:t>Test Model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2877287" y="6573444"/>
            <a:ext cx="11310086" cy="1246436"/>
            <a:chOff x="0" y="0"/>
            <a:chExt cx="15080115" cy="1661914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635119"/>
              <a:ext cx="15080115" cy="10267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50"/>
                </a:lnSpc>
              </a:pPr>
              <a:r>
                <a:rPr lang="en-US" sz="2100">
                  <a:solidFill>
                    <a:srgbClr val="000000"/>
                  </a:solidFill>
                  <a:latin typeface="Open Sauce Light"/>
                </a:rPr>
                <a:t>Validation loss: 0.2446</a:t>
              </a:r>
            </a:p>
            <a:p>
              <a:pPr algn="ctr">
                <a:lnSpc>
                  <a:spcPts val="3150"/>
                </a:lnSpc>
              </a:pPr>
              <a:r>
                <a:rPr lang="en-US" sz="2100">
                  <a:solidFill>
                    <a:srgbClr val="000000"/>
                  </a:solidFill>
                  <a:latin typeface="Open Sauce Light"/>
                </a:rPr>
                <a:t>Model masih cenderung </a:t>
              </a:r>
              <a:r>
                <a:rPr lang="en-US" sz="2100">
                  <a:solidFill>
                    <a:srgbClr val="000000"/>
                  </a:solidFill>
                  <a:latin typeface="Open Sauce Light Italics"/>
                </a:rPr>
                <a:t>overfitting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-47625"/>
              <a:ext cx="15080115" cy="4938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</a:pPr>
              <a:r>
                <a:rPr lang="en-US" sz="2200">
                  <a:solidFill>
                    <a:srgbClr val="000000"/>
                  </a:solidFill>
                  <a:latin typeface="League Spartan"/>
                </a:rPr>
                <a:t>Hasil Model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1810488" y="981075"/>
            <a:ext cx="5448812" cy="789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League Spartan"/>
              </a:rPr>
              <a:t>Laporan Challenge Platinum</a:t>
            </a:r>
          </a:p>
          <a:p>
            <a:pPr algn="r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League Spartan"/>
              </a:rPr>
              <a:t>Data Science – K4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8700" y="1085850"/>
            <a:ext cx="14726713" cy="930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150"/>
              </a:lnSpc>
            </a:pPr>
            <a:r>
              <a:rPr lang="en-US" sz="6500">
                <a:solidFill>
                  <a:srgbClr val="000000"/>
                </a:solidFill>
                <a:latin typeface="League Spartan"/>
              </a:rPr>
              <a:t>Kesimpulan Model LSTM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028700" y="8790236"/>
            <a:ext cx="268055" cy="350711"/>
            <a:chOff x="0" y="0"/>
            <a:chExt cx="357406" cy="467614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5400000">
              <a:off x="40597" y="150806"/>
              <a:ext cx="467614" cy="166003"/>
            </a:xfrm>
            <a:prstGeom prst="rect">
              <a:avLst/>
            </a:prstGeom>
          </p:spPr>
        </p:pic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5400000">
              <a:off x="-150806" y="150806"/>
              <a:ext cx="467614" cy="166003"/>
            </a:xfrm>
            <a:prstGeom prst="rect">
              <a:avLst/>
            </a:prstGeom>
          </p:spPr>
        </p:pic>
      </p:grpSp>
      <p:sp>
        <p:nvSpPr>
          <p:cNvPr name="AutoShape 6" id="6"/>
          <p:cNvSpPr/>
          <p:nvPr/>
        </p:nvSpPr>
        <p:spPr>
          <a:xfrm rot="0">
            <a:off x="1028700" y="1947296"/>
            <a:ext cx="1175568" cy="137659"/>
          </a:xfrm>
          <a:prstGeom prst="rect">
            <a:avLst/>
          </a:prstGeom>
          <a:solidFill>
            <a:srgbClr val="000000"/>
          </a:solidFill>
        </p:spPr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2014769" y="2461774"/>
            <a:ext cx="8072018" cy="6328462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 rot="0">
            <a:off x="10795870" y="4320257"/>
            <a:ext cx="5537059" cy="1646486"/>
            <a:chOff x="0" y="0"/>
            <a:chExt cx="7382746" cy="2195314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635119"/>
              <a:ext cx="7382746" cy="15601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150"/>
                </a:lnSpc>
              </a:pPr>
              <a:r>
                <a:rPr lang="en-US" sz="2100">
                  <a:solidFill>
                    <a:srgbClr val="000000"/>
                  </a:solidFill>
                  <a:latin typeface="Open Sauce Light"/>
                </a:rPr>
                <a:t>Hasil </a:t>
              </a:r>
              <a:r>
                <a:rPr lang="en-US" sz="2100">
                  <a:solidFill>
                    <a:srgbClr val="000000"/>
                  </a:solidFill>
                  <a:latin typeface="Open Sauce Light Italics"/>
                </a:rPr>
                <a:t>True Positive </a:t>
              </a:r>
              <a:r>
                <a:rPr lang="en-US" sz="2100">
                  <a:solidFill>
                    <a:srgbClr val="000000"/>
                  </a:solidFill>
                  <a:latin typeface="Open Sauce Light"/>
                </a:rPr>
                <a:t>lebih dominan, sehingga memiliki kecenderungan mengeluarkan hasil prediksi positif.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-47625"/>
              <a:ext cx="7382746" cy="4938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079"/>
                </a:lnSpc>
              </a:pPr>
              <a:r>
                <a:rPr lang="en-US" sz="2200">
                  <a:solidFill>
                    <a:srgbClr val="000000"/>
                  </a:solidFill>
                  <a:latin typeface="League Spartan"/>
                </a:rPr>
                <a:t>Confusion Matrix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1810488" y="981075"/>
            <a:ext cx="5448812" cy="789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League Spartan"/>
              </a:rPr>
              <a:t>Laporan Challenge Platinum</a:t>
            </a:r>
          </a:p>
          <a:p>
            <a:pPr algn="r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League Spartan"/>
              </a:rPr>
              <a:t>Data Science – K4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1085850"/>
            <a:ext cx="14726713" cy="930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150"/>
              </a:lnSpc>
            </a:pPr>
            <a:r>
              <a:rPr lang="en-US" sz="6500">
                <a:solidFill>
                  <a:srgbClr val="000000"/>
                </a:solidFill>
                <a:latin typeface="League Spartan"/>
              </a:rPr>
              <a:t>Kesimpulan Model LSTM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466506" y="454609"/>
            <a:ext cx="17316887" cy="9377782"/>
          </a:xfrm>
          <a:prstGeom prst="rect">
            <a:avLst/>
          </a:prstGeom>
          <a:solidFill>
            <a:srgbClr val="EFEFEF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028700" y="2488389"/>
            <a:ext cx="14726713" cy="1149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>
                <a:solidFill>
                  <a:srgbClr val="000000"/>
                </a:solidFill>
                <a:latin typeface="League Spartan"/>
              </a:rPr>
              <a:t>Kesimpulan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237112" y="5799372"/>
            <a:ext cx="5352401" cy="1847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49"/>
              </a:lnSpc>
            </a:pPr>
            <a:r>
              <a:rPr lang="en-US" sz="2499">
                <a:solidFill>
                  <a:srgbClr val="000000"/>
                </a:solidFill>
                <a:latin typeface="Open Sauce Light"/>
              </a:rPr>
              <a:t>Meskipun Model NN dan LSTM   sudah ditekan kesalahan prediksi (</a:t>
            </a:r>
            <a:r>
              <a:rPr lang="en-US" sz="2499">
                <a:solidFill>
                  <a:srgbClr val="000000"/>
                </a:solidFill>
                <a:latin typeface="Open Sauce Light Italics"/>
              </a:rPr>
              <a:t>loss validation)</a:t>
            </a:r>
            <a:r>
              <a:rPr lang="en-US" sz="2499">
                <a:solidFill>
                  <a:srgbClr val="000000"/>
                </a:solidFill>
                <a:latin typeface="Open Sauce Light"/>
              </a:rPr>
              <a:t> tetapi performa model cenderung overfitting</a:t>
            </a:r>
          </a:p>
        </p:txBody>
      </p:sp>
      <p:sp>
        <p:nvSpPr>
          <p:cNvPr name="AutoShape 5" id="5"/>
          <p:cNvSpPr/>
          <p:nvPr/>
        </p:nvSpPr>
        <p:spPr>
          <a:xfrm rot="0">
            <a:off x="1028700" y="3724484"/>
            <a:ext cx="1175568" cy="137659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name="Group 6" id="6"/>
          <p:cNvGrpSpPr/>
          <p:nvPr/>
        </p:nvGrpSpPr>
        <p:grpSpPr>
          <a:xfrm rot="0">
            <a:off x="16991245" y="8907589"/>
            <a:ext cx="268055" cy="350711"/>
            <a:chOff x="0" y="0"/>
            <a:chExt cx="357406" cy="467614"/>
          </a:xfrm>
        </p:grpSpPr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5400000">
              <a:off x="40597" y="150806"/>
              <a:ext cx="467614" cy="166003"/>
            </a:xfrm>
            <a:prstGeom prst="rect">
              <a:avLst/>
            </a:prstGeom>
          </p:spPr>
        </p:pic>
        <p:pic>
          <p:nvPicPr>
            <p:cNvPr name="Picture 8" id="8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5400000">
              <a:off x="-150806" y="150806"/>
              <a:ext cx="467614" cy="166003"/>
            </a:xfrm>
            <a:prstGeom prst="rect">
              <a:avLst/>
            </a:prstGeom>
          </p:spPr>
        </p:pic>
      </p:grpSp>
      <p:sp>
        <p:nvSpPr>
          <p:cNvPr name="TextBox 9" id="9"/>
          <p:cNvSpPr txBox="true"/>
          <p:nvPr/>
        </p:nvSpPr>
        <p:spPr>
          <a:xfrm rot="0">
            <a:off x="6532286" y="5799373"/>
            <a:ext cx="5352401" cy="1847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49"/>
              </a:lnSpc>
            </a:pPr>
            <a:r>
              <a:rPr lang="en-US" sz="2499">
                <a:solidFill>
                  <a:srgbClr val="000000"/>
                </a:solidFill>
                <a:latin typeface="Open Sauce Light"/>
              </a:rPr>
              <a:t>Pada </a:t>
            </a:r>
            <a:r>
              <a:rPr lang="en-US" sz="2499">
                <a:solidFill>
                  <a:srgbClr val="000000"/>
                </a:solidFill>
                <a:latin typeface="Open Sauce Light Italics"/>
              </a:rPr>
              <a:t>confusion matrix </a:t>
            </a:r>
            <a:r>
              <a:rPr lang="en-US" sz="2499">
                <a:solidFill>
                  <a:srgbClr val="000000"/>
                </a:solidFill>
                <a:latin typeface="Open Sauce Light"/>
              </a:rPr>
              <a:t>dominan ke true positif pada label positive, artinya model akan lebih banyak menampilkan sentimen positif.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810488" y="981075"/>
            <a:ext cx="5448812" cy="789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League Spartan"/>
              </a:rPr>
              <a:t>Laporan Challenge Platinum</a:t>
            </a:r>
          </a:p>
          <a:p>
            <a:pPr algn="r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League Spartan"/>
              </a:rPr>
              <a:t>Data Science – K4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660387" y="4898106"/>
            <a:ext cx="810145" cy="810145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League Spartan"/>
                </a:rPr>
                <a:t>1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532286" y="4898106"/>
            <a:ext cx="810145" cy="810145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League Spartan"/>
                </a:rPr>
                <a:t>2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823092" y="5925850"/>
            <a:ext cx="5352401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49"/>
              </a:lnSpc>
            </a:pPr>
            <a:r>
              <a:rPr lang="en-US" sz="2499">
                <a:solidFill>
                  <a:srgbClr val="000000"/>
                </a:solidFill>
                <a:latin typeface="Open Sauce Light"/>
              </a:rPr>
              <a:t>Distribusi data masuk dalam distribusi non-normal, dengan pola menunjukkan </a:t>
            </a:r>
            <a:r>
              <a:rPr lang="en-US" sz="2499">
                <a:solidFill>
                  <a:srgbClr val="000000"/>
                </a:solidFill>
                <a:latin typeface="Open Sauce Light Italics"/>
              </a:rPr>
              <a:t>positive skewness</a:t>
            </a:r>
            <a:r>
              <a:rPr lang="en-US" sz="2499">
                <a:solidFill>
                  <a:srgbClr val="000000"/>
                </a:solidFill>
                <a:latin typeface="Open Sauce Light"/>
              </a:rPr>
              <a:t>. 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2372426" y="4898106"/>
            <a:ext cx="810145" cy="810145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League Spartan"/>
                </a:rPr>
                <a:t>3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466506" y="454609"/>
            <a:ext cx="17316887" cy="9377782"/>
          </a:xfrm>
          <a:prstGeom prst="rect">
            <a:avLst/>
          </a:prstGeom>
          <a:solidFill>
            <a:srgbClr val="EFEFEF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028700" y="2488389"/>
            <a:ext cx="14726713" cy="1149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>
                <a:solidFill>
                  <a:srgbClr val="000000"/>
                </a:solidFill>
                <a:latin typeface="League Spartan"/>
              </a:rPr>
              <a:t>Saran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1028700" y="3724484"/>
            <a:ext cx="1175568" cy="137659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name="Group 5" id="5"/>
          <p:cNvGrpSpPr/>
          <p:nvPr/>
        </p:nvGrpSpPr>
        <p:grpSpPr>
          <a:xfrm rot="0">
            <a:off x="16991245" y="8907589"/>
            <a:ext cx="268055" cy="350711"/>
            <a:chOff x="0" y="0"/>
            <a:chExt cx="357406" cy="467614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5400000">
              <a:off x="40597" y="150806"/>
              <a:ext cx="467614" cy="166003"/>
            </a:xfrm>
            <a:prstGeom prst="rect">
              <a:avLst/>
            </a:prstGeom>
          </p:spPr>
        </p:pic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5400000">
              <a:off x="-150806" y="150806"/>
              <a:ext cx="467614" cy="166003"/>
            </a:xfrm>
            <a:prstGeom prst="rect">
              <a:avLst/>
            </a:prstGeom>
          </p:spPr>
        </p:pic>
      </p:grpSp>
      <p:sp>
        <p:nvSpPr>
          <p:cNvPr name="TextBox 8" id="8"/>
          <p:cNvSpPr txBox="true"/>
          <p:nvPr/>
        </p:nvSpPr>
        <p:spPr>
          <a:xfrm rot="0">
            <a:off x="11810488" y="981075"/>
            <a:ext cx="5448812" cy="789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League Spartan"/>
              </a:rPr>
              <a:t>Laporan Challenge Platinum</a:t>
            </a:r>
          </a:p>
          <a:p>
            <a:pPr algn="r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League Spartan"/>
              </a:rPr>
              <a:t>Data Science – K4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469013" y="4858739"/>
            <a:ext cx="9311875" cy="2074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8" indent="-302259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uce Light"/>
              </a:rPr>
              <a:t>Mencoba eksperimen dengan menyamakan distribusi </a:t>
            </a:r>
            <a:r>
              <a:rPr lang="en-US" sz="2799">
                <a:solidFill>
                  <a:srgbClr val="000000"/>
                </a:solidFill>
                <a:latin typeface="Open Sauce Light"/>
              </a:rPr>
              <a:t>imbalanced dataset dengan beberapa metode seperti upsampling, undersampling, ataupun class weight.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402308" y="951066"/>
            <a:ext cx="15483384" cy="8384867"/>
          </a:xfrm>
          <a:prstGeom prst="rect">
            <a:avLst/>
          </a:prstGeom>
          <a:solidFill>
            <a:srgbClr val="EFEFEF"/>
          </a:solidFill>
        </p:spPr>
      </p:sp>
      <p:sp>
        <p:nvSpPr>
          <p:cNvPr name="AutoShape 3" id="3"/>
          <p:cNvSpPr/>
          <p:nvPr/>
        </p:nvSpPr>
        <p:spPr>
          <a:xfrm rot="5400000">
            <a:off x="-957263" y="5072062"/>
            <a:ext cx="4114800" cy="0"/>
          </a:xfrm>
          <a:prstGeom prst="line">
            <a:avLst/>
          </a:prstGeom>
          <a:ln cap="flat" w="1428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3883273" y="857250"/>
            <a:ext cx="10521453" cy="1460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900"/>
              </a:lnSpc>
            </a:pPr>
            <a:r>
              <a:rPr lang="en-US" sz="8500">
                <a:solidFill>
                  <a:srgbClr val="000000"/>
                </a:solidFill>
                <a:latin typeface="League Spartan"/>
              </a:rPr>
              <a:t>Referensi Literatur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449837" y="2642937"/>
            <a:ext cx="13950219" cy="1245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07"/>
              </a:lnSpc>
            </a:pPr>
            <a:r>
              <a:rPr lang="en-US" sz="3576">
                <a:solidFill>
                  <a:srgbClr val="000000"/>
                </a:solidFill>
                <a:latin typeface="Times Neue Roman"/>
              </a:rPr>
              <a:t>Cracking the Coding Interview_ 189 Programming Questions and Solutions (2008)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449837" y="4072289"/>
            <a:ext cx="13950219" cy="615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07"/>
              </a:lnSpc>
            </a:pPr>
            <a:r>
              <a:rPr lang="en-US" sz="3576">
                <a:solidFill>
                  <a:srgbClr val="000000"/>
                </a:solidFill>
                <a:latin typeface="Times Neue Roman"/>
              </a:rPr>
              <a:t>Deep Learning with Python (2017)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449837" y="4955354"/>
            <a:ext cx="13950219" cy="615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07"/>
              </a:lnSpc>
            </a:pPr>
            <a:r>
              <a:rPr lang="en-US" sz="3576">
                <a:solidFill>
                  <a:srgbClr val="000000"/>
                </a:solidFill>
                <a:latin typeface="Times Neue Roman"/>
              </a:rPr>
              <a:t>Hands–On Machine Learning with Scikit–Learn and TensorFlow 2e (2017)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49837" y="5828107"/>
            <a:ext cx="13950219" cy="615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07"/>
              </a:lnSpc>
            </a:pPr>
            <a:r>
              <a:rPr lang="en-US" sz="3576">
                <a:solidFill>
                  <a:srgbClr val="000000"/>
                </a:solidFill>
                <a:latin typeface="Times Neue Roman"/>
              </a:rPr>
              <a:t>Introduction to Machine Learning with Python (2016)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449837" y="6697241"/>
            <a:ext cx="13950219" cy="615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07"/>
              </a:lnSpc>
            </a:pPr>
            <a:r>
              <a:rPr lang="en-US" sz="3576">
                <a:solidFill>
                  <a:srgbClr val="000000"/>
                </a:solidFill>
                <a:latin typeface="Times Neue Roman"/>
              </a:rPr>
              <a:t>Make Your Own Neural Network (2016)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449837" y="7566376"/>
            <a:ext cx="13950219" cy="615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07"/>
              </a:lnSpc>
            </a:pPr>
            <a:r>
              <a:rPr lang="en-US" sz="3576">
                <a:solidFill>
                  <a:srgbClr val="000000"/>
                </a:solidFill>
                <a:latin typeface="Times Neue Roman"/>
              </a:rPr>
              <a:t>Pattern Recognition And Machine Learning (2006)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449837" y="8514546"/>
            <a:ext cx="13958735" cy="615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07"/>
              </a:lnSpc>
            </a:pPr>
            <a:r>
              <a:rPr lang="en-US" sz="3576">
                <a:solidFill>
                  <a:srgbClr val="000000"/>
                </a:solidFill>
                <a:latin typeface="Times Neue Roman"/>
              </a:rPr>
              <a:t>The Art of Statistics (2019)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</p:spPr>
      </p:sp>
      <p:sp>
        <p:nvSpPr>
          <p:cNvPr name="AutoShape 3" id="3"/>
          <p:cNvSpPr/>
          <p:nvPr/>
        </p:nvSpPr>
        <p:spPr>
          <a:xfrm rot="5400000">
            <a:off x="-957263" y="5072062"/>
            <a:ext cx="4114800" cy="0"/>
          </a:xfrm>
          <a:prstGeom prst="line">
            <a:avLst/>
          </a:prstGeom>
          <a:ln cap="flat" w="1428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562299" y="4327525"/>
            <a:ext cx="12984939" cy="1460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900"/>
              </a:lnSpc>
            </a:pPr>
            <a:r>
              <a:rPr lang="en-US" sz="8500">
                <a:solidFill>
                  <a:srgbClr val="000000"/>
                </a:solidFill>
                <a:latin typeface="League Spartan"/>
              </a:rPr>
              <a:t>Terima Kasih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028700" y="3895725"/>
            <a:ext cx="6949700" cy="2263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>
                <a:solidFill>
                  <a:srgbClr val="000000"/>
                </a:solidFill>
                <a:latin typeface="League Spartan"/>
              </a:rPr>
              <a:t>Latar</a:t>
            </a:r>
          </a:p>
          <a:p>
            <a:pPr>
              <a:lnSpc>
                <a:spcPts val="8800"/>
              </a:lnSpc>
            </a:pPr>
            <a:r>
              <a:rPr lang="en-US" sz="8000">
                <a:solidFill>
                  <a:srgbClr val="000000"/>
                </a:solidFill>
                <a:latin typeface="League Spartan"/>
              </a:rPr>
              <a:t>Belakang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472784" y="2523102"/>
            <a:ext cx="7786516" cy="1657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99"/>
              </a:lnSpc>
            </a:pPr>
            <a:r>
              <a:rPr lang="en-US" sz="2999">
                <a:solidFill>
                  <a:srgbClr val="000000"/>
                </a:solidFill>
                <a:latin typeface="Open Sauce Light"/>
              </a:rPr>
              <a:t>Indonesia merupakan salah satu negara dengan pengguna sosial media tertinggi, salah satunya adalah </a:t>
            </a:r>
            <a:r>
              <a:rPr lang="en-US" sz="2999">
                <a:solidFill>
                  <a:srgbClr val="000000"/>
                </a:solidFill>
                <a:latin typeface="Open Sauce Light Italics"/>
              </a:rPr>
              <a:t>Twitter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676330" y="2561202"/>
            <a:ext cx="467670" cy="530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League Spartan"/>
              </a:rPr>
              <a:t>01</a:t>
            </a:r>
          </a:p>
        </p:txBody>
      </p:sp>
      <p:sp>
        <p:nvSpPr>
          <p:cNvPr name="AutoShape 6" id="6"/>
          <p:cNvSpPr/>
          <p:nvPr/>
        </p:nvSpPr>
        <p:spPr>
          <a:xfrm rot="0">
            <a:off x="1028700" y="6457950"/>
            <a:ext cx="1175568" cy="137659"/>
          </a:xfrm>
          <a:prstGeom prst="rect">
            <a:avLst/>
          </a:prstGeom>
          <a:solidFill>
            <a:srgbClr val="000000"/>
          </a:solidFill>
        </p:spPr>
      </p:sp>
      <p:sp>
        <p:nvSpPr>
          <p:cNvPr name="TextBox 7" id="7"/>
          <p:cNvSpPr txBox="true"/>
          <p:nvPr/>
        </p:nvSpPr>
        <p:spPr>
          <a:xfrm rot="0">
            <a:off x="9472784" y="4767828"/>
            <a:ext cx="7786516" cy="1095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99"/>
              </a:lnSpc>
            </a:pPr>
            <a:r>
              <a:rPr lang="en-US" sz="2999">
                <a:solidFill>
                  <a:srgbClr val="000000"/>
                </a:solidFill>
                <a:latin typeface="Open Sauce Light"/>
              </a:rPr>
              <a:t>Cuitan yang ada sering kali berupakan kritik dengan sentimen tertentu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472784" y="6450579"/>
            <a:ext cx="7786516" cy="1095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99"/>
              </a:lnSpc>
            </a:pPr>
            <a:r>
              <a:rPr lang="en-US" sz="2999">
                <a:solidFill>
                  <a:srgbClr val="000000"/>
                </a:solidFill>
                <a:latin typeface="Open Sauce Light"/>
              </a:rPr>
              <a:t>Melihat kecenderungan cuitan yang ada di sosial media </a:t>
            </a:r>
            <a:r>
              <a:rPr lang="en-US" sz="2999">
                <a:solidFill>
                  <a:srgbClr val="000000"/>
                </a:solidFill>
                <a:latin typeface="Open Sauce Light Italics"/>
              </a:rPr>
              <a:t>Twitter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455139" y="4815453"/>
            <a:ext cx="688861" cy="530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League Spartan"/>
              </a:rPr>
              <a:t>02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455139" y="6498204"/>
            <a:ext cx="688861" cy="530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League Spartan"/>
              </a:rPr>
              <a:t>03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28700" y="8907589"/>
            <a:ext cx="268055" cy="350711"/>
            <a:chOff x="0" y="0"/>
            <a:chExt cx="357406" cy="467614"/>
          </a:xfrm>
        </p:grpSpPr>
        <p:pic>
          <p:nvPicPr>
            <p:cNvPr name="Picture 12" id="12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5400000">
              <a:off x="40597" y="150806"/>
              <a:ext cx="467614" cy="166003"/>
            </a:xfrm>
            <a:prstGeom prst="rect">
              <a:avLst/>
            </a:prstGeom>
          </p:spPr>
        </p:pic>
        <p:pic>
          <p:nvPicPr>
            <p:cNvPr name="Picture 13" id="13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5400000">
              <a:off x="-150806" y="150806"/>
              <a:ext cx="467614" cy="166003"/>
            </a:xfrm>
            <a:prstGeom prst="rect">
              <a:avLst/>
            </a:prstGeom>
          </p:spPr>
        </p:pic>
      </p:grpSp>
      <p:sp>
        <p:nvSpPr>
          <p:cNvPr name="TextBox 14" id="14"/>
          <p:cNvSpPr txBox="true"/>
          <p:nvPr/>
        </p:nvSpPr>
        <p:spPr>
          <a:xfrm rot="0">
            <a:off x="1028700" y="981075"/>
            <a:ext cx="5448812" cy="789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League Spartan"/>
              </a:rPr>
              <a:t>Laporan Challenge Platinum</a:t>
            </a:r>
          </a:p>
          <a:p>
            <a:pPr algn="just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League Spartan"/>
              </a:rPr>
              <a:t>Data Science – K4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028700" y="1066800"/>
            <a:ext cx="7727485" cy="720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00"/>
              </a:lnSpc>
            </a:pPr>
            <a:r>
              <a:rPr lang="en-US" sz="5000">
                <a:solidFill>
                  <a:srgbClr val="000000"/>
                </a:solidFill>
                <a:latin typeface="League Spartan"/>
              </a:rPr>
              <a:t>Data yang Digunakan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1028700" y="1787525"/>
            <a:ext cx="1175568" cy="137659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name="Group 5" id="5"/>
          <p:cNvGrpSpPr/>
          <p:nvPr/>
        </p:nvGrpSpPr>
        <p:grpSpPr>
          <a:xfrm rot="0">
            <a:off x="16991245" y="8907589"/>
            <a:ext cx="268055" cy="350711"/>
            <a:chOff x="0" y="0"/>
            <a:chExt cx="357406" cy="467614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5400000">
              <a:off x="40597" y="150806"/>
              <a:ext cx="467614" cy="166003"/>
            </a:xfrm>
            <a:prstGeom prst="rect">
              <a:avLst/>
            </a:prstGeom>
          </p:spPr>
        </p:pic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5400000">
              <a:off x="-150806" y="150806"/>
              <a:ext cx="467614" cy="166003"/>
            </a:xfrm>
            <a:prstGeom prst="rect">
              <a:avLst/>
            </a:prstGeom>
          </p:spPr>
        </p:pic>
      </p:grpSp>
      <p:grpSp>
        <p:nvGrpSpPr>
          <p:cNvPr name="Group 8" id="8"/>
          <p:cNvGrpSpPr/>
          <p:nvPr/>
        </p:nvGrpSpPr>
        <p:grpSpPr>
          <a:xfrm rot="0">
            <a:off x="2005610" y="2760785"/>
            <a:ext cx="810145" cy="810145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League Spartan"/>
                </a:rPr>
                <a:t>1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815754" y="3570929"/>
            <a:ext cx="5747374" cy="2456353"/>
            <a:chOff x="0" y="0"/>
            <a:chExt cx="7663166" cy="3275137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47625"/>
              <a:ext cx="7663166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League Spartan"/>
                </a:rPr>
                <a:t>Training Preprocessed Dataset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640623"/>
              <a:ext cx="7663166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League Spartan"/>
                </a:rPr>
                <a:t>Validation Preprocessed Dataset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1331825"/>
              <a:ext cx="7663166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League Spartan"/>
                </a:rPr>
                <a:t>Preprocessed Dataset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2248130"/>
              <a:ext cx="6697464" cy="10270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20"/>
                </a:lnSpc>
                <a:spcBef>
                  <a:spcPct val="0"/>
                </a:spcBef>
              </a:pPr>
              <a:r>
                <a:rPr lang="en-US" sz="2300">
                  <a:solidFill>
                    <a:srgbClr val="000000"/>
                  </a:solidFill>
                  <a:latin typeface="Open Sauce Light"/>
                </a:rPr>
                <a:t>Sumber:</a:t>
              </a:r>
            </a:p>
            <a:p>
              <a:pPr>
                <a:lnSpc>
                  <a:spcPts val="3220"/>
                </a:lnSpc>
                <a:spcBef>
                  <a:spcPct val="0"/>
                </a:spcBef>
              </a:pPr>
              <a:r>
                <a:rPr lang="en-US" sz="2300">
                  <a:solidFill>
                    <a:srgbClr val="000000"/>
                  </a:solidFill>
                  <a:latin typeface="Open Sauce Light"/>
                </a:rPr>
                <a:t>https://github.com/IndoNLP/indonlu 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1810488" y="981075"/>
            <a:ext cx="5448812" cy="789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League Spartan"/>
              </a:rPr>
              <a:t>Laporan Challenge Platinum</a:t>
            </a:r>
          </a:p>
          <a:p>
            <a:pPr algn="r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League Spartan"/>
              </a:rPr>
              <a:t>Data Science – K4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0918150" y="3680886"/>
            <a:ext cx="5747374" cy="2236439"/>
            <a:chOff x="0" y="0"/>
            <a:chExt cx="7663166" cy="2981919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-47625"/>
              <a:ext cx="7663166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League Spartan"/>
                </a:rPr>
                <a:t>Kamus Alay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888112"/>
              <a:ext cx="7374756" cy="20938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20"/>
                </a:lnSpc>
              </a:pPr>
              <a:r>
                <a:rPr lang="en-US" sz="2300">
                  <a:solidFill>
                    <a:srgbClr val="000000"/>
                  </a:solidFill>
                  <a:latin typeface="Open Sauce Light"/>
                </a:rPr>
                <a:t>Sumber:</a:t>
              </a:r>
            </a:p>
            <a:p>
              <a:pPr>
                <a:lnSpc>
                  <a:spcPts val="3220"/>
                </a:lnSpc>
                <a:spcBef>
                  <a:spcPct val="0"/>
                </a:spcBef>
              </a:pPr>
              <a:r>
                <a:rPr lang="en-US" sz="2300">
                  <a:solidFill>
                    <a:srgbClr val="000000"/>
                  </a:solidFill>
                  <a:latin typeface="Open Sauce Light"/>
                </a:rPr>
                <a:t>https://github.com/nasalsabila/kamus-alay/blob/master/colloquial-indonesian-lexicon.csv 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6707997" y="7261765"/>
            <a:ext cx="5747374" cy="1821180"/>
            <a:chOff x="0" y="0"/>
            <a:chExt cx="7663166" cy="2428240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-47625"/>
              <a:ext cx="7663166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League Spartan"/>
                </a:rPr>
                <a:t>Indonesian Stoplist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867833"/>
              <a:ext cx="7180315" cy="15604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20"/>
                </a:lnSpc>
                <a:spcBef>
                  <a:spcPct val="0"/>
                </a:spcBef>
              </a:pPr>
              <a:r>
                <a:rPr lang="en-US" sz="2300">
                  <a:solidFill>
                    <a:srgbClr val="000000"/>
                  </a:solidFill>
                  <a:latin typeface="Open Sauce Light"/>
                </a:rPr>
                <a:t>Sumber:</a:t>
              </a:r>
            </a:p>
            <a:p>
              <a:pPr>
                <a:lnSpc>
                  <a:spcPts val="3220"/>
                </a:lnSpc>
                <a:spcBef>
                  <a:spcPct val="0"/>
                </a:spcBef>
              </a:pPr>
              <a:r>
                <a:rPr lang="en-US" sz="2300">
                  <a:solidFill>
                    <a:srgbClr val="000000"/>
                  </a:solidFill>
                  <a:latin typeface="Open Sauce Light"/>
                </a:rPr>
                <a:t>https://www.kaggle.com/datasets/oswinrh/indonesian-stoplist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929320" y="2760785"/>
            <a:ext cx="810145" cy="810145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League Spartan"/>
                </a:rPr>
                <a:t>2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5613614" y="6579431"/>
            <a:ext cx="810145" cy="810145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League Spartan"/>
                </a:rPr>
                <a:t>3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</p:spPr>
      </p:sp>
      <p:sp>
        <p:nvSpPr>
          <p:cNvPr name="AutoShape 3" id="3"/>
          <p:cNvSpPr/>
          <p:nvPr/>
        </p:nvSpPr>
        <p:spPr>
          <a:xfrm rot="0">
            <a:off x="753644" y="1632721"/>
            <a:ext cx="1175568" cy="137659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name="Group 4" id="4"/>
          <p:cNvGrpSpPr/>
          <p:nvPr/>
        </p:nvGrpSpPr>
        <p:grpSpPr>
          <a:xfrm rot="0">
            <a:off x="1028700" y="8907589"/>
            <a:ext cx="268055" cy="350711"/>
            <a:chOff x="0" y="0"/>
            <a:chExt cx="357406" cy="467614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5400000">
              <a:off x="40597" y="150806"/>
              <a:ext cx="467614" cy="166003"/>
            </a:xfrm>
            <a:prstGeom prst="rect">
              <a:avLst/>
            </a:prstGeom>
          </p:spPr>
        </p:pic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5400000">
              <a:off x="-150806" y="150806"/>
              <a:ext cx="467614" cy="166003"/>
            </a:xfrm>
            <a:prstGeom prst="rect">
              <a:avLst/>
            </a:prstGeom>
          </p:spPr>
        </p:pic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341428" y="2547341"/>
            <a:ext cx="9733936" cy="5192318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753644" y="848677"/>
            <a:ext cx="14726713" cy="774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049"/>
              </a:lnSpc>
            </a:pPr>
            <a:r>
              <a:rPr lang="en-US" sz="5499">
                <a:solidFill>
                  <a:srgbClr val="000000"/>
                </a:solidFill>
                <a:latin typeface="League Spartan"/>
              </a:rPr>
              <a:t>Analisis Awal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1502094" y="4520282"/>
            <a:ext cx="5757206" cy="1646486"/>
            <a:chOff x="0" y="0"/>
            <a:chExt cx="7676274" cy="2195314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635119"/>
              <a:ext cx="7676274" cy="15601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453390" indent="-226695" lvl="1">
                <a:lnSpc>
                  <a:spcPts val="3150"/>
                </a:lnSpc>
                <a:buFont typeface="Arial"/>
                <a:buChar char="•"/>
              </a:pPr>
              <a:r>
                <a:rPr lang="en-US" sz="2100">
                  <a:solidFill>
                    <a:srgbClr val="000000"/>
                  </a:solidFill>
                  <a:latin typeface="Open Sauce Light"/>
                </a:rPr>
                <a:t>Jumlah sebaran data label tidak rata</a:t>
              </a:r>
            </a:p>
            <a:p>
              <a:pPr marL="453390" indent="-226695" lvl="1">
                <a:lnSpc>
                  <a:spcPts val="3150"/>
                </a:lnSpc>
                <a:buFont typeface="Arial"/>
                <a:buChar char="•"/>
              </a:pPr>
              <a:r>
                <a:rPr lang="en-US" sz="2100">
                  <a:solidFill>
                    <a:srgbClr val="000000"/>
                  </a:solidFill>
                  <a:latin typeface="Open Sauce Light"/>
                </a:rPr>
                <a:t>Sentimen positif jumlahnya lebih banyak, disusul dengan negatif, kemudian netral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-47625"/>
              <a:ext cx="7676274" cy="4938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079"/>
                </a:lnSpc>
              </a:pPr>
              <a:r>
                <a:rPr lang="en-US" sz="2200">
                  <a:solidFill>
                    <a:srgbClr val="000000"/>
                  </a:solidFill>
                  <a:latin typeface="League Spartan"/>
                </a:rPr>
                <a:t>Jumlah Label Sentimen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1810488" y="981075"/>
            <a:ext cx="5448812" cy="789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League Spartan"/>
              </a:rPr>
              <a:t>Laporan Challenge Platinum</a:t>
            </a:r>
          </a:p>
          <a:p>
            <a:pPr algn="r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League Spartan"/>
              </a:rPr>
              <a:t>Data Science – K4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</p:spPr>
      </p:sp>
      <p:sp>
        <p:nvSpPr>
          <p:cNvPr name="AutoShape 3" id="3"/>
          <p:cNvSpPr/>
          <p:nvPr/>
        </p:nvSpPr>
        <p:spPr>
          <a:xfrm rot="0">
            <a:off x="753644" y="1770380"/>
            <a:ext cx="1175568" cy="137659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name="Group 4" id="4"/>
          <p:cNvGrpSpPr/>
          <p:nvPr/>
        </p:nvGrpSpPr>
        <p:grpSpPr>
          <a:xfrm rot="0">
            <a:off x="16991245" y="8823021"/>
            <a:ext cx="268055" cy="350711"/>
            <a:chOff x="0" y="0"/>
            <a:chExt cx="357406" cy="467614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5400000">
              <a:off x="40597" y="150806"/>
              <a:ext cx="467614" cy="166003"/>
            </a:xfrm>
            <a:prstGeom prst="rect">
              <a:avLst/>
            </a:prstGeom>
          </p:spPr>
        </p:pic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5400000">
              <a:off x="-150806" y="150806"/>
              <a:ext cx="467614" cy="166003"/>
            </a:xfrm>
            <a:prstGeom prst="rect">
              <a:avLst/>
            </a:prstGeom>
          </p:spPr>
        </p:pic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2788018" y="2023214"/>
            <a:ext cx="4950080" cy="5484464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9679214" y="2404524"/>
            <a:ext cx="6807647" cy="4721845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753644" y="848677"/>
            <a:ext cx="14726713" cy="774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049"/>
              </a:lnSpc>
            </a:pPr>
            <a:r>
              <a:rPr lang="en-US" sz="5499">
                <a:solidFill>
                  <a:srgbClr val="000000"/>
                </a:solidFill>
                <a:latin typeface="League Spartan"/>
              </a:rPr>
              <a:t>Analisis Awal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2653195" y="7751940"/>
            <a:ext cx="5757206" cy="1646486"/>
            <a:chOff x="0" y="0"/>
            <a:chExt cx="7676274" cy="2195314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635119"/>
              <a:ext cx="7676274" cy="15601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150"/>
                </a:lnSpc>
              </a:pPr>
              <a:r>
                <a:rPr lang="en-US" sz="2100">
                  <a:solidFill>
                    <a:srgbClr val="000000"/>
                  </a:solidFill>
                  <a:latin typeface="Open Sauce Light Italics"/>
                </a:rPr>
                <a:t>Text per words</a:t>
              </a:r>
              <a:r>
                <a:rPr lang="en-US" sz="2100">
                  <a:solidFill>
                    <a:srgbClr val="000000"/>
                  </a:solidFill>
                  <a:latin typeface="Open Sauce Light"/>
                </a:rPr>
                <a:t> berkumpul di antara 18 - 49 karakter. </a:t>
              </a:r>
              <a:r>
                <a:rPr lang="en-US" sz="2100">
                  <a:solidFill>
                    <a:srgbClr val="000000"/>
                  </a:solidFill>
                  <a:latin typeface="Open Sauce Light Italics"/>
                </a:rPr>
                <a:t>Outlier</a:t>
              </a:r>
              <a:r>
                <a:rPr lang="en-US" sz="2100">
                  <a:solidFill>
                    <a:srgbClr val="000000"/>
                  </a:solidFill>
                  <a:latin typeface="Open Sauce Light"/>
                </a:rPr>
                <a:t> ada pada teks dengan karakter sekitar lebih dari 90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-47625"/>
              <a:ext cx="7676274" cy="4938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079"/>
                </a:lnSpc>
              </a:pPr>
              <a:r>
                <a:rPr lang="en-US" sz="2200">
                  <a:solidFill>
                    <a:srgbClr val="000000"/>
                  </a:solidFill>
                  <a:latin typeface="League Spartan"/>
                </a:rPr>
                <a:t>Distribusi Text per Words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9762951" y="7751940"/>
            <a:ext cx="6640174" cy="1246436"/>
            <a:chOff x="0" y="0"/>
            <a:chExt cx="8853565" cy="1661914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635119"/>
              <a:ext cx="8853565" cy="10267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150"/>
                </a:lnSpc>
              </a:pPr>
              <a:r>
                <a:rPr lang="en-US" sz="2100">
                  <a:solidFill>
                    <a:srgbClr val="000000"/>
                  </a:solidFill>
                  <a:latin typeface="Open Sauce Light"/>
                </a:rPr>
                <a:t>Sebaran </a:t>
              </a:r>
              <a:r>
                <a:rPr lang="en-US" sz="2100">
                  <a:solidFill>
                    <a:srgbClr val="000000"/>
                  </a:solidFill>
                  <a:latin typeface="Open Sauce Light Italics"/>
                </a:rPr>
                <a:t>text per words</a:t>
              </a:r>
              <a:r>
                <a:rPr lang="en-US" sz="2100">
                  <a:solidFill>
                    <a:srgbClr val="000000"/>
                  </a:solidFill>
                  <a:latin typeface="Open Sauce Light"/>
                </a:rPr>
                <a:t> Label Positif lebih tinggi, disusul dengan Negatif, baru Netral. 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-47625"/>
              <a:ext cx="8853565" cy="4938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079"/>
                </a:lnSpc>
              </a:pPr>
              <a:r>
                <a:rPr lang="en-US" sz="2200">
                  <a:solidFill>
                    <a:srgbClr val="000000"/>
                  </a:solidFill>
                  <a:latin typeface="League Spartan"/>
                </a:rPr>
                <a:t>Distribusi Text per Words berdasarkan Label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1810488" y="981075"/>
            <a:ext cx="5448812" cy="789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League Spartan"/>
              </a:rPr>
              <a:t>Laporan Challenge Platinum</a:t>
            </a:r>
          </a:p>
          <a:p>
            <a:pPr algn="r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League Spartan"/>
              </a:rPr>
              <a:t>Data Science – K4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</p:spPr>
      </p:sp>
      <p:sp>
        <p:nvSpPr>
          <p:cNvPr name="AutoShape 3" id="3"/>
          <p:cNvSpPr/>
          <p:nvPr/>
        </p:nvSpPr>
        <p:spPr>
          <a:xfrm rot="0">
            <a:off x="753644" y="1770380"/>
            <a:ext cx="1175568" cy="137659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name="Group 4" id="4"/>
          <p:cNvGrpSpPr/>
          <p:nvPr/>
        </p:nvGrpSpPr>
        <p:grpSpPr>
          <a:xfrm rot="0">
            <a:off x="16991245" y="8823021"/>
            <a:ext cx="268055" cy="350711"/>
            <a:chOff x="0" y="0"/>
            <a:chExt cx="357406" cy="467614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5400000">
              <a:off x="40597" y="150806"/>
              <a:ext cx="467614" cy="166003"/>
            </a:xfrm>
            <a:prstGeom prst="rect">
              <a:avLst/>
            </a:prstGeom>
          </p:spPr>
        </p:pic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5400000">
              <a:off x="-150806" y="150806"/>
              <a:ext cx="467614" cy="166003"/>
            </a:xfrm>
            <a:prstGeom prst="rect">
              <a:avLst/>
            </a:prstGeom>
          </p:spPr>
        </p:pic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0520048" y="2170054"/>
            <a:ext cx="6471197" cy="3499638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341428" y="6002121"/>
            <a:ext cx="6462247" cy="3499638"/>
          </a:xfrm>
          <a:prstGeom prst="rect">
            <a:avLst/>
          </a:prstGeom>
        </p:spPr>
      </p:pic>
      <p:sp>
        <p:nvSpPr>
          <p:cNvPr name="AutoShape 9" id="9"/>
          <p:cNvSpPr/>
          <p:nvPr/>
        </p:nvSpPr>
        <p:spPr>
          <a:xfrm rot="0">
            <a:off x="8191102" y="3919873"/>
            <a:ext cx="190579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341428" y="2170054"/>
            <a:ext cx="6641257" cy="3499638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753644" y="848677"/>
            <a:ext cx="14726713" cy="774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049"/>
              </a:lnSpc>
            </a:pPr>
            <a:r>
              <a:rPr lang="en-US" sz="5499">
                <a:solidFill>
                  <a:srgbClr val="000000"/>
                </a:solidFill>
                <a:latin typeface="League Spartan"/>
              </a:rPr>
              <a:t>Analisis Awal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9034136" y="6564689"/>
            <a:ext cx="7095683" cy="2046536"/>
            <a:chOff x="0" y="0"/>
            <a:chExt cx="9460911" cy="2728714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635119"/>
              <a:ext cx="9460911" cy="20935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453390" indent="-226695" lvl="1">
                <a:lnSpc>
                  <a:spcPts val="3150"/>
                </a:lnSpc>
                <a:buFont typeface="Arial"/>
                <a:buChar char="•"/>
              </a:pPr>
              <a:r>
                <a:rPr lang="en-US" sz="2100">
                  <a:solidFill>
                    <a:srgbClr val="000000"/>
                  </a:solidFill>
                  <a:latin typeface="Open Sauce Light"/>
                </a:rPr>
                <a:t>Data tidak terdistribusi normal</a:t>
              </a:r>
            </a:p>
            <a:p>
              <a:pPr marL="453390" indent="-226695" lvl="1">
                <a:lnSpc>
                  <a:spcPts val="3150"/>
                </a:lnSpc>
                <a:buFont typeface="Arial"/>
                <a:buChar char="•"/>
              </a:pPr>
              <a:r>
                <a:rPr lang="en-US" sz="2100">
                  <a:solidFill>
                    <a:srgbClr val="000000"/>
                  </a:solidFill>
                  <a:latin typeface="Open Sauce Light"/>
                </a:rPr>
                <a:t>Data di kanan lebih panjang dibandingkan data di kiri, tetapi menumpuk di kiri</a:t>
              </a:r>
            </a:p>
            <a:p>
              <a:pPr marL="453390" indent="-226695" lvl="1">
                <a:lnSpc>
                  <a:spcPts val="3150"/>
                </a:lnSpc>
                <a:buFont typeface="Arial"/>
                <a:buChar char="•"/>
              </a:pPr>
              <a:r>
                <a:rPr lang="en-US" sz="2100">
                  <a:solidFill>
                    <a:srgbClr val="000000"/>
                  </a:solidFill>
                  <a:latin typeface="Open Sauce Light"/>
                </a:rPr>
                <a:t>Dari QQ Plot, data terlihat tidak terdistribusi normal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-47625"/>
              <a:ext cx="9460911" cy="4938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079"/>
                </a:lnSpc>
              </a:pPr>
              <a:r>
                <a:rPr lang="en-US" sz="2200">
                  <a:solidFill>
                    <a:srgbClr val="000000"/>
                  </a:solidFill>
                  <a:latin typeface="League Spartan"/>
                </a:rPr>
                <a:t>Sebaran Data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1810488" y="981075"/>
            <a:ext cx="5448812" cy="789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League Spartan"/>
              </a:rPr>
              <a:t>Laporan Challenge Platinum</a:t>
            </a:r>
          </a:p>
          <a:p>
            <a:pPr algn="r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League Spartan"/>
              </a:rPr>
              <a:t>Data Science – K4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179368" y="3029040"/>
            <a:ext cx="1979897" cy="630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50"/>
              </a:lnSpc>
            </a:pPr>
            <a:r>
              <a:rPr lang="en-US" sz="1700">
                <a:solidFill>
                  <a:srgbClr val="000000"/>
                </a:solidFill>
                <a:latin typeface="Open Sauce Light"/>
              </a:rPr>
              <a:t>di-</a:t>
            </a:r>
            <a:r>
              <a:rPr lang="en-US" sz="1700">
                <a:solidFill>
                  <a:srgbClr val="000000"/>
                </a:solidFill>
                <a:latin typeface="Open Sauce Light Italics"/>
              </a:rPr>
              <a:t>scale</a:t>
            </a:r>
            <a:r>
              <a:rPr lang="en-US" sz="1700">
                <a:solidFill>
                  <a:srgbClr val="000000"/>
                </a:solidFill>
                <a:latin typeface="Open Sauce Light"/>
              </a:rPr>
              <a:t> sehingga tahu sebarannya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</p:spPr>
      </p:sp>
      <p:sp>
        <p:nvSpPr>
          <p:cNvPr name="AutoShape 3" id="3"/>
          <p:cNvSpPr/>
          <p:nvPr/>
        </p:nvSpPr>
        <p:spPr>
          <a:xfrm rot="0">
            <a:off x="753644" y="1770380"/>
            <a:ext cx="1175568" cy="137659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name="Group 4" id="4"/>
          <p:cNvGrpSpPr/>
          <p:nvPr/>
        </p:nvGrpSpPr>
        <p:grpSpPr>
          <a:xfrm rot="0">
            <a:off x="1028700" y="8907589"/>
            <a:ext cx="268055" cy="350711"/>
            <a:chOff x="0" y="0"/>
            <a:chExt cx="357406" cy="467614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5400000">
              <a:off x="40597" y="150806"/>
              <a:ext cx="467614" cy="166003"/>
            </a:xfrm>
            <a:prstGeom prst="rect">
              <a:avLst/>
            </a:prstGeom>
          </p:spPr>
        </p:pic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5400000">
              <a:off x="-150806" y="150806"/>
              <a:ext cx="467614" cy="166003"/>
            </a:xfrm>
            <a:prstGeom prst="rect">
              <a:avLst/>
            </a:prstGeom>
          </p:spPr>
        </p:pic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2245242" y="2017361"/>
            <a:ext cx="6096595" cy="3581217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9861364" y="2017361"/>
            <a:ext cx="6096595" cy="3581217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6095702" y="5846228"/>
            <a:ext cx="6096595" cy="3581217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753644" y="848677"/>
            <a:ext cx="14726713" cy="774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049"/>
              </a:lnSpc>
            </a:pPr>
            <a:r>
              <a:rPr lang="en-US" sz="5499">
                <a:solidFill>
                  <a:srgbClr val="000000"/>
                </a:solidFill>
                <a:latin typeface="League Spartan"/>
              </a:rPr>
              <a:t>Analisis Awal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810488" y="981075"/>
            <a:ext cx="5448812" cy="789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League Spartan"/>
              </a:rPr>
              <a:t>Laporan Challenge Platinum</a:t>
            </a:r>
          </a:p>
          <a:p>
            <a:pPr algn="r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League Spartan"/>
              </a:rPr>
              <a:t>Data Science – K4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028700" y="8907589"/>
            <a:ext cx="268055" cy="350711"/>
            <a:chOff x="0" y="0"/>
            <a:chExt cx="357406" cy="467614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5400000">
              <a:off x="40597" y="150806"/>
              <a:ext cx="467614" cy="166003"/>
            </a:xfrm>
            <a:prstGeom prst="rect">
              <a:avLst/>
            </a:prstGeom>
          </p:spPr>
        </p:pic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5400000">
              <a:off x="-150806" y="150806"/>
              <a:ext cx="467614" cy="166003"/>
            </a:xfrm>
            <a:prstGeom prst="rect">
              <a:avLst/>
            </a:prstGeom>
          </p:spPr>
        </p:pic>
      </p:grpSp>
      <p:sp>
        <p:nvSpPr>
          <p:cNvPr name="TextBox 6" id="6"/>
          <p:cNvSpPr txBox="true"/>
          <p:nvPr/>
        </p:nvSpPr>
        <p:spPr>
          <a:xfrm rot="0">
            <a:off x="11810488" y="981075"/>
            <a:ext cx="5448812" cy="789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League Spartan"/>
              </a:rPr>
              <a:t>Laporan Challenge Platinum</a:t>
            </a:r>
          </a:p>
          <a:p>
            <a:pPr algn="r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League Spartan"/>
              </a:rPr>
              <a:t>Data Science – K4</a:t>
            </a:r>
          </a:p>
        </p:txBody>
      </p:sp>
      <p:sp>
        <p:nvSpPr>
          <p:cNvPr name="AutoShape 7" id="7"/>
          <p:cNvSpPr/>
          <p:nvPr/>
        </p:nvSpPr>
        <p:spPr>
          <a:xfrm rot="5400000">
            <a:off x="-420430" y="5072063"/>
            <a:ext cx="4114800" cy="0"/>
          </a:xfrm>
          <a:prstGeom prst="line">
            <a:avLst/>
          </a:prstGeom>
          <a:ln cap="flat" w="1428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2435906" y="3400556"/>
            <a:ext cx="4773120" cy="720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00"/>
              </a:lnSpc>
            </a:pPr>
            <a:r>
              <a:rPr lang="en-US" sz="5000">
                <a:solidFill>
                  <a:srgbClr val="000000"/>
                </a:solidFill>
                <a:latin typeface="League Spartan"/>
              </a:rPr>
              <a:t>Percobaan 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435906" y="4223406"/>
            <a:ext cx="4314555" cy="895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39"/>
              </a:lnSpc>
            </a:pPr>
            <a:r>
              <a:rPr lang="en-US" sz="2599">
                <a:solidFill>
                  <a:srgbClr val="000000"/>
                </a:solidFill>
                <a:latin typeface="Open Sauce Light"/>
              </a:rPr>
              <a:t>Model Neuron Network: CNN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2435906" y="5419856"/>
            <a:ext cx="7554980" cy="1504688"/>
            <a:chOff x="0" y="0"/>
            <a:chExt cx="10073306" cy="2006251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616659"/>
              <a:ext cx="10073306" cy="13895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Open Sauce Light"/>
                </a:rPr>
                <a:t>Algoritma                : Multinomial Naive Bayes</a:t>
              </a:r>
            </a:p>
            <a:p>
              <a:pPr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Open Sauce Light Italics"/>
                </a:rPr>
                <a:t>Feature Extraction</a:t>
              </a:r>
              <a:r>
                <a:rPr lang="en-US" sz="2000">
                  <a:solidFill>
                    <a:srgbClr val="000000"/>
                  </a:solidFill>
                  <a:latin typeface="Open Sauce Light"/>
                </a:rPr>
                <a:t> : BOWs</a:t>
              </a:r>
            </a:p>
            <a:p>
              <a:pPr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Open Sauce Light"/>
                </a:rPr>
                <a:t>Validasi                   : </a:t>
              </a:r>
              <a:r>
                <a:rPr lang="en-US" sz="2000">
                  <a:solidFill>
                    <a:srgbClr val="000000"/>
                  </a:solidFill>
                  <a:latin typeface="Open Sauce Light Italics"/>
                </a:rPr>
                <a:t>Cross validation </a:t>
              </a:r>
              <a:r>
                <a:rPr lang="en-US" sz="2000">
                  <a:solidFill>
                    <a:srgbClr val="000000"/>
                  </a:solidFill>
                  <a:latin typeface="Open Sauce Light"/>
                </a:rPr>
                <a:t>dengan </a:t>
              </a:r>
              <a:r>
                <a:rPr lang="en-US" sz="2000">
                  <a:solidFill>
                    <a:srgbClr val="000000"/>
                  </a:solidFill>
                  <a:latin typeface="Open Sauce Light Italics"/>
                </a:rPr>
                <a:t>confusion matrix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-38100"/>
              <a:ext cx="6881235" cy="4936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20"/>
                </a:lnSpc>
              </a:pPr>
              <a:r>
                <a:rPr lang="en-US" sz="2300">
                  <a:solidFill>
                    <a:srgbClr val="000000"/>
                  </a:solidFill>
                  <a:latin typeface="Open Sauce Light Bold"/>
                </a:rPr>
                <a:t>Parameter Model: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6991245" y="8907589"/>
            <a:ext cx="268055" cy="350711"/>
            <a:chOff x="0" y="0"/>
            <a:chExt cx="357406" cy="467614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5400000">
              <a:off x="40597" y="150806"/>
              <a:ext cx="467614" cy="166003"/>
            </a:xfrm>
            <a:prstGeom prst="rect">
              <a:avLst/>
            </a:prstGeom>
          </p:spPr>
        </p:pic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5400000">
              <a:off x="-150806" y="150806"/>
              <a:ext cx="467614" cy="166003"/>
            </a:xfrm>
            <a:prstGeom prst="rect">
              <a:avLst/>
            </a:prstGeom>
          </p:spPr>
        </p:pic>
      </p:grpSp>
      <p:sp>
        <p:nvSpPr>
          <p:cNvPr name="AutoShape 6" id="6"/>
          <p:cNvSpPr/>
          <p:nvPr/>
        </p:nvSpPr>
        <p:spPr>
          <a:xfrm rot="0">
            <a:off x="1028700" y="1947296"/>
            <a:ext cx="1175568" cy="137659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name="Group 7" id="7"/>
          <p:cNvGrpSpPr/>
          <p:nvPr/>
        </p:nvGrpSpPr>
        <p:grpSpPr>
          <a:xfrm rot="0">
            <a:off x="1464727" y="8438369"/>
            <a:ext cx="7777430" cy="334645"/>
            <a:chOff x="0" y="0"/>
            <a:chExt cx="10369907" cy="446193"/>
          </a:xfrm>
        </p:grpSpPr>
        <p:pic>
          <p:nvPicPr>
            <p:cNvPr name="Picture 8" id="8"/>
            <p:cNvPicPr>
              <a:picLocks noChangeAspect="true"/>
            </p:cNvPicPr>
            <p:nvPr/>
          </p:nvPicPr>
          <p:blipFill>
            <a:blip r:embed="rId4"/>
            <a:srcRect l="0" t="0" r="0" b="0"/>
            <a:stretch>
              <a:fillRect/>
            </a:stretch>
          </p:blipFill>
          <p:spPr>
            <a:xfrm flipH="false" flipV="false" rot="0">
              <a:off x="3555318" y="0"/>
              <a:ext cx="6814589" cy="446193"/>
            </a:xfrm>
            <a:prstGeom prst="rect">
              <a:avLst/>
            </a:prstGeom>
          </p:spPr>
        </p:pic>
        <p:sp>
          <p:nvSpPr>
            <p:cNvPr name="TextBox 9" id="9"/>
            <p:cNvSpPr txBox="true"/>
            <p:nvPr/>
          </p:nvSpPr>
          <p:spPr>
            <a:xfrm rot="0">
              <a:off x="0" y="-47625"/>
              <a:ext cx="6612725" cy="4938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079"/>
                </a:lnSpc>
              </a:pPr>
              <a:r>
                <a:rPr lang="en-US" sz="2200">
                  <a:solidFill>
                    <a:srgbClr val="000000"/>
                  </a:solidFill>
                  <a:latin typeface="League Spartan"/>
                </a:rPr>
                <a:t>Perfoma Model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634236" y="5932132"/>
            <a:ext cx="7357010" cy="2975457"/>
            <a:chOff x="0" y="0"/>
            <a:chExt cx="9809346" cy="3967276"/>
          </a:xfrm>
        </p:grpSpPr>
        <p:pic>
          <p:nvPicPr>
            <p:cNvPr name="Picture 11" id="11"/>
            <p:cNvPicPr>
              <a:picLocks noChangeAspect="true"/>
            </p:cNvPicPr>
            <p:nvPr/>
          </p:nvPicPr>
          <p:blipFill>
            <a:blip r:embed="rId5"/>
            <a:srcRect l="0" t="0" r="0" b="0"/>
            <a:stretch>
              <a:fillRect/>
            </a:stretch>
          </p:blipFill>
          <p:spPr>
            <a:xfrm flipH="false" flipV="false" rot="0">
              <a:off x="403399" y="3130559"/>
              <a:ext cx="6209325" cy="836718"/>
            </a:xfrm>
            <a:prstGeom prst="rect">
              <a:avLst/>
            </a:prstGeom>
          </p:spPr>
        </p:pic>
        <p:pic>
          <p:nvPicPr>
            <p:cNvPr name="Picture 12" id="12"/>
            <p:cNvPicPr>
              <a:picLocks noChangeAspect="true"/>
            </p:cNvPicPr>
            <p:nvPr/>
          </p:nvPicPr>
          <p:blipFill>
            <a:blip r:embed="rId6"/>
            <a:srcRect l="0" t="0" r="0" b="0"/>
            <a:stretch>
              <a:fillRect/>
            </a:stretch>
          </p:blipFill>
          <p:spPr>
            <a:xfrm flipH="false" flipV="false" rot="0">
              <a:off x="403399" y="1966768"/>
              <a:ext cx="9405947" cy="858991"/>
            </a:xfrm>
            <a:prstGeom prst="rect">
              <a:avLst/>
            </a:prstGeom>
          </p:spPr>
        </p:pic>
        <p:pic>
          <p:nvPicPr>
            <p:cNvPr name="Picture 13" id="13"/>
            <p:cNvPicPr>
              <a:picLocks noChangeAspect="true"/>
            </p:cNvPicPr>
            <p:nvPr/>
          </p:nvPicPr>
          <p:blipFill>
            <a:blip r:embed="rId7"/>
            <a:srcRect l="0" t="0" r="0" b="0"/>
            <a:stretch>
              <a:fillRect/>
            </a:stretch>
          </p:blipFill>
          <p:spPr>
            <a:xfrm flipH="false" flipV="false" rot="0">
              <a:off x="403399" y="746204"/>
              <a:ext cx="6209325" cy="915764"/>
            </a:xfrm>
            <a:prstGeom prst="rect">
              <a:avLst/>
            </a:prstGeom>
          </p:spPr>
        </p:pic>
        <p:sp>
          <p:nvSpPr>
            <p:cNvPr name="TextBox 14" id="14"/>
            <p:cNvSpPr txBox="true"/>
            <p:nvPr/>
          </p:nvSpPr>
          <p:spPr>
            <a:xfrm rot="0">
              <a:off x="0" y="-47625"/>
              <a:ext cx="6612725" cy="4938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079"/>
                </a:lnSpc>
              </a:pPr>
              <a:r>
                <a:rPr lang="en-US" sz="2200">
                  <a:solidFill>
                    <a:srgbClr val="000000"/>
                  </a:solidFill>
                  <a:latin typeface="League Spartan"/>
                </a:rPr>
                <a:t>Test Model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2423116" y="2661231"/>
            <a:ext cx="5860653" cy="2872794"/>
            <a:chOff x="0" y="0"/>
            <a:chExt cx="7814204" cy="3830392"/>
          </a:xfrm>
        </p:grpSpPr>
        <p:pic>
          <p:nvPicPr>
            <p:cNvPr name="Picture 16" id="16"/>
            <p:cNvPicPr>
              <a:picLocks noChangeAspect="true"/>
            </p:cNvPicPr>
            <p:nvPr/>
          </p:nvPicPr>
          <p:blipFill>
            <a:blip r:embed="rId8"/>
            <a:srcRect l="0" t="0" r="0" b="0"/>
            <a:stretch>
              <a:fillRect/>
            </a:stretch>
          </p:blipFill>
          <p:spPr>
            <a:xfrm flipH="false" flipV="false" rot="0">
              <a:off x="0" y="1142704"/>
              <a:ext cx="7814204" cy="2687688"/>
            </a:xfrm>
            <a:prstGeom prst="rect">
              <a:avLst/>
            </a:prstGeom>
          </p:spPr>
        </p:pic>
        <p:grpSp>
          <p:nvGrpSpPr>
            <p:cNvPr name="Group 17" id="17"/>
            <p:cNvGrpSpPr/>
            <p:nvPr/>
          </p:nvGrpSpPr>
          <p:grpSpPr>
            <a:xfrm rot="0">
              <a:off x="614914" y="2830414"/>
              <a:ext cx="5696584" cy="393091"/>
              <a:chOff x="0" y="0"/>
              <a:chExt cx="1125251" cy="77648"/>
            </a:xfrm>
          </p:grpSpPr>
          <p:sp>
            <p:nvSpPr>
              <p:cNvPr name="Freeform 18" id="18"/>
              <p:cNvSpPr/>
              <p:nvPr/>
            </p:nvSpPr>
            <p:spPr>
              <a:xfrm>
                <a:off x="0" y="0"/>
                <a:ext cx="1125251" cy="77648"/>
              </a:xfrm>
              <a:custGeom>
                <a:avLst/>
                <a:gdLst/>
                <a:ahLst/>
                <a:cxnLst/>
                <a:rect r="r" b="b" t="t" l="l"/>
                <a:pathLst>
                  <a:path h="77648" w="1125251">
                    <a:moveTo>
                      <a:pt x="0" y="0"/>
                    </a:moveTo>
                    <a:lnTo>
                      <a:pt x="1125251" y="0"/>
                    </a:lnTo>
                    <a:lnTo>
                      <a:pt x="1125251" y="77648"/>
                    </a:lnTo>
                    <a:lnTo>
                      <a:pt x="0" y="7764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47625">
                <a:solidFill>
                  <a:srgbClr val="FF1616"/>
                </a:solidFill>
              </a:ln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20"/>
                  </a:lnSpc>
                </a:pPr>
              </a:p>
            </p:txBody>
          </p:sp>
        </p:grpSp>
        <p:sp>
          <p:nvSpPr>
            <p:cNvPr name="TextBox 20" id="20"/>
            <p:cNvSpPr txBox="true"/>
            <p:nvPr/>
          </p:nvSpPr>
          <p:spPr>
            <a:xfrm rot="0">
              <a:off x="0" y="-47625"/>
              <a:ext cx="7535891" cy="10145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League Spartan"/>
                </a:rPr>
                <a:t>Percobaan 1</a:t>
              </a:r>
            </a:p>
            <a:p>
              <a:pPr>
                <a:lnSpc>
                  <a:spcPts val="3079"/>
                </a:lnSpc>
              </a:pPr>
              <a:r>
                <a:rPr lang="en-US" sz="2200">
                  <a:solidFill>
                    <a:srgbClr val="000000"/>
                  </a:solidFill>
                  <a:latin typeface="League Spartan"/>
                </a:rPr>
                <a:t>Perfoma Model Ekstraksi Fitur TF-IDF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9792930" y="2617254"/>
            <a:ext cx="5487935" cy="2916771"/>
            <a:chOff x="0" y="0"/>
            <a:chExt cx="7317246" cy="3889028"/>
          </a:xfrm>
        </p:grpSpPr>
        <p:pic>
          <p:nvPicPr>
            <p:cNvPr name="Picture 22" id="22"/>
            <p:cNvPicPr>
              <a:picLocks noChangeAspect="true"/>
            </p:cNvPicPr>
            <p:nvPr/>
          </p:nvPicPr>
          <p:blipFill>
            <a:blip r:embed="rId9"/>
            <a:srcRect l="0" t="0" r="0" b="0"/>
            <a:stretch>
              <a:fillRect/>
            </a:stretch>
          </p:blipFill>
          <p:spPr>
            <a:xfrm flipH="false" flipV="false" rot="0">
              <a:off x="0" y="1201340"/>
              <a:ext cx="6726330" cy="2687688"/>
            </a:xfrm>
            <a:prstGeom prst="rect">
              <a:avLst/>
            </a:prstGeom>
          </p:spPr>
        </p:pic>
        <p:sp>
          <p:nvSpPr>
            <p:cNvPr name="TextBox 23" id="23"/>
            <p:cNvSpPr txBox="true"/>
            <p:nvPr/>
          </p:nvSpPr>
          <p:spPr>
            <a:xfrm rot="0">
              <a:off x="0" y="-47625"/>
              <a:ext cx="7317246" cy="10145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League Spartan"/>
                </a:rPr>
                <a:t>Percobaan 2</a:t>
              </a:r>
            </a:p>
            <a:p>
              <a:pPr>
                <a:lnSpc>
                  <a:spcPts val="3079"/>
                </a:lnSpc>
              </a:pPr>
              <a:r>
                <a:rPr lang="en-US" sz="2200">
                  <a:solidFill>
                    <a:srgbClr val="000000"/>
                  </a:solidFill>
                  <a:latin typeface="League Spartan"/>
                </a:rPr>
                <a:t>Perfoma Model Ekstraksi Fitur BOWs</a:t>
              </a:r>
            </a:p>
          </p:txBody>
        </p:sp>
        <p:grpSp>
          <p:nvGrpSpPr>
            <p:cNvPr name="Group 24" id="24"/>
            <p:cNvGrpSpPr/>
            <p:nvPr/>
          </p:nvGrpSpPr>
          <p:grpSpPr>
            <a:xfrm rot="0">
              <a:off x="614914" y="3003066"/>
              <a:ext cx="4850992" cy="304800"/>
              <a:chOff x="0" y="0"/>
              <a:chExt cx="958221" cy="60207"/>
            </a:xfrm>
          </p:grpSpPr>
          <p:sp>
            <p:nvSpPr>
              <p:cNvPr name="Freeform 25" id="25"/>
              <p:cNvSpPr/>
              <p:nvPr/>
            </p:nvSpPr>
            <p:spPr>
              <a:xfrm>
                <a:off x="0" y="0"/>
                <a:ext cx="958221" cy="60207"/>
              </a:xfrm>
              <a:custGeom>
                <a:avLst/>
                <a:gdLst/>
                <a:ahLst/>
                <a:cxnLst/>
                <a:rect r="r" b="b" t="t" l="l"/>
                <a:pathLst>
                  <a:path h="60207" w="958221">
                    <a:moveTo>
                      <a:pt x="0" y="0"/>
                    </a:moveTo>
                    <a:lnTo>
                      <a:pt x="958221" y="0"/>
                    </a:lnTo>
                    <a:lnTo>
                      <a:pt x="958221" y="60207"/>
                    </a:lnTo>
                    <a:lnTo>
                      <a:pt x="0" y="6020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47625">
                <a:solidFill>
                  <a:srgbClr val="FF1616"/>
                </a:solidFill>
              </a:ln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20"/>
                  </a:lnSpc>
                </a:pPr>
              </a:p>
            </p:txBody>
          </p:sp>
        </p:grpSp>
      </p:grpSp>
      <p:pic>
        <p:nvPicPr>
          <p:cNvPr name="Picture 27" id="27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008259" y="4075639"/>
            <a:ext cx="747154" cy="777273"/>
          </a:xfrm>
          <a:prstGeom prst="rect">
            <a:avLst/>
          </a:prstGeom>
        </p:spPr>
      </p:pic>
      <p:grpSp>
        <p:nvGrpSpPr>
          <p:cNvPr name="Group 28" id="28"/>
          <p:cNvGrpSpPr/>
          <p:nvPr/>
        </p:nvGrpSpPr>
        <p:grpSpPr>
          <a:xfrm rot="0">
            <a:off x="1616484" y="6115050"/>
            <a:ext cx="7473916" cy="1646486"/>
            <a:chOff x="0" y="0"/>
            <a:chExt cx="9965221" cy="2195314"/>
          </a:xfrm>
        </p:grpSpPr>
        <p:sp>
          <p:nvSpPr>
            <p:cNvPr name="TextBox 29" id="29"/>
            <p:cNvSpPr txBox="true"/>
            <p:nvPr/>
          </p:nvSpPr>
          <p:spPr>
            <a:xfrm rot="0">
              <a:off x="0" y="635119"/>
              <a:ext cx="9965221" cy="15601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453390" indent="-226695" lvl="1">
                <a:lnSpc>
                  <a:spcPts val="3150"/>
                </a:lnSpc>
                <a:buFont typeface="Arial"/>
                <a:buChar char="•"/>
              </a:pPr>
              <a:r>
                <a:rPr lang="en-US" sz="2100">
                  <a:solidFill>
                    <a:srgbClr val="000000"/>
                  </a:solidFill>
                  <a:latin typeface="Open Sauce Light"/>
                </a:rPr>
                <a:t>Menggunakan algoritma Multinominal Naive Bayes dengan fitur ekstraksi BOWs karena akurasi lebih tinggi</a:t>
              </a:r>
            </a:p>
            <a:p>
              <a:pPr marL="453390" indent="-226695" lvl="1">
                <a:lnSpc>
                  <a:spcPts val="3150"/>
                </a:lnSpc>
                <a:buFont typeface="Arial"/>
                <a:buChar char="•"/>
              </a:pPr>
              <a:r>
                <a:rPr lang="en-US" sz="2100">
                  <a:solidFill>
                    <a:srgbClr val="000000"/>
                  </a:solidFill>
                  <a:latin typeface="Open Sauce Light"/>
                </a:rPr>
                <a:t>Performa model sudah baik karena &gt;80%</a:t>
              </a: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0" y="-47625"/>
              <a:ext cx="9965221" cy="4938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</a:pPr>
              <a:r>
                <a:rPr lang="en-US" sz="2200">
                  <a:solidFill>
                    <a:srgbClr val="000000"/>
                  </a:solidFill>
                  <a:latin typeface="League Spartan"/>
                </a:rPr>
                <a:t>Hasil Model</a:t>
              </a:r>
            </a:p>
          </p:txBody>
        </p:sp>
      </p:grpSp>
      <p:sp>
        <p:nvSpPr>
          <p:cNvPr name="TextBox 31" id="31"/>
          <p:cNvSpPr txBox="true"/>
          <p:nvPr/>
        </p:nvSpPr>
        <p:spPr>
          <a:xfrm rot="0">
            <a:off x="11810488" y="981075"/>
            <a:ext cx="5448812" cy="789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League Spartan"/>
              </a:rPr>
              <a:t>Laporan Challenge Platinum</a:t>
            </a:r>
          </a:p>
          <a:p>
            <a:pPr algn="r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League Spartan"/>
              </a:rPr>
              <a:t>Data Science – K4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028700" y="1085850"/>
            <a:ext cx="14726713" cy="930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150"/>
              </a:lnSpc>
            </a:pPr>
            <a:r>
              <a:rPr lang="en-US" sz="6500">
                <a:solidFill>
                  <a:srgbClr val="000000"/>
                </a:solidFill>
                <a:latin typeface="League Spartan"/>
              </a:rPr>
              <a:t>Kesimpulan Model NN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DAFTbmK6Avg</dc:identifier>
  <dcterms:modified xsi:type="dcterms:W3CDTF">2011-08-01T06:04:30Z</dcterms:modified>
  <cp:revision>1</cp:revision>
  <dc:title>Laporan Challenge K4</dc:title>
</cp:coreProperties>
</file>