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8" r:id="rId3"/>
    <p:sldId id="257" r:id="rId4"/>
    <p:sldId id="259" r:id="rId5"/>
    <p:sldId id="265" r:id="rId6"/>
    <p:sldId id="260" r:id="rId7"/>
    <p:sldId id="261" r:id="rId8"/>
    <p:sldId id="262" r:id="rId9"/>
    <p:sldId id="264" r:id="rId10"/>
    <p:sldId id="263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6DA41A7-FD5F-4C6D-99B4-350D3275BB6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3158-ED35-465E-BA35-442B54EDC9C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62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41A7-FD5F-4C6D-99B4-350D3275BB6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3158-ED35-465E-BA35-442B54EDC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5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41A7-FD5F-4C6D-99B4-350D3275BB6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3158-ED35-465E-BA35-442B54EDC9C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44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41A7-FD5F-4C6D-99B4-350D3275BB6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3158-ED35-465E-BA35-442B54EDC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70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41A7-FD5F-4C6D-99B4-350D3275BB6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3158-ED35-465E-BA35-442B54EDC9C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36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41A7-FD5F-4C6D-99B4-350D3275BB6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3158-ED35-465E-BA35-442B54EDC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86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41A7-FD5F-4C6D-99B4-350D3275BB6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3158-ED35-465E-BA35-442B54EDC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82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41A7-FD5F-4C6D-99B4-350D3275BB6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3158-ED35-465E-BA35-442B54EDC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49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41A7-FD5F-4C6D-99B4-350D3275BB6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3158-ED35-465E-BA35-442B54EDC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49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41A7-FD5F-4C6D-99B4-350D3275BB6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3158-ED35-465E-BA35-442B54EDC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89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41A7-FD5F-4C6D-99B4-350D3275BB6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3158-ED35-465E-BA35-442B54EDC9C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86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6DA41A7-FD5F-4C6D-99B4-350D3275BB6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3913158-ED35-465E-BA35-442B54EDC9C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2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21FBE-2BD6-43D1-BCC8-4C93D1C62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单词拼写检查</a:t>
            </a:r>
            <a:r>
              <a:rPr lang="en-US" altLang="zh-CN" dirty="0"/>
              <a:t>-Bk</a:t>
            </a:r>
            <a:r>
              <a:rPr lang="zh-CN" altLang="en-US" dirty="0"/>
              <a:t>树实现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9AB690-DB7D-4B36-BBF2-BB84355AEF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尹国泰 </a:t>
            </a:r>
            <a:r>
              <a:rPr lang="en-US" altLang="zh-CN" dirty="0"/>
              <a:t>202000120101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08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CCABB-93CB-46AA-A1C7-0193B835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BK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78C65-1FC3-4F41-910B-F8D370D94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49424"/>
            <a:ext cx="9720073" cy="4023360"/>
          </a:xfrm>
        </p:spPr>
        <p:txBody>
          <a:bodyPr/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BKTreeNode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向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为根的树中加入一个单词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word,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递归实现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dirty="0"/>
              <a:t>计算</a:t>
            </a:r>
            <a:r>
              <a:rPr lang="en-US" altLang="zh-CN" dirty="0"/>
              <a:t>t-&gt;word</a:t>
            </a:r>
            <a:r>
              <a:rPr lang="zh-CN" altLang="en-US" dirty="0"/>
              <a:t>与</a:t>
            </a:r>
            <a:r>
              <a:rPr lang="en-US" altLang="zh-CN" dirty="0"/>
              <a:t>word</a:t>
            </a:r>
            <a:r>
              <a:rPr lang="zh-CN" altLang="en-US" dirty="0"/>
              <a:t>的编辑距离</a:t>
            </a:r>
            <a:r>
              <a:rPr lang="en-US" altLang="zh-CN" dirty="0"/>
              <a:t>D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t</a:t>
            </a:r>
            <a:r>
              <a:rPr lang="zh-CN" altLang="en-US" dirty="0"/>
              <a:t>不存在标号为</a:t>
            </a:r>
            <a:r>
              <a:rPr lang="en-US" altLang="zh-CN" dirty="0"/>
              <a:t>D</a:t>
            </a:r>
            <a:r>
              <a:rPr lang="zh-CN" altLang="en-US" dirty="0"/>
              <a:t>的子节点，为</a:t>
            </a:r>
            <a:r>
              <a:rPr lang="en-US" altLang="zh-CN" dirty="0"/>
              <a:t>t</a:t>
            </a:r>
            <a:r>
              <a:rPr lang="zh-CN" altLang="en-US" dirty="0"/>
              <a:t>新建一个标号为</a:t>
            </a:r>
            <a:r>
              <a:rPr lang="en-US" altLang="zh-CN" dirty="0"/>
              <a:t>D</a:t>
            </a:r>
            <a:r>
              <a:rPr lang="zh-CN" altLang="en-US" dirty="0"/>
              <a:t>子节点，并将子节点的值设置为</a:t>
            </a:r>
            <a:r>
              <a:rPr lang="en-US" altLang="zh-CN" dirty="0"/>
              <a:t>word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t</a:t>
            </a:r>
            <a:r>
              <a:rPr lang="zh-CN" altLang="en-US" dirty="0"/>
              <a:t>存在标号为</a:t>
            </a:r>
            <a:r>
              <a:rPr lang="en-US" altLang="zh-CN" dirty="0"/>
              <a:t>D</a:t>
            </a:r>
            <a:r>
              <a:rPr lang="zh-CN" altLang="en-US" dirty="0"/>
              <a:t>的子节点</a:t>
            </a:r>
            <a:r>
              <a:rPr lang="en-US" altLang="zh-CN" dirty="0"/>
              <a:t>c</a:t>
            </a:r>
            <a:r>
              <a:rPr lang="zh-CN" altLang="en-US" dirty="0"/>
              <a:t>，递归运行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endParaRPr lang="zh-CN" altLang="en-US" dirty="0"/>
          </a:p>
        </p:txBody>
      </p:sp>
      <p:pic>
        <p:nvPicPr>
          <p:cNvPr id="4" name="Picture 2" descr="这里写图片描述">
            <a:extLst>
              <a:ext uri="{FF2B5EF4-FFF2-40B4-BE49-F238E27FC236}">
                <a16:creationId xmlns:a16="http://schemas.microsoft.com/office/drawing/2014/main" id="{6E5C3C91-67CC-4184-B5AB-B67629F7B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097" y="380466"/>
            <a:ext cx="239077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05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C7ADD-6B2C-4401-A792-5B9516BB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BK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802F6-C747-42DA-AF0C-E346A4C13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420012" cy="4023360"/>
          </a:xfrm>
        </p:spPr>
        <p:txBody>
          <a:bodyPr/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BKTreeNode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从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为根的树中查询与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的编辑距离小于等于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的所有单词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存到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递归实现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dirty="0"/>
              <a:t>计算</a:t>
            </a:r>
            <a:r>
              <a:rPr lang="en-US" altLang="zh-CN" dirty="0"/>
              <a:t>t-&gt;word</a:t>
            </a:r>
            <a:r>
              <a:rPr lang="zh-CN" altLang="en-US" dirty="0"/>
              <a:t>与</a:t>
            </a:r>
            <a:r>
              <a:rPr lang="en-US" altLang="zh-CN" dirty="0"/>
              <a:t>word</a:t>
            </a:r>
            <a:r>
              <a:rPr lang="zh-CN" altLang="en-US" dirty="0"/>
              <a:t>的编辑距离</a:t>
            </a:r>
            <a:r>
              <a:rPr lang="en-US" altLang="zh-CN" dirty="0"/>
              <a:t>D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D&lt;=</a:t>
            </a:r>
            <a:r>
              <a:rPr lang="en-US" altLang="zh-CN" dirty="0" err="1"/>
              <a:t>dist</a:t>
            </a:r>
            <a:r>
              <a:rPr lang="en-US" altLang="zh-CN" dirty="0"/>
              <a:t>, t-&gt;word</a:t>
            </a:r>
            <a:r>
              <a:rPr lang="zh-CN" altLang="en-US" dirty="0"/>
              <a:t>统计到</a:t>
            </a:r>
            <a:r>
              <a:rPr lang="en-US" altLang="zh-CN" dirty="0" err="1"/>
              <a:t>vec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找到所有</a:t>
            </a:r>
            <a:r>
              <a:rPr lang="en-US" altLang="zh-CN" dirty="0"/>
              <a:t>t</a:t>
            </a:r>
            <a:r>
              <a:rPr lang="zh-CN" altLang="en-US" dirty="0"/>
              <a:t>的标号在</a:t>
            </a:r>
            <a:r>
              <a:rPr lang="en-US" altLang="zh-CN" dirty="0"/>
              <a:t>[ max(D-dist,1) , </a:t>
            </a:r>
            <a:r>
              <a:rPr lang="en-US" altLang="zh-CN" dirty="0" err="1"/>
              <a:t>D+dist</a:t>
            </a:r>
            <a:r>
              <a:rPr lang="en-US" altLang="zh-CN" dirty="0"/>
              <a:t> ]</a:t>
            </a:r>
            <a:r>
              <a:rPr lang="zh-CN" altLang="en-US" dirty="0"/>
              <a:t>范围内的子节点</a:t>
            </a:r>
            <a:r>
              <a:rPr lang="en-US" altLang="zh-CN" dirty="0"/>
              <a:t>ci</a:t>
            </a:r>
            <a:r>
              <a:rPr lang="zh-CN" altLang="en-US" dirty="0"/>
              <a:t>，对每个</a:t>
            </a:r>
            <a:r>
              <a:rPr lang="en-US" altLang="zh-CN" dirty="0"/>
              <a:t>ci</a:t>
            </a:r>
            <a:r>
              <a:rPr lang="zh-CN" altLang="en-US" dirty="0"/>
              <a:t>递归运行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ci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endParaRPr lang="zh-CN" altLang="en-US" dirty="0"/>
          </a:p>
        </p:txBody>
      </p:sp>
      <p:pic>
        <p:nvPicPr>
          <p:cNvPr id="1026" name="Picture 2" descr="这里写图片描述">
            <a:extLst>
              <a:ext uri="{FF2B5EF4-FFF2-40B4-BE49-F238E27FC236}">
                <a16:creationId xmlns:a16="http://schemas.microsoft.com/office/drawing/2014/main" id="{B5FB61CF-C353-4B3B-9556-A4BBA8E86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097" y="380466"/>
            <a:ext cx="239077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44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22CDB-6300-43FB-9EAB-A33C4029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BK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FC67A-6BAB-48E6-A5D1-D1359FFDC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为什么正确？</a:t>
            </a:r>
            <a:endParaRPr lang="en-US" altLang="zh-CN" dirty="0"/>
          </a:p>
          <a:p>
            <a:r>
              <a:rPr lang="zh-CN" altLang="en-US" sz="2000" dirty="0"/>
              <a:t>根据编辑距离的性质</a:t>
            </a:r>
            <a:r>
              <a:rPr lang="en-US" altLang="zh-CN" sz="2000" dirty="0"/>
              <a:t>d(</a:t>
            </a:r>
            <a:r>
              <a:rPr lang="en-US" altLang="zh-CN" sz="2000" dirty="0" err="1"/>
              <a:t>x,y</a:t>
            </a:r>
            <a:r>
              <a:rPr lang="en-US" altLang="zh-CN" sz="2000" dirty="0"/>
              <a:t>) + d(</a:t>
            </a:r>
            <a:r>
              <a:rPr lang="en-US" altLang="zh-CN" sz="2000" dirty="0" err="1"/>
              <a:t>y,z</a:t>
            </a:r>
            <a:r>
              <a:rPr lang="en-US" altLang="zh-CN" sz="2000" dirty="0"/>
              <a:t>) &gt;= d(</a:t>
            </a:r>
            <a:r>
              <a:rPr lang="en-US" altLang="zh-CN" sz="2000" dirty="0" err="1"/>
              <a:t>x,z</a:t>
            </a:r>
            <a:r>
              <a:rPr lang="en-US" altLang="zh-CN" sz="2000" dirty="0"/>
              <a:t>)</a:t>
            </a:r>
          </a:p>
          <a:p>
            <a:r>
              <a:rPr lang="zh-CN" altLang="en-US" sz="2000" dirty="0"/>
              <a:t>设</a:t>
            </a:r>
            <a:r>
              <a:rPr lang="en-US" altLang="zh-CN" sz="2000" dirty="0"/>
              <a:t>w</a:t>
            </a:r>
            <a:r>
              <a:rPr lang="zh-CN" altLang="en-US" sz="2000" dirty="0"/>
              <a:t>为进行匹配的单词，</a:t>
            </a:r>
            <a:r>
              <a:rPr lang="en-US" altLang="zh-CN" sz="2000" dirty="0"/>
              <a:t>t</a:t>
            </a:r>
            <a:r>
              <a:rPr lang="zh-CN" altLang="en-US" sz="2000" dirty="0"/>
              <a:t>当前根结点单词，</a:t>
            </a:r>
            <a:r>
              <a:rPr lang="en-US" altLang="zh-CN" sz="2000" dirty="0"/>
              <a:t>c</a:t>
            </a:r>
            <a:r>
              <a:rPr lang="zh-CN" altLang="en-US" sz="2000" dirty="0"/>
              <a:t>为子树节点单词</a:t>
            </a:r>
            <a:endParaRPr lang="en-US" altLang="zh-CN" sz="2000" dirty="0"/>
          </a:p>
          <a:p>
            <a:r>
              <a:rPr lang="zh-CN" altLang="en-US" sz="2000" dirty="0"/>
              <a:t>如果</a:t>
            </a:r>
            <a:r>
              <a:rPr lang="en-US" altLang="zh-CN" sz="2000" dirty="0"/>
              <a:t>c</a:t>
            </a:r>
            <a:r>
              <a:rPr lang="zh-CN" altLang="en-US" sz="2000" dirty="0"/>
              <a:t>能够与</a:t>
            </a:r>
            <a:r>
              <a:rPr lang="en-US" altLang="zh-CN" sz="2000" dirty="0"/>
              <a:t>w</a:t>
            </a:r>
            <a:r>
              <a:rPr lang="zh-CN" altLang="en-US" sz="2000" dirty="0"/>
              <a:t>匹配，有</a:t>
            </a:r>
            <a:r>
              <a:rPr lang="en-US" altLang="zh-CN" sz="2000" dirty="0"/>
              <a:t>d(</a:t>
            </a:r>
            <a:r>
              <a:rPr lang="en-US" altLang="zh-CN" sz="2000" dirty="0" err="1"/>
              <a:t>w,c</a:t>
            </a:r>
            <a:r>
              <a:rPr lang="en-US" altLang="zh-CN" sz="2000" dirty="0"/>
              <a:t>)&lt;=</a:t>
            </a:r>
            <a:r>
              <a:rPr lang="en-US" altLang="zh-CN" sz="2000" dirty="0" err="1"/>
              <a:t>dist</a:t>
            </a:r>
            <a:r>
              <a:rPr lang="zh-CN" altLang="en-US" sz="2000" dirty="0"/>
              <a:t>，可以得到</a:t>
            </a:r>
            <a:endParaRPr lang="en-US" altLang="zh-CN" sz="2000" dirty="0"/>
          </a:p>
          <a:p>
            <a:r>
              <a:rPr lang="en-US" altLang="zh-CN" sz="2000" dirty="0"/>
              <a:t>d(</a:t>
            </a:r>
            <a:r>
              <a:rPr lang="en-US" altLang="zh-CN" sz="2000" dirty="0" err="1"/>
              <a:t>t,c</a:t>
            </a:r>
            <a:r>
              <a:rPr lang="en-US" altLang="zh-CN" sz="2000" dirty="0"/>
              <a:t>)&lt;=d(</a:t>
            </a:r>
            <a:r>
              <a:rPr lang="en-US" altLang="zh-CN" sz="2000" dirty="0" err="1"/>
              <a:t>t,w</a:t>
            </a:r>
            <a:r>
              <a:rPr lang="en-US" altLang="zh-CN" sz="2000" dirty="0"/>
              <a:t>)+d(</a:t>
            </a:r>
            <a:r>
              <a:rPr lang="en-US" altLang="zh-CN" sz="2000" dirty="0" err="1"/>
              <a:t>w,c</a:t>
            </a:r>
            <a:r>
              <a:rPr lang="en-US" altLang="zh-CN" sz="2000" dirty="0"/>
              <a:t>)&lt;=</a:t>
            </a:r>
            <a:r>
              <a:rPr lang="en-US" altLang="zh-CN" sz="2000" dirty="0" err="1"/>
              <a:t>D+dist</a:t>
            </a:r>
            <a:endParaRPr lang="en-US" altLang="zh-CN" sz="2000" dirty="0"/>
          </a:p>
          <a:p>
            <a:r>
              <a:rPr lang="en-US" altLang="zh-CN" sz="2000" dirty="0"/>
              <a:t>d(</a:t>
            </a:r>
            <a:r>
              <a:rPr lang="en-US" altLang="zh-CN" sz="2000" dirty="0" err="1"/>
              <a:t>t,c</a:t>
            </a:r>
            <a:r>
              <a:rPr lang="en-US" altLang="zh-CN" sz="2000" dirty="0"/>
              <a:t>)&gt;=d(</a:t>
            </a:r>
            <a:r>
              <a:rPr lang="en-US" altLang="zh-CN" sz="2000" dirty="0" err="1"/>
              <a:t>t,w</a:t>
            </a:r>
            <a:r>
              <a:rPr lang="en-US" altLang="zh-CN" sz="2000" dirty="0"/>
              <a:t>)-d(</a:t>
            </a:r>
            <a:r>
              <a:rPr lang="en-US" altLang="zh-CN" sz="2000" dirty="0" err="1"/>
              <a:t>w,c</a:t>
            </a:r>
            <a:r>
              <a:rPr lang="en-US" altLang="zh-CN" sz="2000" dirty="0"/>
              <a:t>)&gt;=D-</a:t>
            </a:r>
            <a:r>
              <a:rPr lang="en-US" altLang="zh-CN" sz="2000" dirty="0" err="1"/>
              <a:t>dist</a:t>
            </a:r>
            <a:endParaRPr lang="en-US" altLang="zh-CN" sz="2000" dirty="0"/>
          </a:p>
          <a:p>
            <a:r>
              <a:rPr lang="en-US" altLang="zh-CN" sz="2000" dirty="0"/>
              <a:t>t</a:t>
            </a:r>
            <a:r>
              <a:rPr lang="zh-CN" altLang="en-US" sz="2000" dirty="0"/>
              <a:t>与</a:t>
            </a:r>
            <a:r>
              <a:rPr lang="en-US" altLang="zh-CN" sz="2000" dirty="0"/>
              <a:t>c</a:t>
            </a:r>
            <a:r>
              <a:rPr lang="zh-CN" altLang="en-US" sz="2000" dirty="0"/>
              <a:t>是不同的单词，有</a:t>
            </a:r>
            <a:r>
              <a:rPr lang="en-US" altLang="zh-CN" sz="2000" dirty="0"/>
              <a:t>d(</a:t>
            </a:r>
            <a:r>
              <a:rPr lang="en-US" altLang="zh-CN" sz="2000" dirty="0" err="1"/>
              <a:t>t,c</a:t>
            </a:r>
            <a:r>
              <a:rPr lang="en-US" altLang="zh-CN" sz="2000" dirty="0"/>
              <a:t>)&gt;=1</a:t>
            </a:r>
          </a:p>
          <a:p>
            <a:r>
              <a:rPr lang="zh-CN" altLang="en-US" sz="2000" dirty="0"/>
              <a:t>因此得到</a:t>
            </a:r>
            <a:r>
              <a:rPr lang="en-US" altLang="zh-CN" sz="2000" dirty="0"/>
              <a:t>d(</a:t>
            </a:r>
            <a:r>
              <a:rPr lang="en-US" altLang="zh-CN" sz="2000" dirty="0" err="1"/>
              <a:t>t,c</a:t>
            </a:r>
            <a:r>
              <a:rPr lang="en-US" altLang="zh-CN" sz="2000" dirty="0"/>
              <a:t>)</a:t>
            </a:r>
            <a:r>
              <a:rPr lang="zh-CN" altLang="en-US" sz="2000" dirty="0"/>
              <a:t>，即可能匹配的子节点标号的范围是</a:t>
            </a:r>
            <a:r>
              <a:rPr lang="en-US" altLang="zh-CN" sz="2000" dirty="0"/>
              <a:t>[ max(D-dist,1) , </a:t>
            </a:r>
            <a:r>
              <a:rPr lang="en-US" altLang="zh-CN" sz="2000" dirty="0" err="1"/>
              <a:t>D+dist</a:t>
            </a:r>
            <a:r>
              <a:rPr lang="en-US" altLang="zh-CN" sz="2000" dirty="0"/>
              <a:t> ]</a:t>
            </a:r>
          </a:p>
        </p:txBody>
      </p:sp>
      <p:pic>
        <p:nvPicPr>
          <p:cNvPr id="4" name="Picture 2" descr="这里写图片描述">
            <a:extLst>
              <a:ext uri="{FF2B5EF4-FFF2-40B4-BE49-F238E27FC236}">
                <a16:creationId xmlns:a16="http://schemas.microsoft.com/office/drawing/2014/main" id="{FDE5E766-BB63-459C-B876-9CB60DDBB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425" y="380465"/>
            <a:ext cx="3984448" cy="273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766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98ED0-C9C9-4E0F-9930-175489652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3EB89-ED1E-492E-8571-FDA3B4466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找出一个单词在字典中</a:t>
            </a:r>
            <a:r>
              <a:rPr lang="zh-CN" altLang="en-US" b="1" dirty="0"/>
              <a:t>相同</a:t>
            </a:r>
            <a:r>
              <a:rPr lang="zh-CN" altLang="en-US" dirty="0"/>
              <a:t>或</a:t>
            </a:r>
            <a:r>
              <a:rPr lang="zh-CN" altLang="en-US" b="1" dirty="0"/>
              <a:t>相似</a:t>
            </a:r>
            <a:r>
              <a:rPr lang="zh-CN" altLang="en-US" dirty="0"/>
              <a:t>的匹配词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找出一个单词在字典中与之编辑距离为</a:t>
            </a:r>
            <a:r>
              <a:rPr lang="en-US" altLang="zh-CN" sz="2400" dirty="0"/>
              <a:t>0</a:t>
            </a:r>
            <a:r>
              <a:rPr lang="zh-CN" altLang="en-US" sz="2400" dirty="0"/>
              <a:t>或</a:t>
            </a:r>
            <a:r>
              <a:rPr lang="en-US" altLang="zh-CN" sz="2400" dirty="0"/>
              <a:t>1</a:t>
            </a:r>
            <a:r>
              <a:rPr lang="zh-CN" altLang="en-US" sz="2400" dirty="0"/>
              <a:t>的匹配词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BK</a:t>
            </a:r>
            <a:r>
              <a:rPr lang="zh-CN" altLang="en-US" sz="2400" dirty="0"/>
              <a:t>树调用接口</a:t>
            </a:r>
            <a:endParaRPr lang="en-US" altLang="zh-CN" sz="2400" dirty="0"/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解题</a:t>
            </a:r>
            <a:endParaRPr lang="en-US" altLang="zh-CN" sz="2400" dirty="0"/>
          </a:p>
          <a:p>
            <a:r>
              <a:rPr lang="zh-CN" altLang="en-US" sz="2400" dirty="0"/>
              <a:t>首先字典中的每个单词</a:t>
            </a:r>
            <a:r>
              <a:rPr lang="en-US" altLang="zh-CN" sz="2400" dirty="0" err="1"/>
              <a:t>dic</a:t>
            </a:r>
            <a:r>
              <a:rPr lang="zh-CN" altLang="en-US" sz="2400" dirty="0"/>
              <a:t>执行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insert(</a:t>
            </a:r>
            <a:r>
              <a:rPr lang="en-US" altLang="zh-CN" dirty="0" err="1">
                <a:solidFill>
                  <a:srgbClr val="6A9955"/>
                </a:solidFill>
                <a:latin typeface="Consolas" panose="020B0609020204030204" pitchFamily="49" charset="0"/>
              </a:rPr>
              <a:t>dic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2400" dirty="0"/>
              <a:t>要匹配的每个单词</a:t>
            </a:r>
            <a:r>
              <a:rPr lang="en-US" altLang="zh-CN" sz="2400" dirty="0"/>
              <a:t>word</a:t>
            </a:r>
            <a:r>
              <a:rPr lang="zh-CN" altLang="en-US" sz="2400" dirty="0"/>
              <a:t>执行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query(word,1);</a:t>
            </a:r>
            <a:endParaRPr lang="zh-CN" alt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7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E5B3D-D9F3-4E99-9A9E-A41ECE22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65984-3D08-4CB2-95FB-8B9ACC666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/>
              <a:t>题目分析</a:t>
            </a:r>
            <a:endParaRPr lang="en-US" altLang="zh-CN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/>
              <a:t>编辑距离</a:t>
            </a:r>
            <a:endParaRPr lang="en-US" altLang="zh-CN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/>
              <a:t>BK</a:t>
            </a:r>
            <a:r>
              <a:rPr lang="zh-CN" altLang="en-US" sz="3600" dirty="0"/>
              <a:t>树</a:t>
            </a:r>
            <a:endParaRPr lang="en-US" altLang="zh-CN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85225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72866-E071-4FAB-A909-0CFF8B39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64BA5-EC93-47F6-81B1-CB2A7B9B9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单词拼写检查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问题描述：</a:t>
            </a:r>
          </a:p>
          <a:p>
            <a:r>
              <a:rPr lang="zh-CN" altLang="en-US" sz="2800" dirty="0"/>
              <a:t>现在有一些英语单词需要做拼写检查，在进行拼写检查之前首先建立一本词典。需要检查的单词，有的是词典中的单词，有的与词典中的单词相似，编写程序发现词典中与给定单词</a:t>
            </a:r>
            <a:r>
              <a:rPr lang="zh-CN" altLang="en-US" sz="2800" b="1" dirty="0"/>
              <a:t>相同</a:t>
            </a:r>
            <a:r>
              <a:rPr lang="zh-CN" altLang="en-US" sz="2800" dirty="0"/>
              <a:t>或</a:t>
            </a:r>
            <a:r>
              <a:rPr lang="zh-CN" altLang="en-US" sz="2800" b="1" dirty="0"/>
              <a:t>相似</a:t>
            </a:r>
            <a:r>
              <a:rPr lang="zh-CN" altLang="en-US" sz="2800" dirty="0"/>
              <a:t>的单词。</a:t>
            </a:r>
          </a:p>
        </p:txBody>
      </p:sp>
    </p:spTree>
    <p:extLst>
      <p:ext uri="{BB962C8B-B14F-4D97-AF65-F5344CB8AC3E}">
        <p14:creationId xmlns:p14="http://schemas.microsoft.com/office/powerpoint/2010/main" val="400198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FFD9B-131C-4FA6-96F4-5EBE6CB6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8C65E-43EF-4D44-802E-30742F700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单词</a:t>
            </a:r>
            <a:r>
              <a:rPr lang="en-US" altLang="zh-CN" sz="2800" dirty="0"/>
              <a:t>A</a:t>
            </a:r>
            <a:r>
              <a:rPr lang="zh-CN" altLang="en-US" sz="2800" dirty="0"/>
              <a:t>与单词</a:t>
            </a:r>
            <a:r>
              <a:rPr lang="en-US" altLang="zh-CN" sz="2800" dirty="0"/>
              <a:t>B</a:t>
            </a:r>
            <a:r>
              <a:rPr lang="zh-CN" altLang="en-US" sz="2800" dirty="0"/>
              <a:t>相似的情况有三种：</a:t>
            </a:r>
          </a:p>
          <a:p>
            <a:r>
              <a:rPr lang="en-US" altLang="zh-CN" sz="2800" dirty="0"/>
              <a:t>(1)</a:t>
            </a:r>
            <a:r>
              <a:rPr lang="zh-CN" altLang="en-US" sz="2800" b="1" dirty="0"/>
              <a:t>删除</a:t>
            </a:r>
            <a:r>
              <a:rPr lang="zh-CN" altLang="en-US" sz="2800" dirty="0"/>
              <a:t>单词</a:t>
            </a:r>
            <a:r>
              <a:rPr lang="en-US" altLang="zh-CN" sz="2800" dirty="0"/>
              <a:t>A</a:t>
            </a:r>
            <a:r>
              <a:rPr lang="zh-CN" altLang="en-US" sz="2800" dirty="0"/>
              <a:t>的一个字母后得到单词</a:t>
            </a:r>
            <a:r>
              <a:rPr lang="en-US" altLang="zh-CN" sz="2800" dirty="0"/>
              <a:t>B</a:t>
            </a:r>
            <a:r>
              <a:rPr lang="zh-CN" altLang="en-US" sz="2800" dirty="0"/>
              <a:t>；</a:t>
            </a:r>
          </a:p>
          <a:p>
            <a:r>
              <a:rPr lang="en-US" altLang="zh-CN" sz="2800" dirty="0"/>
              <a:t>(2)</a:t>
            </a:r>
            <a:r>
              <a:rPr lang="zh-CN" altLang="en-US" sz="2800" dirty="0"/>
              <a:t>用任意一个字母</a:t>
            </a:r>
            <a:r>
              <a:rPr lang="zh-CN" altLang="en-US" sz="2800" b="1" dirty="0"/>
              <a:t>替换</a:t>
            </a:r>
            <a:r>
              <a:rPr lang="zh-CN" altLang="en-US" sz="2800" dirty="0"/>
              <a:t>单词</a:t>
            </a:r>
            <a:r>
              <a:rPr lang="en-US" altLang="zh-CN" sz="2800" dirty="0"/>
              <a:t>A</a:t>
            </a:r>
            <a:r>
              <a:rPr lang="zh-CN" altLang="en-US" sz="2800" dirty="0"/>
              <a:t>的一个字母后得到单词</a:t>
            </a:r>
            <a:r>
              <a:rPr lang="en-US" altLang="zh-CN" sz="2800" dirty="0"/>
              <a:t>B</a:t>
            </a:r>
            <a:r>
              <a:rPr lang="zh-CN" altLang="en-US" sz="2800" dirty="0"/>
              <a:t>；</a:t>
            </a:r>
          </a:p>
          <a:p>
            <a:r>
              <a:rPr lang="en-US" altLang="zh-CN" sz="2800" dirty="0"/>
              <a:t>(3)</a:t>
            </a:r>
            <a:r>
              <a:rPr lang="zh-CN" altLang="en-US" sz="2800" dirty="0"/>
              <a:t>在单词</a:t>
            </a:r>
            <a:r>
              <a:rPr lang="en-US" altLang="zh-CN" sz="2800" dirty="0"/>
              <a:t>A</a:t>
            </a:r>
            <a:r>
              <a:rPr lang="zh-CN" altLang="en-US" sz="2800" dirty="0"/>
              <a:t>的任意位置</a:t>
            </a:r>
            <a:r>
              <a:rPr lang="zh-CN" altLang="en-US" sz="2800" b="1" dirty="0"/>
              <a:t>增加</a:t>
            </a:r>
            <a:r>
              <a:rPr lang="zh-CN" altLang="en-US" sz="2800" dirty="0"/>
              <a:t>一个字母后得到单词</a:t>
            </a:r>
            <a:r>
              <a:rPr lang="en-US" altLang="zh-CN" sz="2800" dirty="0"/>
              <a:t>B</a:t>
            </a:r>
            <a:r>
              <a:rPr lang="zh-CN" altLang="en-US" sz="2800" dirty="0"/>
              <a:t>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基本要求：</a:t>
            </a:r>
          </a:p>
          <a:p>
            <a:r>
              <a:rPr lang="en-US" altLang="zh-CN" sz="2800" dirty="0"/>
              <a:t>(1)</a:t>
            </a:r>
            <a:r>
              <a:rPr lang="zh-CN" altLang="en-US" sz="2800" dirty="0"/>
              <a:t>定义并实现字典</a:t>
            </a:r>
            <a:r>
              <a:rPr lang="en-US" altLang="zh-CN" sz="2800" dirty="0"/>
              <a:t>ADT</a:t>
            </a:r>
            <a:r>
              <a:rPr lang="zh-CN" altLang="en-US" sz="2800" dirty="0"/>
              <a:t>，基本操作根据应用需要设定。</a:t>
            </a:r>
          </a:p>
          <a:p>
            <a:r>
              <a:rPr lang="en-US" altLang="zh-CN" sz="2800" dirty="0"/>
              <a:t>(2)</a:t>
            </a:r>
            <a:r>
              <a:rPr lang="zh-CN" altLang="en-US" sz="2800" dirty="0"/>
              <a:t>尽可能高效地实现单词的拼写检查。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053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E09B2-8CE2-4294-BAE8-55E3FD6F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D7972-3B8A-4B0F-905C-66824B00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概括一下，就是找出一个单词在字典中</a:t>
            </a:r>
            <a:r>
              <a:rPr lang="zh-CN" altLang="en-US" b="1" dirty="0"/>
              <a:t>相同</a:t>
            </a:r>
            <a:r>
              <a:rPr lang="zh-CN" altLang="en-US" dirty="0"/>
              <a:t>或</a:t>
            </a:r>
            <a:r>
              <a:rPr lang="zh-CN" altLang="en-US" b="1" dirty="0"/>
              <a:t>相似</a:t>
            </a:r>
            <a:r>
              <a:rPr lang="zh-CN" altLang="en-US" dirty="0"/>
              <a:t>的匹配词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如何实现这个字典？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Tire</a:t>
            </a:r>
            <a:r>
              <a:rPr lang="zh-CN" altLang="en-US" dirty="0"/>
              <a:t>字典树</a:t>
            </a:r>
            <a:endParaRPr lang="en-US" altLang="zh-CN" dirty="0"/>
          </a:p>
          <a:p>
            <a:r>
              <a:rPr lang="zh-CN" altLang="en-US" dirty="0"/>
              <a:t>只能实现相同词的匹配，对于相似词，插入删除替换的位置是任意的，要找出来几乎要遍历整个字典树，复杂度是无法接受的。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关键在于如何去匹配</a:t>
            </a:r>
            <a:r>
              <a:rPr lang="zh-CN" altLang="en-US" b="1" dirty="0"/>
              <a:t>相似</a:t>
            </a:r>
            <a:r>
              <a:rPr lang="zh-CN" altLang="en-US" dirty="0"/>
              <a:t>的单词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 BK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树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或者称为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Burkhard-Keller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树，是一种基于树的数据结构，被设计于快速查找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近似字符串匹配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，比方说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拼写纠错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，或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模糊查找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，当搜索”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aeek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”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时能返回”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seek”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和”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peek”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树在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1973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年由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Burkhard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Keller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第一次提出。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40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E9B7B-2FD0-4F72-8446-73409DAA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B213AD-3C04-4361-BD76-09117BCA2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字符串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A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到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B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的</a:t>
            </a:r>
            <a:r>
              <a:rPr lang="zh-CN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编辑距离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(</a:t>
            </a:r>
            <a:r>
              <a:rPr lang="en-US" altLang="zh-CN" sz="2800" b="0" i="0" dirty="0" err="1">
                <a:solidFill>
                  <a:srgbClr val="4D4D4D"/>
                </a:solidFill>
                <a:effectLst/>
                <a:latin typeface="-apple-system"/>
              </a:rPr>
              <a:t>LevenShtein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 Distance)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是指，只用</a:t>
            </a:r>
            <a:r>
              <a:rPr lang="zh-CN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插入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zh-CN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删除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zh-CN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替换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三种操作，最少需要多少步可以把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A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变成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B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CN" sz="28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本题目中</a:t>
            </a:r>
            <a:endParaRPr lang="en-US" altLang="zh-CN" sz="28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sz="2800" dirty="0"/>
              <a:t>A</a:t>
            </a:r>
            <a:r>
              <a:rPr lang="zh-CN" altLang="en-US" sz="2800" dirty="0"/>
              <a:t>与</a:t>
            </a:r>
            <a:r>
              <a:rPr lang="en-US" altLang="zh-CN" sz="2800" dirty="0"/>
              <a:t>B</a:t>
            </a:r>
            <a:r>
              <a:rPr lang="zh-CN" altLang="en-US" sz="2800" dirty="0"/>
              <a:t>相同：</a:t>
            </a:r>
            <a:r>
              <a:rPr lang="en-US" altLang="zh-CN" sz="2800" dirty="0"/>
              <a:t>A</a:t>
            </a:r>
            <a:r>
              <a:rPr lang="zh-CN" altLang="en-US" sz="2800" dirty="0"/>
              <a:t>与</a:t>
            </a:r>
            <a:r>
              <a:rPr lang="en-US" altLang="zh-CN" sz="2800" dirty="0"/>
              <a:t>B</a:t>
            </a:r>
            <a:r>
              <a:rPr lang="zh-CN" altLang="en-US" sz="2800" dirty="0"/>
              <a:t>的编辑距离为</a:t>
            </a:r>
            <a:r>
              <a:rPr lang="en-US" altLang="zh-CN" sz="2800" dirty="0"/>
              <a:t>0</a:t>
            </a:r>
          </a:p>
          <a:p>
            <a:r>
              <a:rPr lang="en-US" altLang="zh-CN" sz="2800" dirty="0"/>
              <a:t>A</a:t>
            </a:r>
            <a:r>
              <a:rPr lang="zh-CN" altLang="en-US" sz="2800" dirty="0"/>
              <a:t>与</a:t>
            </a:r>
            <a:r>
              <a:rPr lang="en-US" altLang="zh-CN" sz="2800" dirty="0"/>
              <a:t>B</a:t>
            </a:r>
            <a:r>
              <a:rPr lang="zh-CN" altLang="en-US" sz="2800" dirty="0"/>
              <a:t>相似：</a:t>
            </a:r>
            <a:r>
              <a:rPr lang="en-US" altLang="zh-CN" sz="2800" dirty="0"/>
              <a:t>A</a:t>
            </a:r>
            <a:r>
              <a:rPr lang="zh-CN" altLang="en-US" sz="2800" dirty="0"/>
              <a:t>与</a:t>
            </a:r>
            <a:r>
              <a:rPr lang="en-US" altLang="zh-CN" sz="2800" dirty="0"/>
              <a:t>B</a:t>
            </a:r>
            <a:r>
              <a:rPr lang="zh-CN" altLang="en-US" sz="2800" dirty="0"/>
              <a:t>的编辑距离为</a:t>
            </a:r>
            <a:r>
              <a:rPr lang="en-US" altLang="zh-CN" sz="2800" dirty="0"/>
              <a:t>1</a:t>
            </a:r>
          </a:p>
          <a:p>
            <a:r>
              <a:rPr lang="zh-CN" altLang="en-US" sz="2800" dirty="0"/>
              <a:t>本题转化为，给出一个字典，对于每个单词，找到字典中与之编辑距离为</a:t>
            </a:r>
            <a:r>
              <a:rPr lang="en-US" altLang="zh-CN" sz="2800" dirty="0"/>
              <a:t>0</a:t>
            </a:r>
            <a:r>
              <a:rPr lang="zh-CN" altLang="en-US" sz="2800" dirty="0"/>
              <a:t>或</a:t>
            </a:r>
            <a:r>
              <a:rPr lang="en-US" altLang="zh-CN" sz="2800" dirty="0"/>
              <a:t>1</a:t>
            </a:r>
            <a:r>
              <a:rPr lang="zh-CN" altLang="en-US" sz="2800" dirty="0"/>
              <a:t>的匹配词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715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A34E4-6CD1-4CBD-A207-F576315B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D6C14D-8DE8-4FA9-8B8E-F72FAD091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性质</a:t>
            </a:r>
            <a:endParaRPr lang="en-US" altLang="zh-CN" sz="2400" dirty="0"/>
          </a:p>
          <a:p>
            <a:r>
              <a:rPr lang="en-US" altLang="zh-CN" sz="2400" dirty="0"/>
              <a:t>1. d(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 = 0 </a:t>
            </a:r>
            <a:r>
              <a:rPr lang="zh-CN" altLang="en-US" sz="2400" dirty="0"/>
              <a:t>当且仅当 </a:t>
            </a:r>
            <a:r>
              <a:rPr lang="en-US" altLang="zh-CN" sz="2400" dirty="0"/>
              <a:t>x=y         </a:t>
            </a:r>
          </a:p>
          <a:p>
            <a:r>
              <a:rPr lang="zh-CN" altLang="en-US" sz="2400" dirty="0"/>
              <a:t>（编辑距离为</a:t>
            </a:r>
            <a:r>
              <a:rPr lang="en-US" altLang="zh-CN" sz="2400" dirty="0"/>
              <a:t>0 &lt;==&gt; </a:t>
            </a:r>
            <a:r>
              <a:rPr lang="zh-CN" altLang="en-US" sz="2400" dirty="0"/>
              <a:t>字符串相等）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 d(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 = d(</a:t>
            </a:r>
            <a:r>
              <a:rPr lang="en-US" altLang="zh-CN" sz="2400" dirty="0" err="1"/>
              <a:t>y,x</a:t>
            </a:r>
            <a:r>
              <a:rPr lang="en-US" altLang="zh-CN" sz="2400" dirty="0"/>
              <a:t>)           </a:t>
            </a:r>
          </a:p>
          <a:p>
            <a:r>
              <a:rPr lang="zh-CN" altLang="en-US" sz="2400" dirty="0"/>
              <a:t>（从</a:t>
            </a:r>
            <a:r>
              <a:rPr lang="en-US" altLang="zh-CN" sz="2400" dirty="0"/>
              <a:t>x</a:t>
            </a:r>
            <a:r>
              <a:rPr lang="zh-CN" altLang="en-US" sz="2400" dirty="0"/>
              <a:t>变到</a:t>
            </a:r>
            <a:r>
              <a:rPr lang="en-US" altLang="zh-CN" sz="2400" dirty="0"/>
              <a:t>y</a:t>
            </a:r>
            <a:r>
              <a:rPr lang="zh-CN" altLang="en-US" sz="2400" dirty="0"/>
              <a:t>的最少步数就是从</a:t>
            </a:r>
            <a:r>
              <a:rPr lang="en-US" altLang="zh-CN" sz="2400" dirty="0"/>
              <a:t>y</a:t>
            </a:r>
            <a:r>
              <a:rPr lang="zh-CN" altLang="en-US" sz="2400" dirty="0"/>
              <a:t>变到</a:t>
            </a:r>
            <a:r>
              <a:rPr lang="en-US" altLang="zh-CN" sz="2400" dirty="0"/>
              <a:t>x</a:t>
            </a:r>
            <a:r>
              <a:rPr lang="zh-CN" altLang="en-US" sz="2400" dirty="0"/>
              <a:t>的最少步数）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 d(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 + d(</a:t>
            </a:r>
            <a:r>
              <a:rPr lang="en-US" altLang="zh-CN" sz="2400" dirty="0" err="1"/>
              <a:t>y,z</a:t>
            </a:r>
            <a:r>
              <a:rPr lang="en-US" altLang="zh-CN" sz="2400" dirty="0"/>
              <a:t>) &gt;= d(</a:t>
            </a:r>
            <a:r>
              <a:rPr lang="en-US" altLang="zh-CN" sz="2400" dirty="0" err="1"/>
              <a:t>x,z</a:t>
            </a:r>
            <a:r>
              <a:rPr lang="en-US" altLang="zh-CN" sz="2400" dirty="0"/>
              <a:t>)      </a:t>
            </a:r>
          </a:p>
          <a:p>
            <a:r>
              <a:rPr lang="zh-CN" altLang="en-US" sz="2400" dirty="0"/>
              <a:t>（从</a:t>
            </a:r>
            <a:r>
              <a:rPr lang="en-US" altLang="zh-CN" sz="2400" dirty="0"/>
              <a:t>x</a:t>
            </a:r>
            <a:r>
              <a:rPr lang="zh-CN" altLang="en-US" sz="2400" dirty="0"/>
              <a:t>变到</a:t>
            </a:r>
            <a:r>
              <a:rPr lang="en-US" altLang="zh-CN" sz="2400" dirty="0"/>
              <a:t>z</a:t>
            </a:r>
            <a:r>
              <a:rPr lang="zh-CN" altLang="en-US" sz="2400" dirty="0"/>
              <a:t>所需的步数不会超过</a:t>
            </a:r>
            <a:r>
              <a:rPr lang="en-US" altLang="zh-CN" sz="2400" dirty="0"/>
              <a:t>x</a:t>
            </a:r>
            <a:r>
              <a:rPr lang="zh-CN" altLang="en-US" sz="2400" dirty="0"/>
              <a:t>先变成</a:t>
            </a:r>
            <a:r>
              <a:rPr lang="en-US" altLang="zh-CN" sz="2400" dirty="0"/>
              <a:t>y</a:t>
            </a:r>
            <a:r>
              <a:rPr lang="zh-CN" altLang="en-US" sz="2400" dirty="0"/>
              <a:t>再变成</a:t>
            </a:r>
            <a:r>
              <a:rPr lang="en-US" altLang="zh-CN" sz="2400" dirty="0"/>
              <a:t>z</a:t>
            </a:r>
            <a:r>
              <a:rPr lang="zh-CN" altLang="en-US" sz="2400" dirty="0"/>
              <a:t>的步数）   </a:t>
            </a:r>
          </a:p>
        </p:txBody>
      </p:sp>
    </p:spTree>
    <p:extLst>
      <p:ext uri="{BB962C8B-B14F-4D97-AF65-F5344CB8AC3E}">
        <p14:creationId xmlns:p14="http://schemas.microsoft.com/office/powerpoint/2010/main" val="204416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2FC3A-E0F6-4246-BD36-4D369228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3A9B1-EB12-48CD-B3AA-CA9AFA77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求解字符串</a:t>
            </a:r>
            <a:r>
              <a:rPr lang="en-US" altLang="zh-CN" dirty="0"/>
              <a:t>A[1…n]</a:t>
            </a:r>
            <a:r>
              <a:rPr lang="zh-CN" altLang="en-US" dirty="0"/>
              <a:t>与</a:t>
            </a:r>
            <a:r>
              <a:rPr lang="en-US" altLang="zh-CN" dirty="0"/>
              <a:t>B[1…m]</a:t>
            </a:r>
            <a:r>
              <a:rPr lang="zh-CN" altLang="en-US" dirty="0"/>
              <a:t>间的编辑距离</a:t>
            </a:r>
            <a:endParaRPr lang="en-US" altLang="zh-CN" dirty="0"/>
          </a:p>
          <a:p>
            <a:r>
              <a:rPr lang="zh-CN" altLang="en-US" dirty="0"/>
              <a:t>采用动态规划求解</a:t>
            </a:r>
            <a:endParaRPr lang="en-US" altLang="zh-CN" dirty="0"/>
          </a:p>
          <a:p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状态：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D[ </a:t>
            </a:r>
            <a:r>
              <a:rPr lang="en-US" altLang="zh-CN" dirty="0" err="1">
                <a:solidFill>
                  <a:srgbClr val="4F4F4F"/>
                </a:solidFill>
                <a:latin typeface="-apple-system"/>
              </a:rPr>
              <a:t>i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 ][ j ]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表示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A[1…</a:t>
            </a:r>
            <a:r>
              <a:rPr lang="en-US" altLang="zh-CN" dirty="0" err="1">
                <a:solidFill>
                  <a:srgbClr val="4F4F4F"/>
                </a:solidFill>
                <a:latin typeface="-apple-system"/>
              </a:rPr>
              <a:t>i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]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与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B[1…j]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的编辑距离</a:t>
            </a:r>
            <a:endParaRPr lang="en-US" altLang="zh-CN" dirty="0">
              <a:solidFill>
                <a:srgbClr val="4F4F4F"/>
              </a:solidFill>
              <a:latin typeface="-apple-system"/>
            </a:endParaRPr>
          </a:p>
          <a:p>
            <a:r>
              <a:rPr lang="zh-CN" altLang="en-US" sz="2200" dirty="0">
                <a:solidFill>
                  <a:srgbClr val="4F4F4F"/>
                </a:solidFill>
                <a:latin typeface="-apple-system"/>
              </a:rPr>
              <a:t>初始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条件</a:t>
            </a:r>
            <a:r>
              <a:rPr lang="zh-CN" altLang="en-US" sz="2200" dirty="0">
                <a:solidFill>
                  <a:srgbClr val="4F4F4F"/>
                </a:solidFill>
                <a:latin typeface="-apple-system"/>
              </a:rPr>
              <a:t>：</a:t>
            </a:r>
            <a:r>
              <a:rPr lang="en-US" altLang="zh-CN" sz="2200" dirty="0">
                <a:solidFill>
                  <a:srgbClr val="4F4F4F"/>
                </a:solidFill>
                <a:latin typeface="-apple-system"/>
              </a:rPr>
              <a:t>D[0][0]=0,D[0][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j</a:t>
            </a:r>
            <a:r>
              <a:rPr lang="en-US" altLang="zh-CN" sz="2200" dirty="0">
                <a:solidFill>
                  <a:srgbClr val="4F4F4F"/>
                </a:solidFill>
                <a:latin typeface="-apple-system"/>
              </a:rPr>
              <a:t>]=j, D[</a:t>
            </a:r>
            <a:r>
              <a:rPr lang="en-US" altLang="zh-CN" sz="2200" dirty="0" err="1">
                <a:solidFill>
                  <a:srgbClr val="4F4F4F"/>
                </a:solidFill>
                <a:latin typeface="-apple-system"/>
              </a:rPr>
              <a:t>i</a:t>
            </a:r>
            <a:r>
              <a:rPr lang="en-US" altLang="zh-CN" sz="2200" dirty="0">
                <a:solidFill>
                  <a:srgbClr val="4F4F4F"/>
                </a:solidFill>
                <a:latin typeface="-apple-system"/>
              </a:rPr>
              <a:t>][0]=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i</a:t>
            </a:r>
          </a:p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转移方程：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D[ 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-apple-system"/>
              </a:rPr>
              <a:t>i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 ][ j ] = min ( D[ i-1 ][ j ] + 1, </a:t>
            </a:r>
          </a:p>
          <a:p>
            <a:pPr marL="128016" lvl="1" indent="0">
              <a:buNone/>
            </a:pP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		</a:t>
            </a:r>
            <a:r>
              <a:rPr lang="en-US" altLang="zh-CN" sz="2200" dirty="0">
                <a:solidFill>
                  <a:srgbClr val="4F4F4F"/>
                </a:solidFill>
                <a:latin typeface="-apple-system"/>
              </a:rPr>
              <a:t>D[ </a:t>
            </a:r>
            <a:r>
              <a:rPr lang="en-US" altLang="zh-CN" sz="2200" dirty="0" err="1">
                <a:solidFill>
                  <a:srgbClr val="4F4F4F"/>
                </a:solidFill>
                <a:latin typeface="-apple-system"/>
              </a:rPr>
              <a:t>i</a:t>
            </a:r>
            <a:r>
              <a:rPr lang="en-US" altLang="zh-CN" sz="2200" dirty="0">
                <a:solidFill>
                  <a:srgbClr val="4F4F4F"/>
                </a:solidFill>
                <a:latin typeface="-apple-system"/>
              </a:rPr>
              <a:t> ][ j-1 ] + 1,</a:t>
            </a:r>
          </a:p>
          <a:p>
            <a:pPr marL="128016" lvl="1" indent="0">
              <a:buNone/>
            </a:pPr>
            <a:r>
              <a:rPr lang="en-US" altLang="zh-CN" sz="2200" dirty="0">
                <a:solidFill>
                  <a:srgbClr val="4F4F4F"/>
                </a:solidFill>
                <a:latin typeface="-apple-system"/>
              </a:rPr>
              <a:t>		D[i-1 ][ j-1 ] + (A[</a:t>
            </a:r>
            <a:r>
              <a:rPr lang="en-US" altLang="zh-CN" sz="2200" dirty="0" err="1">
                <a:solidFill>
                  <a:srgbClr val="4F4F4F"/>
                </a:solidFill>
                <a:latin typeface="-apple-system"/>
              </a:rPr>
              <a:t>i</a:t>
            </a:r>
            <a:r>
              <a:rPr lang="en-US" altLang="zh-CN" sz="2200" dirty="0">
                <a:solidFill>
                  <a:srgbClr val="4F4F4F"/>
                </a:solidFill>
                <a:latin typeface="-apple-system"/>
              </a:rPr>
              <a:t>]==B[j]?0:1) );</a:t>
            </a:r>
          </a:p>
          <a:p>
            <a:pPr marL="128016" lvl="1" indent="0">
              <a:buNone/>
            </a:pPr>
            <a:r>
              <a:rPr lang="zh-CN" altLang="en-US" sz="2200" dirty="0">
                <a:solidFill>
                  <a:srgbClr val="4F4F4F"/>
                </a:solidFill>
                <a:latin typeface="-apple-system"/>
              </a:rPr>
              <a:t>目标：</a:t>
            </a:r>
            <a:r>
              <a:rPr lang="en-US" altLang="zh-CN" sz="2200" dirty="0">
                <a:solidFill>
                  <a:srgbClr val="4F4F4F"/>
                </a:solidFill>
                <a:latin typeface="-apple-system"/>
              </a:rPr>
              <a:t>D[n][m]</a:t>
            </a:r>
          </a:p>
          <a:p>
            <a:pPr marL="128016" lvl="1" indent="0">
              <a:buNone/>
            </a:pPr>
            <a:r>
              <a:rPr lang="zh-CN" altLang="en-US" sz="2200" dirty="0">
                <a:solidFill>
                  <a:srgbClr val="4F4F4F"/>
                </a:solidFill>
                <a:latin typeface="-apple-system"/>
              </a:rPr>
              <a:t>时间复杂度：</a:t>
            </a:r>
            <a:r>
              <a:rPr lang="en-US" altLang="zh-CN" sz="2200" dirty="0">
                <a:solidFill>
                  <a:srgbClr val="4F4F4F"/>
                </a:solidFill>
                <a:latin typeface="-apple-system"/>
              </a:rPr>
              <a:t>O(nm)</a:t>
            </a:r>
          </a:p>
        </p:txBody>
      </p:sp>
    </p:spTree>
    <p:extLst>
      <p:ext uri="{BB962C8B-B14F-4D97-AF65-F5344CB8AC3E}">
        <p14:creationId xmlns:p14="http://schemas.microsoft.com/office/powerpoint/2010/main" val="393886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52DC6-B1A8-491C-85C1-24957A52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BK</a:t>
            </a:r>
            <a:r>
              <a:rPr lang="zh-CN" altLang="en-US" dirty="0"/>
              <a:t>树</a:t>
            </a:r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03FD428B-E334-4DB2-8002-07579C855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213" y="1659118"/>
            <a:ext cx="8315223" cy="5056079"/>
          </a:xfrm>
        </p:spPr>
      </p:pic>
      <p:pic>
        <p:nvPicPr>
          <p:cNvPr id="18" name="Picture 2" descr="这里写图片描述">
            <a:extLst>
              <a:ext uri="{FF2B5EF4-FFF2-40B4-BE49-F238E27FC236}">
                <a16:creationId xmlns:a16="http://schemas.microsoft.com/office/drawing/2014/main" id="{A175F6CE-871A-4266-A8B2-E1C317102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097" y="380466"/>
            <a:ext cx="239077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637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617</TotalTime>
  <Words>1080</Words>
  <Application>Microsoft Office PowerPoint</Application>
  <PresentationFormat>宽屏</PresentationFormat>
  <Paragraphs>84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Consolas</vt:lpstr>
      <vt:lpstr>Tw Cen MT</vt:lpstr>
      <vt:lpstr>Tw Cen MT Condensed</vt:lpstr>
      <vt:lpstr>Wingdings</vt:lpstr>
      <vt:lpstr>Wingdings 3</vt:lpstr>
      <vt:lpstr>积分</vt:lpstr>
      <vt:lpstr>单词拼写检查-Bk树实现</vt:lpstr>
      <vt:lpstr>目录</vt:lpstr>
      <vt:lpstr>题目分析</vt:lpstr>
      <vt:lpstr>题目分析</vt:lpstr>
      <vt:lpstr>题目分析</vt:lpstr>
      <vt:lpstr>编辑距离</vt:lpstr>
      <vt:lpstr>编辑距离</vt:lpstr>
      <vt:lpstr>编辑距离</vt:lpstr>
      <vt:lpstr>BK树</vt:lpstr>
      <vt:lpstr>BK树</vt:lpstr>
      <vt:lpstr>BK树</vt:lpstr>
      <vt:lpstr>BK树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单词拼写检查-Bk树实现</dc:title>
  <dc:creator>1018693208@qq.com</dc:creator>
  <cp:lastModifiedBy>1018693208@qq.com</cp:lastModifiedBy>
  <cp:revision>30</cp:revision>
  <dcterms:created xsi:type="dcterms:W3CDTF">2022-04-22T03:47:57Z</dcterms:created>
  <dcterms:modified xsi:type="dcterms:W3CDTF">2022-04-22T14:05:25Z</dcterms:modified>
</cp:coreProperties>
</file>