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y="6858000" cx="9144000"/>
  <p:notesSz cx="6858000" cy="9144000"/>
  <p:embeddedFontLst>
    <p:embeddedFont>
      <p:font typeface="Roboto Slab"/>
      <p:regular r:id="rId18"/>
      <p:bold r:id="rId19"/>
    </p:embeddedFont>
    <p:embeddedFont>
      <p:font typeface="Roboto"/>
      <p:regular r:id="rId20"/>
      <p:bold r:id="rId21"/>
      <p:italic r:id="rId22"/>
      <p:boldItalic r:id="rId2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210839F8-7E89-4CD8-8D60-1CC777039A2E}">
  <a:tblStyle styleId="{210839F8-7E89-4CD8-8D60-1CC777039A2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Roboto-regular.fntdata"/><Relationship Id="rId11" Type="http://schemas.openxmlformats.org/officeDocument/2006/relationships/slide" Target="slides/slide5.xml"/><Relationship Id="rId22" Type="http://schemas.openxmlformats.org/officeDocument/2006/relationships/font" Target="fonts/Roboto-italic.fntdata"/><Relationship Id="rId10" Type="http://schemas.openxmlformats.org/officeDocument/2006/relationships/slide" Target="slides/slide4.xml"/><Relationship Id="rId21" Type="http://schemas.openxmlformats.org/officeDocument/2006/relationships/font" Target="fonts/Roboto-bold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23" Type="http://schemas.openxmlformats.org/officeDocument/2006/relationships/font" Target="fonts/Roboto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19" Type="http://schemas.openxmlformats.org/officeDocument/2006/relationships/font" Target="fonts/RobotoSlab-bold.fntdata"/><Relationship Id="rId6" Type="http://schemas.openxmlformats.org/officeDocument/2006/relationships/notesMaster" Target="notesMasters/notesMaster1.xml"/><Relationship Id="rId18" Type="http://schemas.openxmlformats.org/officeDocument/2006/relationships/font" Target="fonts/RobotoSlab-regular.fntdata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0c21712437_0_3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30c21712437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0ae2a10cdd_0_13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" name="Google Shape;138;g30ae2a10cdd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0a7fafed0f_0_5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0a7fafed0f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30c21712437_0_17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30c21712437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0a7fafed0f_0_6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0a7fafed0f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0ae2a10cdd_0_0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0ae2a10cd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30a7fafed0f_0_67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30a7fafed0f_0_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30c21712437_0_5:notes"/>
          <p:cNvSpPr/>
          <p:nvPr>
            <p:ph idx="2" type="sldImg"/>
          </p:nvPr>
        </p:nvSpPr>
        <p:spPr>
          <a:xfrm>
            <a:off x="1143309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30c2171243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0a7fafed0f_0_92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0a7fafed0f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0a7fafed0f_0_118:notes"/>
          <p:cNvSpPr/>
          <p:nvPr>
            <p:ph idx="2" type="sldImg"/>
          </p:nvPr>
        </p:nvSpPr>
        <p:spPr>
          <a:xfrm>
            <a:off x="11433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0a7fafed0f_0_1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1524800" y="896808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sp>
        <p:nvSpPr>
          <p:cNvPr id="11" name="Google Shape;11;p2"/>
          <p:cNvSpPr/>
          <p:nvPr/>
        </p:nvSpPr>
        <p:spPr>
          <a:xfrm rot="10800000">
            <a:off x="6537563" y="4457271"/>
            <a:ext cx="1081625" cy="1499896"/>
          </a:xfrm>
          <a:custGeom>
            <a:rect b="b" l="l" r="r" t="t"/>
            <a:pathLst>
              <a:path extrusionOk="0" h="44998" w="43265">
                <a:moveTo>
                  <a:pt x="0" y="44998"/>
                </a:moveTo>
                <a:lnTo>
                  <a:pt x="0" y="0"/>
                </a:lnTo>
                <a:lnTo>
                  <a:pt x="43265" y="0"/>
                </a:lnTo>
              </a:path>
            </a:pathLst>
          </a:custGeom>
          <a:noFill/>
          <a:ln cap="flat" cmpd="sng" w="28575">
            <a:solidFill>
              <a:schemeClr val="accent5"/>
            </a:solidFill>
            <a:prstDash val="solid"/>
            <a:miter lim="8000"/>
            <a:headEnd len="sm" w="sm" type="none"/>
            <a:tailEnd len="sm" w="sm" type="none"/>
          </a:ln>
        </p:spPr>
      </p:sp>
      <p:cxnSp>
        <p:nvCxnSpPr>
          <p:cNvPr id="12" name="Google Shape;12;p2"/>
          <p:cNvCxnSpPr/>
          <p:nvPr/>
        </p:nvCxnSpPr>
        <p:spPr>
          <a:xfrm>
            <a:off x="4359602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3" name="Google Shape;13;p2"/>
          <p:cNvSpPr txBox="1"/>
          <p:nvPr>
            <p:ph type="ctrTitle"/>
          </p:nvPr>
        </p:nvSpPr>
        <p:spPr>
          <a:xfrm>
            <a:off x="1680302" y="1585234"/>
            <a:ext cx="5783400" cy="194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4" name="Google Shape;14;p2"/>
          <p:cNvSpPr txBox="1"/>
          <p:nvPr>
            <p:ph idx="1" type="subTitle"/>
          </p:nvPr>
        </p:nvSpPr>
        <p:spPr>
          <a:xfrm>
            <a:off x="1680302" y="4065933"/>
            <a:ext cx="5783400" cy="121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400"/>
              <a:buFont typeface="Roboto Slab"/>
              <a:buNone/>
              <a:defRPr sz="2400">
                <a:solidFill>
                  <a:schemeClr val="accent5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15" name="Google Shape;15;p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/>
          <p:nvPr/>
        </p:nvSpPr>
        <p:spPr>
          <a:xfrm>
            <a:off x="150" y="6769100"/>
            <a:ext cx="9143700" cy="888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11"/>
          <p:cNvSpPr txBox="1"/>
          <p:nvPr>
            <p:ph hasCustomPrompt="1" type="title"/>
          </p:nvPr>
        </p:nvSpPr>
        <p:spPr>
          <a:xfrm>
            <a:off x="387900" y="1536600"/>
            <a:ext cx="8368200" cy="2051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3000"/>
              <a:buNone/>
              <a:defRPr sz="13000">
                <a:solidFill>
                  <a:schemeClr val="accent5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5" name="Google Shape;55;p11"/>
          <p:cNvSpPr txBox="1"/>
          <p:nvPr>
            <p:ph idx="1" type="body"/>
          </p:nvPr>
        </p:nvSpPr>
        <p:spPr>
          <a:xfrm>
            <a:off x="387900" y="3892600"/>
            <a:ext cx="8368200" cy="142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6" name="Google Shape;56;p1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7" name="Google Shape;17;p3"/>
          <p:cNvCxnSpPr/>
          <p:nvPr/>
        </p:nvCxnSpPr>
        <p:spPr>
          <a:xfrm>
            <a:off x="4359602" y="375661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8" name="Google Shape;18;p3"/>
          <p:cNvSpPr txBox="1"/>
          <p:nvPr>
            <p:ph type="title"/>
          </p:nvPr>
        </p:nvSpPr>
        <p:spPr>
          <a:xfrm>
            <a:off x="480750" y="2353267"/>
            <a:ext cx="8222100" cy="1209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1" name="Google Shape;21;p4"/>
          <p:cNvCxnSpPr/>
          <p:nvPr/>
        </p:nvCxnSpPr>
        <p:spPr>
          <a:xfrm>
            <a:off x="492563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2" name="Google Shape;22;p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6" name="Google Shape;26;p5"/>
          <p:cNvCxnSpPr/>
          <p:nvPr/>
        </p:nvCxnSpPr>
        <p:spPr>
          <a:xfrm>
            <a:off x="492563" y="1680378"/>
            <a:ext cx="4248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27" name="Google Shape;27;p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>
            <p:ph idx="1" type="body"/>
          </p:nvPr>
        </p:nvSpPr>
        <p:spPr>
          <a:xfrm>
            <a:off x="387900" y="1986433"/>
            <a:ext cx="39999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9" name="Google Shape;29;p5"/>
          <p:cNvSpPr txBox="1"/>
          <p:nvPr>
            <p:ph idx="2" type="body"/>
          </p:nvPr>
        </p:nvSpPr>
        <p:spPr>
          <a:xfrm>
            <a:off x="4756200" y="1986433"/>
            <a:ext cx="39999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Google Shape;35;p7"/>
          <p:cNvCxnSpPr/>
          <p:nvPr/>
        </p:nvCxnSpPr>
        <p:spPr>
          <a:xfrm>
            <a:off x="489218" y="1883036"/>
            <a:ext cx="331500" cy="0"/>
          </a:xfrm>
          <a:prstGeom prst="straightConnector1">
            <a:avLst/>
          </a:prstGeom>
          <a:noFill/>
          <a:ln cap="flat" cmpd="sng" w="38100">
            <a:solidFill>
              <a:schemeClr val="accent4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6" name="Google Shape;36;p7"/>
          <p:cNvSpPr txBox="1"/>
          <p:nvPr>
            <p:ph type="title"/>
          </p:nvPr>
        </p:nvSpPr>
        <p:spPr>
          <a:xfrm>
            <a:off x="387900" y="740800"/>
            <a:ext cx="2808000" cy="1007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7" name="Google Shape;37;p7"/>
          <p:cNvSpPr txBox="1"/>
          <p:nvPr>
            <p:ph idx="1" type="body"/>
          </p:nvPr>
        </p:nvSpPr>
        <p:spPr>
          <a:xfrm>
            <a:off x="387900" y="2125367"/>
            <a:ext cx="2808000" cy="357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8" name="Google Shape;38;p7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8"/>
          <p:cNvSpPr txBox="1"/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41" name="Google Shape;41;p8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4572000" y="-100"/>
            <a:ext cx="4572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4" name="Google Shape;44;p9"/>
          <p:cNvCxnSpPr/>
          <p:nvPr/>
        </p:nvCxnSpPr>
        <p:spPr>
          <a:xfrm>
            <a:off x="5029675" y="5994004"/>
            <a:ext cx="540900" cy="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5" name="Google Shape;45;p9"/>
          <p:cNvSpPr txBox="1"/>
          <p:nvPr>
            <p:ph type="title"/>
          </p:nvPr>
        </p:nvSpPr>
        <p:spPr>
          <a:xfrm>
            <a:off x="265500" y="1612100"/>
            <a:ext cx="4045200" cy="2008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6" name="Google Shape;46;p9"/>
          <p:cNvSpPr txBox="1"/>
          <p:nvPr>
            <p:ph idx="1" type="subTitle"/>
          </p:nvPr>
        </p:nvSpPr>
        <p:spPr>
          <a:xfrm>
            <a:off x="265500" y="3692001"/>
            <a:ext cx="4045200" cy="1794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2100"/>
              <a:buNone/>
              <a:defRPr sz="2100">
                <a:solidFill>
                  <a:schemeClr val="accent5"/>
                </a:solidFill>
              </a:defRPr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8" name="Google Shape;48;p9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idx="1" type="body"/>
          </p:nvPr>
        </p:nvSpPr>
        <p:spPr>
          <a:xfrm>
            <a:off x="319500" y="5644967"/>
            <a:ext cx="5998800" cy="798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Font typeface="Roboto Slab"/>
              <a:buNone/>
              <a:defRPr>
                <a:latin typeface="Roboto Slab"/>
                <a:ea typeface="Roboto Slab"/>
                <a:cs typeface="Roboto Slab"/>
                <a:sym typeface="Roboto Slab"/>
              </a:defRPr>
            </a:lvl1pPr>
          </a:lstStyle>
          <a:p/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marina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 Slab"/>
              <a:buNone/>
              <a:defRPr sz="3000">
                <a:solidFill>
                  <a:schemeClr val="dk1"/>
                </a:solidFill>
                <a:latin typeface="Roboto Slab"/>
                <a:ea typeface="Roboto Slab"/>
                <a:cs typeface="Roboto Slab"/>
                <a:sym typeface="Roboto Slab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Roboto"/>
              <a:buChar char="●"/>
              <a:defRPr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●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○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"/>
              <a:buChar char="■"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2.jpg"/><Relationship Id="rId4" Type="http://schemas.openxmlformats.org/officeDocument/2006/relationships/image" Target="../media/image11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jpg"/><Relationship Id="rId4" Type="http://schemas.openxmlformats.org/officeDocument/2006/relationships/image" Target="../media/image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3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0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3"/>
          <p:cNvSpPr txBox="1"/>
          <p:nvPr>
            <p:ph type="ctrTitle"/>
          </p:nvPr>
        </p:nvSpPr>
        <p:spPr>
          <a:xfrm>
            <a:off x="1680302" y="1585234"/>
            <a:ext cx="5783400" cy="1943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  <a:highlight>
                  <a:schemeClr val="dk1"/>
                </a:highlight>
              </a:rPr>
              <a:t>DS</a:t>
            </a:r>
            <a:r>
              <a:rPr b="1" lang="en"/>
              <a:t> </a:t>
            </a:r>
            <a:r>
              <a:rPr lang="en"/>
              <a:t>Job Market Analysis</a:t>
            </a:r>
            <a:endParaRPr/>
          </a:p>
        </p:txBody>
      </p:sp>
      <p:sp>
        <p:nvSpPr>
          <p:cNvPr id="64" name="Google Shape;64;p13"/>
          <p:cNvSpPr txBox="1"/>
          <p:nvPr>
            <p:ph idx="1" type="subTitle"/>
          </p:nvPr>
        </p:nvSpPr>
        <p:spPr>
          <a:xfrm>
            <a:off x="2490000" y="4082567"/>
            <a:ext cx="4164000" cy="1906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32500"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657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DATA11001 </a:t>
            </a:r>
            <a:endParaRPr b="1" sz="657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b="1" lang="en" sz="657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Introduction to Data Science</a:t>
            </a:r>
            <a:endParaRPr b="1" sz="657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lnSpc>
                <a:spcPct val="115000"/>
              </a:lnSpc>
              <a:spcBef>
                <a:spcPts val="400"/>
              </a:spcBef>
              <a:spcAft>
                <a:spcPts val="0"/>
              </a:spcAft>
              <a:buNone/>
            </a:pPr>
            <a:r>
              <a:rPr lang="en" sz="6273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University of Helsinki</a:t>
            </a:r>
            <a:endParaRPr sz="6273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65" name="Google Shape;6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537925" y="515400"/>
            <a:ext cx="2185200" cy="2185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Google Shape;13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346325"/>
            <a:ext cx="8839200" cy="61653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23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Feature Engineering</a:t>
            </a:r>
            <a:endParaRPr/>
          </a:p>
        </p:txBody>
      </p:sp>
      <p:sp>
        <p:nvSpPr>
          <p:cNvPr id="141" name="Google Shape;141;p23"/>
          <p:cNvSpPr txBox="1"/>
          <p:nvPr/>
        </p:nvSpPr>
        <p:spPr>
          <a:xfrm>
            <a:off x="357200" y="1821650"/>
            <a:ext cx="8501100" cy="482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Columns of original dataset: (20 Columns)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1A1A1A"/>
                </a:solidFill>
              </a:rPr>
              <a:t>applications_Count, applyType, applyUrl, companyId, company_Name, companyUrl, contract_Type, Description, experience_Level, jobUrl, location, posted_Time, posterFullName, posterProfileUr, publishedAt, Salary, Sector, Title, workType, Work_arrangement</a:t>
            </a:r>
            <a:endParaRPr sz="1700">
              <a:solidFill>
                <a:srgbClr val="1A1A1A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New Variables: (37 Columns)</a:t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graphicFrame>
        <p:nvGraphicFramePr>
          <p:cNvPr id="142" name="Google Shape;142;p23"/>
          <p:cNvGraphicFramePr/>
          <p:nvPr/>
        </p:nvGraphicFramePr>
        <p:xfrm>
          <a:off x="387900" y="40124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{210839F8-7E89-4CD8-8D60-1CC777039A2E}</a:tableStyleId>
              </a:tblPr>
              <a:tblGrid>
                <a:gridCol w="4184100"/>
                <a:gridCol w="4184100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Existing column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New Variables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8229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Description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Programming languages, Data Engineering techniques, Database Applications, Soft skills, Cloud computing </a:t>
                      </a:r>
                      <a:r>
                        <a:rPr lang="en"/>
                        <a:t>techniques</a:t>
                      </a:r>
                      <a:r>
                        <a:rPr lang="en"/>
                        <a:t>, Company level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1A1A1A"/>
                          </a:solidFill>
                        </a:rPr>
                        <a:t>posted_Time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Weeks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1A1A1A"/>
                          </a:solidFill>
                        </a:rPr>
                        <a:t>Title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Job Title (Engineer, Manager, Programmer)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41925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700">
                          <a:solidFill>
                            <a:srgbClr val="1A1A1A"/>
                          </a:solidFill>
                        </a:rPr>
                        <a:t>applications_Count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Intervals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4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</a:t>
            </a:r>
            <a:endParaRPr/>
          </a:p>
        </p:txBody>
      </p:sp>
      <p:pic>
        <p:nvPicPr>
          <p:cNvPr id="71" name="Google Shape;7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5275" y="2042381"/>
            <a:ext cx="5243274" cy="3502343"/>
          </a:xfrm>
          <a:prstGeom prst="rect">
            <a:avLst/>
          </a:prstGeom>
          <a:noFill/>
          <a:ln>
            <a:noFill/>
          </a:ln>
        </p:spPr>
      </p:pic>
      <p:pic>
        <p:nvPicPr>
          <p:cNvPr id="72" name="Google Shape;72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217074" y="3231550"/>
            <a:ext cx="3443525" cy="3443525"/>
          </a:xfrm>
          <a:prstGeom prst="rect">
            <a:avLst/>
          </a:prstGeom>
          <a:noFill/>
          <a:ln>
            <a:noFill/>
          </a:ln>
        </p:spPr>
      </p:pic>
      <p:sp>
        <p:nvSpPr>
          <p:cNvPr id="73" name="Google Shape;73;p14"/>
          <p:cNvSpPr/>
          <p:nvPr/>
        </p:nvSpPr>
        <p:spPr>
          <a:xfrm>
            <a:off x="5179225" y="428625"/>
            <a:ext cx="3443400" cy="21789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  <a:effectLst>
            <a:outerShdw blurRad="57150" rotWithShape="0" algn="bl" dir="5400000" dist="19050">
              <a:srgbClr val="000000">
                <a:alpha val="50000"/>
              </a:srgbClr>
            </a:outerShdw>
            <a:reflection blurRad="0" dir="5400000" dist="38100" endA="0" endPos="30000" fadeDir="5400012" kx="0" rotWithShape="0" algn="bl" stPos="0" sy="-100000" ky="0"/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4" name="Google Shape;74;p1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17075" y="417499"/>
            <a:ext cx="3443523" cy="229511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5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Why we are different from other tools</a:t>
            </a:r>
            <a:endParaRPr/>
          </a:p>
        </p:txBody>
      </p:sp>
      <p:sp>
        <p:nvSpPr>
          <p:cNvPr id="80" name="Google Shape;80;p15"/>
          <p:cNvSpPr txBox="1"/>
          <p:nvPr>
            <p:ph idx="1" type="body"/>
          </p:nvPr>
        </p:nvSpPr>
        <p:spPr>
          <a:xfrm>
            <a:off x="250025" y="1768075"/>
            <a:ext cx="8894100" cy="4947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</a:t>
            </a:r>
            <a:r>
              <a:rPr b="1" lang="en"/>
              <a:t>Tailored for Data Science Students</a:t>
            </a:r>
            <a:r>
              <a:rPr lang="en"/>
              <a:t> - Specifically designed to meet the unique needs of data science students at the University of Helsinki.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</a:t>
            </a:r>
            <a:r>
              <a:rPr b="1" lang="en"/>
              <a:t>Localized Recommendations</a:t>
            </a:r>
            <a:r>
              <a:rPr lang="en"/>
              <a:t> - Focus on job postings in the Helsinki area, ensuring relevance to students’ geographical preferences.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</a:t>
            </a:r>
            <a:r>
              <a:rPr b="1" lang="en"/>
              <a:t> Advanced Matching Algorithms </a:t>
            </a:r>
            <a:r>
              <a:rPr lang="en"/>
              <a:t>- Utilizes TF-IDF and Cosine Similarity for precise matching based on skills and project experience.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 </a:t>
            </a:r>
            <a:r>
              <a:rPr b="1" lang="en"/>
              <a:t>Continuous Improvement Through Feedback</a:t>
            </a:r>
            <a:r>
              <a:rPr lang="en"/>
              <a:t> - Incorporates user feedback to refine recommendations, adapting to the changing job market.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5.</a:t>
            </a:r>
            <a:r>
              <a:rPr b="1" lang="en"/>
              <a:t> Focus on Job Fit </a:t>
            </a:r>
            <a:r>
              <a:rPr lang="en"/>
              <a:t>- Prioritizes matching based on qualifications and interests, improving overall job satisfaction.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6. </a:t>
            </a:r>
            <a:r>
              <a:rPr b="1" lang="en"/>
              <a:t>Personalized User Experience</a:t>
            </a:r>
            <a:r>
              <a:rPr lang="en"/>
              <a:t> - Delivers tailored job suggestions based on individual profiles, including skills and desired work arrangements.</a:t>
            </a:r>
            <a:endParaRPr/>
          </a:p>
          <a:p>
            <a:pPr indent="0" lvl="0" marL="0" rtl="0" algn="just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7. </a:t>
            </a:r>
            <a:r>
              <a:rPr b="1" lang="en"/>
              <a:t>Unique Features</a:t>
            </a:r>
            <a:r>
              <a:rPr lang="en"/>
              <a:t> - Offers exclusive tools like skill assessments and mentorship opportunities to enhance the job search experience.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6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</a:t>
            </a:r>
            <a:endParaRPr/>
          </a:p>
        </p:txBody>
      </p:sp>
      <p:graphicFrame>
        <p:nvGraphicFramePr>
          <p:cNvPr id="86" name="Google Shape;86;p16"/>
          <p:cNvGraphicFramePr/>
          <p:nvPr/>
        </p:nvGraphicFramePr>
        <p:xfrm>
          <a:off x="387900" y="192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{210839F8-7E89-4CD8-8D60-1CC777039A2E}</a:tableStyleId>
              </a:tblPr>
              <a:tblGrid>
                <a:gridCol w="4184100"/>
                <a:gridCol w="4184100"/>
              </a:tblGrid>
              <a:tr h="24824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4764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Inbuilt data scraper : APIFY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Platform: LinkedIn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Jobs posted: Aug 12 - Oct 12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Data format: csv files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Combine CSV files 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No of records:755</a:t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87" name="Google Shape;8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900" y="2018125"/>
            <a:ext cx="4107650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0" y="2018125"/>
            <a:ext cx="4107652" cy="2285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7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Preprocessing cntd.</a:t>
            </a:r>
            <a:endParaRPr/>
          </a:p>
        </p:txBody>
      </p:sp>
      <p:graphicFrame>
        <p:nvGraphicFramePr>
          <p:cNvPr id="94" name="Google Shape;94;p17"/>
          <p:cNvGraphicFramePr/>
          <p:nvPr/>
        </p:nvGraphicFramePr>
        <p:xfrm>
          <a:off x="166700" y="1922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{210839F8-7E89-4CD8-8D60-1CC777039A2E}</a:tableStyleId>
              </a:tblPr>
              <a:tblGrid>
                <a:gridCol w="4423175"/>
                <a:gridCol w="4423175"/>
              </a:tblGrid>
              <a:tr h="27027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8990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Remove identical records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Remove records with null values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No of records:561</a:t>
                      </a:r>
                      <a:endParaRPr sz="1800"/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Language Translation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(Finnish → English)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800"/>
                        <a:t>Create new variables</a:t>
                      </a:r>
                      <a:endParaRPr sz="1800"/>
                    </a:p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>
                          <a:alpha val="0"/>
                        </a:srgbClr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pic>
        <p:nvPicPr>
          <p:cNvPr id="95" name="Google Shape;9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6950" y="2058600"/>
            <a:ext cx="4196950" cy="218619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97025" y="2058600"/>
            <a:ext cx="4196950" cy="2321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8"/>
          <p:cNvSpPr txBox="1"/>
          <p:nvPr>
            <p:ph type="title"/>
          </p:nvPr>
        </p:nvSpPr>
        <p:spPr>
          <a:xfrm>
            <a:off x="211088" y="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Dashboard</a:t>
            </a:r>
            <a:endParaRPr/>
          </a:p>
        </p:txBody>
      </p:sp>
      <p:sp>
        <p:nvSpPr>
          <p:cNvPr id="102" name="Google Shape;102;p18"/>
          <p:cNvSpPr txBox="1"/>
          <p:nvPr/>
        </p:nvSpPr>
        <p:spPr>
          <a:xfrm>
            <a:off x="320850" y="5023175"/>
            <a:ext cx="5775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103" name="Google Shape;103;p18"/>
          <p:cNvPicPr preferRelativeResize="0"/>
          <p:nvPr/>
        </p:nvPicPr>
        <p:blipFill rotWithShape="1">
          <a:blip r:embed="rId3">
            <a:alphaModFix/>
          </a:blip>
          <a:srcRect b="5444" l="0" r="14842" t="36945"/>
          <a:stretch/>
        </p:blipFill>
        <p:spPr>
          <a:xfrm>
            <a:off x="152250" y="967975"/>
            <a:ext cx="8926874" cy="5572152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8"/>
          <p:cNvSpPr txBox="1"/>
          <p:nvPr/>
        </p:nvSpPr>
        <p:spPr>
          <a:xfrm>
            <a:off x="211100" y="2661050"/>
            <a:ext cx="982200" cy="3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A1A1A"/>
                </a:solidFill>
                <a:latin typeface="Roboto"/>
                <a:ea typeface="Roboto"/>
                <a:cs typeface="Roboto"/>
                <a:sym typeface="Roboto"/>
              </a:rPr>
              <a:t>User</a:t>
            </a:r>
            <a:endParaRPr sz="1800">
              <a:solidFill>
                <a:srgbClr val="1A1A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5" name="Google Shape;105;p18"/>
          <p:cNvSpPr txBox="1"/>
          <p:nvPr/>
        </p:nvSpPr>
        <p:spPr>
          <a:xfrm>
            <a:off x="2393150" y="2446725"/>
            <a:ext cx="13932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A1A1A"/>
                </a:solidFill>
                <a:latin typeface="Roboto"/>
                <a:ea typeface="Roboto"/>
                <a:cs typeface="Roboto"/>
                <a:sym typeface="Roboto"/>
              </a:rPr>
              <a:t>Dashboard</a:t>
            </a:r>
            <a:endParaRPr sz="1800">
              <a:solidFill>
                <a:srgbClr val="1A1A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6" name="Google Shape;106;p18"/>
          <p:cNvSpPr txBox="1"/>
          <p:nvPr/>
        </p:nvSpPr>
        <p:spPr>
          <a:xfrm>
            <a:off x="5464975" y="1678775"/>
            <a:ext cx="17325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A1A1A"/>
                </a:solidFill>
                <a:latin typeface="Roboto"/>
                <a:ea typeface="Roboto"/>
                <a:cs typeface="Roboto"/>
                <a:sym typeface="Roboto"/>
              </a:rPr>
              <a:t>Key Insights</a:t>
            </a:r>
            <a:endParaRPr sz="1800">
              <a:solidFill>
                <a:srgbClr val="1A1A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7" name="Google Shape;107;p18"/>
          <p:cNvSpPr txBox="1"/>
          <p:nvPr/>
        </p:nvSpPr>
        <p:spPr>
          <a:xfrm>
            <a:off x="5312575" y="2974175"/>
            <a:ext cx="17325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A1A1A"/>
                </a:solidFill>
                <a:latin typeface="Roboto"/>
                <a:ea typeface="Roboto"/>
                <a:cs typeface="Roboto"/>
                <a:sym typeface="Roboto"/>
              </a:rPr>
              <a:t>EDA</a:t>
            </a:r>
            <a:endParaRPr sz="1800">
              <a:solidFill>
                <a:srgbClr val="1A1A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8" name="Google Shape;108;p18"/>
          <p:cNvSpPr txBox="1"/>
          <p:nvPr/>
        </p:nvSpPr>
        <p:spPr>
          <a:xfrm>
            <a:off x="3846900" y="4930350"/>
            <a:ext cx="21516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A1A1A"/>
                </a:solidFill>
                <a:latin typeface="Roboto"/>
                <a:ea typeface="Roboto"/>
                <a:cs typeface="Roboto"/>
                <a:sym typeface="Roboto"/>
              </a:rPr>
              <a:t>Job Recommendation Tool</a:t>
            </a:r>
            <a:endParaRPr>
              <a:solidFill>
                <a:srgbClr val="1A1A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09" name="Google Shape;109;p18"/>
          <p:cNvSpPr txBox="1"/>
          <p:nvPr/>
        </p:nvSpPr>
        <p:spPr>
          <a:xfrm>
            <a:off x="5541175" y="3792125"/>
            <a:ext cx="17325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A1A1A"/>
                </a:solidFill>
                <a:latin typeface="Roboto"/>
                <a:ea typeface="Roboto"/>
                <a:cs typeface="Roboto"/>
                <a:sym typeface="Roboto"/>
              </a:rPr>
              <a:t>User Inputs</a:t>
            </a:r>
            <a:endParaRPr sz="1800">
              <a:solidFill>
                <a:srgbClr val="1A1A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0" name="Google Shape;110;p18"/>
          <p:cNvSpPr txBox="1"/>
          <p:nvPr/>
        </p:nvSpPr>
        <p:spPr>
          <a:xfrm>
            <a:off x="7273525" y="3758800"/>
            <a:ext cx="13932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A1A1A"/>
                </a:solidFill>
                <a:latin typeface="Roboto"/>
                <a:ea typeface="Roboto"/>
                <a:cs typeface="Roboto"/>
                <a:sym typeface="Roboto"/>
              </a:rPr>
              <a:t>CV Score</a:t>
            </a:r>
            <a:endParaRPr sz="1800">
              <a:solidFill>
                <a:srgbClr val="1A1A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1" name="Google Shape;111;p18"/>
          <p:cNvSpPr txBox="1"/>
          <p:nvPr/>
        </p:nvSpPr>
        <p:spPr>
          <a:xfrm>
            <a:off x="7111075" y="4844613"/>
            <a:ext cx="18705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1A1A1A"/>
                </a:solidFill>
                <a:latin typeface="Roboto"/>
                <a:ea typeface="Roboto"/>
                <a:cs typeface="Roboto"/>
                <a:sym typeface="Roboto"/>
              </a:rPr>
              <a:t>Top 10 Jobs</a:t>
            </a:r>
            <a:endParaRPr sz="1800">
              <a:solidFill>
                <a:srgbClr val="1A1A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8"/>
          <p:cNvSpPr txBox="1"/>
          <p:nvPr/>
        </p:nvSpPr>
        <p:spPr>
          <a:xfrm>
            <a:off x="6455575" y="6144775"/>
            <a:ext cx="3318000" cy="214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1A1A1A"/>
                </a:solidFill>
                <a:latin typeface="Roboto"/>
                <a:ea typeface="Roboto"/>
                <a:cs typeface="Roboto"/>
                <a:sym typeface="Roboto"/>
              </a:rPr>
              <a:t>Skill Enhancement Suggestion </a:t>
            </a:r>
            <a:endParaRPr>
              <a:solidFill>
                <a:srgbClr val="1A1A1A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7" name="Google Shape;11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52400"/>
            <a:ext cx="8795150" cy="6437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9"/>
          <p:cNvSpPr txBox="1"/>
          <p:nvPr/>
        </p:nvSpPr>
        <p:spPr>
          <a:xfrm>
            <a:off x="696525" y="3893350"/>
            <a:ext cx="3000300" cy="200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100">
                <a:solidFill>
                  <a:srgbClr val="FF0000"/>
                </a:solidFill>
                <a:latin typeface="Roboto"/>
                <a:ea typeface="Roboto"/>
                <a:cs typeface="Roboto"/>
                <a:sym typeface="Roboto"/>
              </a:rPr>
              <a:t>Q &amp; A</a:t>
            </a:r>
            <a:endParaRPr b="1" sz="7100">
              <a:solidFill>
                <a:srgbClr val="FF0000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0"/>
          <p:cNvSpPr txBox="1"/>
          <p:nvPr>
            <p:ph type="title"/>
          </p:nvPr>
        </p:nvSpPr>
        <p:spPr>
          <a:xfrm>
            <a:off x="387900" y="610700"/>
            <a:ext cx="8368200" cy="914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Our Group</a:t>
            </a:r>
            <a:endParaRPr/>
          </a:p>
        </p:txBody>
      </p:sp>
      <p:sp>
        <p:nvSpPr>
          <p:cNvPr id="124" name="Google Shape;124;p20"/>
          <p:cNvSpPr txBox="1"/>
          <p:nvPr>
            <p:ph idx="1" type="body"/>
          </p:nvPr>
        </p:nvSpPr>
        <p:spPr>
          <a:xfrm>
            <a:off x="387900" y="1986432"/>
            <a:ext cx="8368200" cy="410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latin typeface="Roboto Slab"/>
                <a:ea typeface="Roboto Slab"/>
                <a:cs typeface="Roboto Slab"/>
                <a:sym typeface="Roboto Slab"/>
              </a:rPr>
              <a:t>Gayathri Senanayake</a:t>
            </a:r>
            <a:endParaRPr sz="19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0">
                <a:latin typeface="Roboto Slab"/>
                <a:ea typeface="Roboto Slab"/>
                <a:cs typeface="Roboto Slab"/>
                <a:sym typeface="Roboto Slab"/>
              </a:rPr>
              <a:t>Dilusha Senarathna</a:t>
            </a:r>
            <a:endParaRPr sz="19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400"/>
              </a:spcBef>
              <a:spcAft>
                <a:spcPts val="0"/>
              </a:spcAft>
              <a:buNone/>
            </a:pPr>
            <a:r>
              <a:rPr lang="en" sz="1900">
                <a:latin typeface="Roboto Slab"/>
                <a:ea typeface="Roboto Slab"/>
                <a:cs typeface="Roboto Slab"/>
                <a:sym typeface="Roboto Slab"/>
              </a:rPr>
              <a:t>Kavya Atapattu</a:t>
            </a:r>
            <a:endParaRPr sz="1900">
              <a:latin typeface="Roboto Slab"/>
              <a:ea typeface="Roboto Slab"/>
              <a:cs typeface="Roboto Slab"/>
              <a:sym typeface="Roboto Slab"/>
            </a:endParaRPr>
          </a:p>
          <a:p>
            <a:pPr indent="0" lvl="0" marL="0" rtl="0" algn="l">
              <a:spcBef>
                <a:spcPts val="400"/>
              </a:spcBef>
              <a:spcAft>
                <a:spcPts val="400"/>
              </a:spcAft>
              <a:buNone/>
            </a:pPr>
            <a:r>
              <a:t/>
            </a:r>
            <a:endParaRPr sz="1900">
              <a:latin typeface="Roboto Slab"/>
              <a:ea typeface="Roboto Slab"/>
              <a:cs typeface="Roboto Slab"/>
              <a:sym typeface="Roboto Slab"/>
            </a:endParaRPr>
          </a:p>
        </p:txBody>
      </p:sp>
      <p:pic>
        <p:nvPicPr>
          <p:cNvPr id="125" name="Google Shape;12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873375" y="3429000"/>
            <a:ext cx="6815273" cy="43826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Google Shape;130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586900"/>
            <a:ext cx="8839204" cy="568419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Marina">
  <a:themeElements>
    <a:clrScheme name="Marina">
      <a:dk1>
        <a:srgbClr val="FFFFFF"/>
      </a:dk1>
      <a:lt1>
        <a:srgbClr val="00517C"/>
      </a:lt1>
      <a:dk2>
        <a:srgbClr val="004065"/>
      </a:dk2>
      <a:lt2>
        <a:srgbClr val="CFD8DC"/>
      </a:lt2>
      <a:accent1>
        <a:srgbClr val="0277BD"/>
      </a:accent1>
      <a:accent2>
        <a:srgbClr val="558B2F"/>
      </a:accent2>
      <a:accent3>
        <a:srgbClr val="009688"/>
      </a:accent3>
      <a:accent4>
        <a:srgbClr val="039BE5"/>
      </a:accent4>
      <a:accent5>
        <a:srgbClr val="8BC34A"/>
      </a:accent5>
      <a:accent6>
        <a:srgbClr val="FFEB38"/>
      </a:accent6>
      <a:hlink>
        <a:srgbClr val="8BC34A"/>
      </a:hlink>
      <a:folHlink>
        <a:srgbClr val="8BC34A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