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18"/>
  </p:notesMasterIdLst>
  <p:handoutMasterIdLst>
    <p:handoutMasterId r:id="rId19"/>
  </p:handoutMasterIdLst>
  <p:sldIdLst>
    <p:sldId id="294" r:id="rId5"/>
    <p:sldId id="257" r:id="rId6"/>
    <p:sldId id="260" r:id="rId7"/>
    <p:sldId id="261" r:id="rId8"/>
    <p:sldId id="298" r:id="rId9"/>
    <p:sldId id="263" r:id="rId10"/>
    <p:sldId id="265" r:id="rId11"/>
    <p:sldId id="299" r:id="rId12"/>
    <p:sldId id="300" r:id="rId13"/>
    <p:sldId id="301" r:id="rId14"/>
    <p:sldId id="262" r:id="rId15"/>
    <p:sldId id="303" r:id="rId16"/>
    <p:sldId id="302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364587B-55B4-FBF2-0FA7-C5C3A2002601}" name="Alicia Velasco Santiago" initials="AVS" userId="S::avelasco@freepikco.onmicrosoft.com::6ebda6ea-dc2d-49ad-b83c-c987d890dd8e" providerId="AD"/>
  <p188:author id="{5EBDB1DB-79A8-947B-9063-5F17B44521F2}" name="Ruben Martin Sanchez" initials="RMS" userId="e84aa1c1e377097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9F9F1"/>
    <a:srgbClr val="3E4C4C"/>
    <a:srgbClr val="A3D392"/>
    <a:srgbClr val="74918C"/>
    <a:srgbClr val="E7E5E0"/>
    <a:srgbClr val="6E6EE3"/>
    <a:srgbClr val="ABB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8" autoAdjust="0"/>
    <p:restoredTop sz="94291" autoAdjust="0"/>
  </p:normalViewPr>
  <p:slideViewPr>
    <p:cSldViewPr snapToGrid="0" showGuides="1">
      <p:cViewPr>
        <p:scale>
          <a:sx n="70" d="100"/>
          <a:sy n="70" d="100"/>
        </p:scale>
        <p:origin x="804" y="40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3187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9E3E546-B60C-492A-8D16-A59B0770EA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5CABD8-57B8-43EE-96EA-D870770C81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F6F6D-2262-467B-9F31-363FEF7BC48A}" type="datetimeFigureOut">
              <a:rPr lang="es-ES" smtClean="0"/>
              <a:t>12/02/2022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4550E2-F10A-4D8C-9D69-003BBEFCA3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B2B0F7-1C7A-4CBF-BF35-9A7B96BB38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68494-18A3-460E-B1EE-C7C4A533F12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4804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7DF6A-D5E5-488E-9109-7EC3FCA8962B}" type="datetimeFigureOut">
              <a:rPr lang="es-ES" smtClean="0"/>
              <a:t>12/02/2022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714E7-2CE9-457A-95A6-BFA02A45C72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5633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714E7-2CE9-457A-95A6-BFA02A45C72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2260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714E7-2CE9-457A-95A6-BFA02A45C72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355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864D9E1-2A4F-4031-9A4B-0354AA75EECA}"/>
              </a:ext>
            </a:extLst>
          </p:cNvPr>
          <p:cNvSpPr/>
          <p:nvPr userDrawn="1"/>
        </p:nvSpPr>
        <p:spPr>
          <a:xfrm>
            <a:off x="6271260" y="0"/>
            <a:ext cx="2872740" cy="5143500"/>
          </a:xfrm>
          <a:prstGeom prst="rect">
            <a:avLst/>
          </a:prstGeom>
          <a:solidFill>
            <a:srgbClr val="A3D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3900" y="653608"/>
            <a:ext cx="4878000" cy="3009600"/>
          </a:xfrm>
        </p:spPr>
        <p:txBody>
          <a:bodyPr anchor="ctr">
            <a:no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3899" y="3562240"/>
            <a:ext cx="4878000" cy="378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latin typeface="Montserrat" panose="00000500000000000000" pitchFamily="50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230023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38118C-7525-42C5-83E9-64911118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14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631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490526C-D60D-4B14-8F43-F1B8B54F75FC}"/>
              </a:ext>
            </a:extLst>
          </p:cNvPr>
          <p:cNvSpPr/>
          <p:nvPr userDrawn="1"/>
        </p:nvSpPr>
        <p:spPr>
          <a:xfrm rot="16200000">
            <a:off x="3989438" y="-4002598"/>
            <a:ext cx="1165123" cy="914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355E7D4-C74C-4848-A027-E775BFECD14C}"/>
              </a:ext>
            </a:extLst>
          </p:cNvPr>
          <p:cNvCxnSpPr>
            <a:cxnSpLocks/>
          </p:cNvCxnSpPr>
          <p:nvPr userDrawn="1"/>
        </p:nvCxnSpPr>
        <p:spPr>
          <a:xfrm flipV="1">
            <a:off x="2709863" y="4583734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552449"/>
            <a:ext cx="7696200" cy="432000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3900" y="2406828"/>
            <a:ext cx="7696200" cy="2184224"/>
          </a:xfrm>
        </p:spPr>
        <p:txBody>
          <a:bodyPr anchor="ctr">
            <a:normAutofit/>
          </a:bodyPr>
          <a:lstStyle>
            <a:lvl1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490B421-C816-4E55-A4CC-1C8849D91A3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23900" y="1282834"/>
            <a:ext cx="5994334" cy="1076602"/>
          </a:xfrm>
        </p:spPr>
        <p:txBody>
          <a:bodyPr anchor="ctr">
            <a:norm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marL="6286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2pPr>
            <a:lvl3pPr marL="9715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3pPr>
            <a:lvl4pPr marL="13144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4pPr>
            <a:lvl5pPr marL="16573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643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44EBFA0-46B6-4893-8D00-D339F577D223}"/>
              </a:ext>
            </a:extLst>
          </p:cNvPr>
          <p:cNvSpPr/>
          <p:nvPr userDrawn="1"/>
        </p:nvSpPr>
        <p:spPr>
          <a:xfrm rot="16200000">
            <a:off x="6203631" y="2216468"/>
            <a:ext cx="5156837" cy="7239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31921B3-F24C-4C78-964C-AF06B10C73B7}"/>
              </a:ext>
            </a:extLst>
          </p:cNvPr>
          <p:cNvCxnSpPr>
            <a:cxnSpLocks/>
          </p:cNvCxnSpPr>
          <p:nvPr userDrawn="1"/>
        </p:nvCxnSpPr>
        <p:spPr>
          <a:xfrm flipV="1">
            <a:off x="2700855" y="4591049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8559AF6-F4A5-4E5A-B98F-FFBBCC023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396363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4560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E3C49DE8-F141-4074-AB71-3682D2E62103}"/>
              </a:ext>
            </a:extLst>
          </p:cNvPr>
          <p:cNvSpPr/>
          <p:nvPr userDrawn="1"/>
        </p:nvSpPr>
        <p:spPr>
          <a:xfrm rot="16200000">
            <a:off x="3989437" y="-4002775"/>
            <a:ext cx="1165123" cy="914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89158A42-BE1A-4BF1-8C5A-11AE47ED54BF}"/>
              </a:ext>
            </a:extLst>
          </p:cNvPr>
          <p:cNvCxnSpPr>
            <a:cxnSpLocks/>
          </p:cNvCxnSpPr>
          <p:nvPr userDrawn="1"/>
        </p:nvCxnSpPr>
        <p:spPr>
          <a:xfrm flipV="1">
            <a:off x="2709863" y="4583734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E604AAA2-568E-49D7-AB45-7C4A7023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396363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5435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880E4960-4B8C-4C56-8BC7-C8D08DE096E9}"/>
              </a:ext>
            </a:extLst>
          </p:cNvPr>
          <p:cNvSpPr/>
          <p:nvPr userDrawn="1"/>
        </p:nvSpPr>
        <p:spPr>
          <a:xfrm rot="16200000">
            <a:off x="3740738" y="-3754076"/>
            <a:ext cx="1662522" cy="914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22DF198D-39B0-439D-8815-EC9D8D57F79F}"/>
              </a:ext>
            </a:extLst>
          </p:cNvPr>
          <p:cNvCxnSpPr>
            <a:cxnSpLocks/>
          </p:cNvCxnSpPr>
          <p:nvPr userDrawn="1"/>
        </p:nvCxnSpPr>
        <p:spPr>
          <a:xfrm flipV="1">
            <a:off x="2709863" y="4583734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5ED5E6-9651-4767-9A5B-CB387944828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24602" y="3022956"/>
            <a:ext cx="2063234" cy="55593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algn="ctr">
              <a:defRPr sz="1400">
                <a:solidFill>
                  <a:schemeClr val="tx1"/>
                </a:solidFill>
                <a:latin typeface="Montserrat" panose="00000500000000000000" pitchFamily="50" charset="0"/>
              </a:defRPr>
            </a:lvl2pPr>
            <a:lvl3pPr algn="ctr">
              <a:defRPr sz="1400">
                <a:solidFill>
                  <a:schemeClr val="tx1"/>
                </a:solidFill>
                <a:latin typeface="Montserrat" panose="00000500000000000000" pitchFamily="50" charset="0"/>
              </a:defRPr>
            </a:lvl3pPr>
            <a:lvl4pPr algn="ctr">
              <a:defRPr sz="1400">
                <a:solidFill>
                  <a:schemeClr val="tx1"/>
                </a:solidFill>
                <a:latin typeface="Montserrat" panose="00000500000000000000" pitchFamily="50" charset="0"/>
              </a:defRPr>
            </a:lvl4pPr>
            <a:lvl5pPr algn="ctr">
              <a:defRPr sz="1400">
                <a:solidFill>
                  <a:schemeClr val="tx1"/>
                </a:solidFill>
                <a:latin typeface="Montserrat" panose="00000500000000000000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AEA3490-67CC-4B49-867B-59A5F0527F7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530664" y="3855599"/>
            <a:ext cx="2062800" cy="55440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algn="ctr">
              <a:defRPr sz="1400">
                <a:solidFill>
                  <a:schemeClr val="tx1"/>
                </a:solidFill>
                <a:latin typeface="Montserrat" panose="00000500000000000000" pitchFamily="50" charset="0"/>
              </a:defRPr>
            </a:lvl2pPr>
            <a:lvl3pPr algn="ctr">
              <a:defRPr sz="1400">
                <a:solidFill>
                  <a:schemeClr val="tx1"/>
                </a:solidFill>
                <a:latin typeface="Montserrat" panose="00000500000000000000" pitchFamily="50" charset="0"/>
              </a:defRPr>
            </a:lvl3pPr>
            <a:lvl4pPr algn="ctr">
              <a:defRPr sz="1400">
                <a:solidFill>
                  <a:schemeClr val="tx1"/>
                </a:solidFill>
                <a:latin typeface="Montserrat" panose="00000500000000000000" pitchFamily="50" charset="0"/>
              </a:defRPr>
            </a:lvl4pPr>
            <a:lvl5pPr algn="ctr">
              <a:defRPr sz="1400">
                <a:solidFill>
                  <a:schemeClr val="tx1"/>
                </a:solidFill>
                <a:latin typeface="Montserrat" panose="00000500000000000000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4A65C1-537A-49EC-B360-2884C343A26E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924602" y="2664000"/>
            <a:ext cx="2063235" cy="356400"/>
          </a:xfrm>
        </p:spPr>
        <p:txBody>
          <a:bodyPr>
            <a:noAutofit/>
          </a:bodyPr>
          <a:lstStyle>
            <a:lvl1pPr marL="0" indent="0" algn="ctr">
              <a:buNone/>
              <a:defRPr sz="22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A576A6E-6F7A-44AB-90FE-92E4056E8F3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537516" y="3506400"/>
            <a:ext cx="2062800" cy="356400"/>
          </a:xfrm>
        </p:spPr>
        <p:txBody>
          <a:bodyPr>
            <a:noAutofit/>
          </a:bodyPr>
          <a:lstStyle>
            <a:lvl1pPr marL="0" indent="0" algn="ctr">
              <a:buNone/>
              <a:defRPr sz="22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ABFA7B1-3F38-4BB3-990D-E15E1AAD4718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177599" y="3025217"/>
            <a:ext cx="2062800" cy="55284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algn="ctr">
              <a:defRPr sz="1400">
                <a:solidFill>
                  <a:schemeClr val="tx1"/>
                </a:solidFill>
                <a:latin typeface="Montserrat" panose="00000500000000000000" pitchFamily="50" charset="0"/>
              </a:defRPr>
            </a:lvl2pPr>
            <a:lvl3pPr algn="ctr">
              <a:defRPr sz="1400">
                <a:solidFill>
                  <a:schemeClr val="tx1"/>
                </a:solidFill>
                <a:latin typeface="Montserrat" panose="00000500000000000000" pitchFamily="50" charset="0"/>
              </a:defRPr>
            </a:lvl3pPr>
            <a:lvl4pPr algn="ctr">
              <a:defRPr sz="1400">
                <a:solidFill>
                  <a:schemeClr val="tx1"/>
                </a:solidFill>
                <a:latin typeface="Montserrat" panose="00000500000000000000" pitchFamily="50" charset="0"/>
              </a:defRPr>
            </a:lvl4pPr>
            <a:lvl5pPr algn="ctr">
              <a:defRPr sz="1400">
                <a:solidFill>
                  <a:schemeClr val="tx1"/>
                </a:solidFill>
                <a:latin typeface="Montserrat" panose="00000500000000000000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0E1E2C2-B2A4-4196-9BED-46BB448A9BBA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63200" y="2674800"/>
            <a:ext cx="2062800" cy="356400"/>
          </a:xfrm>
        </p:spPr>
        <p:txBody>
          <a:bodyPr>
            <a:noAutofit/>
          </a:bodyPr>
          <a:lstStyle>
            <a:lvl1pPr marL="0" indent="0" algn="ctr">
              <a:buNone/>
              <a:defRPr sz="22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F2E32F5-453B-4561-AF64-F9E3464B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396363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713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9A531E7D-46E0-4FAD-AF12-F453E479AF7F}"/>
              </a:ext>
            </a:extLst>
          </p:cNvPr>
          <p:cNvSpPr/>
          <p:nvPr userDrawn="1"/>
        </p:nvSpPr>
        <p:spPr>
          <a:xfrm>
            <a:off x="3989614" y="0"/>
            <a:ext cx="5154386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0497A89-91C5-42B7-A41F-487DF58B37F4}"/>
              </a:ext>
            </a:extLst>
          </p:cNvPr>
          <p:cNvCxnSpPr>
            <a:cxnSpLocks/>
          </p:cNvCxnSpPr>
          <p:nvPr userDrawn="1"/>
        </p:nvCxnSpPr>
        <p:spPr>
          <a:xfrm flipV="1">
            <a:off x="2709863" y="4583734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355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B65DBD9-7306-4D00-83C9-98A2EAEBF9CF}"/>
              </a:ext>
            </a:extLst>
          </p:cNvPr>
          <p:cNvSpPr/>
          <p:nvPr userDrawn="1"/>
        </p:nvSpPr>
        <p:spPr>
          <a:xfrm rot="16200000">
            <a:off x="6203631" y="2216468"/>
            <a:ext cx="5156837" cy="7239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7426D79-E3E1-45CB-BD42-8BCBD4E55B34}"/>
              </a:ext>
            </a:extLst>
          </p:cNvPr>
          <p:cNvCxnSpPr>
            <a:cxnSpLocks/>
          </p:cNvCxnSpPr>
          <p:nvPr userDrawn="1"/>
        </p:nvCxnSpPr>
        <p:spPr>
          <a:xfrm flipV="1">
            <a:off x="2700855" y="4591049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72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E9B0DAE-88E0-4E04-8C3B-5988EFAD312C}"/>
              </a:ext>
            </a:extLst>
          </p:cNvPr>
          <p:cNvSpPr/>
          <p:nvPr userDrawn="1"/>
        </p:nvSpPr>
        <p:spPr>
          <a:xfrm>
            <a:off x="3989614" y="0"/>
            <a:ext cx="5154386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2228400"/>
            <a:ext cx="3797299" cy="1026359"/>
          </a:xfrm>
        </p:spPr>
        <p:txBody>
          <a:bodyPr anchor="ctr">
            <a:noAutofit/>
          </a:bodyPr>
          <a:lstStyle>
            <a:lvl1pPr algn="ctr">
              <a:defRPr sz="5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881600" y="3121200"/>
            <a:ext cx="3177540" cy="66010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3FEA4E8-678D-4279-BA7C-4E624B9ABEBE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875200" y="1310400"/>
            <a:ext cx="1187700" cy="766187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5000" b="1" kern="1200" dirty="0">
                <a:solidFill>
                  <a:schemeClr val="tx1"/>
                </a:solidFill>
                <a:latin typeface="Poiret One" panose="02000000000000000000" pitchFamily="2" charset="0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F1256C1C-053B-4ED1-8CD3-9B85B4BFEFE8}"/>
              </a:ext>
            </a:extLst>
          </p:cNvPr>
          <p:cNvCxnSpPr>
            <a:cxnSpLocks/>
          </p:cNvCxnSpPr>
          <p:nvPr userDrawn="1"/>
        </p:nvCxnSpPr>
        <p:spPr>
          <a:xfrm flipV="1">
            <a:off x="723756" y="4583734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39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490526C-D60D-4B14-8F43-F1B8B54F75FC}"/>
              </a:ext>
            </a:extLst>
          </p:cNvPr>
          <p:cNvSpPr/>
          <p:nvPr userDrawn="1"/>
        </p:nvSpPr>
        <p:spPr>
          <a:xfrm rot="16200000">
            <a:off x="3989438" y="-4002598"/>
            <a:ext cx="1165123" cy="914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355E7D4-C74C-4848-A027-E775BFECD14C}"/>
              </a:ext>
            </a:extLst>
          </p:cNvPr>
          <p:cNvCxnSpPr>
            <a:cxnSpLocks/>
          </p:cNvCxnSpPr>
          <p:nvPr userDrawn="1"/>
        </p:nvCxnSpPr>
        <p:spPr>
          <a:xfrm flipV="1">
            <a:off x="2709863" y="4583734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3900" y="1233489"/>
            <a:ext cx="7696200" cy="3357562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1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5323437-7DAB-4E24-960F-EFA016718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396363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659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04B42BB2-1921-4A47-B958-B24B46D1DBA7}"/>
              </a:ext>
            </a:extLst>
          </p:cNvPr>
          <p:cNvSpPr/>
          <p:nvPr userDrawn="1"/>
        </p:nvSpPr>
        <p:spPr>
          <a:xfrm rot="16200000">
            <a:off x="-2216470" y="2203130"/>
            <a:ext cx="5156837" cy="7239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5600" y="3599420"/>
            <a:ext cx="2915263" cy="768803"/>
          </a:xfrm>
        </p:spPr>
        <p:txBody>
          <a:bodyPr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algn="ctr">
              <a:defRPr sz="1600">
                <a:solidFill>
                  <a:schemeClr val="tx1"/>
                </a:solidFill>
                <a:latin typeface="Montserrat" panose="00000500000000000000" pitchFamily="50" charset="0"/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476" y="3599420"/>
            <a:ext cx="2915263" cy="770400"/>
          </a:xfrm>
        </p:spPr>
        <p:txBody>
          <a:bodyPr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algn="ctr">
              <a:defRPr sz="1600">
                <a:solidFill>
                  <a:schemeClr val="tx1"/>
                </a:solidFill>
                <a:latin typeface="Montserrat" panose="00000500000000000000" pitchFamily="50" charset="0"/>
              </a:defRPr>
            </a:lvl2pPr>
            <a:lvl3pPr algn="ctr">
              <a:defRPr sz="1600">
                <a:solidFill>
                  <a:schemeClr val="tx1"/>
                </a:solidFill>
                <a:latin typeface="Montserrat" panose="00000500000000000000" pitchFamily="50" charset="0"/>
              </a:defRPr>
            </a:lvl3pPr>
            <a:lvl4pPr algn="ctr">
              <a:defRPr sz="1600">
                <a:solidFill>
                  <a:schemeClr val="tx1"/>
                </a:solidFill>
                <a:latin typeface="Montserrat" panose="00000500000000000000" pitchFamily="50" charset="0"/>
              </a:defRPr>
            </a:lvl4pPr>
            <a:lvl5pPr algn="ctr">
              <a:defRPr sz="1600">
                <a:solidFill>
                  <a:schemeClr val="tx1"/>
                </a:solidFill>
                <a:latin typeface="Montserrat" panose="00000500000000000000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7D406E-515A-4F43-9A01-A05A4C6D192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45600" y="3239150"/>
            <a:ext cx="2915263" cy="392482"/>
          </a:xfrm>
        </p:spPr>
        <p:txBody>
          <a:bodyPr>
            <a:noAutofit/>
          </a:bodyPr>
          <a:lstStyle>
            <a:lvl1pPr marL="0" indent="0" algn="ctr">
              <a:buNone/>
              <a:defRPr sz="22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5C9BD97-A085-490E-8875-69685121698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4989476" y="3239150"/>
            <a:ext cx="2915263" cy="392482"/>
          </a:xfrm>
        </p:spPr>
        <p:txBody>
          <a:bodyPr>
            <a:noAutofit/>
          </a:bodyPr>
          <a:lstStyle>
            <a:lvl1pPr marL="0" indent="0" algn="ctr">
              <a:buNone/>
              <a:defRPr sz="22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2FF346E-8764-4066-94AC-ECE6D936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396363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54A267CD-0336-4222-9B0B-97C7BE52BBB4}"/>
              </a:ext>
            </a:extLst>
          </p:cNvPr>
          <p:cNvCxnSpPr>
            <a:cxnSpLocks/>
          </p:cNvCxnSpPr>
          <p:nvPr userDrawn="1"/>
        </p:nvCxnSpPr>
        <p:spPr>
          <a:xfrm flipV="1">
            <a:off x="2709863" y="4583734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29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44EBFA0-46B6-4893-8D00-D339F577D223}"/>
              </a:ext>
            </a:extLst>
          </p:cNvPr>
          <p:cNvSpPr/>
          <p:nvPr userDrawn="1"/>
        </p:nvSpPr>
        <p:spPr>
          <a:xfrm rot="16200000">
            <a:off x="-2216470" y="2203130"/>
            <a:ext cx="5156837" cy="7239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31921B3-F24C-4C78-964C-AF06B10C73B7}"/>
              </a:ext>
            </a:extLst>
          </p:cNvPr>
          <p:cNvCxnSpPr>
            <a:cxnSpLocks/>
          </p:cNvCxnSpPr>
          <p:nvPr userDrawn="1"/>
        </p:nvCxnSpPr>
        <p:spPr>
          <a:xfrm flipV="1">
            <a:off x="723892" y="4583734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AAAC595-3CB6-4D7E-B622-9B246615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396363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681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83E42A68-03E8-420E-808B-76629B06DC8E}"/>
              </a:ext>
            </a:extLst>
          </p:cNvPr>
          <p:cNvSpPr/>
          <p:nvPr userDrawn="1"/>
        </p:nvSpPr>
        <p:spPr>
          <a:xfrm>
            <a:off x="0" y="3897087"/>
            <a:ext cx="9144000" cy="12464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38ADA69-12FD-45DB-89C0-8AE987800295}"/>
              </a:ext>
            </a:extLst>
          </p:cNvPr>
          <p:cNvCxnSpPr>
            <a:cxnSpLocks/>
          </p:cNvCxnSpPr>
          <p:nvPr userDrawn="1"/>
        </p:nvCxnSpPr>
        <p:spPr>
          <a:xfrm flipV="1">
            <a:off x="2709863" y="4583734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F7DF3-02F3-41BF-A060-159BA21B5D0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23900" y="1282834"/>
            <a:ext cx="7705206" cy="450094"/>
          </a:xfrm>
        </p:spPr>
        <p:txBody>
          <a:bodyPr anchor="ctr">
            <a:norm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marL="6286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2pPr>
            <a:lvl3pPr marL="9715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3pPr>
            <a:lvl4pPr marL="13144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4pPr>
            <a:lvl5pPr marL="16573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5ED018D-B6A1-4C4F-ABCE-DD3EB252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396363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B816F5F-3AB5-46E6-A358-35A2ACB6AF1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723900" y="3060634"/>
            <a:ext cx="7705206" cy="501392"/>
          </a:xfrm>
        </p:spPr>
        <p:txBody>
          <a:bodyPr anchor="ctr">
            <a:norm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marL="6286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2pPr>
            <a:lvl3pPr marL="9715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3pPr>
            <a:lvl4pPr marL="13144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4pPr>
            <a:lvl5pPr marL="16573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4B5F9B-0445-4F64-A7B4-82CD60F950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3900" y="1733550"/>
            <a:ext cx="7696200" cy="1284288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2pPr>
            <a:lvl3pPr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3pPr>
            <a:lvl4pPr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4pPr>
            <a:lvl5pPr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90746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09043F-2CB1-4697-ADC0-1A4B5CEE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43260"/>
            <a:ext cx="7886700" cy="2656981"/>
          </a:xfrm>
        </p:spPr>
        <p:txBody>
          <a:bodyPr/>
          <a:lstStyle>
            <a:lvl1pPr>
              <a:defRPr b="1">
                <a:latin typeface="Poiret One" panose="02000000000000000000" pitchFamily="2" charset="0"/>
                <a:cs typeface="Poppins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478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>
            <a:extLst>
              <a:ext uri="{FF2B5EF4-FFF2-40B4-BE49-F238E27FC236}">
                <a16:creationId xmlns:a16="http://schemas.microsoft.com/office/drawing/2014/main" id="{2CC5DEF2-471C-44A2-8740-C2D0EB3257F7}"/>
              </a:ext>
            </a:extLst>
          </p:cNvPr>
          <p:cNvSpPr/>
          <p:nvPr userDrawn="1"/>
        </p:nvSpPr>
        <p:spPr>
          <a:xfrm rot="16200000">
            <a:off x="3989438" y="-4002598"/>
            <a:ext cx="1165123" cy="914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8CE39D-8A98-4B5A-8C7B-9E9210E7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49"/>
            <a:ext cx="7696200" cy="432000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7AD295-11B3-4DBD-83ED-1361E6D683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3900" y="2406828"/>
            <a:ext cx="7696200" cy="2184224"/>
          </a:xfrm>
        </p:spPr>
        <p:txBody>
          <a:bodyPr anchor="ctr">
            <a:normAutofit/>
          </a:bodyPr>
          <a:lstStyle>
            <a:lvl1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BEF84CC-BF56-4C47-B129-9BCB2A4E2D1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23900" y="1282834"/>
            <a:ext cx="5994334" cy="1076602"/>
          </a:xfrm>
        </p:spPr>
        <p:txBody>
          <a:bodyPr anchor="ctr">
            <a:norm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marL="6286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2pPr>
            <a:lvl3pPr marL="9715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3pPr>
            <a:lvl4pPr marL="13144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4pPr>
            <a:lvl5pPr marL="16573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Conector recto 4">
            <a:extLst>
              <a:ext uri="{FF2B5EF4-FFF2-40B4-BE49-F238E27FC236}">
                <a16:creationId xmlns:a16="http://schemas.microsoft.com/office/drawing/2014/main" id="{EECDF328-3D16-46F8-8C28-4BFB1768D2B1}"/>
              </a:ext>
            </a:extLst>
          </p:cNvPr>
          <p:cNvCxnSpPr>
            <a:cxnSpLocks/>
          </p:cNvCxnSpPr>
          <p:nvPr userDrawn="1"/>
        </p:nvCxnSpPr>
        <p:spPr>
          <a:xfrm flipV="1">
            <a:off x="2709863" y="4583734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80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64B4CD4-2C5C-4DA5-BF61-CF7C5547558E}"/>
              </a:ext>
            </a:extLst>
          </p:cNvPr>
          <p:cNvSpPr/>
          <p:nvPr userDrawn="1"/>
        </p:nvSpPr>
        <p:spPr>
          <a:xfrm>
            <a:off x="3989614" y="0"/>
            <a:ext cx="5154386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2CFB794-51EC-4E40-BD37-E64E93CCD5C1}"/>
              </a:ext>
            </a:extLst>
          </p:cNvPr>
          <p:cNvCxnSpPr>
            <a:cxnSpLocks/>
          </p:cNvCxnSpPr>
          <p:nvPr userDrawn="1"/>
        </p:nvCxnSpPr>
        <p:spPr>
          <a:xfrm flipV="1">
            <a:off x="2709863" y="4583734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3900" y="973393"/>
            <a:ext cx="3124200" cy="1550425"/>
          </a:xfrm>
        </p:spPr>
        <p:txBody>
          <a:bodyPr anchor="ctr">
            <a:noAutofit/>
          </a:bodyPr>
          <a:lstStyle>
            <a:lvl1pPr algn="l">
              <a:defRPr sz="30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713238"/>
            <a:ext cx="3124200" cy="1121342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437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3EFF7-90E2-431F-8E31-BA0CE4C55B2F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CEFFA-EA14-4325-A0F4-797358278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8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5" r:id="rId3"/>
    <p:sldLayoutId id="2147483667" r:id="rId4"/>
    <p:sldLayoutId id="2147483669" r:id="rId5"/>
    <p:sldLayoutId id="2147483676" r:id="rId6"/>
    <p:sldLayoutId id="2147483658" r:id="rId7"/>
    <p:sldLayoutId id="2147483671" r:id="rId8"/>
    <p:sldLayoutId id="2147483672" r:id="rId9"/>
    <p:sldLayoutId id="2147483659" r:id="rId10"/>
    <p:sldLayoutId id="2147483670" r:id="rId11"/>
    <p:sldLayoutId id="2147483688" r:id="rId12"/>
    <p:sldLayoutId id="2147483682" r:id="rId13"/>
    <p:sldLayoutId id="2147483683" r:id="rId14"/>
    <p:sldLayoutId id="2147483677" r:id="rId15"/>
    <p:sldLayoutId id="2147483686" r:id="rId16"/>
    <p:sldLayoutId id="2147483687" r:id="rId17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Poiret One" panose="020000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200" b="1" kern="1200">
          <a:solidFill>
            <a:schemeClr val="tx1"/>
          </a:solidFill>
          <a:latin typeface="Poiret One" panose="020000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50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ontserrat" panose="00000500000000000000" pitchFamily="50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ontserrat" panose="00000500000000000000" pitchFamily="50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ontserrat" panose="00000500000000000000" pitchFamily="50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ipse 28">
            <a:extLst>
              <a:ext uri="{FF2B5EF4-FFF2-40B4-BE49-F238E27FC236}">
                <a16:creationId xmlns:a16="http://schemas.microsoft.com/office/drawing/2014/main" id="{8FD4F970-BD8E-41EF-86D9-82917AC87E76}"/>
              </a:ext>
            </a:extLst>
          </p:cNvPr>
          <p:cNvSpPr/>
          <p:nvPr/>
        </p:nvSpPr>
        <p:spPr>
          <a:xfrm>
            <a:off x="2643874" y="501881"/>
            <a:ext cx="786938" cy="786938"/>
          </a:xfrm>
          <a:prstGeom prst="ellipse">
            <a:avLst/>
          </a:prstGeom>
          <a:solidFill>
            <a:srgbClr val="A3D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BEBE0-30E7-49E4-A816-DCA7EB661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786" y="1058140"/>
            <a:ext cx="4989290" cy="3009600"/>
          </a:xfrm>
          <a:ln>
            <a:noFill/>
          </a:ln>
        </p:spPr>
        <p:txBody>
          <a:bodyPr anchor="t"/>
          <a:lstStyle/>
          <a:p>
            <a:pPr algn="ctr"/>
            <a:r>
              <a:rPr lang="es-E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Pemanfaatan</a:t>
            </a:r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Media </a:t>
            </a:r>
            <a:r>
              <a:rPr lang="es-E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Sosial</a:t>
            </a:r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sebagai</a:t>
            </a:r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Media </a:t>
            </a:r>
            <a:r>
              <a:rPr lang="es-E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Promosi</a:t>
            </a:r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Industri</a:t>
            </a:r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Kecil</a:t>
            </a:r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Menengah</a:t>
            </a:r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pada Dinas </a:t>
            </a:r>
            <a:r>
              <a:rPr lang="es-E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Perindustrian</a:t>
            </a:r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Provinsi</a:t>
            </a:r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Sumatera</a:t>
            </a:r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Selatan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4FEFA03-E4FD-4EA7-AAA7-C3C2C900FF96}"/>
              </a:ext>
            </a:extLst>
          </p:cNvPr>
          <p:cNvSpPr txBox="1">
            <a:spLocks/>
          </p:cNvSpPr>
          <p:nvPr/>
        </p:nvSpPr>
        <p:spPr>
          <a:xfrm>
            <a:off x="1143065" y="4336418"/>
            <a:ext cx="3001617" cy="4946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>
                <a:solidFill>
                  <a:srgbClr val="3E4C4C"/>
                </a:solidFill>
                <a:latin typeface="Montserrat" panose="00000500000000000000" pitchFamily="50" charset="0"/>
              </a:rPr>
              <a:t>Faadilah Aryani (061930700727)</a:t>
            </a:r>
          </a:p>
          <a:p>
            <a:r>
              <a:rPr lang="es-ES" sz="1200" dirty="0">
                <a:solidFill>
                  <a:srgbClr val="3E4C4C"/>
                </a:solidFill>
                <a:latin typeface="Montserrat" panose="00000500000000000000" pitchFamily="50" charset="0"/>
              </a:rPr>
              <a:t>Liza Amelia (061930700731)</a:t>
            </a:r>
            <a:endParaRPr lang="en-US" sz="1200" dirty="0">
              <a:solidFill>
                <a:srgbClr val="3E4C4C"/>
              </a:solidFill>
              <a:latin typeface="Montserrat" panose="00000500000000000000" pitchFamily="50" charset="0"/>
            </a:endParaRPr>
          </a:p>
        </p:txBody>
      </p:sp>
      <p:cxnSp>
        <p:nvCxnSpPr>
          <p:cNvPr id="8" name="Conector recto 4">
            <a:extLst>
              <a:ext uri="{FF2B5EF4-FFF2-40B4-BE49-F238E27FC236}">
                <a16:creationId xmlns:a16="http://schemas.microsoft.com/office/drawing/2014/main" id="{DAAD9C90-B590-41D9-844C-9E2B121DD351}"/>
              </a:ext>
            </a:extLst>
          </p:cNvPr>
          <p:cNvCxnSpPr>
            <a:cxnSpLocks/>
          </p:cNvCxnSpPr>
          <p:nvPr/>
        </p:nvCxnSpPr>
        <p:spPr>
          <a:xfrm flipV="1">
            <a:off x="2709863" y="4583734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ardrop 11">
            <a:extLst>
              <a:ext uri="{FF2B5EF4-FFF2-40B4-BE49-F238E27FC236}">
                <a16:creationId xmlns:a16="http://schemas.microsoft.com/office/drawing/2014/main" id="{730EB21E-80A3-4B86-A4CC-7591F15403AA}"/>
              </a:ext>
            </a:extLst>
          </p:cNvPr>
          <p:cNvSpPr/>
          <p:nvPr/>
        </p:nvSpPr>
        <p:spPr>
          <a:xfrm>
            <a:off x="5350823" y="771707"/>
            <a:ext cx="3455246" cy="3313653"/>
          </a:xfrm>
          <a:prstGeom prst="teardrop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536A69-7C09-4621-BF94-BB9774DA7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01" y="4066556"/>
            <a:ext cx="986597" cy="978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659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5000" fill="hold" grpId="0" nodeType="withEffect" p14:presetBounceEnd="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">
                                          <p:cBhvr additive="base">
                                            <p:cTn id="7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">
                                          <p:cBhvr additive="base">
                                            <p:cTn id="8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25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42" presetClass="exit" presetSubtype="0" fill="hold" grpId="1" nodeType="clickEffect">
                                      <p:stCondLst>
                                        <p:cond delay="15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3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42" presetClass="exit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8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42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10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42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0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10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animBg="1"/>
          <p:bldP spid="29" grpId="1" animBg="1"/>
          <p:bldP spid="2" grpId="0"/>
          <p:bldP spid="2" grpId="1"/>
          <p:bldP spid="10" grpId="0"/>
          <p:bldP spid="10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25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42" presetClass="exit" presetSubtype="0" fill="hold" grpId="1" nodeType="clickEffect">
                                      <p:stCondLst>
                                        <p:cond delay="15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3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42" presetClass="exit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8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42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10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42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0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10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animBg="1"/>
          <p:bldP spid="29" grpId="1" animBg="1"/>
          <p:bldP spid="2" grpId="0"/>
          <p:bldP spid="2" grpId="1"/>
          <p:bldP spid="10" grpId="0"/>
          <p:bldP spid="10" grpId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Elipse 52">
            <a:extLst>
              <a:ext uri="{FF2B5EF4-FFF2-40B4-BE49-F238E27FC236}">
                <a16:creationId xmlns:a16="http://schemas.microsoft.com/office/drawing/2014/main" id="{06FB16A4-B912-4B48-A138-81BB2A378318}"/>
              </a:ext>
            </a:extLst>
          </p:cNvPr>
          <p:cNvSpPr/>
          <p:nvPr/>
        </p:nvSpPr>
        <p:spPr>
          <a:xfrm>
            <a:off x="6235527" y="133382"/>
            <a:ext cx="786938" cy="78693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DDB381-A964-40D1-8EC8-73CF6F58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11" y="298501"/>
            <a:ext cx="7696200" cy="396363"/>
          </a:xfrm>
        </p:spPr>
        <p:txBody>
          <a:bodyPr>
            <a:noAutofit/>
          </a:bodyPr>
          <a:lstStyle/>
          <a:p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Hasil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Pembahasan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Google Shape;522;p51">
            <a:extLst>
              <a:ext uri="{FF2B5EF4-FFF2-40B4-BE49-F238E27FC236}">
                <a16:creationId xmlns:a16="http://schemas.microsoft.com/office/drawing/2014/main" id="{EF430E58-C959-41F9-9473-8BA55164A9A9}"/>
              </a:ext>
            </a:extLst>
          </p:cNvPr>
          <p:cNvSpPr txBox="1"/>
          <p:nvPr/>
        </p:nvSpPr>
        <p:spPr>
          <a:xfrm>
            <a:off x="2135232" y="3950877"/>
            <a:ext cx="4886597" cy="37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Montserrat" panose="00000500000000000000" pitchFamily="50" charset="0"/>
              <a:ea typeface="Anaheim"/>
              <a:cs typeface="Anaheim"/>
              <a:sym typeface="Anaheim"/>
            </a:endParaRPr>
          </a:p>
        </p:txBody>
      </p:sp>
      <p:sp>
        <p:nvSpPr>
          <p:cNvPr id="12" name="Google Shape;379;p47">
            <a:extLst>
              <a:ext uri="{FF2B5EF4-FFF2-40B4-BE49-F238E27FC236}">
                <a16:creationId xmlns:a16="http://schemas.microsoft.com/office/drawing/2014/main" id="{EA9794A1-9F1A-4E4B-BB7F-BA853BEEEEFA}"/>
              </a:ext>
            </a:extLst>
          </p:cNvPr>
          <p:cNvSpPr txBox="1"/>
          <p:nvPr/>
        </p:nvSpPr>
        <p:spPr>
          <a:xfrm flipH="1">
            <a:off x="191069" y="920320"/>
            <a:ext cx="3104012" cy="392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2000" dirty="0"/>
              <a:t>Pada </a:t>
            </a:r>
            <a:r>
              <a:rPr lang="en-US" sz="2000" i="1" dirty="0"/>
              <a:t>Story</a:t>
            </a:r>
            <a:r>
              <a:rPr lang="en-US" sz="2000" dirty="0"/>
              <a:t> </a:t>
            </a:r>
            <a:r>
              <a:rPr lang="en-US" sz="2000" dirty="0" err="1"/>
              <a:t>Whattsapp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130 </a:t>
            </a:r>
            <a:r>
              <a:rPr lang="en-US" sz="2000" i="1" dirty="0"/>
              <a:t>views</a:t>
            </a:r>
            <a:r>
              <a:rPr lang="en-US" sz="2000" dirty="0"/>
              <a:t>.</a:t>
            </a:r>
          </a:p>
          <a:p>
            <a:pPr lvl="0" algn="just"/>
            <a:r>
              <a:rPr lang="en-US" sz="2000" dirty="0"/>
              <a:t>Jadi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foto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video yang </a:t>
            </a:r>
            <a:r>
              <a:rPr lang="en-US" sz="2000" dirty="0" err="1"/>
              <a:t>diupload</a:t>
            </a:r>
            <a:r>
              <a:rPr lang="en-US" sz="2000" dirty="0"/>
              <a:t> pada Instagram </a:t>
            </a:r>
            <a:r>
              <a:rPr lang="en-US" sz="2000" dirty="0" err="1"/>
              <a:t>maupun</a:t>
            </a:r>
            <a:r>
              <a:rPr lang="en-US" sz="2000" dirty="0"/>
              <a:t> </a:t>
            </a:r>
            <a:r>
              <a:rPr lang="en-US" sz="2000" i="1" dirty="0"/>
              <a:t>Story </a:t>
            </a:r>
            <a:r>
              <a:rPr lang="en-US" sz="2000" dirty="0" err="1"/>
              <a:t>Whattsapp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menarik</a:t>
            </a:r>
            <a:r>
              <a:rPr lang="en-US" sz="2000" dirty="0"/>
              <a:t> </a:t>
            </a:r>
            <a:r>
              <a:rPr lang="en-US" sz="2000" dirty="0" err="1"/>
              <a:t>perhatian</a:t>
            </a:r>
            <a:r>
              <a:rPr lang="en-US" sz="2000" dirty="0"/>
              <a:t> </a:t>
            </a:r>
            <a:r>
              <a:rPr lang="en-US" sz="2000" dirty="0" err="1"/>
              <a:t>publik</a:t>
            </a:r>
            <a:r>
              <a:rPr lang="en-US" sz="2000" dirty="0"/>
              <a:t> dan rasa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tahu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yang di </a:t>
            </a:r>
            <a:r>
              <a:rPr lang="en-US" sz="2000" dirty="0" err="1"/>
              <a:t>promosikan</a:t>
            </a:r>
            <a:r>
              <a:rPr lang="en-US" sz="2000" dirty="0"/>
              <a:t> </a:t>
            </a:r>
            <a:r>
              <a:rPr lang="en-US" sz="2000" dirty="0" err="1"/>
              <a:t>terbukti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</a:t>
            </a:r>
            <a:r>
              <a:rPr lang="en-US" sz="2000" i="1" dirty="0"/>
              <a:t>views,</a:t>
            </a:r>
            <a:r>
              <a:rPr lang="en-US" sz="2000" dirty="0"/>
              <a:t> </a:t>
            </a:r>
            <a:r>
              <a:rPr lang="en-US" sz="2000" i="1" dirty="0"/>
              <a:t>like</a:t>
            </a:r>
            <a:r>
              <a:rPr lang="en-US" sz="2000" dirty="0"/>
              <a:t> dan </a:t>
            </a:r>
            <a:r>
              <a:rPr lang="en-US" sz="2000" dirty="0" err="1"/>
              <a:t>komentar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instagram</a:t>
            </a:r>
            <a:r>
              <a:rPr lang="en-US" sz="2000" dirty="0"/>
              <a:t> dan </a:t>
            </a:r>
            <a:r>
              <a:rPr lang="en-US" sz="2000" dirty="0" err="1"/>
              <a:t>whattsapp</a:t>
            </a:r>
            <a:r>
              <a:rPr lang="en-US" sz="2000" dirty="0"/>
              <a:t>.</a:t>
            </a:r>
            <a:endParaRPr sz="2000" dirty="0">
              <a:latin typeface="Constantia" panose="02030602050306030303" pitchFamily="18" charset="0"/>
              <a:ea typeface="Anaheim"/>
              <a:cs typeface="Anaheim"/>
              <a:sym typeface="Anaheim"/>
            </a:endParaRPr>
          </a:p>
        </p:txBody>
      </p:sp>
      <p:sp>
        <p:nvSpPr>
          <p:cNvPr id="13" name="Google Shape;380;p47">
            <a:extLst>
              <a:ext uri="{FF2B5EF4-FFF2-40B4-BE49-F238E27FC236}">
                <a16:creationId xmlns:a16="http://schemas.microsoft.com/office/drawing/2014/main" id="{1973BFA6-D003-4565-A94B-D7E0B218E5EC}"/>
              </a:ext>
            </a:extLst>
          </p:cNvPr>
          <p:cNvSpPr txBox="1"/>
          <p:nvPr/>
        </p:nvSpPr>
        <p:spPr>
          <a:xfrm flipH="1">
            <a:off x="1216657" y="2847673"/>
            <a:ext cx="2741196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Montserrat" panose="00000500000000000000" pitchFamily="50" charset="0"/>
              <a:ea typeface="Anaheim"/>
              <a:cs typeface="Anaheim"/>
              <a:sym typeface="Anaheim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8D54EB6-C93C-4CA5-A520-7EA11F8C4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80" y="39716"/>
            <a:ext cx="986597" cy="978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C59A13-66FB-4B2B-A829-E22650D0244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0"/>
          <a:stretch/>
        </p:blipFill>
        <p:spPr bwMode="auto">
          <a:xfrm>
            <a:off x="6010785" y="732602"/>
            <a:ext cx="2249826" cy="42301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BF49CC-53DA-4A3B-835C-68DBB4FADA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619" y="757526"/>
            <a:ext cx="2266628" cy="423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94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lipse 25">
            <a:extLst>
              <a:ext uri="{FF2B5EF4-FFF2-40B4-BE49-F238E27FC236}">
                <a16:creationId xmlns:a16="http://schemas.microsoft.com/office/drawing/2014/main" id="{8F57F800-C2F0-4C4C-8553-6420C43492B4}"/>
              </a:ext>
            </a:extLst>
          </p:cNvPr>
          <p:cNvSpPr/>
          <p:nvPr/>
        </p:nvSpPr>
        <p:spPr>
          <a:xfrm>
            <a:off x="5712287" y="128194"/>
            <a:ext cx="786938" cy="7869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Diagrama de flujo: retraso 14">
            <a:extLst>
              <a:ext uri="{FF2B5EF4-FFF2-40B4-BE49-F238E27FC236}">
                <a16:creationId xmlns:a16="http://schemas.microsoft.com/office/drawing/2014/main" id="{63B7586C-2976-4D94-879F-0D28323CC86A}"/>
              </a:ext>
            </a:extLst>
          </p:cNvPr>
          <p:cNvSpPr/>
          <p:nvPr/>
        </p:nvSpPr>
        <p:spPr>
          <a:xfrm rot="16200000">
            <a:off x="183098" y="1767569"/>
            <a:ext cx="2724091" cy="3090286"/>
          </a:xfrm>
          <a:prstGeom prst="flowChartDelay">
            <a:avLst/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185386-F46A-47AF-8D8C-7E2C93965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23934" y="2474141"/>
            <a:ext cx="3090285" cy="2298226"/>
          </a:xfrm>
          <a:ln>
            <a:noFill/>
          </a:ln>
        </p:spPr>
        <p:txBody>
          <a:bodyPr anchor="ctr"/>
          <a:lstStyle/>
          <a:p>
            <a:r>
              <a:rPr lang="en-US" sz="1600" dirty="0" err="1">
                <a:latin typeface="Constantia" panose="02030602050306030303" pitchFamily="18" charset="0"/>
              </a:rPr>
              <a:t>Pemanfaatan</a:t>
            </a:r>
            <a:r>
              <a:rPr lang="en-US" sz="1600" dirty="0">
                <a:latin typeface="Constantia" panose="02030602050306030303" pitchFamily="18" charset="0"/>
              </a:rPr>
              <a:t> media </a:t>
            </a:r>
            <a:r>
              <a:rPr lang="en-US" sz="1600" dirty="0" err="1">
                <a:latin typeface="Constantia" panose="02030602050306030303" pitchFamily="18" charset="0"/>
              </a:rPr>
              <a:t>sosial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sebagai</a:t>
            </a:r>
            <a:r>
              <a:rPr lang="en-US" sz="1600" dirty="0">
                <a:latin typeface="Constantia" panose="02030602050306030303" pitchFamily="18" charset="0"/>
              </a:rPr>
              <a:t> media </a:t>
            </a:r>
            <a:r>
              <a:rPr lang="en-US" sz="1600" dirty="0" err="1">
                <a:latin typeface="Constantia" panose="02030602050306030303" pitchFamily="18" charset="0"/>
              </a:rPr>
              <a:t>promosi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industri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kecil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menengah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melalui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Waroeng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Pehkaka</a:t>
            </a:r>
            <a:r>
              <a:rPr lang="en-US" sz="1600" dirty="0">
                <a:latin typeface="Constantia" panose="02030602050306030303" pitchFamily="18" charset="0"/>
              </a:rPr>
              <a:t> pada Dinas Perindustrian </a:t>
            </a:r>
            <a:r>
              <a:rPr lang="en-US" sz="1600" dirty="0" err="1">
                <a:latin typeface="Constantia" panose="02030602050306030303" pitchFamily="18" charset="0"/>
              </a:rPr>
              <a:t>Provinsi</a:t>
            </a:r>
            <a:r>
              <a:rPr lang="en-US" sz="1600" dirty="0">
                <a:latin typeface="Constantia" panose="02030602050306030303" pitchFamily="18" charset="0"/>
              </a:rPr>
              <a:t> Sumatera Selatan </a:t>
            </a:r>
            <a:r>
              <a:rPr lang="en-US" sz="1600" dirty="0" err="1">
                <a:latin typeface="Constantia" panose="02030602050306030303" pitchFamily="18" charset="0"/>
              </a:rPr>
              <a:t>menggunakan</a:t>
            </a:r>
            <a:r>
              <a:rPr lang="en-US" sz="1600" dirty="0">
                <a:latin typeface="Constantia" panose="02030602050306030303" pitchFamily="18" charset="0"/>
              </a:rPr>
              <a:t> platform Instagram dan </a:t>
            </a:r>
            <a:r>
              <a:rPr lang="en-US" sz="1600" dirty="0" err="1">
                <a:latin typeface="Constantia" panose="02030602050306030303" pitchFamily="18" charset="0"/>
              </a:rPr>
              <a:t>Whatsapp</a:t>
            </a:r>
            <a:r>
              <a:rPr lang="en-US" sz="1600" dirty="0">
                <a:latin typeface="Constantia" panose="02030602050306030303" pitchFamily="18" charset="0"/>
              </a:rPr>
              <a:t>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880D46-5EAE-45C7-BE76-5AF3DE03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396363"/>
          </a:xfrm>
        </p:spPr>
        <p:txBody>
          <a:bodyPr>
            <a:noAutofit/>
          </a:bodyPr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KESIMPULAN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32BF4CEA-A1E4-47CD-ABEA-E06C22F0CC08}"/>
              </a:ext>
            </a:extLst>
          </p:cNvPr>
          <p:cNvSpPr/>
          <p:nvPr/>
        </p:nvSpPr>
        <p:spPr>
          <a:xfrm>
            <a:off x="992640" y="1624084"/>
            <a:ext cx="1074455" cy="94766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01</a:t>
            </a:r>
          </a:p>
        </p:txBody>
      </p:sp>
      <p:sp>
        <p:nvSpPr>
          <p:cNvPr id="48" name="Diagrama de flujo: retraso 14">
            <a:extLst>
              <a:ext uri="{FF2B5EF4-FFF2-40B4-BE49-F238E27FC236}">
                <a16:creationId xmlns:a16="http://schemas.microsoft.com/office/drawing/2014/main" id="{0A091EB3-0C60-487C-B0C1-C89E8E810EA5}"/>
              </a:ext>
            </a:extLst>
          </p:cNvPr>
          <p:cNvSpPr/>
          <p:nvPr/>
        </p:nvSpPr>
        <p:spPr>
          <a:xfrm rot="16200000">
            <a:off x="3148002" y="1825103"/>
            <a:ext cx="2724091" cy="2975216"/>
          </a:xfrm>
          <a:prstGeom prst="flowChartDelay">
            <a:avLst/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9" name="Elipse 44">
            <a:extLst>
              <a:ext uri="{FF2B5EF4-FFF2-40B4-BE49-F238E27FC236}">
                <a16:creationId xmlns:a16="http://schemas.microsoft.com/office/drawing/2014/main" id="{65270802-A915-430A-95FF-77B0D59F2483}"/>
              </a:ext>
            </a:extLst>
          </p:cNvPr>
          <p:cNvSpPr/>
          <p:nvPr/>
        </p:nvSpPr>
        <p:spPr>
          <a:xfrm>
            <a:off x="3966812" y="1624084"/>
            <a:ext cx="1074455" cy="94766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02</a:t>
            </a:r>
          </a:p>
        </p:txBody>
      </p:sp>
      <p:sp>
        <p:nvSpPr>
          <p:cNvPr id="51" name="Diagrama de flujo: retraso 14">
            <a:extLst>
              <a:ext uri="{FF2B5EF4-FFF2-40B4-BE49-F238E27FC236}">
                <a16:creationId xmlns:a16="http://schemas.microsoft.com/office/drawing/2014/main" id="{5558C7B5-96BF-414F-9437-A2387B694FAC}"/>
              </a:ext>
            </a:extLst>
          </p:cNvPr>
          <p:cNvSpPr/>
          <p:nvPr/>
        </p:nvSpPr>
        <p:spPr>
          <a:xfrm rot="16200000">
            <a:off x="6194680" y="1739523"/>
            <a:ext cx="2724091" cy="3146376"/>
          </a:xfrm>
          <a:prstGeom prst="flowChartDelay">
            <a:avLst/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2" name="Elipse 44">
            <a:extLst>
              <a:ext uri="{FF2B5EF4-FFF2-40B4-BE49-F238E27FC236}">
                <a16:creationId xmlns:a16="http://schemas.microsoft.com/office/drawing/2014/main" id="{8FAA5AEB-C764-483D-9BEB-AD0A391A0AAC}"/>
              </a:ext>
            </a:extLst>
          </p:cNvPr>
          <p:cNvSpPr/>
          <p:nvPr/>
        </p:nvSpPr>
        <p:spPr>
          <a:xfrm>
            <a:off x="6950299" y="1624084"/>
            <a:ext cx="1074455" cy="94766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03</a:t>
            </a:r>
          </a:p>
        </p:txBody>
      </p:sp>
      <p:sp>
        <p:nvSpPr>
          <p:cNvPr id="54" name="Content Placeholder 8">
            <a:extLst>
              <a:ext uri="{FF2B5EF4-FFF2-40B4-BE49-F238E27FC236}">
                <a16:creationId xmlns:a16="http://schemas.microsoft.com/office/drawing/2014/main" id="{44E59283-3B78-478A-B487-ADE82F9DFB78}"/>
              </a:ext>
            </a:extLst>
          </p:cNvPr>
          <p:cNvSpPr txBox="1">
            <a:spLocks/>
          </p:cNvSpPr>
          <p:nvPr/>
        </p:nvSpPr>
        <p:spPr>
          <a:xfrm>
            <a:off x="3114221" y="2306472"/>
            <a:ext cx="2883434" cy="246589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1pPr>
            <a:lvl2pPr marL="5143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2pPr>
            <a:lvl3pPr marL="8572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3pPr>
            <a:lvl4pPr marL="12001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4pPr>
            <a:lvl5pPr marL="15430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latin typeface="Constantia" panose="02030602050306030303" pitchFamily="18" charset="0"/>
              </a:rPr>
              <a:t>Dengan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adanya</a:t>
            </a:r>
            <a:r>
              <a:rPr lang="en-US" sz="1600" dirty="0">
                <a:latin typeface="Constantia" panose="02030602050306030303" pitchFamily="18" charset="0"/>
              </a:rPr>
              <a:t> promote Instagram dan Story </a:t>
            </a:r>
            <a:r>
              <a:rPr lang="en-US" sz="1600" dirty="0" err="1">
                <a:latin typeface="Constantia" panose="02030602050306030303" pitchFamily="18" charset="0"/>
              </a:rPr>
              <a:t>Whatsapp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ini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dapat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mempermudah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industri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kecil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menengah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dalam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mempromosikan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produk</a:t>
            </a:r>
            <a:r>
              <a:rPr lang="en-US" sz="1600" dirty="0">
                <a:latin typeface="Constantia" panose="02030602050306030303" pitchFamily="18" charset="0"/>
              </a:rPr>
              <a:t> yang </a:t>
            </a:r>
            <a:r>
              <a:rPr lang="en-US" sz="1600" dirty="0" err="1">
                <a:latin typeface="Constantia" panose="02030602050306030303" pitchFamily="18" charset="0"/>
              </a:rPr>
              <a:t>dihasilkan</a:t>
            </a:r>
            <a:r>
              <a:rPr lang="en-US" sz="1600" dirty="0">
                <a:latin typeface="Constantia" panose="02030602050306030303" pitchFamily="18" charset="0"/>
              </a:rPr>
              <a:t>.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99B8032-9A66-464E-9836-1852C6158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01" y="221114"/>
            <a:ext cx="986597" cy="97854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Content Placeholder 8">
            <a:extLst>
              <a:ext uri="{FF2B5EF4-FFF2-40B4-BE49-F238E27FC236}">
                <a16:creationId xmlns:a16="http://schemas.microsoft.com/office/drawing/2014/main" id="{BDC61027-C340-49D3-8E69-9DE1BB375C41}"/>
              </a:ext>
            </a:extLst>
          </p:cNvPr>
          <p:cNvSpPr txBox="1">
            <a:spLocks/>
          </p:cNvSpPr>
          <p:nvPr/>
        </p:nvSpPr>
        <p:spPr>
          <a:xfrm>
            <a:off x="5935666" y="2474141"/>
            <a:ext cx="3208333" cy="23324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1pPr>
            <a:lvl2pPr marL="5143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2pPr>
            <a:lvl3pPr marL="8572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3pPr>
            <a:lvl4pPr marL="12001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4pPr>
            <a:lvl5pPr marL="15430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latin typeface="Constantia" panose="02030602050306030303" pitchFamily="18" charset="0"/>
              </a:rPr>
              <a:t>Foto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atau</a:t>
            </a:r>
            <a:r>
              <a:rPr lang="en-US" sz="1600" dirty="0">
                <a:latin typeface="Constantia" panose="02030602050306030303" pitchFamily="18" charset="0"/>
              </a:rPr>
              <a:t> video yang </a:t>
            </a:r>
            <a:r>
              <a:rPr lang="en-US" sz="1600" dirty="0" err="1">
                <a:latin typeface="Constantia" panose="02030602050306030303" pitchFamily="18" charset="0"/>
              </a:rPr>
              <a:t>diupload</a:t>
            </a:r>
            <a:r>
              <a:rPr lang="en-US" sz="1600" dirty="0">
                <a:latin typeface="Constantia" panose="02030602050306030303" pitchFamily="18" charset="0"/>
              </a:rPr>
              <a:t> pada Instagram </a:t>
            </a:r>
            <a:r>
              <a:rPr lang="en-US" sz="1600" dirty="0" err="1">
                <a:latin typeface="Constantia" panose="02030602050306030303" pitchFamily="18" charset="0"/>
              </a:rPr>
              <a:t>maupun</a:t>
            </a:r>
            <a:r>
              <a:rPr lang="en-US" sz="1600" dirty="0">
                <a:latin typeface="Constantia" panose="02030602050306030303" pitchFamily="18" charset="0"/>
              </a:rPr>
              <a:t> Story </a:t>
            </a:r>
            <a:r>
              <a:rPr lang="en-US" sz="1600" dirty="0" err="1">
                <a:latin typeface="Constantia" panose="02030602050306030303" pitchFamily="18" charset="0"/>
              </a:rPr>
              <a:t>Whattsapp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banyak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menarik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perhatian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publik</a:t>
            </a:r>
            <a:r>
              <a:rPr lang="en-US" sz="1600" dirty="0">
                <a:latin typeface="Constantia" panose="02030602050306030303" pitchFamily="18" charset="0"/>
              </a:rPr>
              <a:t> dan rasa </a:t>
            </a:r>
            <a:r>
              <a:rPr lang="en-US" sz="1600" dirty="0" err="1">
                <a:latin typeface="Constantia" panose="02030602050306030303" pitchFamily="18" charset="0"/>
              </a:rPr>
              <a:t>ingin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tahu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terhadap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produk</a:t>
            </a:r>
            <a:r>
              <a:rPr lang="en-US" sz="1600" dirty="0">
                <a:latin typeface="Constantia" panose="02030602050306030303" pitchFamily="18" charset="0"/>
              </a:rPr>
              <a:t> yang di </a:t>
            </a:r>
            <a:r>
              <a:rPr lang="en-US" sz="1600" dirty="0" err="1">
                <a:latin typeface="Constantia" panose="02030602050306030303" pitchFamily="18" charset="0"/>
              </a:rPr>
              <a:t>promosikan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terbukti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dengan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adanya</a:t>
            </a:r>
            <a:r>
              <a:rPr lang="en-US" sz="1600" dirty="0">
                <a:latin typeface="Constantia" panose="02030602050306030303" pitchFamily="18" charset="0"/>
              </a:rPr>
              <a:t> views, like dan </a:t>
            </a:r>
            <a:r>
              <a:rPr lang="en-US" sz="1600" dirty="0" err="1">
                <a:latin typeface="Constantia" panose="02030602050306030303" pitchFamily="18" charset="0"/>
              </a:rPr>
              <a:t>komentar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dari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pengguna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instagram</a:t>
            </a:r>
            <a:r>
              <a:rPr lang="en-US" sz="1600" dirty="0">
                <a:latin typeface="Constantia" panose="02030602050306030303" pitchFamily="18" charset="0"/>
              </a:rPr>
              <a:t> dan </a:t>
            </a:r>
            <a:r>
              <a:rPr lang="en-US" sz="1600" dirty="0" err="1">
                <a:latin typeface="Constantia" panose="02030602050306030303" pitchFamily="18" charset="0"/>
              </a:rPr>
              <a:t>whattsapp</a:t>
            </a:r>
            <a:r>
              <a:rPr lang="en-US" sz="1600" dirty="0">
                <a:latin typeface="Constantia" panose="0203060205030603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066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5" grpId="0" animBg="1"/>
      <p:bldP spid="9" grpId="0" build="p"/>
      <p:bldP spid="45" grpId="0" animBg="1"/>
      <p:bldP spid="48" grpId="0" animBg="1"/>
      <p:bldP spid="49" grpId="0" animBg="1"/>
      <p:bldP spid="51" grpId="0" animBg="1"/>
      <p:bldP spid="52" grpId="0" animBg="1"/>
      <p:bldP spid="54" grpId="0" build="p"/>
      <p:bldP spid="5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lipse 25">
            <a:extLst>
              <a:ext uri="{FF2B5EF4-FFF2-40B4-BE49-F238E27FC236}">
                <a16:creationId xmlns:a16="http://schemas.microsoft.com/office/drawing/2014/main" id="{8F57F800-C2F0-4C4C-8553-6420C43492B4}"/>
              </a:ext>
            </a:extLst>
          </p:cNvPr>
          <p:cNvSpPr/>
          <p:nvPr/>
        </p:nvSpPr>
        <p:spPr>
          <a:xfrm>
            <a:off x="5712287" y="128194"/>
            <a:ext cx="786938" cy="7869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Diagrama de flujo: retraso 14">
            <a:extLst>
              <a:ext uri="{FF2B5EF4-FFF2-40B4-BE49-F238E27FC236}">
                <a16:creationId xmlns:a16="http://schemas.microsoft.com/office/drawing/2014/main" id="{63B7586C-2976-4D94-879F-0D28323CC86A}"/>
              </a:ext>
            </a:extLst>
          </p:cNvPr>
          <p:cNvSpPr/>
          <p:nvPr/>
        </p:nvSpPr>
        <p:spPr>
          <a:xfrm rot="16200000">
            <a:off x="1765396" y="1881244"/>
            <a:ext cx="2711498" cy="3070748"/>
          </a:xfrm>
          <a:prstGeom prst="flowChartDelay">
            <a:avLst/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185386-F46A-47AF-8D8C-7E2C93965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5770" y="2474141"/>
            <a:ext cx="3090285" cy="2298226"/>
          </a:xfrm>
          <a:ln>
            <a:noFill/>
          </a:ln>
        </p:spPr>
        <p:txBody>
          <a:bodyPr anchor="ctr"/>
          <a:lstStyle/>
          <a:p>
            <a:pPr lvl="0"/>
            <a:r>
              <a:rPr lang="en-US" sz="1600" i="1" dirty="0">
                <a:latin typeface="Constantia" panose="02030602050306030303" pitchFamily="18" charset="0"/>
              </a:rPr>
              <a:t>Promote </a:t>
            </a:r>
            <a:r>
              <a:rPr lang="en-US" sz="1600" dirty="0">
                <a:latin typeface="Constantia" panose="02030602050306030303" pitchFamily="18" charset="0"/>
              </a:rPr>
              <a:t>Instagram dan </a:t>
            </a:r>
            <a:r>
              <a:rPr lang="en-US" sz="1600" i="1" dirty="0">
                <a:latin typeface="Constantia" panose="02030602050306030303" pitchFamily="18" charset="0"/>
              </a:rPr>
              <a:t>Story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Whatsapp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ini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memerlukan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tenaga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ahli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dalam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bidang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Teknologi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Informasi</a:t>
            </a:r>
            <a:r>
              <a:rPr lang="en-US" sz="1600" dirty="0">
                <a:latin typeface="Constantia" panose="02030602050306030303" pitchFamily="18" charset="0"/>
              </a:rPr>
              <a:t> Multimedia Digital </a:t>
            </a:r>
            <a:r>
              <a:rPr lang="en-US" sz="1600" dirty="0" err="1">
                <a:latin typeface="Constantia" panose="02030602050306030303" pitchFamily="18" charset="0"/>
              </a:rPr>
              <a:t>untuk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mendesain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i="1" dirty="0">
                <a:latin typeface="Constantia" panose="02030602050306030303" pitchFamily="18" charset="0"/>
              </a:rPr>
              <a:t>brand/logo</a:t>
            </a:r>
            <a:r>
              <a:rPr lang="en-US" sz="1600" dirty="0">
                <a:latin typeface="Constantia" panose="02030602050306030303" pitchFamily="18" charset="0"/>
              </a:rPr>
              <a:t> dan </a:t>
            </a:r>
            <a:r>
              <a:rPr lang="en-US" sz="1600" dirty="0" err="1">
                <a:latin typeface="Constantia" panose="02030602050306030303" pitchFamily="18" charset="0"/>
              </a:rPr>
              <a:t>produk</a:t>
            </a:r>
            <a:r>
              <a:rPr lang="en-US" sz="1600" dirty="0">
                <a:latin typeface="Constantia" panose="02030602050306030303" pitchFamily="18" charset="0"/>
              </a:rPr>
              <a:t> yang </a:t>
            </a:r>
            <a:r>
              <a:rPr lang="en-US" sz="1600" dirty="0" err="1">
                <a:latin typeface="Constantia" panose="02030602050306030303" pitchFamily="18" charset="0"/>
              </a:rPr>
              <a:t>akan</a:t>
            </a:r>
            <a:r>
              <a:rPr lang="en-US" sz="1600" dirty="0">
                <a:latin typeface="Constantia" panose="02030602050306030303" pitchFamily="18" charset="0"/>
              </a:rPr>
              <a:t> di </a:t>
            </a:r>
            <a:r>
              <a:rPr lang="en-US" sz="1600" dirty="0" err="1">
                <a:latin typeface="Constantia" panose="02030602050306030303" pitchFamily="18" charset="0"/>
              </a:rPr>
              <a:t>promosikan</a:t>
            </a:r>
            <a:r>
              <a:rPr lang="en-US" sz="1600" dirty="0">
                <a:latin typeface="Constantia" panose="02030602050306030303" pitchFamily="18" charset="0"/>
              </a:rPr>
              <a:t>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880D46-5EAE-45C7-BE76-5AF3DE03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396363"/>
          </a:xfrm>
        </p:spPr>
        <p:txBody>
          <a:bodyPr>
            <a:noAutofit/>
          </a:bodyPr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SARAN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32BF4CEA-A1E4-47CD-ABEA-E06C22F0CC08}"/>
              </a:ext>
            </a:extLst>
          </p:cNvPr>
          <p:cNvSpPr/>
          <p:nvPr/>
        </p:nvSpPr>
        <p:spPr>
          <a:xfrm>
            <a:off x="2578411" y="1628465"/>
            <a:ext cx="1067662" cy="94328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01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99B8032-9A66-464E-9836-1852C6158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01" y="221114"/>
            <a:ext cx="986597" cy="97854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Diagrama de flujo: retraso 14">
            <a:extLst>
              <a:ext uri="{FF2B5EF4-FFF2-40B4-BE49-F238E27FC236}">
                <a16:creationId xmlns:a16="http://schemas.microsoft.com/office/drawing/2014/main" id="{A2D2BCC7-0609-4425-B349-48FA83AF112C}"/>
              </a:ext>
            </a:extLst>
          </p:cNvPr>
          <p:cNvSpPr/>
          <p:nvPr/>
        </p:nvSpPr>
        <p:spPr>
          <a:xfrm rot="16200000">
            <a:off x="5047719" y="1922713"/>
            <a:ext cx="2724091" cy="2975216"/>
          </a:xfrm>
          <a:prstGeom prst="flowChartDelay">
            <a:avLst/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Elipse 44">
            <a:extLst>
              <a:ext uri="{FF2B5EF4-FFF2-40B4-BE49-F238E27FC236}">
                <a16:creationId xmlns:a16="http://schemas.microsoft.com/office/drawing/2014/main" id="{6C2CC8B5-DB88-423F-A6FA-D7BFF222B784}"/>
              </a:ext>
            </a:extLst>
          </p:cNvPr>
          <p:cNvSpPr/>
          <p:nvPr/>
        </p:nvSpPr>
        <p:spPr>
          <a:xfrm>
            <a:off x="5872537" y="1625906"/>
            <a:ext cx="1074455" cy="94766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02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A0F38A8D-C19A-429A-9C63-AC9D44D5681F}"/>
              </a:ext>
            </a:extLst>
          </p:cNvPr>
          <p:cNvSpPr txBox="1">
            <a:spLocks/>
          </p:cNvSpPr>
          <p:nvPr/>
        </p:nvSpPr>
        <p:spPr>
          <a:xfrm>
            <a:off x="4968047" y="2426438"/>
            <a:ext cx="2883434" cy="246589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1pPr>
            <a:lvl2pPr marL="5143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2pPr>
            <a:lvl3pPr marL="8572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3pPr>
            <a:lvl4pPr marL="12001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4pPr>
            <a:lvl5pPr marL="15430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600" dirty="0" err="1">
                <a:latin typeface="Constantia" panose="02030602050306030303" pitchFamily="18" charset="0"/>
              </a:rPr>
              <a:t>Diharapkan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pemanfaatan</a:t>
            </a:r>
            <a:r>
              <a:rPr lang="en-US" sz="1600" dirty="0">
                <a:latin typeface="Constantia" panose="02030602050306030303" pitchFamily="18" charset="0"/>
              </a:rPr>
              <a:t> media </a:t>
            </a:r>
            <a:r>
              <a:rPr lang="en-US" sz="1600" dirty="0" err="1">
                <a:latin typeface="Constantia" panose="02030602050306030303" pitchFamily="18" charset="0"/>
              </a:rPr>
              <a:t>sosial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ini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dapat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diperluas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lagi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promosinya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tidak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hanya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instagram</a:t>
            </a:r>
            <a:r>
              <a:rPr lang="en-US" sz="1600" dirty="0">
                <a:latin typeface="Constantia" panose="02030602050306030303" pitchFamily="18" charset="0"/>
              </a:rPr>
              <a:t> dan story </a:t>
            </a:r>
            <a:r>
              <a:rPr lang="en-US" sz="1600" dirty="0" err="1">
                <a:latin typeface="Constantia" panose="02030602050306030303" pitchFamily="18" charset="0"/>
              </a:rPr>
              <a:t>whattsapp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saja</a:t>
            </a:r>
            <a:r>
              <a:rPr lang="en-US" sz="1600" dirty="0">
                <a:latin typeface="Constantia" panose="02030602050306030303" pitchFamily="18" charset="0"/>
              </a:rPr>
              <a:t>, </a:t>
            </a:r>
            <a:r>
              <a:rPr lang="en-US" sz="1600" dirty="0" err="1">
                <a:latin typeface="Constantia" panose="02030602050306030303" pitchFamily="18" charset="0"/>
              </a:rPr>
              <a:t>sehingga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dapat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menarik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pelanggan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baru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lebih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banyak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lagi</a:t>
            </a:r>
            <a:r>
              <a:rPr lang="en-US" sz="1600" dirty="0">
                <a:latin typeface="Constantia" panose="02030602050306030303" pitchFamily="18" charset="0"/>
              </a:rPr>
              <a:t> dan </a:t>
            </a:r>
            <a:r>
              <a:rPr lang="en-US" sz="1600" dirty="0" err="1">
                <a:latin typeface="Constantia" panose="02030602050306030303" pitchFamily="18" charset="0"/>
              </a:rPr>
              <a:t>meningkatkan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keuntungan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industri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kecil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menengah</a:t>
            </a:r>
            <a:r>
              <a:rPr lang="en-US" sz="1600" dirty="0">
                <a:latin typeface="Constantia" panose="02030602050306030303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96344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5" grpId="0" animBg="1"/>
      <p:bldP spid="9" grpId="0" build="p"/>
      <p:bldP spid="45" grpId="0" animBg="1"/>
      <p:bldP spid="14" grpId="0" animBg="1"/>
      <p:bldP spid="16" grpId="0" animBg="1"/>
      <p:bldP spid="1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lipse 25">
            <a:extLst>
              <a:ext uri="{FF2B5EF4-FFF2-40B4-BE49-F238E27FC236}">
                <a16:creationId xmlns:a16="http://schemas.microsoft.com/office/drawing/2014/main" id="{8F57F800-C2F0-4C4C-8553-6420C43492B4}"/>
              </a:ext>
            </a:extLst>
          </p:cNvPr>
          <p:cNvSpPr/>
          <p:nvPr/>
        </p:nvSpPr>
        <p:spPr>
          <a:xfrm>
            <a:off x="5712287" y="128194"/>
            <a:ext cx="786938" cy="7869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99B8032-9A66-464E-9836-1852C6158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01" y="221114"/>
            <a:ext cx="986597" cy="97854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B6479E3-E8DD-4488-88FC-52C50A4755E5}"/>
              </a:ext>
            </a:extLst>
          </p:cNvPr>
          <p:cNvSpPr txBox="1"/>
          <p:nvPr/>
        </p:nvSpPr>
        <p:spPr>
          <a:xfrm>
            <a:off x="2640841" y="2271931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 Titling MT" panose="02020502060505020804" pitchFamily="18" charset="0"/>
              </a:rPr>
              <a:t>THANKS !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17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382558-3836-4C91-8193-EB0514964FE7}"/>
              </a:ext>
            </a:extLst>
          </p:cNvPr>
          <p:cNvSpPr/>
          <p:nvPr/>
        </p:nvSpPr>
        <p:spPr>
          <a:xfrm>
            <a:off x="2604052" y="4477955"/>
            <a:ext cx="6023113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A079D99-9FAD-4F3B-984D-897FB885C2E1}"/>
              </a:ext>
            </a:extLst>
          </p:cNvPr>
          <p:cNvSpPr/>
          <p:nvPr/>
        </p:nvSpPr>
        <p:spPr>
          <a:xfrm>
            <a:off x="6609736" y="92537"/>
            <a:ext cx="786938" cy="7869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FC422D-C590-4546-A610-C5B81B3A5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04" y="1339388"/>
            <a:ext cx="8527774" cy="3942296"/>
          </a:xfrm>
        </p:spPr>
        <p:txBody>
          <a:bodyPr anchor="ctr">
            <a:noAutofit/>
          </a:bodyPr>
          <a:lstStyle/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Waroeng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Pehkaka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merupakan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pusat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 oleh-oleh yang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berisi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produk-produk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industri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kecil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menengah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 yang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dikelola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 oleh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bidang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Industri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 Kecil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Menengah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 Dinas Perindustrian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Provinsi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 Sumatera Selatan, yang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betempat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 di Museum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Tekstil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Provinsi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 Sumatera Selatan.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Namun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masyarakat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masih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banyak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belum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mengetahui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pusat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 oleh-oleh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tersebut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i="1" dirty="0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Platform </a:t>
            </a:r>
            <a:r>
              <a:rPr lang="en-US" sz="1600" dirty="0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yang popular pada masa </a:t>
            </a:r>
            <a:r>
              <a:rPr lang="en-US" sz="1600" dirty="0" err="1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kini</a:t>
            </a:r>
            <a:r>
              <a:rPr lang="en-US" sz="1600" dirty="0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600" dirty="0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Instagram, </a:t>
            </a:r>
            <a:r>
              <a:rPr lang="en-US" sz="1600" dirty="0" err="1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Whattsapp</a:t>
            </a:r>
            <a:r>
              <a:rPr lang="en-US" sz="1600" dirty="0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Facebook dan </a:t>
            </a:r>
            <a:r>
              <a:rPr lang="en-US" sz="1600" dirty="0" err="1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sebagainya</a:t>
            </a:r>
            <a:r>
              <a:rPr lang="en-US" sz="1600" dirty="0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Isi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utama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dari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promosi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adalah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menciptakan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pesan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persuasif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 yang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efektif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untuk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menarik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perhatian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pelanggan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. Instagram dan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Whatsapp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adalah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tempat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 yang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cocok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untuk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mempromosikan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produk-produk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industri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kecil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 dan </a:t>
            </a:r>
            <a:r>
              <a:rPr lang="en-US" sz="1600" dirty="0" err="1">
                <a:latin typeface="Constantia" panose="02030602050306030303" pitchFamily="18" charset="0"/>
                <a:ea typeface="Times New Roman" panose="02020603050405020304" pitchFamily="18" charset="0"/>
              </a:rPr>
              <a:t>menengah</a:t>
            </a:r>
            <a:r>
              <a:rPr lang="en-US" sz="1600" dirty="0">
                <a:latin typeface="Constantia" panose="02030602050306030303" pitchFamily="18" charset="0"/>
                <a:ea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latin typeface="Constantia" panose="02030602050306030303" pitchFamily="18" charset="0"/>
                <a:ea typeface="Calibri" panose="020F0502020204030204" pitchFamily="34" charset="0"/>
              </a:rPr>
              <a:t>Selain</a:t>
            </a:r>
            <a:r>
              <a:rPr lang="en-US" sz="1600" dirty="0">
                <a:solidFill>
                  <a:srgbClr val="000000"/>
                </a:solidFill>
                <a:latin typeface="Constantia" panose="02030602050306030303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tantia" panose="02030602050306030303" pitchFamily="18" charset="0"/>
                <a:ea typeface="Calibri" panose="020F0502020204030204" pitchFamily="34" charset="0"/>
              </a:rPr>
              <a:t>mengunggah</a:t>
            </a:r>
            <a:r>
              <a:rPr lang="en-US" sz="1600" dirty="0">
                <a:solidFill>
                  <a:srgbClr val="000000"/>
                </a:solidFill>
                <a:latin typeface="Constantia" panose="02030602050306030303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tantia" panose="02030602050306030303" pitchFamily="18" charset="0"/>
                <a:ea typeface="Calibri" panose="020F0502020204030204" pitchFamily="34" charset="0"/>
              </a:rPr>
              <a:t>gambar</a:t>
            </a:r>
            <a:r>
              <a:rPr lang="en-US" sz="1600" dirty="0">
                <a:solidFill>
                  <a:srgbClr val="000000"/>
                </a:solidFill>
                <a:latin typeface="Constantia" panose="02030602050306030303" pitchFamily="18" charset="0"/>
                <a:ea typeface="Calibri" panose="020F0502020204030204" pitchFamily="34" charset="0"/>
              </a:rPr>
              <a:t> yang </a:t>
            </a:r>
            <a:r>
              <a:rPr lang="en-US" sz="1600" dirty="0" err="1">
                <a:solidFill>
                  <a:srgbClr val="000000"/>
                </a:solidFill>
                <a:latin typeface="Constantia" panose="02030602050306030303" pitchFamily="18" charset="0"/>
                <a:ea typeface="Calibri" panose="020F0502020204030204" pitchFamily="34" charset="0"/>
              </a:rPr>
              <a:t>informatif</a:t>
            </a:r>
            <a:r>
              <a:rPr lang="en-US" sz="1600" dirty="0">
                <a:solidFill>
                  <a:srgbClr val="000000"/>
                </a:solidFill>
                <a:latin typeface="Constantia" panose="02030602050306030303" pitchFamily="18" charset="0"/>
                <a:ea typeface="Calibri" panose="020F0502020204030204" pitchFamily="34" charset="0"/>
              </a:rPr>
              <a:t>, strategi </a:t>
            </a:r>
            <a:r>
              <a:rPr lang="en-US" sz="1600" dirty="0" err="1">
                <a:solidFill>
                  <a:srgbClr val="000000"/>
                </a:solidFill>
                <a:latin typeface="Constantia" panose="02030602050306030303" pitchFamily="18" charset="0"/>
                <a:ea typeface="Calibri" panose="020F0502020204030204" pitchFamily="34" charset="0"/>
              </a:rPr>
              <a:t>lainnya</a:t>
            </a:r>
            <a:r>
              <a:rPr lang="en-US" sz="1600" dirty="0">
                <a:solidFill>
                  <a:srgbClr val="000000"/>
                </a:solidFill>
                <a:latin typeface="Constantia" panose="02030602050306030303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tantia" panose="02030602050306030303" pitchFamily="18" charset="0"/>
                <a:ea typeface="Calibri" panose="020F0502020204030204" pitchFamily="34" charset="0"/>
              </a:rPr>
              <a:t>untuk</a:t>
            </a:r>
            <a:r>
              <a:rPr lang="en-US" sz="1600" dirty="0">
                <a:solidFill>
                  <a:srgbClr val="000000"/>
                </a:solidFill>
                <a:latin typeface="Constantia" panose="02030602050306030303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tantia" panose="02030602050306030303" pitchFamily="18" charset="0"/>
                <a:ea typeface="Calibri" panose="020F0502020204030204" pitchFamily="34" charset="0"/>
              </a:rPr>
              <a:t>menarik</a:t>
            </a:r>
            <a:r>
              <a:rPr lang="en-US" sz="1600" dirty="0">
                <a:solidFill>
                  <a:srgbClr val="000000"/>
                </a:solidFill>
                <a:latin typeface="Constantia" panose="02030602050306030303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tantia" panose="02030602050306030303" pitchFamily="18" charset="0"/>
                <a:ea typeface="Calibri" panose="020F0502020204030204" pitchFamily="34" charset="0"/>
              </a:rPr>
              <a:t>perhatian</a:t>
            </a:r>
            <a:r>
              <a:rPr lang="en-US" sz="1600" dirty="0">
                <a:solidFill>
                  <a:srgbClr val="000000"/>
                </a:solidFill>
                <a:latin typeface="Constantia" panose="02030602050306030303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tantia" panose="02030602050306030303" pitchFamily="18" charset="0"/>
                <a:ea typeface="Calibri" panose="020F0502020204030204" pitchFamily="34" charset="0"/>
              </a:rPr>
              <a:t>pelanggan</a:t>
            </a:r>
            <a:r>
              <a:rPr lang="en-US" sz="1600" dirty="0">
                <a:solidFill>
                  <a:srgbClr val="000000"/>
                </a:solidFill>
                <a:latin typeface="Constantia" panose="02030602050306030303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tantia" panose="02030602050306030303" pitchFamily="18" charset="0"/>
                <a:ea typeface="Calibri" panose="020F0502020204030204" pitchFamily="34" charset="0"/>
              </a:rPr>
              <a:t>adalah</a:t>
            </a:r>
            <a:r>
              <a:rPr lang="en-US" sz="1600" dirty="0">
                <a:solidFill>
                  <a:srgbClr val="000000"/>
                </a:solidFill>
                <a:latin typeface="Constantia" panose="02030602050306030303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tantia" panose="02030602050306030303" pitchFamily="18" charset="0"/>
                <a:ea typeface="Calibri" panose="020F0502020204030204" pitchFamily="34" charset="0"/>
              </a:rPr>
              <a:t>dengan</a:t>
            </a:r>
            <a:r>
              <a:rPr lang="en-US" sz="1600" dirty="0">
                <a:solidFill>
                  <a:srgbClr val="000000"/>
                </a:solidFill>
                <a:latin typeface="Constantia" panose="02030602050306030303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tantia" panose="02030602050306030303" pitchFamily="18" charset="0"/>
                <a:ea typeface="Calibri" panose="020F0502020204030204" pitchFamily="34" charset="0"/>
              </a:rPr>
              <a:t>memperhatikan</a:t>
            </a:r>
            <a:r>
              <a:rPr lang="en-US" sz="1600" dirty="0">
                <a:solidFill>
                  <a:srgbClr val="000000"/>
                </a:solidFill>
                <a:latin typeface="Constantia" panose="02030602050306030303" pitchFamily="18" charset="0"/>
                <a:ea typeface="Calibri" panose="020F0502020204030204" pitchFamily="34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tantia" panose="02030602050306030303" pitchFamily="18" charset="0"/>
                <a:ea typeface="Calibri" panose="020F0502020204030204" pitchFamily="34" charset="0"/>
              </a:rPr>
              <a:t>desain</a:t>
            </a:r>
            <a:r>
              <a:rPr lang="en-US" sz="1600" dirty="0">
                <a:solidFill>
                  <a:srgbClr val="000000"/>
                </a:solidFill>
                <a:latin typeface="Constantia" panose="02030602050306030303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tantia" panose="02030602050306030303" pitchFamily="18" charset="0"/>
                <a:ea typeface="Calibri" panose="020F0502020204030204" pitchFamily="34" charset="0"/>
              </a:rPr>
              <a:t>gambar</a:t>
            </a:r>
            <a:r>
              <a:rPr lang="en-US" sz="1600" dirty="0">
                <a:solidFill>
                  <a:srgbClr val="000000"/>
                </a:solidFill>
                <a:latin typeface="Constantia" panose="02030602050306030303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tantia" panose="02030602050306030303" pitchFamily="18" charset="0"/>
                <a:ea typeface="Calibri" panose="020F0502020204030204" pitchFamily="34" charset="0"/>
              </a:rPr>
              <a:t>atau</a:t>
            </a:r>
            <a:r>
              <a:rPr lang="en-US" sz="1600" dirty="0">
                <a:solidFill>
                  <a:srgbClr val="000000"/>
                </a:solidFill>
                <a:latin typeface="Constantia" panose="02030602050306030303" pitchFamily="18" charset="0"/>
                <a:ea typeface="Calibri" panose="020F0502020204030204" pitchFamily="34" charset="0"/>
              </a:rPr>
              <a:t> video agar </a:t>
            </a:r>
            <a:r>
              <a:rPr lang="en-US" sz="1600" dirty="0" err="1">
                <a:solidFill>
                  <a:srgbClr val="000000"/>
                </a:solidFill>
                <a:latin typeface="Constantia" panose="02030602050306030303" pitchFamily="18" charset="0"/>
                <a:ea typeface="Calibri" panose="020F0502020204030204" pitchFamily="34" charset="0"/>
              </a:rPr>
              <a:t>lebih</a:t>
            </a:r>
            <a:r>
              <a:rPr lang="en-US" sz="1600" dirty="0">
                <a:solidFill>
                  <a:srgbClr val="000000"/>
                </a:solidFill>
                <a:latin typeface="Constantia" panose="02030602050306030303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tantia" panose="02030602050306030303" pitchFamily="18" charset="0"/>
                <a:ea typeface="Calibri" panose="020F0502020204030204" pitchFamily="34" charset="0"/>
              </a:rPr>
              <a:t>menarik</a:t>
            </a:r>
            <a:r>
              <a:rPr lang="en-US" sz="1600" dirty="0">
                <a:solidFill>
                  <a:srgbClr val="000000"/>
                </a:solidFill>
                <a:latin typeface="Constantia" panose="02030602050306030303" pitchFamily="18" charset="0"/>
                <a:ea typeface="Calibri" panose="020F0502020204030204" pitchFamily="34" charset="0"/>
              </a:rPr>
              <a:t> dan </a:t>
            </a:r>
            <a:r>
              <a:rPr lang="en-US" sz="1600" dirty="0" err="1">
                <a:solidFill>
                  <a:srgbClr val="000000"/>
                </a:solidFill>
                <a:latin typeface="Constantia" panose="02030602050306030303" pitchFamily="18" charset="0"/>
                <a:ea typeface="Calibri" panose="020F0502020204030204" pitchFamily="34" charset="0"/>
              </a:rPr>
              <a:t>mencolok</a:t>
            </a:r>
            <a:r>
              <a:rPr lang="en-US" sz="1600" dirty="0">
                <a:solidFill>
                  <a:srgbClr val="000000"/>
                </a:solidFill>
                <a:latin typeface="Constantia" panose="02030602050306030303" pitchFamily="18" charset="0"/>
                <a:ea typeface="Calibri" panose="020F0502020204030204" pitchFamily="34" charset="0"/>
              </a:rPr>
              <a:t>. </a:t>
            </a:r>
            <a:r>
              <a:rPr lang="en-US" sz="1600" dirty="0" err="1">
                <a:solidFill>
                  <a:srgbClr val="000000"/>
                </a:solidFill>
                <a:latin typeface="Constantia" panose="02030602050306030303" pitchFamily="18" charset="0"/>
                <a:ea typeface="Calibri" panose="020F0502020204030204" pitchFamily="34" charset="0"/>
              </a:rPr>
              <a:t>Tidak</a:t>
            </a:r>
            <a:r>
              <a:rPr lang="en-US" sz="1600" dirty="0">
                <a:solidFill>
                  <a:srgbClr val="000000"/>
                </a:solidFill>
                <a:latin typeface="Constantia" panose="02030602050306030303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tantia" panose="02030602050306030303" pitchFamily="18" charset="0"/>
                <a:ea typeface="Calibri" panose="020F0502020204030204" pitchFamily="34" charset="0"/>
              </a:rPr>
              <a:t>semua</a:t>
            </a:r>
            <a:r>
              <a:rPr lang="en-US" sz="1600" dirty="0">
                <a:solidFill>
                  <a:srgbClr val="000000"/>
                </a:solidFill>
                <a:latin typeface="Constantia" panose="02030602050306030303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tantia" panose="02030602050306030303" pitchFamily="18" charset="0"/>
                <a:ea typeface="Calibri" panose="020F0502020204030204" pitchFamily="34" charset="0"/>
              </a:rPr>
              <a:t>pelaku</a:t>
            </a:r>
            <a:r>
              <a:rPr lang="en-US" sz="1600" dirty="0">
                <a:latin typeface="Constantia" panose="02030602050306030303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Calibri" panose="020F0502020204030204" pitchFamily="34" charset="0"/>
              </a:rPr>
              <a:t>industri</a:t>
            </a:r>
            <a:r>
              <a:rPr lang="en-US" sz="1600" dirty="0">
                <a:latin typeface="Constantia" panose="02030602050306030303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Calibri" panose="020F0502020204030204" pitchFamily="34" charset="0"/>
              </a:rPr>
              <a:t>kecil</a:t>
            </a:r>
            <a:r>
              <a:rPr lang="en-US" sz="1600" dirty="0">
                <a:latin typeface="Constantia" panose="02030602050306030303" pitchFamily="18" charset="0"/>
                <a:ea typeface="Calibri" panose="020F0502020204030204" pitchFamily="34" charset="0"/>
              </a:rPr>
              <a:t> dan </a:t>
            </a:r>
            <a:r>
              <a:rPr lang="en-US" sz="1600" dirty="0" err="1">
                <a:latin typeface="Constantia" panose="02030602050306030303" pitchFamily="18" charset="0"/>
                <a:ea typeface="Calibri" panose="020F0502020204030204" pitchFamily="34" charset="0"/>
              </a:rPr>
              <a:t>menengah</a:t>
            </a:r>
            <a:r>
              <a:rPr lang="en-US" sz="1600" dirty="0">
                <a:latin typeface="Constantia" panose="02030602050306030303" pitchFamily="18" charset="0"/>
                <a:ea typeface="Calibri" panose="020F0502020204030204" pitchFamily="34" charset="0"/>
              </a:rPr>
              <a:t> yang </a:t>
            </a:r>
            <a:r>
              <a:rPr lang="en-US" sz="1600" dirty="0" err="1">
                <a:latin typeface="Constantia" panose="02030602050306030303" pitchFamily="18" charset="0"/>
                <a:ea typeface="Calibri" panose="020F0502020204030204" pitchFamily="34" charset="0"/>
              </a:rPr>
              <a:t>terdata</a:t>
            </a:r>
            <a:r>
              <a:rPr lang="en-US" sz="1600" dirty="0">
                <a:latin typeface="Constantia" panose="02030602050306030303" pitchFamily="18" charset="0"/>
                <a:ea typeface="Calibri" panose="020F0502020204030204" pitchFamily="34" charset="0"/>
              </a:rPr>
              <a:t> pada Dinas Perindustrian </a:t>
            </a:r>
            <a:r>
              <a:rPr lang="en-US" sz="1600" dirty="0" err="1">
                <a:latin typeface="Constantia" panose="02030602050306030303" pitchFamily="18" charset="0"/>
                <a:ea typeface="Calibri" panose="020F0502020204030204" pitchFamily="34" charset="0"/>
              </a:rPr>
              <a:t>mampu</a:t>
            </a:r>
            <a:r>
              <a:rPr lang="en-US" sz="1600" dirty="0">
                <a:latin typeface="Constantia" panose="02030602050306030303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Calibri" panose="020F0502020204030204" pitchFamily="34" charset="0"/>
              </a:rPr>
              <a:t>mengatasi</a:t>
            </a:r>
            <a:r>
              <a:rPr lang="en-US" sz="1600" dirty="0">
                <a:latin typeface="Constantia" panose="02030602050306030303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Calibri" panose="020F0502020204030204" pitchFamily="34" charset="0"/>
              </a:rPr>
              <a:t>masalah</a:t>
            </a:r>
            <a:r>
              <a:rPr lang="en-US" sz="1600" dirty="0">
                <a:latin typeface="Constantia" panose="02030602050306030303" pitchFamily="18" charset="0"/>
                <a:ea typeface="Calibri" panose="020F0502020204030204" pitchFamily="34" charset="0"/>
              </a:rPr>
              <a:t> strategi </a:t>
            </a:r>
            <a:r>
              <a:rPr lang="en-US" sz="1600" dirty="0" err="1">
                <a:latin typeface="Constantia" panose="02030602050306030303" pitchFamily="18" charset="0"/>
                <a:ea typeface="Calibri" panose="020F0502020204030204" pitchFamily="34" charset="0"/>
              </a:rPr>
              <a:t>tersebut</a:t>
            </a:r>
            <a:r>
              <a:rPr lang="en-US" sz="1600" dirty="0">
                <a:latin typeface="Constantia" panose="02030602050306030303" pitchFamily="18" charset="0"/>
                <a:ea typeface="Calibri" panose="020F0502020204030204" pitchFamily="34" charset="0"/>
              </a:rPr>
              <a:t>. 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Oleh </a:t>
            </a:r>
            <a:r>
              <a:rPr lang="en-US" sz="1600" dirty="0" err="1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1600" dirty="0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sz="1600" dirty="0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sz="1600" dirty="0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Politeknik</a:t>
            </a:r>
            <a:r>
              <a:rPr lang="en-US" sz="1600" dirty="0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Negeri </a:t>
            </a:r>
            <a:r>
              <a:rPr lang="en-US" sz="1600" dirty="0" err="1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Sriwijaya</a:t>
            </a:r>
            <a:r>
              <a:rPr lang="en-US" sz="1600" dirty="0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membantu</a:t>
            </a:r>
            <a:r>
              <a:rPr lang="en-US" sz="1600" dirty="0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industri</a:t>
            </a:r>
            <a:r>
              <a:rPr lang="en-US" sz="1600" dirty="0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kecil</a:t>
            </a:r>
            <a:r>
              <a:rPr lang="en-US" sz="1600" dirty="0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menengah</a:t>
            </a:r>
            <a:r>
              <a:rPr lang="en-US" sz="1600" dirty="0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mempromosikan</a:t>
            </a:r>
            <a:r>
              <a:rPr lang="en-US" sz="1600" dirty="0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US" sz="1600" dirty="0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dihasilkan</a:t>
            </a:r>
            <a:r>
              <a:rPr lang="en-US" sz="1600" dirty="0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US" sz="1600" dirty="0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Waroeng</a:t>
            </a:r>
            <a:r>
              <a:rPr lang="en-US" sz="1600" dirty="0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Pehkaka</a:t>
            </a:r>
            <a:r>
              <a:rPr lang="en-US" sz="1600" dirty="0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Museum </a:t>
            </a:r>
            <a:r>
              <a:rPr lang="en-US" sz="1600" dirty="0" err="1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Tekstil</a:t>
            </a:r>
            <a:r>
              <a:rPr lang="en-US" sz="1600" dirty="0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Provinsi</a:t>
            </a:r>
            <a:r>
              <a:rPr lang="en-US" sz="1600" dirty="0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Sumatera Selatan </a:t>
            </a:r>
            <a:r>
              <a:rPr lang="en-US" sz="1600" dirty="0" err="1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600" dirty="0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media </a:t>
            </a:r>
            <a:r>
              <a:rPr lang="en-US" sz="1600" dirty="0" err="1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sosial</a:t>
            </a:r>
            <a:r>
              <a:rPr lang="en-US" sz="1600" dirty="0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Constantia" panose="02030602050306030303" pitchFamily="18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b="0" i="0" u="none" strike="noStrike" dirty="0">
              <a:latin typeface="Constantia" panose="02030602050306030303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68F8C9-9363-411D-9575-F40C87BD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tabLst>
                <a:tab pos="2689225" algn="l"/>
              </a:tabLst>
            </a:pPr>
            <a:r>
              <a:rPr lang="es-ES" sz="3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iret One" panose="02000000000000000000" pitchFamily="2" charset="0"/>
              </a:rPr>
              <a:t>Analisis</a:t>
            </a:r>
            <a:r>
              <a:rPr lang="es-E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iret One" panose="02000000000000000000" pitchFamily="2" charset="0"/>
              </a:rPr>
              <a:t> </a:t>
            </a:r>
            <a:r>
              <a:rPr lang="es-ES" sz="3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iret One" panose="02000000000000000000" pitchFamily="2" charset="0"/>
              </a:rPr>
              <a:t>situasi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iret One" panose="020000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B75E47-F9B0-44C4-8E9E-92CDC8F1E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01" y="92537"/>
            <a:ext cx="986597" cy="978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9681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ipse 19">
            <a:extLst>
              <a:ext uri="{FF2B5EF4-FFF2-40B4-BE49-F238E27FC236}">
                <a16:creationId xmlns:a16="http://schemas.microsoft.com/office/drawing/2014/main" id="{96309D64-E0D3-4349-88CB-CC32523E2E5B}"/>
              </a:ext>
            </a:extLst>
          </p:cNvPr>
          <p:cNvSpPr/>
          <p:nvPr/>
        </p:nvSpPr>
        <p:spPr>
          <a:xfrm>
            <a:off x="6211842" y="155694"/>
            <a:ext cx="786938" cy="78693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53A5D8-3B98-4BE7-8334-478BB8EE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396363"/>
          </a:xfrm>
          <a:ln>
            <a:noFill/>
          </a:ln>
        </p:spPr>
        <p:txBody>
          <a:bodyPr>
            <a:noAutofit/>
          </a:bodyPr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PERMASALAHAN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23A6BBF5-01D3-4787-8848-C0E87AEA8654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714894" y="2925685"/>
            <a:ext cx="7705206" cy="786936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dirty="0" err="1">
                <a:latin typeface="Constantia" panose="02030602050306030303" pitchFamily="18" charset="0"/>
              </a:rPr>
              <a:t>Dengan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memanfaatkan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kemajuan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teknologi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informasi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yakni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memanfaatkan</a:t>
            </a:r>
            <a:r>
              <a:rPr lang="en-US" dirty="0">
                <a:latin typeface="Constantia" panose="02030602050306030303" pitchFamily="18" charset="0"/>
              </a:rPr>
              <a:t> media </a:t>
            </a:r>
            <a:r>
              <a:rPr lang="en-US" dirty="0" err="1">
                <a:latin typeface="Constantia" panose="02030602050306030303" pitchFamily="18" charset="0"/>
              </a:rPr>
              <a:t>sosial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yaitu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i="1" dirty="0">
                <a:latin typeface="Constantia" panose="02030602050306030303" pitchFamily="18" charset="0"/>
              </a:rPr>
              <a:t>platform </a:t>
            </a:r>
            <a:r>
              <a:rPr lang="en-US" dirty="0">
                <a:latin typeface="Constantia" panose="02030602050306030303" pitchFamily="18" charset="0"/>
              </a:rPr>
              <a:t>yang </a:t>
            </a:r>
            <a:r>
              <a:rPr lang="en-US" dirty="0" err="1">
                <a:latin typeface="Constantia" panose="02030602050306030303" pitchFamily="18" charset="0"/>
              </a:rPr>
              <a:t>sering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digunakan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adalah</a:t>
            </a:r>
            <a:r>
              <a:rPr lang="en-US" dirty="0">
                <a:latin typeface="Constantia" panose="02030602050306030303" pitchFamily="18" charset="0"/>
              </a:rPr>
              <a:t> Instagram dan </a:t>
            </a:r>
            <a:r>
              <a:rPr lang="en-US" dirty="0" err="1">
                <a:latin typeface="Constantia" panose="02030602050306030303" pitchFamily="18" charset="0"/>
              </a:rPr>
              <a:t>Whatsapp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untuk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mempromosikan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produk</a:t>
            </a:r>
            <a:r>
              <a:rPr lang="en-US" dirty="0">
                <a:latin typeface="Constantia" panose="02030602050306030303" pitchFamily="18" charset="0"/>
              </a:rPr>
              <a:t>.</a:t>
            </a:r>
          </a:p>
          <a:p>
            <a:pPr algn="ctr">
              <a:lnSpc>
                <a:spcPct val="100000"/>
              </a:lnSpc>
            </a:pP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850FE805-3682-40F5-8C12-11A299A85B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3352" y="1076944"/>
            <a:ext cx="7696200" cy="1494806"/>
          </a:xfrm>
        </p:spPr>
        <p:txBody>
          <a:bodyPr anchor="t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 err="1">
                <a:latin typeface="Constantia" panose="02030602050306030303" pitchFamily="18" charset="0"/>
              </a:rPr>
              <a:t>Kebanyakan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masyarakat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belum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mengetahui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Waroeng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Pehkaka</a:t>
            </a:r>
            <a:r>
              <a:rPr lang="en-US" dirty="0">
                <a:latin typeface="Constantia" panose="02030602050306030303" pitchFamily="18" charset="0"/>
              </a:rPr>
              <a:t> yang </a:t>
            </a:r>
            <a:r>
              <a:rPr lang="en-US" dirty="0" err="1">
                <a:latin typeface="Constantia" panose="02030602050306030303" pitchFamily="18" charset="0"/>
              </a:rPr>
              <a:t>merupakan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pusat</a:t>
            </a:r>
            <a:r>
              <a:rPr lang="en-US" dirty="0">
                <a:latin typeface="Constantia" panose="02030602050306030303" pitchFamily="18" charset="0"/>
              </a:rPr>
              <a:t> oleh-oleh </a:t>
            </a:r>
            <a:r>
              <a:rPr lang="en-US" dirty="0" err="1">
                <a:latin typeface="Constantia" panose="02030602050306030303" pitchFamily="18" charset="0"/>
              </a:rPr>
              <a:t>palembang</a:t>
            </a:r>
            <a:r>
              <a:rPr lang="en-US" dirty="0">
                <a:latin typeface="Constantia" panose="02030602050306030303" pitchFamily="18" charset="0"/>
              </a:rPr>
              <a:t> yang </a:t>
            </a:r>
            <a:r>
              <a:rPr lang="en-US" dirty="0" err="1">
                <a:latin typeface="Constantia" panose="02030602050306030303" pitchFamily="18" charset="0"/>
              </a:rPr>
              <a:t>terdapat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produk-produk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industri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kecil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menengah</a:t>
            </a:r>
            <a:r>
              <a:rPr lang="en-US" dirty="0">
                <a:latin typeface="Constantia" panose="02030602050306030303" pitchFamily="18" charset="0"/>
              </a:rPr>
              <a:t>  dan </a:t>
            </a:r>
            <a:r>
              <a:rPr lang="en-US" dirty="0" err="1">
                <a:latin typeface="Constantia" panose="02030602050306030303" pitchFamily="18" charset="0"/>
              </a:rPr>
              <a:t>kebanyakan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industri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kecil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menengah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belum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memahami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bagaimana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menggunakan</a:t>
            </a:r>
            <a:r>
              <a:rPr lang="en-US" dirty="0">
                <a:latin typeface="Constantia" panose="02030602050306030303" pitchFamily="18" charset="0"/>
              </a:rPr>
              <a:t> media </a:t>
            </a:r>
            <a:r>
              <a:rPr lang="en-US" dirty="0" err="1">
                <a:latin typeface="Constantia" panose="02030602050306030303" pitchFamily="18" charset="0"/>
              </a:rPr>
              <a:t>sosial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sebagai</a:t>
            </a:r>
            <a:r>
              <a:rPr lang="en-US" dirty="0">
                <a:latin typeface="Constantia" panose="02030602050306030303" pitchFamily="18" charset="0"/>
              </a:rPr>
              <a:t> media </a:t>
            </a:r>
            <a:r>
              <a:rPr lang="en-US" dirty="0" err="1">
                <a:latin typeface="Constantia" panose="02030602050306030303" pitchFamily="18" charset="0"/>
              </a:rPr>
              <a:t>promosi</a:t>
            </a:r>
            <a:r>
              <a:rPr lang="en-US" dirty="0">
                <a:latin typeface="Constantia" panose="02030602050306030303" pitchFamily="18" charset="0"/>
              </a:rPr>
              <a:t> dan strategi </a:t>
            </a:r>
            <a:r>
              <a:rPr lang="en-US" dirty="0" err="1">
                <a:latin typeface="Constantia" panose="02030602050306030303" pitchFamily="18" charset="0"/>
              </a:rPr>
              <a:t>untuk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menarik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perhatian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pelanggan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melalui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foto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atau</a:t>
            </a:r>
            <a:r>
              <a:rPr lang="en-US" dirty="0">
                <a:latin typeface="Constantia" panose="02030602050306030303" pitchFamily="18" charset="0"/>
              </a:rPr>
              <a:t> video </a:t>
            </a:r>
            <a:r>
              <a:rPr lang="en-US" dirty="0" err="1">
                <a:latin typeface="Constantia" panose="02030602050306030303" pitchFamily="18" charset="0"/>
              </a:rPr>
              <a:t>produk</a:t>
            </a:r>
            <a:r>
              <a:rPr lang="en-US" dirty="0">
                <a:latin typeface="Constantia" panose="02030602050306030303" pitchFamily="18" charset="0"/>
              </a:rPr>
              <a:t> yang </a:t>
            </a:r>
            <a:r>
              <a:rPr lang="en-US" dirty="0" err="1">
                <a:latin typeface="Constantia" panose="02030602050306030303" pitchFamily="18" charset="0"/>
              </a:rPr>
              <a:t>akan</a:t>
            </a:r>
            <a:r>
              <a:rPr lang="en-US" dirty="0">
                <a:latin typeface="Constantia" panose="02030602050306030303" pitchFamily="18" charset="0"/>
              </a:rPr>
              <a:t> di </a:t>
            </a:r>
            <a:r>
              <a:rPr lang="en-US" dirty="0" err="1">
                <a:latin typeface="Constantia" panose="02030602050306030303" pitchFamily="18" charset="0"/>
              </a:rPr>
              <a:t>promosikan</a:t>
            </a:r>
            <a:r>
              <a:rPr lang="en-US" dirty="0">
                <a:latin typeface="Constantia" panose="02030602050306030303" pitchFamily="18" charset="0"/>
              </a:rPr>
              <a:t>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5020F8-242A-4ACB-AB9F-6932F4FB0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01" y="4066556"/>
            <a:ext cx="986597" cy="978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7886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build="p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agrama de flujo: retraso 18">
            <a:extLst>
              <a:ext uri="{FF2B5EF4-FFF2-40B4-BE49-F238E27FC236}">
                <a16:creationId xmlns:a16="http://schemas.microsoft.com/office/drawing/2014/main" id="{4A3ADE18-0A22-416C-8586-71A8BFD70438}"/>
              </a:ext>
            </a:extLst>
          </p:cNvPr>
          <p:cNvSpPr/>
          <p:nvPr/>
        </p:nvSpPr>
        <p:spPr>
          <a:xfrm rot="16200000">
            <a:off x="1688017" y="1188384"/>
            <a:ext cx="2538884" cy="3449072"/>
          </a:xfrm>
          <a:prstGeom prst="flowChartDelay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E9234C3-7AF8-420E-B70F-1E48EA82242F}"/>
              </a:ext>
            </a:extLst>
          </p:cNvPr>
          <p:cNvSpPr/>
          <p:nvPr/>
        </p:nvSpPr>
        <p:spPr>
          <a:xfrm>
            <a:off x="5712287" y="129050"/>
            <a:ext cx="786938" cy="78693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08488A1-18E7-453B-A8A3-66F36F211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2923" y="2387707"/>
            <a:ext cx="3444737" cy="1587943"/>
          </a:xfrm>
          <a:ln>
            <a:noFill/>
          </a:ln>
        </p:spPr>
        <p:txBody>
          <a:bodyPr anchor="ctr"/>
          <a:lstStyle/>
          <a:p>
            <a:r>
              <a:rPr lang="en-US" sz="1800" dirty="0" err="1">
                <a:latin typeface="Constantia" panose="02030602050306030303" pitchFamily="18" charset="0"/>
              </a:rPr>
              <a:t>Untuk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en-US" sz="1800" dirty="0" err="1">
                <a:latin typeface="Constantia" panose="02030602050306030303" pitchFamily="18" charset="0"/>
              </a:rPr>
              <a:t>mengetahui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en-US" sz="1800" dirty="0" err="1">
                <a:latin typeface="Constantia" panose="02030602050306030303" pitchFamily="18" charset="0"/>
              </a:rPr>
              <a:t>manfaat</a:t>
            </a:r>
            <a:r>
              <a:rPr lang="en-US" sz="1800" dirty="0">
                <a:latin typeface="Constantia" panose="02030602050306030303" pitchFamily="18" charset="0"/>
              </a:rPr>
              <a:t> media </a:t>
            </a:r>
            <a:r>
              <a:rPr lang="en-US" sz="1800" dirty="0" err="1">
                <a:latin typeface="Constantia" panose="02030602050306030303" pitchFamily="18" charset="0"/>
              </a:rPr>
              <a:t>sosial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en-US" sz="1800" dirty="0" err="1">
                <a:latin typeface="Constantia" panose="02030602050306030303" pitchFamily="18" charset="0"/>
              </a:rPr>
              <a:t>bagi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en-US" sz="1800" dirty="0" err="1">
                <a:latin typeface="Constantia" panose="02030602050306030303" pitchFamily="18" charset="0"/>
              </a:rPr>
              <a:t>industri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en-US" sz="1800" dirty="0" err="1">
                <a:latin typeface="Constantia" panose="02030602050306030303" pitchFamily="18" charset="0"/>
              </a:rPr>
              <a:t>kecil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en-US" sz="1800" dirty="0" err="1">
                <a:latin typeface="Constantia" panose="02030602050306030303" pitchFamily="18" charset="0"/>
              </a:rPr>
              <a:t>menengah</a:t>
            </a:r>
            <a:r>
              <a:rPr lang="en-US" sz="1800" dirty="0">
                <a:latin typeface="Constantia" panose="02030602050306030303" pitchFamily="18" charset="0"/>
              </a:rPr>
              <a:t> pada Dinas Perindustrian </a:t>
            </a:r>
            <a:r>
              <a:rPr lang="en-US" sz="1800" dirty="0" err="1">
                <a:latin typeface="Constantia" panose="02030602050306030303" pitchFamily="18" charset="0"/>
              </a:rPr>
              <a:t>Provinsi</a:t>
            </a:r>
            <a:r>
              <a:rPr lang="en-US" sz="1800" dirty="0">
                <a:latin typeface="Constantia" panose="02030602050306030303" pitchFamily="18" charset="0"/>
              </a:rPr>
              <a:t> Sumatera Selatan.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96BEEEB-216C-4BCD-83E5-7721A7D1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96425"/>
            <a:ext cx="7696200" cy="396363"/>
          </a:xfrm>
        </p:spPr>
        <p:txBody>
          <a:bodyPr>
            <a:noAutofit/>
          </a:bodyPr>
          <a:lstStyle/>
          <a:p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Tujuan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Elipse 53">
            <a:extLst>
              <a:ext uri="{FF2B5EF4-FFF2-40B4-BE49-F238E27FC236}">
                <a16:creationId xmlns:a16="http://schemas.microsoft.com/office/drawing/2014/main" id="{8B7FA742-C286-4F41-A81E-D80C4E6D77A0}"/>
              </a:ext>
            </a:extLst>
          </p:cNvPr>
          <p:cNvSpPr/>
          <p:nvPr/>
        </p:nvSpPr>
        <p:spPr>
          <a:xfrm>
            <a:off x="2389322" y="1081121"/>
            <a:ext cx="1131938" cy="111609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Text Placeholder 30">
            <a:extLst>
              <a:ext uri="{FF2B5EF4-FFF2-40B4-BE49-F238E27FC236}">
                <a16:creationId xmlns:a16="http://schemas.microsoft.com/office/drawing/2014/main" id="{66C99411-EC1A-4F96-BA42-2CD9F69B71F2}"/>
              </a:ext>
            </a:extLst>
          </p:cNvPr>
          <p:cNvSpPr txBox="1">
            <a:spLocks/>
          </p:cNvSpPr>
          <p:nvPr/>
        </p:nvSpPr>
        <p:spPr>
          <a:xfrm>
            <a:off x="1470199" y="1393390"/>
            <a:ext cx="3011716" cy="457701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200" b="1" kern="1200">
                <a:solidFill>
                  <a:schemeClr val="tx1"/>
                </a:solidFill>
                <a:latin typeface="Poiret One" panose="02000000000000000000" pitchFamily="2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>
                <a:solidFill>
                  <a:schemeClr val="bg1"/>
                </a:solidFill>
              </a:rPr>
              <a:t>01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C8F7C1A-4061-4583-8DA8-2F5C75612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786" y="63178"/>
            <a:ext cx="986597" cy="97854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Diagrama de flujo: retraso 18">
            <a:extLst>
              <a:ext uri="{FF2B5EF4-FFF2-40B4-BE49-F238E27FC236}">
                <a16:creationId xmlns:a16="http://schemas.microsoft.com/office/drawing/2014/main" id="{1000784E-FD49-4FC0-9DC7-CA432042F126}"/>
              </a:ext>
            </a:extLst>
          </p:cNvPr>
          <p:cNvSpPr/>
          <p:nvPr/>
        </p:nvSpPr>
        <p:spPr>
          <a:xfrm rot="16200000">
            <a:off x="5838390" y="1157076"/>
            <a:ext cx="2538884" cy="3449072"/>
          </a:xfrm>
          <a:prstGeom prst="flowChartDelay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Elipse 53">
            <a:extLst>
              <a:ext uri="{FF2B5EF4-FFF2-40B4-BE49-F238E27FC236}">
                <a16:creationId xmlns:a16="http://schemas.microsoft.com/office/drawing/2014/main" id="{79D16ED3-837C-4D1B-9482-005E9076863B}"/>
              </a:ext>
            </a:extLst>
          </p:cNvPr>
          <p:cNvSpPr/>
          <p:nvPr/>
        </p:nvSpPr>
        <p:spPr>
          <a:xfrm>
            <a:off x="6541863" y="1054123"/>
            <a:ext cx="1131938" cy="111609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Content Placeholder 12">
            <a:extLst>
              <a:ext uri="{FF2B5EF4-FFF2-40B4-BE49-F238E27FC236}">
                <a16:creationId xmlns:a16="http://schemas.microsoft.com/office/drawing/2014/main" id="{EEE9EB17-7B4E-4814-91D8-D475ED88497A}"/>
              </a:ext>
            </a:extLst>
          </p:cNvPr>
          <p:cNvSpPr txBox="1">
            <a:spLocks/>
          </p:cNvSpPr>
          <p:nvPr/>
        </p:nvSpPr>
        <p:spPr>
          <a:xfrm>
            <a:off x="5378961" y="2222001"/>
            <a:ext cx="3449072" cy="192905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1pPr>
            <a:lvl2pPr marL="5143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2pPr>
            <a:lvl3pPr marL="8572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3pPr>
            <a:lvl4pPr marL="12001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4pPr>
            <a:lvl5pPr marL="15430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onstantia" panose="02030602050306030303" pitchFamily="18" charset="0"/>
              </a:rPr>
              <a:t>Untuk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mengadakan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i="1" dirty="0">
                <a:latin typeface="Constantia" panose="02030602050306030303" pitchFamily="18" charset="0"/>
              </a:rPr>
              <a:t>promote</a:t>
            </a:r>
            <a:r>
              <a:rPr lang="en-US" dirty="0">
                <a:latin typeface="Constantia" panose="02030602050306030303" pitchFamily="18" charset="0"/>
              </a:rPr>
              <a:t> Instagram dan </a:t>
            </a:r>
            <a:r>
              <a:rPr lang="en-US" i="1" dirty="0">
                <a:latin typeface="Constantia" panose="02030602050306030303" pitchFamily="18" charset="0"/>
              </a:rPr>
              <a:t>Story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Whatsapp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bagi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industri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kecil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menengah</a:t>
            </a:r>
            <a:r>
              <a:rPr lang="en-US" dirty="0">
                <a:latin typeface="Constantia" panose="02030602050306030303" pitchFamily="18" charset="0"/>
              </a:rPr>
              <a:t> yang </a:t>
            </a:r>
            <a:r>
              <a:rPr lang="en-US" dirty="0" err="1">
                <a:latin typeface="Constantia" panose="02030602050306030303" pitchFamily="18" charset="0"/>
              </a:rPr>
              <a:t>terdata</a:t>
            </a:r>
            <a:r>
              <a:rPr lang="en-US" dirty="0">
                <a:latin typeface="Constantia" panose="02030602050306030303" pitchFamily="18" charset="0"/>
              </a:rPr>
              <a:t> pada Dinas Perindustrian </a:t>
            </a:r>
            <a:r>
              <a:rPr lang="en-US" dirty="0" err="1">
                <a:latin typeface="Constantia" panose="02030602050306030303" pitchFamily="18" charset="0"/>
              </a:rPr>
              <a:t>Provinsi</a:t>
            </a:r>
            <a:r>
              <a:rPr lang="en-US" dirty="0">
                <a:latin typeface="Constantia" panose="02030602050306030303" pitchFamily="18" charset="0"/>
              </a:rPr>
              <a:t> Sumatera Selatan </a:t>
            </a:r>
            <a:r>
              <a:rPr lang="en-US" dirty="0" err="1">
                <a:latin typeface="Constantia" panose="02030602050306030303" pitchFamily="18" charset="0"/>
              </a:rPr>
              <a:t>melalui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Waroeng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Pehkaka</a:t>
            </a:r>
            <a:r>
              <a:rPr lang="en-US" dirty="0">
                <a:latin typeface="Constantia" panose="02030602050306030303" pitchFamily="18" charset="0"/>
              </a:rPr>
              <a:t>.</a:t>
            </a:r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F8AB5058-E4A1-471E-BCA6-7BA89D94DC9E}"/>
              </a:ext>
            </a:extLst>
          </p:cNvPr>
          <p:cNvSpPr txBox="1">
            <a:spLocks/>
          </p:cNvSpPr>
          <p:nvPr/>
        </p:nvSpPr>
        <p:spPr>
          <a:xfrm>
            <a:off x="5829097" y="1442969"/>
            <a:ext cx="2548800" cy="39240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200" b="1" kern="1200">
                <a:solidFill>
                  <a:schemeClr val="tx1"/>
                </a:solidFill>
                <a:latin typeface="Poiret One" panose="02000000000000000000" pitchFamily="2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>
                <a:solidFill>
                  <a:schemeClr val="bg1"/>
                </a:solidFill>
              </a:rPr>
              <a:t>02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832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12" grpId="0" build="p"/>
      <p:bldP spid="16" grpId="0" animBg="1"/>
      <p:bldP spid="17" grpId="0" build="p"/>
      <p:bldP spid="24" grpId="0" animBg="1"/>
      <p:bldP spid="25" grpId="0" animBg="1"/>
      <p:bldP spid="26" grpId="0" build="p"/>
      <p:bldP spid="3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agrama de flujo: retraso 18">
            <a:extLst>
              <a:ext uri="{FF2B5EF4-FFF2-40B4-BE49-F238E27FC236}">
                <a16:creationId xmlns:a16="http://schemas.microsoft.com/office/drawing/2014/main" id="{4A3ADE18-0A22-416C-8586-71A8BFD70438}"/>
              </a:ext>
            </a:extLst>
          </p:cNvPr>
          <p:cNvSpPr/>
          <p:nvPr/>
        </p:nvSpPr>
        <p:spPr>
          <a:xfrm rot="16200000">
            <a:off x="1688017" y="1188384"/>
            <a:ext cx="2538884" cy="3449072"/>
          </a:xfrm>
          <a:prstGeom prst="flowChartDelay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E9234C3-7AF8-420E-B70F-1E48EA82242F}"/>
              </a:ext>
            </a:extLst>
          </p:cNvPr>
          <p:cNvSpPr/>
          <p:nvPr/>
        </p:nvSpPr>
        <p:spPr>
          <a:xfrm>
            <a:off x="5712287" y="129050"/>
            <a:ext cx="786938" cy="78693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08488A1-18E7-453B-A8A3-66F36F211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2923" y="2222001"/>
            <a:ext cx="3444737" cy="1753649"/>
          </a:xfrm>
          <a:ln>
            <a:noFill/>
          </a:ln>
        </p:spPr>
        <p:txBody>
          <a:bodyPr anchor="ctr"/>
          <a:lstStyle/>
          <a:p>
            <a:r>
              <a:rPr lang="en-US" sz="1800" dirty="0">
                <a:latin typeface="Constantia" panose="02030602050306030303" pitchFamily="18" charset="0"/>
              </a:rPr>
              <a:t>Instagram dan Story </a:t>
            </a:r>
            <a:r>
              <a:rPr lang="en-US" sz="1800" dirty="0" err="1">
                <a:latin typeface="Constantia" panose="02030602050306030303" pitchFamily="18" charset="0"/>
              </a:rPr>
              <a:t>Whatsapp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en-US" sz="1800" dirty="0" err="1">
                <a:latin typeface="Constantia" panose="02030602050306030303" pitchFamily="18" charset="0"/>
              </a:rPr>
              <a:t>dapat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en-US" sz="1800" dirty="0" err="1">
                <a:latin typeface="Constantia" panose="02030602050306030303" pitchFamily="18" charset="0"/>
              </a:rPr>
              <a:t>digunakan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en-US" sz="1800" dirty="0" err="1">
                <a:latin typeface="Constantia" panose="02030602050306030303" pitchFamily="18" charset="0"/>
              </a:rPr>
              <a:t>sebagai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en-US" sz="1800" dirty="0" err="1">
                <a:latin typeface="Constantia" panose="02030602050306030303" pitchFamily="18" charset="0"/>
              </a:rPr>
              <a:t>alat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en-US" sz="1800" dirty="0" err="1">
                <a:latin typeface="Constantia" panose="02030602050306030303" pitchFamily="18" charset="0"/>
              </a:rPr>
              <a:t>promosi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en-US" sz="1800" dirty="0" err="1">
                <a:latin typeface="Constantia" panose="02030602050306030303" pitchFamily="18" charset="0"/>
              </a:rPr>
              <a:t>produk-produk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en-US" sz="1800" dirty="0" err="1">
                <a:latin typeface="Constantia" panose="02030602050306030303" pitchFamily="18" charset="0"/>
              </a:rPr>
              <a:t>industri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en-US" sz="1800" dirty="0" err="1">
                <a:latin typeface="Constantia" panose="02030602050306030303" pitchFamily="18" charset="0"/>
              </a:rPr>
              <a:t>kecil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en-US" sz="1800" dirty="0" err="1">
                <a:latin typeface="Constantia" panose="02030602050306030303" pitchFamily="18" charset="0"/>
              </a:rPr>
              <a:t>menengah</a:t>
            </a:r>
            <a:r>
              <a:rPr lang="en-US" sz="1800" dirty="0">
                <a:latin typeface="Constantia" panose="02030602050306030303" pitchFamily="18" charset="0"/>
              </a:rPr>
              <a:t>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96BEEEB-216C-4BCD-83E5-7721A7D1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96425"/>
            <a:ext cx="7696200" cy="396363"/>
          </a:xfrm>
        </p:spPr>
        <p:txBody>
          <a:bodyPr>
            <a:noAutofit/>
          </a:bodyPr>
          <a:lstStyle/>
          <a:p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Manfaat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Elipse 53">
            <a:extLst>
              <a:ext uri="{FF2B5EF4-FFF2-40B4-BE49-F238E27FC236}">
                <a16:creationId xmlns:a16="http://schemas.microsoft.com/office/drawing/2014/main" id="{8B7FA742-C286-4F41-A81E-D80C4E6D77A0}"/>
              </a:ext>
            </a:extLst>
          </p:cNvPr>
          <p:cNvSpPr/>
          <p:nvPr/>
        </p:nvSpPr>
        <p:spPr>
          <a:xfrm>
            <a:off x="2389322" y="1081121"/>
            <a:ext cx="1131938" cy="111609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Text Placeholder 30">
            <a:extLst>
              <a:ext uri="{FF2B5EF4-FFF2-40B4-BE49-F238E27FC236}">
                <a16:creationId xmlns:a16="http://schemas.microsoft.com/office/drawing/2014/main" id="{66C99411-EC1A-4F96-BA42-2CD9F69B71F2}"/>
              </a:ext>
            </a:extLst>
          </p:cNvPr>
          <p:cNvSpPr txBox="1">
            <a:spLocks/>
          </p:cNvSpPr>
          <p:nvPr/>
        </p:nvSpPr>
        <p:spPr>
          <a:xfrm>
            <a:off x="1470199" y="1393390"/>
            <a:ext cx="3011716" cy="457701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200" b="1" kern="1200">
                <a:solidFill>
                  <a:schemeClr val="tx1"/>
                </a:solidFill>
                <a:latin typeface="Poiret One" panose="02000000000000000000" pitchFamily="2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>
                <a:solidFill>
                  <a:schemeClr val="bg1"/>
                </a:solidFill>
              </a:rPr>
              <a:t>01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C8F7C1A-4061-4583-8DA8-2F5C75612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801" y="77104"/>
            <a:ext cx="986597" cy="97854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Diagrama de flujo: retraso 18">
            <a:extLst>
              <a:ext uri="{FF2B5EF4-FFF2-40B4-BE49-F238E27FC236}">
                <a16:creationId xmlns:a16="http://schemas.microsoft.com/office/drawing/2014/main" id="{1000784E-FD49-4FC0-9DC7-CA432042F126}"/>
              </a:ext>
            </a:extLst>
          </p:cNvPr>
          <p:cNvSpPr/>
          <p:nvPr/>
        </p:nvSpPr>
        <p:spPr>
          <a:xfrm rot="16200000">
            <a:off x="5838390" y="1157076"/>
            <a:ext cx="2538884" cy="3449072"/>
          </a:xfrm>
          <a:prstGeom prst="flowChartDelay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Elipse 53">
            <a:extLst>
              <a:ext uri="{FF2B5EF4-FFF2-40B4-BE49-F238E27FC236}">
                <a16:creationId xmlns:a16="http://schemas.microsoft.com/office/drawing/2014/main" id="{79D16ED3-837C-4D1B-9482-005E9076863B}"/>
              </a:ext>
            </a:extLst>
          </p:cNvPr>
          <p:cNvSpPr/>
          <p:nvPr/>
        </p:nvSpPr>
        <p:spPr>
          <a:xfrm>
            <a:off x="6541863" y="1054123"/>
            <a:ext cx="1131938" cy="111609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Content Placeholder 12">
            <a:extLst>
              <a:ext uri="{FF2B5EF4-FFF2-40B4-BE49-F238E27FC236}">
                <a16:creationId xmlns:a16="http://schemas.microsoft.com/office/drawing/2014/main" id="{EEE9EB17-7B4E-4814-91D8-D475ED88497A}"/>
              </a:ext>
            </a:extLst>
          </p:cNvPr>
          <p:cNvSpPr txBox="1">
            <a:spLocks/>
          </p:cNvSpPr>
          <p:nvPr/>
        </p:nvSpPr>
        <p:spPr>
          <a:xfrm>
            <a:off x="5378961" y="2222001"/>
            <a:ext cx="3449072" cy="192905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1pPr>
            <a:lvl2pPr marL="5143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2pPr>
            <a:lvl3pPr marL="8572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3pPr>
            <a:lvl4pPr marL="12001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4pPr>
            <a:lvl5pPr marL="15430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onstantia" panose="02030602050306030303" pitchFamily="18" charset="0"/>
              </a:rPr>
              <a:t>Promote Instagram dan Story </a:t>
            </a:r>
            <a:r>
              <a:rPr lang="en-US" sz="1800" dirty="0" err="1">
                <a:latin typeface="Constantia" panose="02030602050306030303" pitchFamily="18" charset="0"/>
              </a:rPr>
              <a:t>Whatsapp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en-US" sz="1800" dirty="0" err="1">
                <a:latin typeface="Constantia" panose="02030602050306030303" pitchFamily="18" charset="0"/>
              </a:rPr>
              <a:t>ini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en-US" sz="1800" dirty="0" err="1">
                <a:latin typeface="Constantia" panose="02030602050306030303" pitchFamily="18" charset="0"/>
              </a:rPr>
              <a:t>dapat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en-US" sz="1800" dirty="0" err="1">
                <a:latin typeface="Constantia" panose="02030602050306030303" pitchFamily="18" charset="0"/>
              </a:rPr>
              <a:t>menarik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en-US" sz="1800" dirty="0" err="1">
                <a:latin typeface="Constantia" panose="02030602050306030303" pitchFamily="18" charset="0"/>
              </a:rPr>
              <a:t>perhatian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en-US" sz="1800" dirty="0" err="1">
                <a:latin typeface="Constantia" panose="02030602050306030303" pitchFamily="18" charset="0"/>
              </a:rPr>
              <a:t>konsumen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en-US" sz="1800" dirty="0" err="1">
                <a:latin typeface="Constantia" panose="02030602050306030303" pitchFamily="18" charset="0"/>
              </a:rPr>
              <a:t>melalui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en-US" sz="1800" dirty="0" err="1">
                <a:latin typeface="Constantia" panose="02030602050306030303" pitchFamily="18" charset="0"/>
              </a:rPr>
              <a:t>informasi</a:t>
            </a:r>
            <a:r>
              <a:rPr lang="en-US" sz="1800" dirty="0">
                <a:latin typeface="Constantia" panose="02030602050306030303" pitchFamily="18" charset="0"/>
              </a:rPr>
              <a:t> yang </a:t>
            </a:r>
            <a:r>
              <a:rPr lang="en-US" sz="1800" dirty="0" err="1">
                <a:latin typeface="Constantia" panose="02030602050306030303" pitchFamily="18" charset="0"/>
              </a:rPr>
              <a:t>diberikan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en-US" sz="1800" dirty="0" err="1">
                <a:latin typeface="Constantia" panose="02030602050306030303" pitchFamily="18" charset="0"/>
              </a:rPr>
              <a:t>kepada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en-US" sz="1800" dirty="0" err="1">
                <a:latin typeface="Constantia" panose="02030602050306030303" pitchFamily="18" charset="0"/>
              </a:rPr>
              <a:t>konsumen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en-US" sz="1800" dirty="0" err="1">
                <a:latin typeface="Constantia" panose="02030602050306030303" pitchFamily="18" charset="0"/>
              </a:rPr>
              <a:t>untuk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en-US" sz="1800" dirty="0" err="1">
                <a:latin typeface="Constantia" panose="02030602050306030303" pitchFamily="18" charset="0"/>
              </a:rPr>
              <a:t>memberitahukan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en-US" sz="1800" dirty="0" err="1">
                <a:latin typeface="Constantia" panose="02030602050306030303" pitchFamily="18" charset="0"/>
              </a:rPr>
              <a:t>adanya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en-US" sz="1800" dirty="0" err="1">
                <a:latin typeface="Constantia" panose="02030602050306030303" pitchFamily="18" charset="0"/>
              </a:rPr>
              <a:t>produk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en-US" sz="1800" dirty="0" err="1">
                <a:latin typeface="Constantia" panose="02030602050306030303" pitchFamily="18" charset="0"/>
              </a:rPr>
              <a:t>baru</a:t>
            </a:r>
            <a:r>
              <a:rPr lang="en-US" sz="1800" dirty="0">
                <a:latin typeface="Constantia" panose="02030602050306030303" pitchFamily="18" charset="0"/>
              </a:rPr>
              <a:t>.</a:t>
            </a:r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F8AB5058-E4A1-471E-BCA6-7BA89D94DC9E}"/>
              </a:ext>
            </a:extLst>
          </p:cNvPr>
          <p:cNvSpPr txBox="1">
            <a:spLocks/>
          </p:cNvSpPr>
          <p:nvPr/>
        </p:nvSpPr>
        <p:spPr>
          <a:xfrm>
            <a:off x="5829097" y="1442969"/>
            <a:ext cx="2548800" cy="39240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200" b="1" kern="1200">
                <a:solidFill>
                  <a:schemeClr val="tx1"/>
                </a:solidFill>
                <a:latin typeface="Poiret One" panose="02000000000000000000" pitchFamily="2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>
                <a:solidFill>
                  <a:schemeClr val="bg1"/>
                </a:solidFill>
              </a:rPr>
              <a:t>02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204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12" grpId="0" build="p"/>
      <p:bldP spid="16" grpId="0" animBg="1"/>
      <p:bldP spid="17" grpId="0" build="p"/>
      <p:bldP spid="24" grpId="0" animBg="1"/>
      <p:bldP spid="25" grpId="0" animBg="1"/>
      <p:bldP spid="26" grpId="0" build="p"/>
      <p:bldP spid="3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FEA5477B-1441-4FB1-9B61-CE4D6C3E8CDA}"/>
              </a:ext>
            </a:extLst>
          </p:cNvPr>
          <p:cNvSpPr/>
          <p:nvPr/>
        </p:nvSpPr>
        <p:spPr>
          <a:xfrm>
            <a:off x="1984837" y="456105"/>
            <a:ext cx="786938" cy="78693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EA0A7F-FA2B-45AD-B026-F97D6DBDC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37" y="1021326"/>
            <a:ext cx="3124200" cy="1115598"/>
          </a:xfrm>
        </p:spPr>
        <p:txBody>
          <a:bodyPr anchor="ctr"/>
          <a:lstStyle/>
          <a:p>
            <a:pPr algn="ctr"/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Pelaksanaan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682999-5743-4D83-AEDA-8B515F3512AC}"/>
              </a:ext>
            </a:extLst>
          </p:cNvPr>
          <p:cNvGrpSpPr/>
          <p:nvPr/>
        </p:nvGrpSpPr>
        <p:grpSpPr>
          <a:xfrm>
            <a:off x="4263750" y="421251"/>
            <a:ext cx="4505325" cy="600075"/>
            <a:chOff x="0" y="0"/>
            <a:chExt cx="4505325" cy="60007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61F5321-AED9-4A46-AE31-1497B8A577CF}"/>
                </a:ext>
              </a:extLst>
            </p:cNvPr>
            <p:cNvSpPr/>
            <p:nvPr/>
          </p:nvSpPr>
          <p:spPr>
            <a:xfrm>
              <a:off x="0" y="19050"/>
              <a:ext cx="1114425" cy="58102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Pengumpulan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data </a:t>
              </a:r>
              <a:r>
                <a:rPr lang="en-US" sz="12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produk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9996DC4-EBA0-4C00-929C-73F74FE1E0CB}"/>
                </a:ext>
              </a:extLst>
            </p:cNvPr>
            <p:cNvCxnSpPr/>
            <p:nvPr/>
          </p:nvCxnSpPr>
          <p:spPr>
            <a:xfrm>
              <a:off x="2819400" y="266700"/>
              <a:ext cx="571500" cy="95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04D35BE-C527-4A9C-BE52-2F55C8F00EB7}"/>
                </a:ext>
              </a:extLst>
            </p:cNvPr>
            <p:cNvSpPr/>
            <p:nvPr/>
          </p:nvSpPr>
          <p:spPr>
            <a:xfrm>
              <a:off x="1714500" y="0"/>
              <a:ext cx="1114425" cy="58102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Reduksi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data </a:t>
              </a:r>
              <a:r>
                <a:rPr lang="en-US" sz="12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produk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787BD23-FD73-4121-A514-FDA8FA369FA5}"/>
                </a:ext>
              </a:extLst>
            </p:cNvPr>
            <p:cNvCxnSpPr/>
            <p:nvPr/>
          </p:nvCxnSpPr>
          <p:spPr>
            <a:xfrm>
              <a:off x="1123950" y="257175"/>
              <a:ext cx="571500" cy="95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9B1C5DF-66A3-40AD-813E-ABB2CA79C3E5}"/>
                </a:ext>
              </a:extLst>
            </p:cNvPr>
            <p:cNvSpPr/>
            <p:nvPr/>
          </p:nvSpPr>
          <p:spPr>
            <a:xfrm>
              <a:off x="3390900" y="9525"/>
              <a:ext cx="1114425" cy="58102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Penyajian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data </a:t>
              </a:r>
              <a:r>
                <a:rPr lang="en-US" sz="12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produk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0091B-504C-441E-88CE-601FEBB6D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5372" y="2136924"/>
            <a:ext cx="3425875" cy="139286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dirty="0" err="1">
                <a:latin typeface="Constantia" panose="02030602050306030303" pitchFamily="18" charset="0"/>
              </a:rPr>
              <a:t>Metode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pelaksanaan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pengabdian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ini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adalah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metode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deskriptif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merupakan</a:t>
            </a:r>
            <a:r>
              <a:rPr lang="en-US" dirty="0">
                <a:latin typeface="Constantia" panose="02030602050306030303" pitchFamily="18" charset="0"/>
              </a:rPr>
              <a:t>   </a:t>
            </a:r>
            <a:r>
              <a:rPr lang="en-US" dirty="0" err="1">
                <a:latin typeface="Constantia" panose="02030602050306030303" pitchFamily="18" charset="0"/>
              </a:rPr>
              <a:t>pencarian</a:t>
            </a:r>
            <a:r>
              <a:rPr lang="en-US" dirty="0">
                <a:latin typeface="Constantia" panose="02030602050306030303" pitchFamily="18" charset="0"/>
              </a:rPr>
              <a:t>   </a:t>
            </a:r>
            <a:r>
              <a:rPr lang="en-US" dirty="0" err="1">
                <a:latin typeface="Constantia" panose="02030602050306030303" pitchFamily="18" charset="0"/>
              </a:rPr>
              <a:t>fakta</a:t>
            </a:r>
            <a:r>
              <a:rPr lang="en-US" dirty="0">
                <a:latin typeface="Constantia" panose="02030602050306030303" pitchFamily="18" charset="0"/>
              </a:rPr>
              <a:t>   </a:t>
            </a:r>
            <a:r>
              <a:rPr lang="en-US" dirty="0" err="1">
                <a:latin typeface="Constantia" panose="02030602050306030303" pitchFamily="18" charset="0"/>
              </a:rPr>
              <a:t>dengan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mengumpulkan</a:t>
            </a:r>
            <a:r>
              <a:rPr lang="en-US" dirty="0">
                <a:latin typeface="Constantia" panose="02030602050306030303" pitchFamily="18" charset="0"/>
              </a:rPr>
              <a:t>  data-data  </a:t>
            </a:r>
            <a:r>
              <a:rPr lang="en-US" dirty="0" err="1">
                <a:latin typeface="Constantia" panose="02030602050306030303" pitchFamily="18" charset="0"/>
              </a:rPr>
              <a:t>berupa</a:t>
            </a:r>
            <a:r>
              <a:rPr lang="en-US" dirty="0">
                <a:latin typeface="Constantia" panose="02030602050306030303" pitchFamily="18" charset="0"/>
              </a:rPr>
              <a:t>  kata-kata, </a:t>
            </a:r>
            <a:r>
              <a:rPr lang="en-US" dirty="0" err="1">
                <a:latin typeface="Constantia" panose="02030602050306030303" pitchFamily="18" charset="0"/>
              </a:rPr>
              <a:t>gambar</a:t>
            </a:r>
            <a:r>
              <a:rPr lang="en-US" dirty="0">
                <a:latin typeface="Constantia" panose="02030602050306030303" pitchFamily="18" charset="0"/>
              </a:rPr>
              <a:t>,  </a:t>
            </a:r>
            <a:r>
              <a:rPr lang="en-US" dirty="0" err="1">
                <a:latin typeface="Constantia" panose="02030602050306030303" pitchFamily="18" charset="0"/>
              </a:rPr>
              <a:t>bukan</a:t>
            </a:r>
            <a:r>
              <a:rPr lang="en-US" dirty="0">
                <a:latin typeface="Constantia" panose="02030602050306030303" pitchFamily="18" charset="0"/>
              </a:rPr>
              <a:t>  </a:t>
            </a:r>
            <a:r>
              <a:rPr lang="en-US" dirty="0" err="1">
                <a:latin typeface="Constantia" panose="02030602050306030303" pitchFamily="18" charset="0"/>
              </a:rPr>
              <a:t>angka</a:t>
            </a:r>
            <a:r>
              <a:rPr lang="en-US" dirty="0">
                <a:latin typeface="Constantia" panose="02030602050306030303" pitchFamily="18" charset="0"/>
              </a:rPr>
              <a:t>.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7FFC3513-139E-4E28-8542-7B6D56071697}"/>
              </a:ext>
            </a:extLst>
          </p:cNvPr>
          <p:cNvSpPr txBox="1">
            <a:spLocks/>
          </p:cNvSpPr>
          <p:nvPr/>
        </p:nvSpPr>
        <p:spPr>
          <a:xfrm>
            <a:off x="4266980" y="1288026"/>
            <a:ext cx="4731488" cy="3157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Teknik yang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400" dirty="0">
                <a:solidFill>
                  <a:srgbClr val="000000"/>
                </a:solidFill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400" dirty="0">
                <a:solidFill>
                  <a:srgbClr val="000000"/>
                </a:solidFill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lang="en-US" sz="1400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pengabdian</a:t>
            </a:r>
            <a:r>
              <a:rPr lang="en-US" sz="1400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400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400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teknik</a:t>
            </a:r>
            <a:r>
              <a:rPr lang="en-US" sz="1400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pengumpulan</a:t>
            </a:r>
            <a:r>
              <a:rPr lang="en-US" sz="1400" dirty="0">
                <a:solidFill>
                  <a:srgbClr val="000000"/>
                </a:solidFill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Pengumpulan</a:t>
            </a:r>
            <a:r>
              <a:rPr lang="en-US" sz="1400" dirty="0">
                <a:solidFill>
                  <a:srgbClr val="000000"/>
                </a:solidFill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400" dirty="0">
                <a:solidFill>
                  <a:srgbClr val="000000"/>
                </a:solidFill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400" dirty="0">
                <a:solidFill>
                  <a:srgbClr val="000000"/>
                </a:solidFill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primer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US" sz="1400" dirty="0">
                <a:solidFill>
                  <a:srgbClr val="000000"/>
                </a:solidFill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observasi</a:t>
            </a:r>
            <a:r>
              <a:rPr lang="en-US" sz="1400" dirty="0">
                <a:solidFill>
                  <a:srgbClr val="000000"/>
                </a:solidFill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wawancara</a:t>
            </a:r>
            <a:r>
              <a:rPr lang="en-US" sz="1400" dirty="0">
                <a:solidFill>
                  <a:srgbClr val="000000"/>
                </a:solidFill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sz="1400" dirty="0">
                <a:solidFill>
                  <a:srgbClr val="000000"/>
                </a:solidFill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staff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bidang</a:t>
            </a:r>
            <a:r>
              <a:rPr lang="en-US" sz="1400" dirty="0">
                <a:solidFill>
                  <a:srgbClr val="000000"/>
                </a:solidFill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Industri</a:t>
            </a:r>
            <a:r>
              <a:rPr lang="en-US" sz="1400" dirty="0">
                <a:solidFill>
                  <a:srgbClr val="000000"/>
                </a:solidFill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Kecil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Menengah</a:t>
            </a:r>
            <a:r>
              <a:rPr lang="en-US" sz="1400" dirty="0">
                <a:solidFill>
                  <a:srgbClr val="000000"/>
                </a:solidFill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Dinas Perindustrian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Provinsi</a:t>
            </a:r>
            <a:r>
              <a:rPr lang="en-US" sz="1400" dirty="0">
                <a:solidFill>
                  <a:srgbClr val="000000"/>
                </a:solidFill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Sumatera Selatan.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1400" dirty="0" err="1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400" dirty="0" err="1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engumpulan</a:t>
            </a:r>
            <a:r>
              <a:rPr lang="en-US" sz="1400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foto</a:t>
            </a:r>
            <a:r>
              <a:rPr lang="en-US" sz="1400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/video </a:t>
            </a:r>
            <a:r>
              <a:rPr lang="en-US" sz="1400" dirty="0" err="1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endParaRPr lang="en-US" sz="1400" dirty="0">
              <a:latin typeface="Constantia" panose="020306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1400" dirty="0" err="1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400" dirty="0" err="1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ilanjutkan</a:t>
            </a:r>
            <a:r>
              <a:rPr lang="en-US" sz="1400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meng-</a:t>
            </a:r>
            <a:r>
              <a:rPr lang="en-US" sz="1400" i="1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</a:t>
            </a:r>
            <a:r>
              <a:rPr lang="en-US" sz="1400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foto</a:t>
            </a:r>
            <a:r>
              <a:rPr lang="en-US" sz="1400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400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video </a:t>
            </a:r>
            <a:r>
              <a:rPr lang="en-US" sz="1400" dirty="0" err="1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endParaRPr lang="en-US" sz="1400" dirty="0">
              <a:latin typeface="Constantia" panose="020306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1400" dirty="0" err="1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400" dirty="0" err="1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erakhir</a:t>
            </a:r>
            <a:r>
              <a:rPr lang="en-US" sz="1400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upload</a:t>
            </a:r>
            <a:r>
              <a:rPr lang="en-US" sz="1400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foto</a:t>
            </a:r>
            <a:r>
              <a:rPr lang="en-US" sz="1400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400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video pada Instagram dan </a:t>
            </a:r>
            <a:r>
              <a:rPr lang="en-US" sz="1400" i="1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</a:t>
            </a:r>
            <a:r>
              <a:rPr lang="en-US" sz="1400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Whatsapp</a:t>
            </a:r>
            <a:r>
              <a:rPr lang="en-US" sz="1400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guna</a:t>
            </a:r>
            <a:r>
              <a:rPr lang="en-US" sz="1400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mempromosikan</a:t>
            </a:r>
            <a:r>
              <a:rPr lang="en-US" sz="1400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US" sz="1400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1400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Constantia" panose="02030602050306030303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0629F26-1963-422A-BF94-81C842052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37" y="3934397"/>
            <a:ext cx="986597" cy="978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2840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Elipse 52">
            <a:extLst>
              <a:ext uri="{FF2B5EF4-FFF2-40B4-BE49-F238E27FC236}">
                <a16:creationId xmlns:a16="http://schemas.microsoft.com/office/drawing/2014/main" id="{06FB16A4-B912-4B48-A138-81BB2A378318}"/>
              </a:ext>
            </a:extLst>
          </p:cNvPr>
          <p:cNvSpPr/>
          <p:nvPr/>
        </p:nvSpPr>
        <p:spPr>
          <a:xfrm>
            <a:off x="6235527" y="133382"/>
            <a:ext cx="786938" cy="78693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BD68C1DB-B3C9-4407-B088-6700C29A7CA5}"/>
              </a:ext>
            </a:extLst>
          </p:cNvPr>
          <p:cNvSpPr/>
          <p:nvPr/>
        </p:nvSpPr>
        <p:spPr>
          <a:xfrm>
            <a:off x="805307" y="3976908"/>
            <a:ext cx="499836" cy="49983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BB1E18DD-AD66-4831-B4F6-6566CDD6CD29}"/>
              </a:ext>
            </a:extLst>
          </p:cNvPr>
          <p:cNvSpPr/>
          <p:nvPr/>
        </p:nvSpPr>
        <p:spPr>
          <a:xfrm>
            <a:off x="805307" y="1174287"/>
            <a:ext cx="499836" cy="4998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DDB381-A964-40D1-8EC8-73CF6F58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11" y="298501"/>
            <a:ext cx="7696200" cy="396363"/>
          </a:xfrm>
        </p:spPr>
        <p:txBody>
          <a:bodyPr>
            <a:noAutofit/>
          </a:bodyPr>
          <a:lstStyle/>
          <a:p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Hasil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Pembahasan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Google Shape;522;p51">
            <a:extLst>
              <a:ext uri="{FF2B5EF4-FFF2-40B4-BE49-F238E27FC236}">
                <a16:creationId xmlns:a16="http://schemas.microsoft.com/office/drawing/2014/main" id="{EF430E58-C959-41F9-9473-8BA55164A9A9}"/>
              </a:ext>
            </a:extLst>
          </p:cNvPr>
          <p:cNvSpPr txBox="1"/>
          <p:nvPr/>
        </p:nvSpPr>
        <p:spPr>
          <a:xfrm>
            <a:off x="2135232" y="3950877"/>
            <a:ext cx="4886597" cy="37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Montserrat" panose="00000500000000000000" pitchFamily="50" charset="0"/>
              <a:ea typeface="Anaheim"/>
              <a:cs typeface="Anaheim"/>
              <a:sym typeface="Anaheim"/>
            </a:endParaRPr>
          </a:p>
        </p:txBody>
      </p:sp>
      <p:sp>
        <p:nvSpPr>
          <p:cNvPr id="12" name="Google Shape;379;p47">
            <a:extLst>
              <a:ext uri="{FF2B5EF4-FFF2-40B4-BE49-F238E27FC236}">
                <a16:creationId xmlns:a16="http://schemas.microsoft.com/office/drawing/2014/main" id="{EA9794A1-9F1A-4E4B-BB7F-BA853BEEEEFA}"/>
              </a:ext>
            </a:extLst>
          </p:cNvPr>
          <p:cNvSpPr txBox="1"/>
          <p:nvPr/>
        </p:nvSpPr>
        <p:spPr>
          <a:xfrm flipH="1">
            <a:off x="1435923" y="995564"/>
            <a:ext cx="6662001" cy="866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 err="1">
                <a:latin typeface="Constantia" panose="02030602050306030303" pitchFamily="18" charset="0"/>
              </a:rPr>
              <a:t>Kegiatan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pengumpulan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foto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tempat</a:t>
            </a:r>
            <a:r>
              <a:rPr lang="en-US" sz="1600" dirty="0">
                <a:latin typeface="Constantia" panose="02030602050306030303" pitchFamily="18" charset="0"/>
              </a:rPr>
              <a:t>  dan </a:t>
            </a:r>
            <a:r>
              <a:rPr lang="en-US" sz="1600" dirty="0" err="1">
                <a:latin typeface="Constantia" panose="02030602050306030303" pitchFamily="18" charset="0"/>
              </a:rPr>
              <a:t>produk</a:t>
            </a:r>
            <a:r>
              <a:rPr lang="en-US" sz="1600" dirty="0">
                <a:latin typeface="Constantia" panose="02030602050306030303" pitchFamily="18" charset="0"/>
              </a:rPr>
              <a:t> IKM </a:t>
            </a:r>
            <a:r>
              <a:rPr lang="en-US" sz="1600" dirty="0" err="1">
                <a:latin typeface="Constantia" panose="02030602050306030303" pitchFamily="18" charset="0"/>
              </a:rPr>
              <a:t>dilaksanakan</a:t>
            </a:r>
            <a:r>
              <a:rPr lang="en-US" sz="1600" dirty="0">
                <a:latin typeface="Constantia" panose="02030602050306030303" pitchFamily="18" charset="0"/>
              </a:rPr>
              <a:t> di </a:t>
            </a:r>
          </a:p>
          <a:p>
            <a:pPr lvl="0"/>
            <a:r>
              <a:rPr lang="en-US" sz="1600" dirty="0">
                <a:latin typeface="Constantia" panose="02030602050306030303" pitchFamily="18" charset="0"/>
              </a:rPr>
              <a:t>Museum </a:t>
            </a:r>
            <a:r>
              <a:rPr lang="en-US" sz="1600" dirty="0" err="1">
                <a:latin typeface="Constantia" panose="02030602050306030303" pitchFamily="18" charset="0"/>
              </a:rPr>
              <a:t>Tekstil</a:t>
            </a:r>
            <a:r>
              <a:rPr lang="en-US" sz="1600" dirty="0">
                <a:latin typeface="Constantia" panose="02030602050306030303" pitchFamily="18" charset="0"/>
              </a:rPr>
              <a:t> Palembang </a:t>
            </a:r>
            <a:r>
              <a:rPr lang="en-US" sz="1600" dirty="0" err="1">
                <a:latin typeface="Constantia" panose="02030602050306030303" pitchFamily="18" charset="0"/>
              </a:rPr>
              <a:t>yaitu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Waroeng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Pehkaka</a:t>
            </a:r>
            <a:r>
              <a:rPr lang="en-US" sz="1600" dirty="0">
                <a:latin typeface="Constantia" panose="02030602050306030303" pitchFamily="18" charset="0"/>
              </a:rPr>
              <a:t>. </a:t>
            </a:r>
            <a:endParaRPr sz="1600" dirty="0">
              <a:latin typeface="Constantia" panose="02030602050306030303" pitchFamily="18" charset="0"/>
              <a:ea typeface="Anaheim"/>
              <a:cs typeface="Anaheim"/>
              <a:sym typeface="Anaheim"/>
            </a:endParaRPr>
          </a:p>
        </p:txBody>
      </p:sp>
      <p:sp>
        <p:nvSpPr>
          <p:cNvPr id="13" name="Google Shape;380;p47">
            <a:extLst>
              <a:ext uri="{FF2B5EF4-FFF2-40B4-BE49-F238E27FC236}">
                <a16:creationId xmlns:a16="http://schemas.microsoft.com/office/drawing/2014/main" id="{1973BFA6-D003-4565-A94B-D7E0B218E5EC}"/>
              </a:ext>
            </a:extLst>
          </p:cNvPr>
          <p:cNvSpPr txBox="1"/>
          <p:nvPr/>
        </p:nvSpPr>
        <p:spPr>
          <a:xfrm flipH="1">
            <a:off x="1216657" y="2847673"/>
            <a:ext cx="2741196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Montserrat" panose="00000500000000000000" pitchFamily="50" charset="0"/>
              <a:ea typeface="Anaheim"/>
              <a:cs typeface="Anaheim"/>
              <a:sym typeface="Anaheim"/>
            </a:endParaRPr>
          </a:p>
        </p:txBody>
      </p:sp>
      <p:sp>
        <p:nvSpPr>
          <p:cNvPr id="14" name="Google Shape;381;p47">
            <a:extLst>
              <a:ext uri="{FF2B5EF4-FFF2-40B4-BE49-F238E27FC236}">
                <a16:creationId xmlns:a16="http://schemas.microsoft.com/office/drawing/2014/main" id="{03B2E2A8-14B1-407E-AD29-0E68A161DA8F}"/>
              </a:ext>
            </a:extLst>
          </p:cNvPr>
          <p:cNvSpPr txBox="1"/>
          <p:nvPr/>
        </p:nvSpPr>
        <p:spPr>
          <a:xfrm flipH="1">
            <a:off x="1334906" y="4015094"/>
            <a:ext cx="4228127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 err="1">
                <a:latin typeface="Constantia" panose="02030602050306030303" pitchFamily="18" charset="0"/>
              </a:rPr>
              <a:t>Foto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produk</a:t>
            </a:r>
            <a:r>
              <a:rPr lang="en-US" sz="1600" dirty="0">
                <a:latin typeface="Constantia" panose="02030602050306030303" pitchFamily="18" charset="0"/>
              </a:rPr>
              <a:t> yang </a:t>
            </a:r>
            <a:r>
              <a:rPr lang="en-US" sz="1600" dirty="0" err="1">
                <a:latin typeface="Constantia" panose="02030602050306030303" pitchFamily="18" charset="0"/>
              </a:rPr>
              <a:t>telah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didapatkan</a:t>
            </a:r>
            <a:r>
              <a:rPr lang="en-US" sz="1600" dirty="0">
                <a:latin typeface="Constantia" panose="02030602050306030303" pitchFamily="18" charset="0"/>
              </a:rPr>
              <a:t> di edit</a:t>
            </a:r>
            <a:endParaRPr sz="1600" dirty="0">
              <a:latin typeface="Constantia" panose="02030602050306030303" pitchFamily="18" charset="0"/>
              <a:ea typeface="Anaheim"/>
              <a:cs typeface="Anaheim"/>
              <a:sym typeface="Anaheim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8D54EB6-C93C-4CA5-A520-7EA11F8C4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09" y="57785"/>
            <a:ext cx="986597" cy="9785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81BD2ABB-4D6E-41B1-AAA0-ED6BAD9612FE}"/>
              </a:ext>
            </a:extLst>
          </p:cNvPr>
          <p:cNvSpPr/>
          <p:nvPr/>
        </p:nvSpPr>
        <p:spPr>
          <a:xfrm>
            <a:off x="1527609" y="1683062"/>
            <a:ext cx="2662255" cy="20795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A8D9711-DB54-44B8-912B-9F4069A72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626" y="1861137"/>
            <a:ext cx="2291656" cy="1760552"/>
          </a:xfrm>
          <a:prstGeom prst="rect">
            <a:avLst/>
          </a:prstGeom>
        </p:spPr>
      </p:pic>
      <p:sp>
        <p:nvSpPr>
          <p:cNvPr id="20" name="Frame 19">
            <a:extLst>
              <a:ext uri="{FF2B5EF4-FFF2-40B4-BE49-F238E27FC236}">
                <a16:creationId xmlns:a16="http://schemas.microsoft.com/office/drawing/2014/main" id="{4C1EBCD7-E89D-4F32-9C46-9C790CCDCC9D}"/>
              </a:ext>
            </a:extLst>
          </p:cNvPr>
          <p:cNvSpPr/>
          <p:nvPr/>
        </p:nvSpPr>
        <p:spPr>
          <a:xfrm>
            <a:off x="4572001" y="1713218"/>
            <a:ext cx="2865374" cy="219476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AFC4324-2867-4868-8938-6BA12AC146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726" y="1848633"/>
            <a:ext cx="2574178" cy="190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72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40" grpId="0" animBg="1"/>
      <p:bldP spid="39" grpId="0" animBg="1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Elipse 52">
            <a:extLst>
              <a:ext uri="{FF2B5EF4-FFF2-40B4-BE49-F238E27FC236}">
                <a16:creationId xmlns:a16="http://schemas.microsoft.com/office/drawing/2014/main" id="{06FB16A4-B912-4B48-A138-81BB2A378318}"/>
              </a:ext>
            </a:extLst>
          </p:cNvPr>
          <p:cNvSpPr/>
          <p:nvPr/>
        </p:nvSpPr>
        <p:spPr>
          <a:xfrm>
            <a:off x="6235527" y="133382"/>
            <a:ext cx="786938" cy="78693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DDB381-A964-40D1-8EC8-73CF6F58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11" y="298501"/>
            <a:ext cx="7696200" cy="396363"/>
          </a:xfrm>
        </p:spPr>
        <p:txBody>
          <a:bodyPr>
            <a:noAutofit/>
          </a:bodyPr>
          <a:lstStyle/>
          <a:p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Hasil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Pembahasan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Google Shape;522;p51">
            <a:extLst>
              <a:ext uri="{FF2B5EF4-FFF2-40B4-BE49-F238E27FC236}">
                <a16:creationId xmlns:a16="http://schemas.microsoft.com/office/drawing/2014/main" id="{EF430E58-C959-41F9-9473-8BA55164A9A9}"/>
              </a:ext>
            </a:extLst>
          </p:cNvPr>
          <p:cNvSpPr txBox="1"/>
          <p:nvPr/>
        </p:nvSpPr>
        <p:spPr>
          <a:xfrm>
            <a:off x="2135232" y="3950877"/>
            <a:ext cx="4886597" cy="37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Montserrat" panose="00000500000000000000" pitchFamily="50" charset="0"/>
              <a:ea typeface="Anaheim"/>
              <a:cs typeface="Anaheim"/>
              <a:sym typeface="Anaheim"/>
            </a:endParaRPr>
          </a:p>
        </p:txBody>
      </p:sp>
      <p:sp>
        <p:nvSpPr>
          <p:cNvPr id="12" name="Google Shape;379;p47">
            <a:extLst>
              <a:ext uri="{FF2B5EF4-FFF2-40B4-BE49-F238E27FC236}">
                <a16:creationId xmlns:a16="http://schemas.microsoft.com/office/drawing/2014/main" id="{EA9794A1-9F1A-4E4B-BB7F-BA853BEEEEFA}"/>
              </a:ext>
            </a:extLst>
          </p:cNvPr>
          <p:cNvSpPr txBox="1"/>
          <p:nvPr/>
        </p:nvSpPr>
        <p:spPr>
          <a:xfrm flipH="1">
            <a:off x="3957853" y="694864"/>
            <a:ext cx="4621736" cy="1410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dirty="0" err="1">
                <a:latin typeface="Constantia" panose="02030602050306030303" pitchFamily="18" charset="0"/>
              </a:rPr>
              <a:t>Terhitung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mulai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tanggal</a:t>
            </a:r>
            <a:r>
              <a:rPr lang="en-US" dirty="0">
                <a:latin typeface="Constantia" panose="02030602050306030303" pitchFamily="18" charset="0"/>
              </a:rPr>
              <a:t> 15 januari-17 </a:t>
            </a:r>
            <a:r>
              <a:rPr lang="en-US" dirty="0" err="1">
                <a:latin typeface="Constantia" panose="02030602050306030303" pitchFamily="18" charset="0"/>
              </a:rPr>
              <a:t>Januari</a:t>
            </a:r>
            <a:r>
              <a:rPr lang="en-US" dirty="0">
                <a:latin typeface="Constantia" panose="02030602050306030303" pitchFamily="18" charset="0"/>
              </a:rPr>
              <a:t> 2022. Pada Instagram, video </a:t>
            </a:r>
            <a:r>
              <a:rPr lang="en-US" dirty="0" err="1">
                <a:latin typeface="Constantia" panose="02030602050306030303" pitchFamily="18" charset="0"/>
              </a:rPr>
              <a:t>pertama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sebanyak</a:t>
            </a:r>
            <a:r>
              <a:rPr lang="en-US" dirty="0">
                <a:latin typeface="Constantia" panose="02030602050306030303" pitchFamily="18" charset="0"/>
              </a:rPr>
              <a:t> 385 </a:t>
            </a:r>
            <a:r>
              <a:rPr lang="en-US" i="1" dirty="0">
                <a:latin typeface="Constantia" panose="02030602050306030303" pitchFamily="18" charset="0"/>
              </a:rPr>
              <a:t>views</a:t>
            </a:r>
            <a:r>
              <a:rPr lang="en-US" dirty="0">
                <a:latin typeface="Constantia" panose="02030602050306030303" pitchFamily="18" charset="0"/>
              </a:rPr>
              <a:t>, 84 like dan 5 </a:t>
            </a:r>
            <a:r>
              <a:rPr lang="en-US" dirty="0" err="1">
                <a:latin typeface="Constantia" panose="02030602050306030303" pitchFamily="18" charset="0"/>
              </a:rPr>
              <a:t>komentar</a:t>
            </a:r>
            <a:r>
              <a:rPr lang="en-US" dirty="0">
                <a:latin typeface="Constantia" panose="02030602050306030303" pitchFamily="18" charset="0"/>
              </a:rPr>
              <a:t>, video </a:t>
            </a:r>
            <a:r>
              <a:rPr lang="en-US" dirty="0" err="1">
                <a:latin typeface="Constantia" panose="02030602050306030303" pitchFamily="18" charset="0"/>
              </a:rPr>
              <a:t>kedua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sebanyak</a:t>
            </a:r>
            <a:r>
              <a:rPr lang="en-US" dirty="0">
                <a:latin typeface="Constantia" panose="02030602050306030303" pitchFamily="18" charset="0"/>
              </a:rPr>
              <a:t> 266 </a:t>
            </a:r>
            <a:r>
              <a:rPr lang="en-US" i="1" dirty="0">
                <a:latin typeface="Constantia" panose="02030602050306030303" pitchFamily="18" charset="0"/>
              </a:rPr>
              <a:t>views </a:t>
            </a:r>
            <a:r>
              <a:rPr lang="en-US" dirty="0">
                <a:latin typeface="Constantia" panose="02030602050306030303" pitchFamily="18" charset="0"/>
              </a:rPr>
              <a:t>dan 32 </a:t>
            </a:r>
            <a:r>
              <a:rPr lang="en-US" i="1" dirty="0">
                <a:latin typeface="Constantia" panose="02030602050306030303" pitchFamily="18" charset="0"/>
              </a:rPr>
              <a:t>like</a:t>
            </a:r>
            <a:endParaRPr sz="1600" dirty="0">
              <a:latin typeface="Constantia" panose="02030602050306030303" pitchFamily="18" charset="0"/>
              <a:ea typeface="Anaheim"/>
              <a:cs typeface="Anaheim"/>
              <a:sym typeface="Anaheim"/>
            </a:endParaRPr>
          </a:p>
        </p:txBody>
      </p:sp>
      <p:sp>
        <p:nvSpPr>
          <p:cNvPr id="13" name="Google Shape;380;p47">
            <a:extLst>
              <a:ext uri="{FF2B5EF4-FFF2-40B4-BE49-F238E27FC236}">
                <a16:creationId xmlns:a16="http://schemas.microsoft.com/office/drawing/2014/main" id="{1973BFA6-D003-4565-A94B-D7E0B218E5EC}"/>
              </a:ext>
            </a:extLst>
          </p:cNvPr>
          <p:cNvSpPr txBox="1"/>
          <p:nvPr/>
        </p:nvSpPr>
        <p:spPr>
          <a:xfrm flipH="1">
            <a:off x="1216657" y="2847673"/>
            <a:ext cx="2741196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Montserrat" panose="00000500000000000000" pitchFamily="50" charset="0"/>
              <a:ea typeface="Anaheim"/>
              <a:cs typeface="Anaheim"/>
              <a:sym typeface="Anaheim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8D54EB6-C93C-4CA5-A520-7EA11F8C4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09" y="57785"/>
            <a:ext cx="986597" cy="978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6FEDF4-5CA8-42CF-87B5-B8F057362F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6" t="3091" r="1026" b="59722"/>
          <a:stretch/>
        </p:blipFill>
        <p:spPr bwMode="auto">
          <a:xfrm>
            <a:off x="4452420" y="2059305"/>
            <a:ext cx="2875280" cy="27203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68496B-ED15-46D7-9F9F-4F5420F8F3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64" b="8317"/>
          <a:stretch/>
        </p:blipFill>
        <p:spPr bwMode="auto">
          <a:xfrm>
            <a:off x="1001720" y="977929"/>
            <a:ext cx="2875280" cy="37394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89600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Elipse 52">
            <a:extLst>
              <a:ext uri="{FF2B5EF4-FFF2-40B4-BE49-F238E27FC236}">
                <a16:creationId xmlns:a16="http://schemas.microsoft.com/office/drawing/2014/main" id="{06FB16A4-B912-4B48-A138-81BB2A378318}"/>
              </a:ext>
            </a:extLst>
          </p:cNvPr>
          <p:cNvSpPr/>
          <p:nvPr/>
        </p:nvSpPr>
        <p:spPr>
          <a:xfrm>
            <a:off x="6235527" y="133382"/>
            <a:ext cx="786938" cy="78693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DDB381-A964-40D1-8EC8-73CF6F58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11" y="298501"/>
            <a:ext cx="7696200" cy="396363"/>
          </a:xfrm>
        </p:spPr>
        <p:txBody>
          <a:bodyPr>
            <a:noAutofit/>
          </a:bodyPr>
          <a:lstStyle/>
          <a:p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Hasil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Pembahasan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Google Shape;522;p51">
            <a:extLst>
              <a:ext uri="{FF2B5EF4-FFF2-40B4-BE49-F238E27FC236}">
                <a16:creationId xmlns:a16="http://schemas.microsoft.com/office/drawing/2014/main" id="{EF430E58-C959-41F9-9473-8BA55164A9A9}"/>
              </a:ext>
            </a:extLst>
          </p:cNvPr>
          <p:cNvSpPr txBox="1"/>
          <p:nvPr/>
        </p:nvSpPr>
        <p:spPr>
          <a:xfrm>
            <a:off x="2135232" y="3950877"/>
            <a:ext cx="4886597" cy="37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Montserrat" panose="00000500000000000000" pitchFamily="50" charset="0"/>
              <a:ea typeface="Anaheim"/>
              <a:cs typeface="Anaheim"/>
              <a:sym typeface="Anaheim"/>
            </a:endParaRPr>
          </a:p>
        </p:txBody>
      </p:sp>
      <p:sp>
        <p:nvSpPr>
          <p:cNvPr id="12" name="Google Shape;379;p47">
            <a:extLst>
              <a:ext uri="{FF2B5EF4-FFF2-40B4-BE49-F238E27FC236}">
                <a16:creationId xmlns:a16="http://schemas.microsoft.com/office/drawing/2014/main" id="{EA9794A1-9F1A-4E4B-BB7F-BA853BEEEEFA}"/>
              </a:ext>
            </a:extLst>
          </p:cNvPr>
          <p:cNvSpPr txBox="1"/>
          <p:nvPr/>
        </p:nvSpPr>
        <p:spPr>
          <a:xfrm flipH="1">
            <a:off x="3957853" y="803015"/>
            <a:ext cx="4621736" cy="1138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dirty="0">
                <a:latin typeface="Constantia" panose="02030602050306030303" pitchFamily="18" charset="0"/>
              </a:rPr>
              <a:t>Pada </a:t>
            </a:r>
            <a:r>
              <a:rPr lang="en-US" i="1" dirty="0">
                <a:latin typeface="Constantia" panose="02030602050306030303" pitchFamily="18" charset="0"/>
              </a:rPr>
              <a:t>reels</a:t>
            </a:r>
            <a:r>
              <a:rPr lang="en-US" dirty="0">
                <a:latin typeface="Constantia" panose="02030602050306030303" pitchFamily="18" charset="0"/>
              </a:rPr>
              <a:t> Instagram </a:t>
            </a:r>
            <a:r>
              <a:rPr lang="en-US" dirty="0" err="1">
                <a:latin typeface="Constantia" panose="02030602050306030303" pitchFamily="18" charset="0"/>
              </a:rPr>
              <a:t>sebanyak</a:t>
            </a:r>
            <a:r>
              <a:rPr lang="en-US" dirty="0">
                <a:latin typeface="Constantia" panose="02030602050306030303" pitchFamily="18" charset="0"/>
              </a:rPr>
              <a:t> 134 </a:t>
            </a:r>
            <a:r>
              <a:rPr lang="en-US" i="1" dirty="0">
                <a:latin typeface="Constantia" panose="02030602050306030303" pitchFamily="18" charset="0"/>
              </a:rPr>
              <a:t>views </a:t>
            </a:r>
            <a:r>
              <a:rPr lang="en-US" dirty="0">
                <a:latin typeface="Constantia" panose="02030602050306030303" pitchFamily="18" charset="0"/>
              </a:rPr>
              <a:t>dan 9 </a:t>
            </a:r>
            <a:r>
              <a:rPr lang="en-US" i="1" dirty="0">
                <a:latin typeface="Constantia" panose="02030602050306030303" pitchFamily="18" charset="0"/>
              </a:rPr>
              <a:t>like</a:t>
            </a:r>
            <a:r>
              <a:rPr lang="en-US" dirty="0">
                <a:latin typeface="Constantia" panose="02030602050306030303" pitchFamily="18" charset="0"/>
              </a:rPr>
              <a:t>, pada </a:t>
            </a:r>
            <a:r>
              <a:rPr lang="en-US" i="1" dirty="0">
                <a:latin typeface="Constantia" panose="02030602050306030303" pitchFamily="18" charset="0"/>
              </a:rPr>
              <a:t>post promote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foto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produk</a:t>
            </a:r>
            <a:r>
              <a:rPr lang="en-US" dirty="0">
                <a:latin typeface="Constantia" panose="02030602050306030303" pitchFamily="18" charset="0"/>
              </a:rPr>
              <a:t> rata-rata 40 </a:t>
            </a:r>
            <a:r>
              <a:rPr lang="en-US" i="1" dirty="0">
                <a:latin typeface="Constantia" panose="02030602050306030303" pitchFamily="18" charset="0"/>
              </a:rPr>
              <a:t>like</a:t>
            </a:r>
            <a:endParaRPr sz="1600" dirty="0">
              <a:latin typeface="Constantia" panose="02030602050306030303" pitchFamily="18" charset="0"/>
              <a:ea typeface="Anaheim"/>
              <a:cs typeface="Anaheim"/>
              <a:sym typeface="Anaheim"/>
            </a:endParaRPr>
          </a:p>
        </p:txBody>
      </p:sp>
      <p:sp>
        <p:nvSpPr>
          <p:cNvPr id="13" name="Google Shape;380;p47">
            <a:extLst>
              <a:ext uri="{FF2B5EF4-FFF2-40B4-BE49-F238E27FC236}">
                <a16:creationId xmlns:a16="http://schemas.microsoft.com/office/drawing/2014/main" id="{1973BFA6-D003-4565-A94B-D7E0B218E5EC}"/>
              </a:ext>
            </a:extLst>
          </p:cNvPr>
          <p:cNvSpPr txBox="1"/>
          <p:nvPr/>
        </p:nvSpPr>
        <p:spPr>
          <a:xfrm flipH="1">
            <a:off x="1216657" y="2847673"/>
            <a:ext cx="2741196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Montserrat" panose="00000500000000000000" pitchFamily="50" charset="0"/>
              <a:ea typeface="Anaheim"/>
              <a:cs typeface="Anaheim"/>
              <a:sym typeface="Anaheim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8D54EB6-C93C-4CA5-A520-7EA11F8C4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09" y="57785"/>
            <a:ext cx="986597" cy="978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CEF214-A199-4460-8CFB-14FC415AE1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47" b="14555"/>
          <a:stretch/>
        </p:blipFill>
        <p:spPr bwMode="auto">
          <a:xfrm>
            <a:off x="4714241" y="1858987"/>
            <a:ext cx="3108960" cy="25491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E231E8-C7C5-4998-9A84-57796984469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31" b="6147"/>
          <a:stretch/>
        </p:blipFill>
        <p:spPr bwMode="auto">
          <a:xfrm>
            <a:off x="1210926" y="1011093"/>
            <a:ext cx="2574290" cy="32755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4427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rgbClr val="F9F9F1"/>
      </a:lt1>
      <a:dk2>
        <a:srgbClr val="3E4C4C"/>
      </a:dk2>
      <a:lt2>
        <a:srgbClr val="A3D392"/>
      </a:lt2>
      <a:accent1>
        <a:srgbClr val="89C77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60F9265880FE949BE8C3D0F37C1ED3D" ma:contentTypeVersion="2" ma:contentTypeDescription="Crear nuevo documento." ma:contentTypeScope="" ma:versionID="6324523375f5276df15901b2904a8cd9">
  <xsd:schema xmlns:xsd="http://www.w3.org/2001/XMLSchema" xmlns:xs="http://www.w3.org/2001/XMLSchema" xmlns:p="http://schemas.microsoft.com/office/2006/metadata/properties" xmlns:ns3="3f268bcc-9c2a-49f3-9cb3-db7f72c2a58d" targetNamespace="http://schemas.microsoft.com/office/2006/metadata/properties" ma:root="true" ma:fieldsID="8e3f4d39d2faae94feeda0b25b8144f3" ns3:_="">
    <xsd:import namespace="3f268bcc-9c2a-49f3-9cb3-db7f72c2a58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268bcc-9c2a-49f3-9cb3-db7f72c2a5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4D2616-482F-4E99-BD1E-BF5EB26CAF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29A6F5-7966-4245-8D7A-1C8C9B0637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268bcc-9c2a-49f3-9cb3-db7f72c2a5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3793DF-674F-4C25-8DD1-2BF3AFB246E6}">
  <ds:schemaRefs>
    <ds:schemaRef ds:uri="http://www.w3.org/XML/1998/namespace"/>
    <ds:schemaRef ds:uri="http://schemas.microsoft.com/office/infopath/2007/PartnerControls"/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3f268bcc-9c2a-49f3-9cb3-db7f72c2a58d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10137</TotalTime>
  <Words>716</Words>
  <Application>Microsoft Office PowerPoint</Application>
  <PresentationFormat>On-screen Show (16:9)</PresentationFormat>
  <Paragraphs>59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Constantia</vt:lpstr>
      <vt:lpstr>Montserrat</vt:lpstr>
      <vt:lpstr>Perpetua Titling MT</vt:lpstr>
      <vt:lpstr>Poiret One</vt:lpstr>
      <vt:lpstr>Times New Roman</vt:lpstr>
      <vt:lpstr>Office Theme</vt:lpstr>
      <vt:lpstr>Pemanfaatan Media Sosial sebagai Media Promosi Industri Kecil Menengah pada Dinas Perindustrian Provinsi Sumatera Selatan</vt:lpstr>
      <vt:lpstr>Analisis situasi</vt:lpstr>
      <vt:lpstr>PERMASALAHAN</vt:lpstr>
      <vt:lpstr>Tujuan</vt:lpstr>
      <vt:lpstr>Manfaat</vt:lpstr>
      <vt:lpstr>Metode Pelaksanaan</vt:lpstr>
      <vt:lpstr>Hasil dan Pembahasan</vt:lpstr>
      <vt:lpstr>Hasil dan Pembahasan</vt:lpstr>
      <vt:lpstr>Hasil dan Pembahasan</vt:lpstr>
      <vt:lpstr>Hasil dan Pembahasan</vt:lpstr>
      <vt:lpstr>KESIMPULAN </vt:lpstr>
      <vt:lpstr>SARAN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CONTINUITY FRAMEWORKS MEETING</dc:title>
  <cp:lastModifiedBy>Faadilah</cp:lastModifiedBy>
  <cp:revision>16</cp:revision>
  <dcterms:created xsi:type="dcterms:W3CDTF">2021-10-12T08:06:43Z</dcterms:created>
  <dcterms:modified xsi:type="dcterms:W3CDTF">2022-02-12T04:57:04Z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0x010100E60F9265880FE949BE8C3D0F37C1ED3D</vt:lpwstr>
  </property>
</Properties>
</file>