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70" r:id="rId2"/>
    <p:sldId id="463" r:id="rId3"/>
    <p:sldId id="488" r:id="rId4"/>
    <p:sldId id="510" r:id="rId5"/>
    <p:sldId id="464" r:id="rId6"/>
    <p:sldId id="465" r:id="rId7"/>
    <p:sldId id="462" r:id="rId8"/>
    <p:sldId id="466" r:id="rId9"/>
    <p:sldId id="468" r:id="rId10"/>
    <p:sldId id="470" r:id="rId11"/>
    <p:sldId id="489" r:id="rId12"/>
    <p:sldId id="471" r:id="rId13"/>
    <p:sldId id="469" r:id="rId14"/>
    <p:sldId id="490" r:id="rId15"/>
    <p:sldId id="472" r:id="rId16"/>
    <p:sldId id="475" r:id="rId17"/>
    <p:sldId id="476" r:id="rId18"/>
    <p:sldId id="483" r:id="rId19"/>
    <p:sldId id="484" r:id="rId20"/>
    <p:sldId id="485" r:id="rId21"/>
    <p:sldId id="500" r:id="rId22"/>
    <p:sldId id="501" r:id="rId23"/>
    <p:sldId id="486" r:id="rId24"/>
    <p:sldId id="487" r:id="rId25"/>
    <p:sldId id="491" r:id="rId26"/>
    <p:sldId id="492" r:id="rId27"/>
    <p:sldId id="493" r:id="rId28"/>
    <p:sldId id="494" r:id="rId29"/>
    <p:sldId id="498" r:id="rId30"/>
    <p:sldId id="495" r:id="rId31"/>
    <p:sldId id="499" r:id="rId32"/>
    <p:sldId id="502" r:id="rId33"/>
    <p:sldId id="503" r:id="rId34"/>
    <p:sldId id="504" r:id="rId35"/>
    <p:sldId id="505" r:id="rId36"/>
    <p:sldId id="506" r:id="rId37"/>
    <p:sldId id="507" r:id="rId38"/>
    <p:sldId id="509" r:id="rId39"/>
    <p:sldId id="46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A6A4D-EB8C-4EBE-A8F4-016D93484580}" type="datetimeFigureOut">
              <a:rPr lang="en-GB" smtClean="0"/>
              <a:t>21/06/2017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D48C9-3DAD-425E-AAC1-1495A4E3F0B9}" type="slidenum">
              <a:rPr lang="en-GB" smtClean="0"/>
              <a:t>‹#›</a:t>
            </a:fld>
            <a:endParaRPr lang="en-GB"/>
          </a:p>
        </p:txBody>
      </p:sp>
    </p:spTree>
    <p:extLst>
      <p:ext uri="{BB962C8B-B14F-4D97-AF65-F5344CB8AC3E}">
        <p14:creationId xmlns:p14="http://schemas.microsoft.com/office/powerpoint/2010/main" val="65310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6BED48C9-3DAD-425E-AAC1-1495A4E3F0B9}" type="slidenum">
              <a:rPr lang="en-GB" smtClean="0"/>
              <a:t>1</a:t>
            </a:fld>
            <a:endParaRPr lang="en-GB"/>
          </a:p>
        </p:txBody>
      </p:sp>
    </p:spTree>
    <p:extLst>
      <p:ext uri="{BB962C8B-B14F-4D97-AF65-F5344CB8AC3E}">
        <p14:creationId xmlns:p14="http://schemas.microsoft.com/office/powerpoint/2010/main" val="366978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US"/>
              <a:t>Advanced Databases and Client-Server Apps</a:t>
            </a:r>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16952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US"/>
              <a:t>Advanced Databases and Client-Server Apps</a:t>
            </a:r>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6052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US"/>
              <a:t>Advanced Databases and Client-Server Apps</a:t>
            </a:r>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61542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US"/>
              <a:t>Advanced Databases and Client-Server Apps</a:t>
            </a:r>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938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US"/>
              <a:t>Advanced Databases and Client-Server Apps</a:t>
            </a:r>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92330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US"/>
              <a:t>Advanced Databases and Client-Server Apps</a:t>
            </a:r>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44607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US"/>
              <a:t>Advanced Databases and Client-Server Apps</a:t>
            </a:r>
            <a:endParaRPr lang="en-GB"/>
          </a:p>
        </p:txBody>
      </p:sp>
      <p:sp>
        <p:nvSpPr>
          <p:cNvPr id="9" name="Slide Number Placeholder 8"/>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89499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
        <p:nvSpPr>
          <p:cNvPr id="5" name="Slide Number Placeholder 4"/>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79975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US"/>
              <a:t>Advanced Databases and Client-Server Apps</a:t>
            </a:r>
            <a:endParaRPr lang="en-GB"/>
          </a:p>
        </p:txBody>
      </p:sp>
      <p:sp>
        <p:nvSpPr>
          <p:cNvPr id="4" name="Slide Number Placeholder 3"/>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4218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US"/>
              <a:t>Advanced Databases and Client-Server Apps</a:t>
            </a:r>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76859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US"/>
              <a:t>Advanced Databases and Client-Server Apps</a:t>
            </a:r>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5583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Advanced Databases and Client-Server Apps</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3AC5-E736-42FC-804D-CE08A2C83742}" type="slidenum">
              <a:rPr lang="en-GB" smtClean="0"/>
              <a:t>‹#›</a:t>
            </a:fld>
            <a:endParaRPr lang="en-GB"/>
          </a:p>
        </p:txBody>
      </p:sp>
    </p:spTree>
    <p:extLst>
      <p:ext uri="{BB962C8B-B14F-4D97-AF65-F5344CB8AC3E}">
        <p14:creationId xmlns:p14="http://schemas.microsoft.com/office/powerpoint/2010/main" val="427688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Rectangle 8"/>
          <p:cNvSpPr/>
          <p:nvPr/>
        </p:nvSpPr>
        <p:spPr>
          <a:xfrm>
            <a:off x="29910" y="0"/>
            <a:ext cx="9144000" cy="6109365"/>
          </a:xfrm>
          <a:prstGeom prst="rect">
            <a:avLst/>
          </a:prstGeom>
        </p:spPr>
        <p:txBody>
          <a:bodyPr wrap="square">
            <a:spAutoFit/>
          </a:bodyPr>
          <a:lstStyle/>
          <a:p>
            <a:pPr algn="ctr" fontAlgn="auto">
              <a:spcBef>
                <a:spcPts val="0"/>
              </a:spcBef>
              <a:spcAft>
                <a:spcPts val="0"/>
              </a:spcAft>
            </a:pPr>
            <a:endParaRPr lang="en-GB" sz="3400" u="sng" dirty="0">
              <a:solidFill>
                <a:prstClr val="white"/>
              </a:solidFill>
              <a:latin typeface="Arial"/>
            </a:endParaRPr>
          </a:p>
          <a:p>
            <a:pPr algn="ctr" fontAlgn="auto">
              <a:spcBef>
                <a:spcPts val="0"/>
              </a:spcBef>
              <a:spcAft>
                <a:spcPts val="0"/>
              </a:spcAft>
            </a:pPr>
            <a:endParaRPr lang="en-GB" sz="3400" u="sng" dirty="0">
              <a:solidFill>
                <a:prstClr val="white"/>
              </a:solidFill>
              <a:latin typeface="Arial"/>
            </a:endParaRPr>
          </a:p>
          <a:p>
            <a:pPr algn="ctr" fontAlgn="auto">
              <a:spcBef>
                <a:spcPts val="0"/>
              </a:spcBef>
              <a:spcAft>
                <a:spcPts val="0"/>
              </a:spcAft>
            </a:pPr>
            <a:r>
              <a:rPr lang="en-GB" sz="3400" u="sng" dirty="0">
                <a:solidFill>
                  <a:prstClr val="white"/>
                </a:solidFill>
                <a:latin typeface="Arial"/>
              </a:rPr>
              <a:t>Advanced Databases</a:t>
            </a:r>
            <a:r>
              <a:rPr lang="en-GB" sz="3200" u="sng" dirty="0">
                <a:solidFill>
                  <a:prstClr val="white"/>
                </a:solidFill>
                <a:latin typeface="Arial"/>
              </a:rPr>
              <a:t> and Client-Server Applications</a:t>
            </a:r>
          </a:p>
          <a:p>
            <a:pPr algn="ctr" fontAlgn="auto">
              <a:spcBef>
                <a:spcPts val="0"/>
              </a:spcBef>
              <a:spcAft>
                <a:spcPts val="0"/>
              </a:spcAft>
            </a:pPr>
            <a:r>
              <a:rPr lang="en-GB" sz="3200" u="sng" dirty="0">
                <a:solidFill>
                  <a:prstClr val="white"/>
                </a:solidFill>
                <a:latin typeface="Arial"/>
              </a:rPr>
              <a:t>[12-6812-00L]</a:t>
            </a:r>
          </a:p>
          <a:p>
            <a:pPr algn="ctr" fontAlgn="auto">
              <a:spcBef>
                <a:spcPts val="0"/>
              </a:spcBef>
              <a:spcAft>
                <a:spcPts val="0"/>
              </a:spcAft>
            </a:pPr>
            <a:endParaRPr lang="en-GB" sz="3200" u="sng" dirty="0">
              <a:solidFill>
                <a:prstClr val="white"/>
              </a:solidFill>
              <a:latin typeface="Arial"/>
            </a:endParaRPr>
          </a:p>
          <a:p>
            <a:pPr algn="ctr" fontAlgn="auto">
              <a:spcBef>
                <a:spcPts val="0"/>
              </a:spcBef>
              <a:spcAft>
                <a:spcPts val="0"/>
              </a:spcAft>
            </a:pPr>
            <a:r>
              <a:rPr lang="en-GB" sz="3200" u="sng" dirty="0">
                <a:solidFill>
                  <a:prstClr val="white"/>
                </a:solidFill>
                <a:latin typeface="Arial"/>
              </a:rPr>
              <a:t>Lecture 15</a:t>
            </a:r>
            <a:endParaRPr lang="en-GB" sz="3400" u="sng" dirty="0">
              <a:solidFill>
                <a:prstClr val="white"/>
              </a:solidFill>
              <a:latin typeface="Arial"/>
            </a:endParaRPr>
          </a:p>
          <a:p>
            <a:pPr algn="ctr" fontAlgn="auto">
              <a:spcBef>
                <a:spcPts val="0"/>
              </a:spcBef>
              <a:spcAft>
                <a:spcPts val="0"/>
              </a:spcAft>
            </a:pPr>
            <a:endParaRPr lang="en-US" sz="2300" dirty="0" smtClean="0">
              <a:solidFill>
                <a:prstClr val="white"/>
              </a:solidFill>
              <a:latin typeface="Arial"/>
            </a:endParaRPr>
          </a:p>
          <a:p>
            <a:pPr algn="ctr" fontAlgn="auto">
              <a:spcBef>
                <a:spcPts val="0"/>
              </a:spcBef>
              <a:spcAft>
                <a:spcPts val="0"/>
              </a:spcAft>
            </a:pPr>
            <a:endParaRPr lang="en-US" sz="2300" dirty="0">
              <a:solidFill>
                <a:prstClr val="white"/>
              </a:solidFill>
              <a:latin typeface="Arial"/>
            </a:endParaRPr>
          </a:p>
          <a:p>
            <a:pPr algn="ctr" fontAlgn="auto">
              <a:spcBef>
                <a:spcPts val="0"/>
              </a:spcBef>
              <a:spcAft>
                <a:spcPts val="0"/>
              </a:spcAft>
            </a:pPr>
            <a:endParaRPr lang="en-US" sz="2300" smtClean="0">
              <a:solidFill>
                <a:prstClr val="white"/>
              </a:solidFill>
              <a:latin typeface="Arial"/>
            </a:endParaRPr>
          </a:p>
          <a:p>
            <a:pPr algn="ctr" fontAlgn="auto">
              <a:spcBef>
                <a:spcPts val="0"/>
              </a:spcBef>
              <a:spcAft>
                <a:spcPts val="0"/>
              </a:spcAft>
            </a:pPr>
            <a:endParaRPr lang="en-GB" sz="2300" dirty="0">
              <a:solidFill>
                <a:prstClr val="white"/>
              </a:solidFill>
              <a:latin typeface="Arial"/>
            </a:endParaRPr>
          </a:p>
          <a:p>
            <a:pPr algn="ctr" fontAlgn="auto">
              <a:spcBef>
                <a:spcPts val="0"/>
              </a:spcBef>
              <a:spcAft>
                <a:spcPts val="0"/>
              </a:spcAft>
            </a:pPr>
            <a:r>
              <a:rPr lang="en-GB" sz="2300" dirty="0">
                <a:solidFill>
                  <a:prstClr val="white"/>
                </a:solidFill>
                <a:latin typeface="Arial"/>
              </a:rPr>
              <a:t>Department of Computing</a:t>
            </a:r>
          </a:p>
          <a:p>
            <a:pPr algn="ctr" fontAlgn="auto">
              <a:spcBef>
                <a:spcPts val="0"/>
              </a:spcBef>
              <a:spcAft>
                <a:spcPts val="0"/>
              </a:spcAft>
            </a:pPr>
            <a:r>
              <a:rPr lang="en-GB" sz="2300" dirty="0">
                <a:solidFill>
                  <a:prstClr val="white"/>
                </a:solidFill>
                <a:latin typeface="Arial"/>
              </a:rPr>
              <a:t>Sheffield Hallam University</a:t>
            </a:r>
          </a:p>
          <a:p>
            <a:pPr algn="ctr" fontAlgn="auto">
              <a:spcBef>
                <a:spcPts val="0"/>
              </a:spcBef>
              <a:spcAft>
                <a:spcPts val="0"/>
              </a:spcAft>
            </a:pPr>
            <a:endParaRPr lang="en-GB" sz="2300" dirty="0">
              <a:solidFill>
                <a:prstClr val="white"/>
              </a:solidFill>
              <a:latin typeface="Aria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0"/>
            <a:ext cx="183515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86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a:bodyPr>
          <a:lstStyle/>
          <a:p>
            <a:r>
              <a:rPr lang="en-GB" sz="3000" b="1" u="sng" dirty="0"/>
              <a:t>Stored Procedure Creation at Schema Level</a:t>
            </a:r>
          </a:p>
        </p:txBody>
      </p:sp>
      <p:sp>
        <p:nvSpPr>
          <p:cNvPr id="3" name="Content Placeholder 2"/>
          <p:cNvSpPr>
            <a:spLocks noGrp="1"/>
          </p:cNvSpPr>
          <p:nvPr>
            <p:ph idx="1"/>
          </p:nvPr>
        </p:nvSpPr>
        <p:spPr>
          <a:xfrm>
            <a:off x="0" y="764704"/>
            <a:ext cx="9144000" cy="5832648"/>
          </a:xfrm>
        </p:spPr>
        <p:txBody>
          <a:bodyPr>
            <a:normAutofit fontScale="70000" lnSpcReduction="20000"/>
          </a:bodyPr>
          <a:lstStyle/>
          <a:p>
            <a:pPr marL="0" indent="0">
              <a:buNone/>
            </a:pPr>
            <a:r>
              <a:rPr lang="en-GB" b="1" dirty="0"/>
              <a:t>CREATE OR REPLACE </a:t>
            </a:r>
            <a:r>
              <a:rPr lang="en-GB" b="1" dirty="0" err="1"/>
              <a:t>procedure_name</a:t>
            </a:r>
            <a:r>
              <a:rPr lang="en-GB" b="1" dirty="0"/>
              <a:t> </a:t>
            </a:r>
          </a:p>
          <a:p>
            <a:pPr marL="0" indent="0">
              <a:buNone/>
            </a:pPr>
            <a:r>
              <a:rPr lang="en-GB" b="1" dirty="0"/>
              <a:t>[(</a:t>
            </a:r>
            <a:r>
              <a:rPr lang="en-GB" b="1" dirty="0" err="1"/>
              <a:t>parameter_name</a:t>
            </a:r>
            <a:r>
              <a:rPr lang="en-GB" b="1" dirty="0"/>
              <a:t> [IN | OUT | IN OUT] type [, ...])]</a:t>
            </a:r>
          </a:p>
          <a:p>
            <a:pPr marL="0" indent="0">
              <a:buNone/>
            </a:pPr>
            <a:r>
              <a:rPr lang="en-GB" b="1" dirty="0"/>
              <a:t>{ IS | AS }</a:t>
            </a:r>
          </a:p>
          <a:p>
            <a:pPr marL="0" indent="0">
              <a:buNone/>
            </a:pPr>
            <a:endParaRPr lang="en-GB" b="1" dirty="0"/>
          </a:p>
          <a:p>
            <a:pPr marL="0" indent="0">
              <a:buNone/>
            </a:pPr>
            <a:r>
              <a:rPr lang="en-GB" b="1" dirty="0"/>
              <a:t>BEGIN</a:t>
            </a:r>
          </a:p>
          <a:p>
            <a:pPr marL="0" indent="0">
              <a:buNone/>
            </a:pPr>
            <a:r>
              <a:rPr lang="en-GB" b="1" dirty="0" err="1"/>
              <a:t>procedure_body</a:t>
            </a:r>
            <a:endParaRPr lang="en-GB" b="1" dirty="0"/>
          </a:p>
          <a:p>
            <a:pPr marL="0" indent="0">
              <a:buNone/>
            </a:pPr>
            <a:endParaRPr lang="en-GB" b="1" dirty="0"/>
          </a:p>
          <a:p>
            <a:pPr marL="0" indent="0">
              <a:buNone/>
            </a:pPr>
            <a:r>
              <a:rPr lang="en-GB" b="1" dirty="0"/>
              <a:t>[EXCEPTION</a:t>
            </a:r>
          </a:p>
          <a:p>
            <a:pPr marL="0" indent="0">
              <a:buNone/>
            </a:pPr>
            <a:r>
              <a:rPr lang="en-GB" b="1" dirty="0"/>
              <a:t>    </a:t>
            </a:r>
            <a:r>
              <a:rPr lang="en-GB" b="1" dirty="0" err="1"/>
              <a:t>exception_section</a:t>
            </a:r>
            <a:r>
              <a:rPr lang="en-GB" b="1" dirty="0"/>
              <a:t>]</a:t>
            </a:r>
          </a:p>
          <a:p>
            <a:pPr marL="0" indent="0">
              <a:buNone/>
            </a:pPr>
            <a:r>
              <a:rPr lang="en-GB" b="1" dirty="0"/>
              <a:t>END </a:t>
            </a:r>
            <a:r>
              <a:rPr lang="en-GB" b="1" dirty="0" err="1"/>
              <a:t>procedure_name</a:t>
            </a:r>
            <a:r>
              <a:rPr lang="en-GB" b="1" dirty="0"/>
              <a:t>;</a:t>
            </a:r>
          </a:p>
          <a:p>
            <a:pPr marL="0" indent="0">
              <a:buNone/>
            </a:pPr>
            <a:endParaRPr lang="en-GB" dirty="0"/>
          </a:p>
          <a:p>
            <a:pPr marL="0" indent="0">
              <a:buNone/>
            </a:pPr>
            <a:r>
              <a:rPr lang="en-GB" i="1" u="sng" dirty="0"/>
              <a:t>Example</a:t>
            </a:r>
          </a:p>
          <a:p>
            <a:pPr marL="0" indent="0">
              <a:buNone/>
            </a:pPr>
            <a:r>
              <a:rPr lang="en-GB" b="1" dirty="0">
                <a:solidFill>
                  <a:srgbClr val="FF0000"/>
                </a:solidFill>
              </a:rPr>
              <a:t>CREATE OR REPLACE PROCEDURE greetings</a:t>
            </a:r>
          </a:p>
          <a:p>
            <a:pPr marL="0" indent="0">
              <a:buNone/>
            </a:pPr>
            <a:r>
              <a:rPr lang="en-GB" b="1" dirty="0">
                <a:solidFill>
                  <a:srgbClr val="FF0000"/>
                </a:solidFill>
              </a:rPr>
              <a:t>AS</a:t>
            </a:r>
          </a:p>
          <a:p>
            <a:pPr marL="0" indent="0">
              <a:buNone/>
            </a:pPr>
            <a:r>
              <a:rPr lang="en-GB" b="1" dirty="0">
                <a:solidFill>
                  <a:srgbClr val="FF0000"/>
                </a:solidFill>
              </a:rPr>
              <a:t>BEGIN</a:t>
            </a:r>
          </a:p>
          <a:p>
            <a:pPr marL="0" indent="0">
              <a:buNone/>
            </a:pPr>
            <a:r>
              <a:rPr lang="en-GB" b="1" dirty="0">
                <a:solidFill>
                  <a:srgbClr val="FF0000"/>
                </a:solidFill>
              </a:rPr>
              <a:t>   </a:t>
            </a:r>
            <a:r>
              <a:rPr lang="en-GB" b="1" dirty="0" err="1">
                <a:solidFill>
                  <a:srgbClr val="FF0000"/>
                </a:solidFill>
              </a:rPr>
              <a:t>dbms_output.put_line</a:t>
            </a:r>
            <a:r>
              <a:rPr lang="en-GB" b="1" dirty="0">
                <a:solidFill>
                  <a:srgbClr val="FF0000"/>
                </a:solidFill>
              </a:rPr>
              <a:t>('Hello World!');</a:t>
            </a:r>
          </a:p>
          <a:p>
            <a:pPr marL="0" indent="0">
              <a:buNone/>
            </a:pPr>
            <a:r>
              <a:rPr lang="en-GB" b="1" dirty="0">
                <a:solidFill>
                  <a:srgbClr val="FF0000"/>
                </a:solidFill>
              </a:rPr>
              <a:t>END;</a:t>
            </a:r>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49871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a:bodyPr>
          <a:lstStyle/>
          <a:p>
            <a:r>
              <a:rPr lang="en-GB" sz="3000" b="1" u="sng" dirty="0"/>
              <a:t>Stored Procedure Creation inside a Package</a:t>
            </a:r>
          </a:p>
        </p:txBody>
      </p:sp>
      <p:sp>
        <p:nvSpPr>
          <p:cNvPr id="3" name="Content Placeholder 2"/>
          <p:cNvSpPr>
            <a:spLocks noGrp="1"/>
          </p:cNvSpPr>
          <p:nvPr>
            <p:ph idx="1"/>
          </p:nvPr>
        </p:nvSpPr>
        <p:spPr>
          <a:xfrm>
            <a:off x="0" y="764704"/>
            <a:ext cx="9144000" cy="6093296"/>
          </a:xfrm>
        </p:spPr>
        <p:txBody>
          <a:bodyPr>
            <a:normAutofit fontScale="55000" lnSpcReduction="20000"/>
          </a:bodyPr>
          <a:lstStyle/>
          <a:p>
            <a:pPr marL="0" indent="0">
              <a:buNone/>
            </a:pPr>
            <a:r>
              <a:rPr lang="en-GB" dirty="0"/>
              <a:t>CREATE OR REPLACE PACKAGE BODY </a:t>
            </a:r>
            <a:r>
              <a:rPr lang="en-GB" dirty="0" err="1"/>
              <a:t>emp_mgmt</a:t>
            </a:r>
            <a:r>
              <a:rPr lang="en-GB" dirty="0"/>
              <a:t> AS </a:t>
            </a:r>
          </a:p>
          <a:p>
            <a:pPr marL="0" indent="0">
              <a:buNone/>
            </a:pPr>
            <a:r>
              <a:rPr lang="en-GB" dirty="0"/>
              <a:t>   </a:t>
            </a:r>
            <a:r>
              <a:rPr lang="en-GB" dirty="0" err="1"/>
              <a:t>tot_emps</a:t>
            </a:r>
            <a:r>
              <a:rPr lang="en-GB" dirty="0"/>
              <a:t> NUMBER; </a:t>
            </a:r>
          </a:p>
          <a:p>
            <a:pPr marL="0" indent="0">
              <a:buNone/>
            </a:pPr>
            <a:r>
              <a:rPr lang="en-GB" dirty="0"/>
              <a:t>   </a:t>
            </a:r>
            <a:r>
              <a:rPr lang="en-GB" dirty="0" err="1"/>
              <a:t>tot_depts</a:t>
            </a:r>
            <a:r>
              <a:rPr lang="en-GB" dirty="0"/>
              <a:t> NUMBER; </a:t>
            </a:r>
          </a:p>
          <a:p>
            <a:pPr marL="0" indent="0">
              <a:buNone/>
            </a:pPr>
            <a:r>
              <a:rPr lang="en-GB" b="1" dirty="0">
                <a:solidFill>
                  <a:srgbClr val="FF0000"/>
                </a:solidFill>
              </a:rPr>
              <a:t>PROCEDURE hire </a:t>
            </a:r>
          </a:p>
          <a:p>
            <a:pPr marL="0" indent="0">
              <a:buNone/>
            </a:pPr>
            <a:r>
              <a:rPr lang="en-GB" dirty="0"/>
              <a:t>   (</a:t>
            </a:r>
            <a:r>
              <a:rPr lang="en-GB" dirty="0" err="1"/>
              <a:t>last_name</a:t>
            </a:r>
            <a:r>
              <a:rPr lang="en-GB" dirty="0"/>
              <a:t> VARCHAR2, </a:t>
            </a:r>
            <a:r>
              <a:rPr lang="en-GB" dirty="0" err="1"/>
              <a:t>job_id</a:t>
            </a:r>
            <a:r>
              <a:rPr lang="en-GB" dirty="0"/>
              <a:t> VARCHAR2, </a:t>
            </a:r>
          </a:p>
          <a:p>
            <a:pPr marL="0" indent="0">
              <a:buNone/>
            </a:pPr>
            <a:r>
              <a:rPr lang="en-GB" dirty="0"/>
              <a:t>    </a:t>
            </a:r>
            <a:r>
              <a:rPr lang="en-GB" dirty="0" err="1"/>
              <a:t>manager_id</a:t>
            </a:r>
            <a:r>
              <a:rPr lang="en-GB" dirty="0"/>
              <a:t> NUMBER, salary NUMBER, </a:t>
            </a:r>
          </a:p>
          <a:p>
            <a:pPr marL="0" indent="0">
              <a:buNone/>
            </a:pPr>
            <a:r>
              <a:rPr lang="en-GB" dirty="0"/>
              <a:t>    </a:t>
            </a:r>
            <a:r>
              <a:rPr lang="en-GB" dirty="0" err="1"/>
              <a:t>commission_pct</a:t>
            </a:r>
            <a:r>
              <a:rPr lang="en-GB" dirty="0"/>
              <a:t> NUMBER, </a:t>
            </a:r>
            <a:r>
              <a:rPr lang="en-GB" dirty="0" err="1"/>
              <a:t>department_id</a:t>
            </a:r>
            <a:r>
              <a:rPr lang="en-GB" dirty="0"/>
              <a:t> NUMBER) </a:t>
            </a:r>
          </a:p>
          <a:p>
            <a:pPr marL="0" indent="0">
              <a:buNone/>
            </a:pPr>
            <a:r>
              <a:rPr lang="en-GB" dirty="0"/>
              <a:t>   RETURN NUMBER IS </a:t>
            </a:r>
            <a:r>
              <a:rPr lang="en-GB" dirty="0" err="1"/>
              <a:t>new_empno</a:t>
            </a:r>
            <a:r>
              <a:rPr lang="en-GB" dirty="0"/>
              <a:t> NUMBER; </a:t>
            </a:r>
          </a:p>
          <a:p>
            <a:pPr marL="0" indent="0">
              <a:buNone/>
            </a:pPr>
            <a:r>
              <a:rPr lang="en-GB" dirty="0"/>
              <a:t>BEGIN </a:t>
            </a:r>
          </a:p>
          <a:p>
            <a:pPr marL="0" indent="0">
              <a:buNone/>
            </a:pPr>
            <a:r>
              <a:rPr lang="en-GB" dirty="0"/>
              <a:t>   SELECT </a:t>
            </a:r>
            <a:r>
              <a:rPr lang="en-GB" dirty="0" err="1"/>
              <a:t>employees_seq.NEXTVAL</a:t>
            </a:r>
            <a:r>
              <a:rPr lang="en-GB" dirty="0"/>
              <a:t> </a:t>
            </a:r>
          </a:p>
          <a:p>
            <a:pPr marL="0" indent="0">
              <a:buNone/>
            </a:pPr>
            <a:r>
              <a:rPr lang="en-GB" dirty="0"/>
              <a:t>      INTO </a:t>
            </a:r>
            <a:r>
              <a:rPr lang="en-GB" dirty="0" err="1"/>
              <a:t>new_empno</a:t>
            </a:r>
            <a:r>
              <a:rPr lang="en-GB" dirty="0"/>
              <a:t> </a:t>
            </a:r>
          </a:p>
          <a:p>
            <a:pPr marL="0" indent="0">
              <a:buNone/>
            </a:pPr>
            <a:r>
              <a:rPr lang="en-GB" dirty="0"/>
              <a:t>      FROM DUAL; </a:t>
            </a:r>
          </a:p>
          <a:p>
            <a:pPr marL="0" indent="0">
              <a:buNone/>
            </a:pPr>
            <a:r>
              <a:rPr lang="en-GB" dirty="0"/>
              <a:t>   INSERT INTO employees </a:t>
            </a:r>
          </a:p>
          <a:p>
            <a:pPr marL="0" indent="0">
              <a:buNone/>
            </a:pPr>
            <a:r>
              <a:rPr lang="en-GB" dirty="0"/>
              <a:t>      VALUES (</a:t>
            </a:r>
            <a:r>
              <a:rPr lang="en-GB" dirty="0" err="1"/>
              <a:t>new_empno</a:t>
            </a:r>
            <a:r>
              <a:rPr lang="en-GB" dirty="0"/>
              <a:t>, 'First', '</a:t>
            </a:r>
            <a:r>
              <a:rPr lang="en-GB" dirty="0" err="1"/>
              <a:t>Last','first.example@example.com</a:t>
            </a:r>
            <a:r>
              <a:rPr lang="en-GB" dirty="0"/>
              <a:t>', </a:t>
            </a:r>
          </a:p>
          <a:p>
            <a:pPr marL="0" indent="0">
              <a:buNone/>
            </a:pPr>
            <a:r>
              <a:rPr lang="en-GB" dirty="0"/>
              <a:t>              '(415)555-0100','18-JUN-02','IT_PROG',90000000,00, </a:t>
            </a:r>
          </a:p>
          <a:p>
            <a:pPr marL="0" indent="0">
              <a:buNone/>
            </a:pPr>
            <a:r>
              <a:rPr lang="en-GB" dirty="0"/>
              <a:t>              100,110); </a:t>
            </a:r>
          </a:p>
          <a:p>
            <a:pPr marL="0" indent="0">
              <a:buNone/>
            </a:pPr>
            <a:r>
              <a:rPr lang="en-GB" dirty="0"/>
              <a:t>      </a:t>
            </a:r>
            <a:r>
              <a:rPr lang="en-GB" dirty="0" err="1"/>
              <a:t>tot_emps</a:t>
            </a:r>
            <a:r>
              <a:rPr lang="en-GB" dirty="0"/>
              <a:t> := </a:t>
            </a:r>
            <a:r>
              <a:rPr lang="en-GB" dirty="0" err="1"/>
              <a:t>tot_emps</a:t>
            </a:r>
            <a:r>
              <a:rPr lang="en-GB" dirty="0"/>
              <a:t> + 1; </a:t>
            </a:r>
          </a:p>
          <a:p>
            <a:pPr marL="0" indent="0">
              <a:buNone/>
            </a:pPr>
            <a:r>
              <a:rPr lang="en-GB" dirty="0"/>
              <a:t>   RETURN(</a:t>
            </a:r>
            <a:r>
              <a:rPr lang="en-GB" dirty="0" err="1"/>
              <a:t>new_empno</a:t>
            </a:r>
            <a:r>
              <a:rPr lang="en-GB" dirty="0"/>
              <a:t>); </a:t>
            </a:r>
          </a:p>
          <a:p>
            <a:pPr marL="0" indent="0">
              <a:buNone/>
            </a:pPr>
            <a:r>
              <a:rPr lang="en-GB" dirty="0"/>
              <a:t>END; </a:t>
            </a:r>
          </a:p>
          <a:p>
            <a:pPr marL="0" indent="0">
              <a:buNone/>
            </a:pPr>
            <a:r>
              <a:rPr lang="en-GB" dirty="0"/>
              <a:t>END </a:t>
            </a:r>
            <a:r>
              <a:rPr lang="en-GB" dirty="0" err="1"/>
              <a:t>emp_mgmt</a:t>
            </a:r>
            <a:r>
              <a:rPr lang="en-GB" dirty="0"/>
              <a:t>; </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63701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06090"/>
          </a:xfrm>
        </p:spPr>
        <p:txBody>
          <a:bodyPr>
            <a:normAutofit fontScale="90000"/>
          </a:bodyPr>
          <a:lstStyle/>
          <a:p>
            <a:r>
              <a:rPr lang="en-GB" u="sng" dirty="0"/>
              <a:t>Stored Procedure Creation</a:t>
            </a:r>
          </a:p>
        </p:txBody>
      </p:sp>
      <p:sp>
        <p:nvSpPr>
          <p:cNvPr id="3" name="Content Placeholder 2"/>
          <p:cNvSpPr>
            <a:spLocks noGrp="1"/>
          </p:cNvSpPr>
          <p:nvPr>
            <p:ph idx="1"/>
          </p:nvPr>
        </p:nvSpPr>
        <p:spPr>
          <a:xfrm>
            <a:off x="0" y="764704"/>
            <a:ext cx="9144000" cy="5616624"/>
          </a:xfrm>
        </p:spPr>
        <p:txBody>
          <a:bodyPr>
            <a:normAutofit/>
          </a:bodyPr>
          <a:lstStyle/>
          <a:p>
            <a:pPr marL="0" indent="0">
              <a:buNone/>
            </a:pPr>
            <a:r>
              <a:rPr lang="en-GB" sz="2400" b="1" dirty="0">
                <a:solidFill>
                  <a:srgbClr val="FF0000"/>
                </a:solidFill>
              </a:rPr>
              <a:t>procedure-name</a:t>
            </a:r>
            <a:r>
              <a:rPr lang="en-GB" sz="2400" dirty="0"/>
              <a:t> specifies the name of the procedure.</a:t>
            </a:r>
          </a:p>
          <a:p>
            <a:pPr marL="0" indent="0">
              <a:buNone/>
            </a:pPr>
            <a:endParaRPr lang="en-GB" sz="2400" dirty="0"/>
          </a:p>
          <a:p>
            <a:pPr marL="0" indent="0">
              <a:buNone/>
            </a:pPr>
            <a:r>
              <a:rPr lang="en-GB" sz="2400" b="1" dirty="0">
                <a:solidFill>
                  <a:srgbClr val="FF0000"/>
                </a:solidFill>
              </a:rPr>
              <a:t>[OR REPLACE] </a:t>
            </a:r>
            <a:r>
              <a:rPr lang="en-GB" sz="2400" dirty="0"/>
              <a:t>option allows modifying an existing procedure.</a:t>
            </a:r>
          </a:p>
          <a:p>
            <a:pPr marL="0" indent="0">
              <a:buNone/>
            </a:pPr>
            <a:endParaRPr lang="en-GB" sz="2400" dirty="0"/>
          </a:p>
          <a:p>
            <a:pPr marL="0" indent="0">
              <a:buNone/>
            </a:pPr>
            <a:r>
              <a:rPr lang="en-GB" sz="2400" dirty="0"/>
              <a:t>The optional parameter list contains name, mode and types of the parameters. </a:t>
            </a:r>
            <a:r>
              <a:rPr lang="en-GB" sz="2400" b="1" u="sng" dirty="0"/>
              <a:t>IN represents that value will be passed from outside and OUT represents that this parameter will be used to return a value outside of the procedure.</a:t>
            </a:r>
          </a:p>
          <a:p>
            <a:pPr marL="0" indent="0">
              <a:buNone/>
            </a:pPr>
            <a:endParaRPr lang="en-GB" sz="2400" dirty="0"/>
          </a:p>
          <a:p>
            <a:pPr marL="0" indent="0">
              <a:buNone/>
            </a:pPr>
            <a:r>
              <a:rPr lang="en-GB" sz="2400" b="1" dirty="0">
                <a:solidFill>
                  <a:srgbClr val="FF0000"/>
                </a:solidFill>
              </a:rPr>
              <a:t>procedure-body</a:t>
            </a:r>
            <a:r>
              <a:rPr lang="en-GB" sz="2400" dirty="0"/>
              <a:t> contains the executable part.</a:t>
            </a:r>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38500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88"/>
            <a:ext cx="8229600" cy="479260"/>
          </a:xfrm>
        </p:spPr>
        <p:txBody>
          <a:bodyPr>
            <a:normAutofit fontScale="90000"/>
          </a:bodyPr>
          <a:lstStyle/>
          <a:p>
            <a:r>
              <a:rPr lang="en-GB" sz="3000" u="sng" dirty="0"/>
              <a:t>Stored Procedures Execution &amp; Deletion</a:t>
            </a:r>
          </a:p>
        </p:txBody>
      </p:sp>
      <p:sp>
        <p:nvSpPr>
          <p:cNvPr id="3" name="Content Placeholder 2"/>
          <p:cNvSpPr>
            <a:spLocks noGrp="1"/>
          </p:cNvSpPr>
          <p:nvPr>
            <p:ph idx="1"/>
          </p:nvPr>
        </p:nvSpPr>
        <p:spPr>
          <a:xfrm>
            <a:off x="0" y="418232"/>
            <a:ext cx="9144000" cy="6120680"/>
          </a:xfrm>
        </p:spPr>
        <p:txBody>
          <a:bodyPr>
            <a:normAutofit fontScale="70000" lnSpcReduction="20000"/>
          </a:bodyPr>
          <a:lstStyle/>
          <a:p>
            <a:r>
              <a:rPr lang="en-GB" sz="2500" b="1" u="sng" dirty="0"/>
              <a:t>A standalone procedure can be called in two ways</a:t>
            </a:r>
            <a:r>
              <a:rPr lang="en-GB" sz="2500" b="1" dirty="0"/>
              <a:t>:</a:t>
            </a:r>
          </a:p>
          <a:p>
            <a:pPr marL="0" indent="0">
              <a:buNone/>
            </a:pPr>
            <a:endParaRPr lang="en-GB" sz="2500" b="1" dirty="0"/>
          </a:p>
          <a:p>
            <a:pPr marL="0" indent="0">
              <a:buNone/>
            </a:pPr>
            <a:r>
              <a:rPr lang="en-GB" sz="2500" b="1" dirty="0"/>
              <a:t>1. </a:t>
            </a:r>
            <a:r>
              <a:rPr lang="en-GB" sz="2500" b="1" u="sng" dirty="0"/>
              <a:t>Using the EXECUTE keyword</a:t>
            </a:r>
          </a:p>
          <a:p>
            <a:pPr marL="0" indent="0">
              <a:buNone/>
            </a:pPr>
            <a:r>
              <a:rPr lang="en-GB" sz="2500" b="1" dirty="0"/>
              <a:t>2. </a:t>
            </a:r>
            <a:r>
              <a:rPr lang="en-GB" sz="2500" b="1" u="sng" dirty="0"/>
              <a:t>Calling the name of the procedure from a PL/SQL block</a:t>
            </a:r>
          </a:p>
          <a:p>
            <a:pPr marL="0" indent="0">
              <a:buNone/>
            </a:pPr>
            <a:endParaRPr lang="en-GB" sz="2500" b="1" u="sng" dirty="0"/>
          </a:p>
          <a:p>
            <a:pPr marL="0" indent="0">
              <a:buNone/>
            </a:pPr>
            <a:r>
              <a:rPr lang="en-GB" dirty="0"/>
              <a:t>The procedure 'greetings' can be called with the EXECUTE keyword:</a:t>
            </a:r>
          </a:p>
          <a:p>
            <a:pPr marL="0" indent="0">
              <a:buNone/>
            </a:pPr>
            <a:endParaRPr lang="en-GB" dirty="0"/>
          </a:p>
          <a:p>
            <a:pPr marL="0" indent="0">
              <a:buNone/>
            </a:pPr>
            <a:r>
              <a:rPr lang="en-GB" dirty="0">
                <a:solidFill>
                  <a:srgbClr val="FF0000"/>
                </a:solidFill>
              </a:rPr>
              <a:t>EXECUTE greetings;</a:t>
            </a:r>
          </a:p>
          <a:p>
            <a:pPr marL="0" indent="0">
              <a:buNone/>
            </a:pPr>
            <a:endParaRPr lang="en-GB" dirty="0"/>
          </a:p>
          <a:p>
            <a:pPr marL="0" indent="0">
              <a:buNone/>
            </a:pPr>
            <a:r>
              <a:rPr lang="en-GB" dirty="0"/>
              <a:t>The procedure can also be called from another PL/SQL block:</a:t>
            </a:r>
          </a:p>
          <a:p>
            <a:pPr marL="0" indent="0">
              <a:buNone/>
            </a:pPr>
            <a:endParaRPr lang="en-GB" dirty="0"/>
          </a:p>
          <a:p>
            <a:pPr marL="0" indent="0">
              <a:buNone/>
            </a:pPr>
            <a:r>
              <a:rPr lang="en-GB" dirty="0">
                <a:solidFill>
                  <a:srgbClr val="FF0000"/>
                </a:solidFill>
              </a:rPr>
              <a:t>BEGIN</a:t>
            </a:r>
          </a:p>
          <a:p>
            <a:pPr marL="0" indent="0">
              <a:buNone/>
            </a:pPr>
            <a:r>
              <a:rPr lang="en-GB" dirty="0">
                <a:solidFill>
                  <a:srgbClr val="FF0000"/>
                </a:solidFill>
              </a:rPr>
              <a:t>   greetings;</a:t>
            </a:r>
          </a:p>
          <a:p>
            <a:pPr marL="0" indent="0">
              <a:buNone/>
            </a:pPr>
            <a:r>
              <a:rPr lang="en-GB" dirty="0">
                <a:solidFill>
                  <a:srgbClr val="FF0000"/>
                </a:solidFill>
              </a:rPr>
              <a:t>END;</a:t>
            </a:r>
          </a:p>
          <a:p>
            <a:pPr marL="0" indent="0">
              <a:buNone/>
            </a:pPr>
            <a:endParaRPr lang="en-GB" dirty="0">
              <a:solidFill>
                <a:srgbClr val="FF0000"/>
              </a:solidFill>
            </a:endParaRPr>
          </a:p>
          <a:p>
            <a:pPr marL="0" indent="0">
              <a:buNone/>
            </a:pPr>
            <a:r>
              <a:rPr lang="en-GB" dirty="0"/>
              <a:t>A standalone procedure is deleted with the DROP PROCEDURE statement. Syntax for deleting a procedure is:</a:t>
            </a:r>
            <a:endParaRPr lang="en-GB" dirty="0">
              <a:solidFill>
                <a:srgbClr val="FF0000"/>
              </a:solidFill>
            </a:endParaRPr>
          </a:p>
          <a:p>
            <a:pPr marL="0" indent="0">
              <a:buNone/>
            </a:pPr>
            <a:r>
              <a:rPr lang="en-GB" dirty="0">
                <a:solidFill>
                  <a:srgbClr val="FF0000"/>
                </a:solidFill>
              </a:rPr>
              <a:t>DROP PROCEDURE procedure-name;</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27439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490066"/>
          </a:xfrm>
        </p:spPr>
        <p:txBody>
          <a:bodyPr>
            <a:normAutofit fontScale="90000"/>
          </a:bodyPr>
          <a:lstStyle/>
          <a:p>
            <a:r>
              <a:rPr lang="en-GB" sz="3000" u="sng" dirty="0"/>
              <a:t>General Format of PL/SQL Procedure:</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48680"/>
            <a:ext cx="5931769"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68144" y="692696"/>
            <a:ext cx="3275856" cy="5632311"/>
          </a:xfrm>
          <a:prstGeom prst="rect">
            <a:avLst/>
          </a:prstGeom>
        </p:spPr>
        <p:txBody>
          <a:bodyPr wrap="square">
            <a:spAutoFit/>
          </a:bodyPr>
          <a:lstStyle/>
          <a:p>
            <a:r>
              <a:rPr lang="en-GB" dirty="0"/>
              <a:t>The portion of the procedure definition that comes before the AS/IS keyword is called the procedure header or signature. The header provides all the information a programmer needs to call that procedure.</a:t>
            </a:r>
          </a:p>
          <a:p>
            <a:endParaRPr lang="en-GB" dirty="0"/>
          </a:p>
          <a:p>
            <a:r>
              <a:rPr lang="en-GB" dirty="0"/>
              <a:t>The body of the procedure is the code required to implement that procedure; it consists of the declaration, execution, and exception sections of the procedure.</a:t>
            </a:r>
          </a:p>
          <a:p>
            <a:endParaRPr lang="en-GB" dirty="0"/>
          </a:p>
          <a:p>
            <a:r>
              <a:rPr lang="en-GB" dirty="0"/>
              <a:t>You can append the name of the procedure directly after the END keyword when you</a:t>
            </a:r>
          </a:p>
          <a:p>
            <a:r>
              <a:rPr lang="en-GB" dirty="0"/>
              <a:t>complete your procedure.</a:t>
            </a:r>
          </a:p>
        </p:txBody>
      </p:sp>
    </p:spTree>
    <p:extLst>
      <p:ext uri="{BB962C8B-B14F-4D97-AF65-F5344CB8AC3E}">
        <p14:creationId xmlns:p14="http://schemas.microsoft.com/office/powerpoint/2010/main" val="47765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fontScale="90000"/>
          </a:bodyPr>
          <a:lstStyle/>
          <a:p>
            <a:r>
              <a:rPr lang="en-GB" u="sng" dirty="0"/>
              <a:t>Passing Parameters</a:t>
            </a:r>
          </a:p>
        </p:txBody>
      </p:sp>
      <p:sp>
        <p:nvSpPr>
          <p:cNvPr id="3" name="Content Placeholder 2"/>
          <p:cNvSpPr>
            <a:spLocks noGrp="1"/>
          </p:cNvSpPr>
          <p:nvPr>
            <p:ph idx="1"/>
          </p:nvPr>
        </p:nvSpPr>
        <p:spPr>
          <a:xfrm>
            <a:off x="0" y="692696"/>
            <a:ext cx="9144000" cy="5832648"/>
          </a:xfrm>
        </p:spPr>
        <p:txBody>
          <a:bodyPr>
            <a:normAutofit/>
          </a:bodyPr>
          <a:lstStyle/>
          <a:p>
            <a:pPr marL="0" indent="0">
              <a:buNone/>
            </a:pPr>
            <a:r>
              <a:rPr lang="en-GB" dirty="0"/>
              <a:t>We can pass parameters to procedures in three ways.</a:t>
            </a:r>
          </a:p>
          <a:p>
            <a:pPr marL="0" indent="0">
              <a:buNone/>
            </a:pPr>
            <a:endParaRPr lang="en-GB" dirty="0"/>
          </a:p>
          <a:p>
            <a:pPr marL="0" indent="0">
              <a:buNone/>
            </a:pPr>
            <a:r>
              <a:rPr lang="en-GB" dirty="0"/>
              <a:t>1) </a:t>
            </a:r>
            <a:r>
              <a:rPr lang="en-GB" b="1" dirty="0">
                <a:solidFill>
                  <a:srgbClr val="FF0000"/>
                </a:solidFill>
              </a:rPr>
              <a:t>IN-parameters</a:t>
            </a:r>
          </a:p>
          <a:p>
            <a:pPr marL="0" indent="0">
              <a:buNone/>
            </a:pPr>
            <a:endParaRPr lang="en-GB" dirty="0"/>
          </a:p>
          <a:p>
            <a:pPr marL="0" indent="0">
              <a:buNone/>
            </a:pPr>
            <a:r>
              <a:rPr lang="en-GB" dirty="0"/>
              <a:t>2) </a:t>
            </a:r>
            <a:r>
              <a:rPr lang="en-GB" b="1" dirty="0">
                <a:solidFill>
                  <a:srgbClr val="FF0000"/>
                </a:solidFill>
              </a:rPr>
              <a:t>OUT-parameters</a:t>
            </a:r>
          </a:p>
          <a:p>
            <a:pPr marL="0" indent="0">
              <a:buNone/>
            </a:pPr>
            <a:endParaRPr lang="en-GB" dirty="0"/>
          </a:p>
          <a:p>
            <a:pPr marL="0" indent="0">
              <a:buNone/>
            </a:pPr>
            <a:r>
              <a:rPr lang="en-GB" dirty="0"/>
              <a:t>3) </a:t>
            </a:r>
            <a:r>
              <a:rPr lang="en-GB" b="1" dirty="0">
                <a:solidFill>
                  <a:srgbClr val="FF0000"/>
                </a:solidFill>
              </a:rPr>
              <a:t>IN OUT-parameters</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96293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a:bodyPr>
          <a:lstStyle/>
          <a:p>
            <a:r>
              <a:rPr lang="en-GB" sz="3000" u="sng" dirty="0"/>
              <a:t>Stored Procedures &amp; Oracle Developer</a:t>
            </a:r>
          </a:p>
        </p:txBody>
      </p:sp>
      <p:sp>
        <p:nvSpPr>
          <p:cNvPr id="3" name="Content Placeholder 2"/>
          <p:cNvSpPr>
            <a:spLocks noGrp="1"/>
          </p:cNvSpPr>
          <p:nvPr>
            <p:ph idx="1"/>
          </p:nvPr>
        </p:nvSpPr>
        <p:spPr>
          <a:xfrm>
            <a:off x="539552" y="620688"/>
            <a:ext cx="8147248" cy="5505475"/>
          </a:xfrm>
        </p:spPr>
        <p:txBody>
          <a:bodyPr/>
          <a:lstStyle/>
          <a:p>
            <a:r>
              <a:rPr lang="en-GB" dirty="0"/>
              <a:t>In the Connections navigation hierarchy, right-click Procedures.</a:t>
            </a:r>
          </a:p>
          <a:p>
            <a:endParaRPr lang="en-GB" dirty="0"/>
          </a:p>
          <a:p>
            <a:r>
              <a:rPr lang="en-GB" dirty="0"/>
              <a:t>Select New Procedure.</a:t>
            </a:r>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448" y="2924944"/>
            <a:ext cx="3024336" cy="332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1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a:bodyPr>
          <a:lstStyle/>
          <a:p>
            <a:r>
              <a:rPr lang="en-GB" sz="3000" u="sng" dirty="0"/>
              <a:t>Stored Procedures &amp; Oracle Developer</a:t>
            </a:r>
          </a:p>
        </p:txBody>
      </p:sp>
      <p:sp>
        <p:nvSpPr>
          <p:cNvPr id="3" name="Content Placeholder 2"/>
          <p:cNvSpPr>
            <a:spLocks noGrp="1"/>
          </p:cNvSpPr>
          <p:nvPr>
            <p:ph idx="1"/>
          </p:nvPr>
        </p:nvSpPr>
        <p:spPr>
          <a:xfrm>
            <a:off x="539552" y="620688"/>
            <a:ext cx="8147248" cy="5505475"/>
          </a:xfrm>
        </p:spPr>
        <p:txBody>
          <a:bodyPr/>
          <a:lstStyle/>
          <a:p>
            <a:r>
              <a:rPr lang="en-GB" sz="1800" dirty="0"/>
              <a:t>In the New Procedure window, set the following parameters:</a:t>
            </a:r>
          </a:p>
          <a:p>
            <a:pPr marL="0" indent="0">
              <a:buNone/>
            </a:pPr>
            <a:r>
              <a:rPr lang="en-GB" sz="1800" dirty="0"/>
              <a:t>-</a:t>
            </a:r>
            <a:r>
              <a:rPr lang="en-GB" sz="1800" u="sng" dirty="0"/>
              <a:t>Ensure that you define a name for the Schema.</a:t>
            </a:r>
          </a:p>
          <a:p>
            <a:pPr marL="0" indent="0">
              <a:buNone/>
            </a:pPr>
            <a:r>
              <a:rPr lang="en-GB" sz="1800" dirty="0"/>
              <a:t>-</a:t>
            </a:r>
            <a:r>
              <a:rPr lang="en-GB" sz="1800" u="sng" dirty="0"/>
              <a:t>Ensure that you set a name for the stored procedure.</a:t>
            </a:r>
          </a:p>
          <a:p>
            <a:pPr marL="0" indent="0">
              <a:buNone/>
            </a:pPr>
            <a:r>
              <a:rPr lang="en-GB" sz="1800" dirty="0"/>
              <a:t>In the Parameters tab, click the Add Column icon ('plus' sign) and specify the first parameter of the procedure.</a:t>
            </a:r>
          </a:p>
          <a:p>
            <a:pPr marL="0" indent="0">
              <a:buNone/>
            </a:pPr>
            <a:endParaRPr lang="en-GB" dirty="0"/>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4693274" cy="465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45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3935"/>
          </a:xfrm>
        </p:spPr>
        <p:txBody>
          <a:bodyPr/>
          <a:lstStyle/>
          <a:p>
            <a:r>
              <a:rPr lang="en-GB" u="sng" dirty="0"/>
              <a:t>Functions</a:t>
            </a:r>
          </a:p>
        </p:txBody>
      </p:sp>
      <p:sp>
        <p:nvSpPr>
          <p:cNvPr id="3" name="Content Placeholder 2"/>
          <p:cNvSpPr>
            <a:spLocks noGrp="1"/>
          </p:cNvSpPr>
          <p:nvPr>
            <p:ph idx="1"/>
          </p:nvPr>
        </p:nvSpPr>
        <p:spPr>
          <a:xfrm>
            <a:off x="457200" y="1268760"/>
            <a:ext cx="8229600" cy="4857403"/>
          </a:xfrm>
        </p:spPr>
        <p:txBody>
          <a:bodyPr>
            <a:normAutofit lnSpcReduction="10000"/>
          </a:bodyPr>
          <a:lstStyle/>
          <a:p>
            <a:pPr algn="just"/>
            <a:r>
              <a:rPr lang="en-GB" sz="2000" dirty="0"/>
              <a:t>A function is a named PL/SQL Block which is similar to a procedure. </a:t>
            </a:r>
            <a:r>
              <a:rPr lang="en-GB" sz="2000" b="1" u="sng" dirty="0"/>
              <a:t>The major difference between a procedure and a function is, a function must always return a value, but a procedure may not return a value</a:t>
            </a:r>
            <a:r>
              <a:rPr lang="en-GB" sz="2000" dirty="0"/>
              <a:t>.</a:t>
            </a:r>
          </a:p>
          <a:p>
            <a:pPr algn="just"/>
            <a:endParaRPr lang="en-GB" sz="2000" dirty="0"/>
          </a:p>
          <a:p>
            <a:pPr algn="just"/>
            <a:r>
              <a:rPr lang="en-GB" sz="2000" dirty="0"/>
              <a:t>The simplified syntax for the CREATE OR REPLACE PROCEDURE statement is as follows:</a:t>
            </a:r>
          </a:p>
          <a:p>
            <a:pPr algn="just"/>
            <a:endParaRPr lang="en-GB" sz="2000" b="1" dirty="0"/>
          </a:p>
          <a:p>
            <a:pPr marL="0" indent="0" algn="just">
              <a:buNone/>
            </a:pPr>
            <a:r>
              <a:rPr lang="en-GB" sz="2000" b="1" dirty="0">
                <a:solidFill>
                  <a:srgbClr val="FF0000"/>
                </a:solidFill>
              </a:rPr>
              <a:t>CREATE [OR REPLACE] FUNCTION </a:t>
            </a:r>
            <a:r>
              <a:rPr lang="en-GB" sz="2000" b="1" dirty="0" err="1">
                <a:solidFill>
                  <a:srgbClr val="FF0000"/>
                </a:solidFill>
              </a:rPr>
              <a:t>function_name</a:t>
            </a:r>
            <a:endParaRPr lang="en-GB" sz="2000" b="1" dirty="0">
              <a:solidFill>
                <a:srgbClr val="FF0000"/>
              </a:solidFill>
            </a:endParaRPr>
          </a:p>
          <a:p>
            <a:pPr marL="0" indent="0" algn="just">
              <a:buNone/>
            </a:pPr>
            <a:r>
              <a:rPr lang="en-GB" sz="2000" b="1" dirty="0">
                <a:solidFill>
                  <a:srgbClr val="FF0000"/>
                </a:solidFill>
              </a:rPr>
              <a:t>[(</a:t>
            </a:r>
            <a:r>
              <a:rPr lang="en-GB" sz="2000" b="1" dirty="0" err="1">
                <a:solidFill>
                  <a:srgbClr val="FF0000"/>
                </a:solidFill>
              </a:rPr>
              <a:t>parameter_name</a:t>
            </a:r>
            <a:r>
              <a:rPr lang="en-GB" sz="2000" b="1" dirty="0">
                <a:solidFill>
                  <a:srgbClr val="FF0000"/>
                </a:solidFill>
              </a:rPr>
              <a:t> [IN | OUT | IN OUT] type [, ...])]</a:t>
            </a:r>
          </a:p>
          <a:p>
            <a:pPr marL="0" indent="0" algn="just">
              <a:buNone/>
            </a:pPr>
            <a:r>
              <a:rPr lang="en-GB" sz="2000" b="1" dirty="0">
                <a:solidFill>
                  <a:srgbClr val="FF0000"/>
                </a:solidFill>
              </a:rPr>
              <a:t>RETURN </a:t>
            </a:r>
            <a:r>
              <a:rPr lang="en-GB" sz="2000" b="1" dirty="0" err="1">
                <a:solidFill>
                  <a:srgbClr val="FF0000"/>
                </a:solidFill>
              </a:rPr>
              <a:t>return_datatype</a:t>
            </a:r>
            <a:endParaRPr lang="en-GB" sz="2000" b="1" dirty="0">
              <a:solidFill>
                <a:srgbClr val="FF0000"/>
              </a:solidFill>
            </a:endParaRPr>
          </a:p>
          <a:p>
            <a:pPr marL="0" indent="0" algn="just">
              <a:buNone/>
            </a:pPr>
            <a:r>
              <a:rPr lang="en-GB" sz="2000" b="1" dirty="0">
                <a:solidFill>
                  <a:srgbClr val="FF0000"/>
                </a:solidFill>
              </a:rPr>
              <a:t>{IS | AS}</a:t>
            </a:r>
          </a:p>
          <a:p>
            <a:pPr marL="0" indent="0" algn="just">
              <a:buNone/>
            </a:pPr>
            <a:r>
              <a:rPr lang="en-GB" sz="2000" b="1" dirty="0">
                <a:solidFill>
                  <a:srgbClr val="FF0000"/>
                </a:solidFill>
              </a:rPr>
              <a:t>BEGIN</a:t>
            </a:r>
          </a:p>
          <a:p>
            <a:pPr marL="0" indent="0" algn="just">
              <a:buNone/>
            </a:pPr>
            <a:r>
              <a:rPr lang="en-GB" sz="2000" b="1" dirty="0">
                <a:solidFill>
                  <a:srgbClr val="FF0000"/>
                </a:solidFill>
              </a:rPr>
              <a:t>   &lt; </a:t>
            </a:r>
            <a:r>
              <a:rPr lang="en-GB" sz="2000" b="1" dirty="0" err="1">
                <a:solidFill>
                  <a:srgbClr val="FF0000"/>
                </a:solidFill>
              </a:rPr>
              <a:t>function_body</a:t>
            </a:r>
            <a:r>
              <a:rPr lang="en-GB" sz="2000" b="1" dirty="0">
                <a:solidFill>
                  <a:srgbClr val="FF0000"/>
                </a:solidFill>
              </a:rPr>
              <a:t> &gt;</a:t>
            </a:r>
          </a:p>
          <a:p>
            <a:pPr marL="0" indent="0" algn="just">
              <a:buNone/>
            </a:pPr>
            <a:r>
              <a:rPr lang="en-GB" sz="2000" b="1" dirty="0">
                <a:solidFill>
                  <a:srgbClr val="FF0000"/>
                </a:solidFill>
              </a:rPr>
              <a:t>END [</a:t>
            </a:r>
            <a:r>
              <a:rPr lang="en-GB" sz="2000" b="1" dirty="0" err="1">
                <a:solidFill>
                  <a:srgbClr val="FF0000"/>
                </a:solidFill>
              </a:rPr>
              <a:t>function_name</a:t>
            </a:r>
            <a:r>
              <a:rPr lang="en-GB" sz="2000" b="1" dirty="0">
                <a:solidFill>
                  <a:srgbClr val="FF0000"/>
                </a:solidFill>
              </a:rPr>
              <a:t>];</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74534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562074"/>
          </a:xfrm>
        </p:spPr>
        <p:txBody>
          <a:bodyPr>
            <a:normAutofit fontScale="90000"/>
          </a:bodyPr>
          <a:lstStyle/>
          <a:p>
            <a:r>
              <a:rPr lang="en-GB" u="sng" dirty="0"/>
              <a:t>Functions</a:t>
            </a:r>
          </a:p>
        </p:txBody>
      </p:sp>
      <p:sp>
        <p:nvSpPr>
          <p:cNvPr id="3" name="Content Placeholder 2"/>
          <p:cNvSpPr>
            <a:spLocks noGrp="1"/>
          </p:cNvSpPr>
          <p:nvPr>
            <p:ph idx="1"/>
          </p:nvPr>
        </p:nvSpPr>
        <p:spPr>
          <a:xfrm>
            <a:off x="457200" y="594074"/>
            <a:ext cx="8229600" cy="4525963"/>
          </a:xfrm>
        </p:spPr>
        <p:txBody>
          <a:bodyPr>
            <a:noAutofit/>
          </a:bodyPr>
          <a:lstStyle/>
          <a:p>
            <a:r>
              <a:rPr lang="en-GB" sz="2000" b="1" dirty="0">
                <a:solidFill>
                  <a:srgbClr val="FF0000"/>
                </a:solidFill>
              </a:rPr>
              <a:t>function-name </a:t>
            </a:r>
            <a:r>
              <a:rPr lang="en-GB" sz="2000" dirty="0"/>
              <a:t>specifies the name of the function.</a:t>
            </a:r>
          </a:p>
          <a:p>
            <a:endParaRPr lang="en-GB" sz="2000" dirty="0"/>
          </a:p>
          <a:p>
            <a:r>
              <a:rPr lang="en-GB" sz="2000" b="1" dirty="0">
                <a:solidFill>
                  <a:srgbClr val="FF0000"/>
                </a:solidFill>
              </a:rPr>
              <a:t>[OR REPLACE] </a:t>
            </a:r>
            <a:r>
              <a:rPr lang="en-GB" sz="2000" dirty="0"/>
              <a:t>option allows modifying an existing function.</a:t>
            </a:r>
          </a:p>
          <a:p>
            <a:endParaRPr lang="en-GB" sz="2000" dirty="0"/>
          </a:p>
          <a:p>
            <a:r>
              <a:rPr lang="en-GB" sz="2000" dirty="0"/>
              <a:t>The optional </a:t>
            </a:r>
            <a:r>
              <a:rPr lang="en-GB" sz="2000" b="1" dirty="0">
                <a:solidFill>
                  <a:srgbClr val="FF0000"/>
                </a:solidFill>
              </a:rPr>
              <a:t>parameter list </a:t>
            </a:r>
            <a:r>
              <a:rPr lang="en-GB" sz="2000" dirty="0"/>
              <a:t>contains name, mode and types of the parameters. IN represents that value will be passed from outside and OUT represents that this parameter will be used to return a value outside of the procedure.</a:t>
            </a:r>
          </a:p>
          <a:p>
            <a:endParaRPr lang="en-GB" sz="2000" dirty="0"/>
          </a:p>
          <a:p>
            <a:r>
              <a:rPr lang="en-GB" sz="2000" b="1" dirty="0">
                <a:solidFill>
                  <a:srgbClr val="FF0000"/>
                </a:solidFill>
              </a:rPr>
              <a:t>The function must contain a return statement.</a:t>
            </a:r>
          </a:p>
          <a:p>
            <a:endParaRPr lang="en-GB" sz="2000" dirty="0"/>
          </a:p>
          <a:p>
            <a:r>
              <a:rPr lang="en-GB" sz="1700" b="1" dirty="0">
                <a:solidFill>
                  <a:srgbClr val="FF0000"/>
                </a:solidFill>
              </a:rPr>
              <a:t>RETURN </a:t>
            </a:r>
            <a:r>
              <a:rPr lang="en-GB" sz="1700" dirty="0"/>
              <a:t>clause specifies that data type you are going to return from the function.</a:t>
            </a:r>
          </a:p>
          <a:p>
            <a:endParaRPr lang="en-GB" sz="1700" dirty="0"/>
          </a:p>
          <a:p>
            <a:r>
              <a:rPr lang="en-GB" sz="1700" b="1" dirty="0">
                <a:solidFill>
                  <a:srgbClr val="FF0000"/>
                </a:solidFill>
              </a:rPr>
              <a:t>function-body </a:t>
            </a:r>
            <a:r>
              <a:rPr lang="en-GB" sz="1700" dirty="0"/>
              <a:t>contains the executable part.</a:t>
            </a:r>
          </a:p>
          <a:p>
            <a:endParaRPr lang="en-GB" sz="1700" dirty="0"/>
          </a:p>
          <a:p>
            <a:r>
              <a:rPr lang="en-GB" sz="1700" dirty="0"/>
              <a:t>The </a:t>
            </a:r>
            <a:r>
              <a:rPr lang="en-GB" sz="1700" b="1" dirty="0">
                <a:solidFill>
                  <a:srgbClr val="FF0000"/>
                </a:solidFill>
              </a:rPr>
              <a:t>AS keyword </a:t>
            </a:r>
            <a:r>
              <a:rPr lang="en-GB" sz="1700" dirty="0"/>
              <a:t>is used instead of the IS keyword for creating a standalone function.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428697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Some questions...</a:t>
            </a:r>
          </a:p>
        </p:txBody>
      </p:sp>
      <p:sp>
        <p:nvSpPr>
          <p:cNvPr id="3" name="Content Placeholder 2"/>
          <p:cNvSpPr>
            <a:spLocks noGrp="1"/>
          </p:cNvSpPr>
          <p:nvPr>
            <p:ph idx="1"/>
          </p:nvPr>
        </p:nvSpPr>
        <p:spPr>
          <a:xfrm>
            <a:off x="457200" y="1600200"/>
            <a:ext cx="8229600" cy="5141168"/>
          </a:xfrm>
        </p:spPr>
        <p:txBody>
          <a:bodyPr>
            <a:normAutofit fontScale="85000" lnSpcReduction="20000"/>
          </a:bodyPr>
          <a:lstStyle/>
          <a:p>
            <a:r>
              <a:rPr lang="en-GB" dirty="0"/>
              <a:t>What is a Procedure?</a:t>
            </a:r>
          </a:p>
          <a:p>
            <a:endParaRPr lang="en-GB" dirty="0"/>
          </a:p>
          <a:p>
            <a:r>
              <a:rPr lang="en-GB" dirty="0"/>
              <a:t>What is a Stored Procedure?</a:t>
            </a:r>
          </a:p>
          <a:p>
            <a:endParaRPr lang="en-GB" dirty="0"/>
          </a:p>
          <a:p>
            <a:r>
              <a:rPr lang="en-GB" dirty="0"/>
              <a:t>What is a Function?</a:t>
            </a:r>
          </a:p>
          <a:p>
            <a:endParaRPr lang="en-GB" dirty="0"/>
          </a:p>
          <a:p>
            <a:pPr marL="0" indent="0" algn="ctr">
              <a:buNone/>
            </a:pPr>
            <a:r>
              <a:rPr lang="en-GB" b="1" dirty="0">
                <a:solidFill>
                  <a:srgbClr val="FF0000"/>
                </a:solidFill>
              </a:rPr>
              <a:t>Three </a:t>
            </a:r>
            <a:r>
              <a:rPr lang="en-GB" b="1" u="sng" dirty="0">
                <a:solidFill>
                  <a:srgbClr val="FF0000"/>
                </a:solidFill>
              </a:rPr>
              <a:t>similar</a:t>
            </a:r>
            <a:r>
              <a:rPr lang="en-GB" b="1" dirty="0">
                <a:solidFill>
                  <a:srgbClr val="FF0000"/>
                </a:solidFill>
              </a:rPr>
              <a:t> but</a:t>
            </a:r>
            <a:r>
              <a:rPr lang="en-GB" b="1" u="sng" dirty="0">
                <a:solidFill>
                  <a:srgbClr val="FF0000"/>
                </a:solidFill>
              </a:rPr>
              <a:t> different </a:t>
            </a:r>
            <a:r>
              <a:rPr lang="en-GB" b="1" dirty="0">
                <a:solidFill>
                  <a:srgbClr val="FF0000"/>
                </a:solidFill>
              </a:rPr>
              <a:t>things</a:t>
            </a:r>
          </a:p>
          <a:p>
            <a:pPr marL="0" indent="0" algn="ctr">
              <a:buNone/>
            </a:pPr>
            <a:endParaRPr lang="en-GB" b="1" dirty="0">
              <a:solidFill>
                <a:srgbClr val="FF0000"/>
              </a:solidFill>
            </a:endParaRPr>
          </a:p>
          <a:p>
            <a:pPr marL="0" indent="0">
              <a:buNone/>
            </a:pPr>
            <a:r>
              <a:rPr lang="en-GB" dirty="0"/>
              <a:t>•   </a:t>
            </a:r>
            <a:r>
              <a:rPr lang="en-GB" sz="2900" b="1" u="sng" dirty="0"/>
              <a:t>Subprograms are named PL/SQL blocks that </a:t>
            </a:r>
          </a:p>
          <a:p>
            <a:pPr marL="0" indent="0">
              <a:buNone/>
            </a:pPr>
            <a:r>
              <a:rPr lang="en-GB" sz="2900" b="1" dirty="0"/>
              <a:t>    </a:t>
            </a:r>
            <a:r>
              <a:rPr lang="en-GB" sz="2900" b="1" u="sng" dirty="0"/>
              <a:t>can take parameters and be invoked. PL/SQL has </a:t>
            </a:r>
          </a:p>
          <a:p>
            <a:pPr marL="0" indent="0">
              <a:buNone/>
            </a:pPr>
            <a:r>
              <a:rPr lang="en-GB" sz="2900" b="1" dirty="0"/>
              <a:t>    </a:t>
            </a:r>
            <a:r>
              <a:rPr lang="en-GB" sz="2900" b="1" u="sng" dirty="0"/>
              <a:t>two types of subprograms called  procedures and </a:t>
            </a:r>
          </a:p>
          <a:p>
            <a:pPr marL="0" indent="0">
              <a:buNone/>
            </a:pPr>
            <a:r>
              <a:rPr lang="en-GB" sz="2900" b="1" dirty="0"/>
              <a:t>    </a:t>
            </a:r>
            <a:r>
              <a:rPr lang="en-GB" sz="2900" b="1" u="sng" dirty="0"/>
              <a:t>functions</a:t>
            </a:r>
          </a:p>
          <a:p>
            <a:pPr marL="0" indent="0" algn="ctr">
              <a:buNone/>
            </a:pPr>
            <a:endParaRPr lang="en-GB" b="1" dirty="0">
              <a:solidFill>
                <a:srgbClr val="FF0000"/>
              </a:solidFill>
            </a:endParaRPr>
          </a:p>
        </p:txBody>
      </p:sp>
      <p:sp>
        <p:nvSpPr>
          <p:cNvPr id="4" name="Footer Placeholder 3"/>
          <p:cNvSpPr>
            <a:spLocks noGrp="1"/>
          </p:cNvSpPr>
          <p:nvPr>
            <p:ph type="ftr" sz="quarter" idx="11"/>
          </p:nvPr>
        </p:nvSpPr>
        <p:spPr/>
        <p:txBody>
          <a:bodyPr/>
          <a:lstStyle/>
          <a:p>
            <a:r>
              <a:rPr lang="en-US"/>
              <a:t>Advanced Databases and Client-Server Apps</a:t>
            </a:r>
            <a:endParaRPr lang="en-GB" dirty="0"/>
          </a:p>
        </p:txBody>
      </p:sp>
    </p:spTree>
    <p:extLst>
      <p:ext uri="{BB962C8B-B14F-4D97-AF65-F5344CB8AC3E}">
        <p14:creationId xmlns:p14="http://schemas.microsoft.com/office/powerpoint/2010/main" val="162448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051720" cy="490066"/>
          </a:xfrm>
        </p:spPr>
        <p:txBody>
          <a:bodyPr>
            <a:noAutofit/>
          </a:bodyPr>
          <a:lstStyle/>
          <a:p>
            <a:pPr algn="l"/>
            <a:r>
              <a:rPr lang="en-GB" sz="3000" u="sng" dirty="0"/>
              <a:t>Examples</a:t>
            </a:r>
          </a:p>
        </p:txBody>
      </p:sp>
      <p:sp>
        <p:nvSpPr>
          <p:cNvPr id="3" name="Content Placeholder 2"/>
          <p:cNvSpPr>
            <a:spLocks noGrp="1"/>
          </p:cNvSpPr>
          <p:nvPr>
            <p:ph idx="1"/>
          </p:nvPr>
        </p:nvSpPr>
        <p:spPr>
          <a:xfrm>
            <a:off x="0" y="548680"/>
            <a:ext cx="9144000" cy="6309320"/>
          </a:xfrm>
        </p:spPr>
        <p:txBody>
          <a:bodyPr>
            <a:normAutofit/>
          </a:bodyPr>
          <a:lstStyle/>
          <a:p>
            <a:pPr marL="0" indent="0">
              <a:buNone/>
            </a:pPr>
            <a:r>
              <a:rPr lang="en-GB" sz="1700" b="1" dirty="0">
                <a:solidFill>
                  <a:srgbClr val="FF0000"/>
                </a:solidFill>
              </a:rPr>
              <a:t>CREATE OR REPLACE FUNCTION minimum(v1 number, v2 number) </a:t>
            </a:r>
          </a:p>
          <a:p>
            <a:pPr marL="0" indent="0">
              <a:buNone/>
            </a:pPr>
            <a:r>
              <a:rPr lang="en-GB" sz="1700" b="1" dirty="0">
                <a:solidFill>
                  <a:srgbClr val="FF0000"/>
                </a:solidFill>
              </a:rPr>
              <a:t>RETURN number IS</a:t>
            </a:r>
          </a:p>
          <a:p>
            <a:pPr marL="0" indent="0">
              <a:buNone/>
            </a:pPr>
            <a:r>
              <a:rPr lang="en-GB" sz="1700" b="1" dirty="0"/>
              <a:t>BEGIN</a:t>
            </a:r>
          </a:p>
          <a:p>
            <a:pPr marL="0" indent="0">
              <a:buNone/>
            </a:pPr>
            <a:r>
              <a:rPr lang="en-GB" sz="1700" b="1" dirty="0"/>
              <a:t>      IF v1 &lt; v2 THEN</a:t>
            </a:r>
          </a:p>
          <a:p>
            <a:pPr marL="0" indent="0">
              <a:buNone/>
            </a:pPr>
            <a:r>
              <a:rPr lang="en-GB" sz="1700" b="1" dirty="0"/>
              <a:t>         </a:t>
            </a:r>
            <a:r>
              <a:rPr lang="en-GB" sz="1700" b="1" dirty="0">
                <a:solidFill>
                  <a:srgbClr val="FF0000"/>
                </a:solidFill>
              </a:rPr>
              <a:t>RETURN</a:t>
            </a:r>
            <a:r>
              <a:rPr lang="en-GB" sz="1700" b="1" dirty="0"/>
              <a:t> v1;</a:t>
            </a:r>
          </a:p>
          <a:p>
            <a:pPr marL="0" indent="0">
              <a:buNone/>
            </a:pPr>
            <a:r>
              <a:rPr lang="en-GB" sz="1700" b="1" dirty="0"/>
              <a:t>         ELSE</a:t>
            </a:r>
          </a:p>
          <a:p>
            <a:pPr marL="0" indent="0">
              <a:buNone/>
            </a:pPr>
            <a:r>
              <a:rPr lang="en-GB" sz="1700" b="1" dirty="0"/>
              <a:t>           </a:t>
            </a:r>
            <a:r>
              <a:rPr lang="en-GB" sz="1700" b="1" dirty="0">
                <a:solidFill>
                  <a:srgbClr val="FF0000"/>
                </a:solidFill>
              </a:rPr>
              <a:t> RETURN </a:t>
            </a:r>
            <a:r>
              <a:rPr lang="en-GB" sz="1700" b="1" dirty="0"/>
              <a:t>v2;</a:t>
            </a:r>
          </a:p>
          <a:p>
            <a:pPr marL="0" indent="0">
              <a:buNone/>
            </a:pPr>
            <a:r>
              <a:rPr lang="en-GB" sz="1700" b="1" dirty="0"/>
              <a:t>       END IF;</a:t>
            </a:r>
          </a:p>
          <a:p>
            <a:pPr marL="0" indent="0">
              <a:buNone/>
            </a:pPr>
            <a:r>
              <a:rPr lang="en-GB" sz="1700" b="1" dirty="0">
                <a:solidFill>
                  <a:srgbClr val="FF0000"/>
                </a:solidFill>
              </a:rPr>
              <a:t>END</a:t>
            </a:r>
            <a:r>
              <a:rPr lang="en-GB" sz="1700" b="1" dirty="0"/>
              <a:t>;</a:t>
            </a:r>
          </a:p>
          <a:p>
            <a:pPr marL="0" indent="0">
              <a:buNone/>
            </a:pPr>
            <a:r>
              <a:rPr lang="en-GB" sz="1700" b="1" dirty="0"/>
              <a:t>-----------------------------------------------------------------------------------------------------------------------------</a:t>
            </a:r>
          </a:p>
          <a:p>
            <a:pPr marL="0" indent="0">
              <a:buNone/>
            </a:pPr>
            <a:r>
              <a:rPr lang="en-GB" sz="1700" b="1" dirty="0">
                <a:solidFill>
                  <a:srgbClr val="FF0000"/>
                </a:solidFill>
              </a:rPr>
              <a:t>CREATE FUNCTION </a:t>
            </a:r>
            <a:r>
              <a:rPr lang="en-GB" sz="1700" b="1" dirty="0" err="1">
                <a:solidFill>
                  <a:srgbClr val="FF0000"/>
                </a:solidFill>
              </a:rPr>
              <a:t>get_bal</a:t>
            </a:r>
            <a:r>
              <a:rPr lang="en-GB" sz="1700" b="1" dirty="0">
                <a:solidFill>
                  <a:srgbClr val="FF0000"/>
                </a:solidFill>
              </a:rPr>
              <a:t>(</a:t>
            </a:r>
            <a:r>
              <a:rPr lang="en-GB" sz="1700" b="1" dirty="0" err="1">
                <a:solidFill>
                  <a:srgbClr val="FF0000"/>
                </a:solidFill>
              </a:rPr>
              <a:t>acc_no</a:t>
            </a:r>
            <a:r>
              <a:rPr lang="en-GB" sz="1700" b="1" dirty="0">
                <a:solidFill>
                  <a:srgbClr val="FF0000"/>
                </a:solidFill>
              </a:rPr>
              <a:t> IN NUMBER)</a:t>
            </a:r>
          </a:p>
          <a:p>
            <a:pPr marL="0" indent="0">
              <a:buNone/>
            </a:pPr>
            <a:r>
              <a:rPr lang="en-GB" sz="1700" b="1" dirty="0">
                <a:solidFill>
                  <a:srgbClr val="FF0000"/>
                </a:solidFill>
              </a:rPr>
              <a:t>   RETURN NUMBER</a:t>
            </a:r>
          </a:p>
          <a:p>
            <a:pPr marL="0" indent="0">
              <a:buNone/>
            </a:pPr>
            <a:r>
              <a:rPr lang="en-GB" sz="1700" b="1" dirty="0"/>
              <a:t>   IS </a:t>
            </a:r>
            <a:r>
              <a:rPr lang="en-GB" sz="1700" b="1" dirty="0" err="1"/>
              <a:t>acc_bal</a:t>
            </a:r>
            <a:r>
              <a:rPr lang="en-GB" sz="1700" b="1" dirty="0"/>
              <a:t> NUMBER(11,2);</a:t>
            </a:r>
          </a:p>
          <a:p>
            <a:pPr marL="0" indent="0">
              <a:buNone/>
            </a:pPr>
            <a:r>
              <a:rPr lang="en-GB" sz="1700" b="1" dirty="0"/>
              <a:t>   BEGIN</a:t>
            </a:r>
          </a:p>
          <a:p>
            <a:pPr marL="0" indent="0">
              <a:buNone/>
            </a:pPr>
            <a:r>
              <a:rPr lang="en-GB" sz="1700" b="1" dirty="0"/>
              <a:t>      SELECT balance</a:t>
            </a:r>
          </a:p>
          <a:p>
            <a:pPr marL="0" indent="0">
              <a:buNone/>
            </a:pPr>
            <a:r>
              <a:rPr lang="en-GB" sz="1700" b="1" dirty="0"/>
              <a:t>      INTO </a:t>
            </a:r>
            <a:r>
              <a:rPr lang="en-GB" sz="1700" b="1" dirty="0" err="1"/>
              <a:t>acc_bal</a:t>
            </a:r>
            <a:endParaRPr lang="en-GB" sz="1700" b="1" dirty="0"/>
          </a:p>
          <a:p>
            <a:pPr marL="0" indent="0">
              <a:buNone/>
            </a:pPr>
            <a:r>
              <a:rPr lang="en-GB" sz="1700" b="1" dirty="0"/>
              <a:t>      FROM accounts</a:t>
            </a:r>
          </a:p>
          <a:p>
            <a:pPr marL="0" indent="0">
              <a:buNone/>
            </a:pPr>
            <a:r>
              <a:rPr lang="en-GB" sz="1700" b="1" dirty="0"/>
              <a:t>      WHERE </a:t>
            </a:r>
            <a:r>
              <a:rPr lang="en-GB" sz="1700" b="1" dirty="0" err="1"/>
              <a:t>account_id</a:t>
            </a:r>
            <a:r>
              <a:rPr lang="en-GB" sz="1700" b="1" dirty="0"/>
              <a:t> = </a:t>
            </a:r>
            <a:r>
              <a:rPr lang="en-GB" sz="1700" b="1" dirty="0" err="1"/>
              <a:t>acc_no</a:t>
            </a:r>
            <a:r>
              <a:rPr lang="en-GB" sz="1700" b="1" dirty="0"/>
              <a:t>;</a:t>
            </a:r>
          </a:p>
          <a:p>
            <a:pPr marL="0" indent="0">
              <a:buNone/>
            </a:pPr>
            <a:r>
              <a:rPr lang="en-GB" sz="1700" b="1" dirty="0"/>
              <a:t>      </a:t>
            </a:r>
            <a:r>
              <a:rPr lang="en-GB" sz="1700" b="1" dirty="0">
                <a:solidFill>
                  <a:srgbClr val="FF0000"/>
                </a:solidFill>
              </a:rPr>
              <a:t>RETURN</a:t>
            </a:r>
            <a:r>
              <a:rPr lang="en-GB" sz="1700" b="1" dirty="0"/>
              <a:t>(</a:t>
            </a:r>
            <a:r>
              <a:rPr lang="en-GB" sz="1700" b="1" dirty="0" err="1"/>
              <a:t>acc_bal</a:t>
            </a:r>
            <a:r>
              <a:rPr lang="en-GB" sz="1700" b="1" dirty="0"/>
              <a:t>);</a:t>
            </a:r>
          </a:p>
          <a:p>
            <a:pPr marL="0" indent="0">
              <a:buNone/>
            </a:pPr>
            <a:r>
              <a:rPr lang="en-GB" sz="1700" b="1" dirty="0"/>
              <a:t>    END;</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45767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lstStyle/>
          <a:p>
            <a:r>
              <a:rPr lang="en-GB" u="sng" dirty="0"/>
              <a:t>Function with OUT parameter</a:t>
            </a:r>
          </a:p>
        </p:txBody>
      </p:sp>
      <p:sp>
        <p:nvSpPr>
          <p:cNvPr id="3" name="Content Placeholder 2"/>
          <p:cNvSpPr>
            <a:spLocks noGrp="1"/>
          </p:cNvSpPr>
          <p:nvPr>
            <p:ph idx="1"/>
          </p:nvPr>
        </p:nvSpPr>
        <p:spPr>
          <a:xfrm>
            <a:off x="467544" y="1052736"/>
            <a:ext cx="8229600" cy="4525963"/>
          </a:xfrm>
        </p:spPr>
        <p:txBody>
          <a:bodyPr>
            <a:noAutofit/>
          </a:bodyPr>
          <a:lstStyle/>
          <a:p>
            <a:pPr marL="0" indent="0">
              <a:buNone/>
            </a:pPr>
            <a:r>
              <a:rPr lang="en-GB" sz="1700" b="1" dirty="0"/>
              <a:t>CREATE OR REPLACE FUNCTION </a:t>
            </a:r>
            <a:r>
              <a:rPr lang="en-GB" sz="1700" b="1" dirty="0" err="1"/>
              <a:t>out_func</a:t>
            </a:r>
            <a:r>
              <a:rPr lang="en-GB" sz="1700" b="1" dirty="0"/>
              <a:t> (</a:t>
            </a:r>
            <a:r>
              <a:rPr lang="en-GB" sz="1700" b="1" dirty="0" err="1"/>
              <a:t>outparm</a:t>
            </a:r>
            <a:r>
              <a:rPr lang="en-GB" sz="1700" b="1" dirty="0"/>
              <a:t> OUT VARCHAR2)</a:t>
            </a:r>
          </a:p>
          <a:p>
            <a:pPr marL="0" indent="0">
              <a:buNone/>
            </a:pPr>
            <a:r>
              <a:rPr lang="en-GB" sz="1700" b="1" dirty="0"/>
              <a:t>RETURN VARCHAR2 IS</a:t>
            </a:r>
          </a:p>
          <a:p>
            <a:endParaRPr lang="en-GB" sz="1700" b="1" dirty="0"/>
          </a:p>
          <a:p>
            <a:pPr marL="0" indent="0">
              <a:buNone/>
            </a:pPr>
            <a:r>
              <a:rPr lang="en-GB" sz="1700" b="1" dirty="0"/>
              <a:t>BEGIN</a:t>
            </a:r>
          </a:p>
          <a:p>
            <a:pPr marL="0" indent="0">
              <a:buNone/>
            </a:pPr>
            <a:r>
              <a:rPr lang="en-GB" sz="1700" b="1" dirty="0"/>
              <a:t>  </a:t>
            </a:r>
            <a:r>
              <a:rPr lang="en-GB" sz="1700" b="1" dirty="0" err="1"/>
              <a:t>outparm</a:t>
            </a:r>
            <a:r>
              <a:rPr lang="en-GB" sz="1700" b="1" dirty="0"/>
              <a:t> := 'out </a:t>
            </a:r>
            <a:r>
              <a:rPr lang="en-GB" sz="1700" b="1" dirty="0" err="1"/>
              <a:t>param</a:t>
            </a:r>
            <a:r>
              <a:rPr lang="en-GB" sz="1700" b="1" dirty="0"/>
              <a:t>';</a:t>
            </a:r>
          </a:p>
          <a:p>
            <a:pPr marL="0" indent="0">
              <a:buNone/>
            </a:pPr>
            <a:r>
              <a:rPr lang="en-GB" sz="1700" b="1" dirty="0"/>
              <a:t>  RETURN 'return </a:t>
            </a:r>
            <a:r>
              <a:rPr lang="en-GB" sz="1700" b="1" dirty="0" err="1"/>
              <a:t>param</a:t>
            </a:r>
            <a:r>
              <a:rPr lang="en-GB" sz="1700" b="1" dirty="0"/>
              <a:t>';</a:t>
            </a:r>
          </a:p>
          <a:p>
            <a:pPr marL="0" indent="0">
              <a:buNone/>
            </a:pPr>
            <a:r>
              <a:rPr lang="en-GB" sz="1700" b="1" dirty="0"/>
              <a:t>END </a:t>
            </a:r>
            <a:r>
              <a:rPr lang="en-GB" sz="1700" b="1" dirty="0" err="1"/>
              <a:t>out_func</a:t>
            </a:r>
            <a:r>
              <a:rPr lang="en-GB" sz="1700" b="1" dirty="0"/>
              <a:t>;</a:t>
            </a:r>
          </a:p>
          <a:p>
            <a:pPr marL="0" indent="0">
              <a:buNone/>
            </a:pPr>
            <a:r>
              <a:rPr lang="en-GB" sz="1700" b="1" dirty="0"/>
              <a:t>----------------------------------------------------------------------------------</a:t>
            </a:r>
          </a:p>
          <a:p>
            <a:pPr marL="0" indent="0">
              <a:buNone/>
            </a:pPr>
            <a:r>
              <a:rPr lang="en-GB" sz="1700" b="1" dirty="0">
                <a:solidFill>
                  <a:srgbClr val="FF0000"/>
                </a:solidFill>
              </a:rPr>
              <a:t>set </a:t>
            </a:r>
            <a:r>
              <a:rPr lang="en-GB" sz="1700" b="1" dirty="0" err="1">
                <a:solidFill>
                  <a:srgbClr val="FF0000"/>
                </a:solidFill>
              </a:rPr>
              <a:t>serveroutput</a:t>
            </a:r>
            <a:r>
              <a:rPr lang="en-GB" sz="1700" b="1" dirty="0">
                <a:solidFill>
                  <a:srgbClr val="FF0000"/>
                </a:solidFill>
              </a:rPr>
              <a:t> on</a:t>
            </a:r>
          </a:p>
          <a:p>
            <a:pPr marL="0" indent="0">
              <a:buNone/>
            </a:pPr>
            <a:r>
              <a:rPr lang="en-GB" sz="1700" b="1" dirty="0"/>
              <a:t>----------------------------------------------------------------------------------</a:t>
            </a:r>
          </a:p>
          <a:p>
            <a:pPr marL="0" indent="0">
              <a:buNone/>
            </a:pPr>
            <a:r>
              <a:rPr lang="en-GB" sz="1700" b="1" dirty="0"/>
              <a:t>DECLARE</a:t>
            </a:r>
          </a:p>
          <a:p>
            <a:pPr marL="0" indent="0">
              <a:buNone/>
            </a:pPr>
            <a:r>
              <a:rPr lang="en-GB" sz="1700" b="1" dirty="0"/>
              <a:t>     </a:t>
            </a:r>
            <a:r>
              <a:rPr lang="en-GB" sz="1700" b="1" dirty="0" err="1"/>
              <a:t>retval</a:t>
            </a:r>
            <a:r>
              <a:rPr lang="en-GB" sz="1700" b="1" dirty="0"/>
              <a:t> VARCHAR2(20);</a:t>
            </a:r>
          </a:p>
          <a:p>
            <a:pPr marL="0" indent="0">
              <a:buNone/>
            </a:pPr>
            <a:r>
              <a:rPr lang="en-GB" sz="1700" b="1" dirty="0"/>
              <a:t>     </a:t>
            </a:r>
            <a:r>
              <a:rPr lang="en-GB" sz="1700" b="1" dirty="0" err="1"/>
              <a:t>outval</a:t>
            </a:r>
            <a:r>
              <a:rPr lang="en-GB" sz="1700" b="1" dirty="0"/>
              <a:t> VARCHAR2(20);</a:t>
            </a:r>
          </a:p>
          <a:p>
            <a:pPr marL="0" indent="0">
              <a:buNone/>
            </a:pPr>
            <a:r>
              <a:rPr lang="en-GB" sz="1700" b="1" dirty="0"/>
              <a:t> BEGIN</a:t>
            </a:r>
          </a:p>
          <a:p>
            <a:pPr marL="0" indent="0">
              <a:buNone/>
            </a:pPr>
            <a:r>
              <a:rPr lang="en-GB" sz="1700" b="1" dirty="0"/>
              <a:t>         </a:t>
            </a:r>
            <a:r>
              <a:rPr lang="en-GB" sz="1700" b="1" dirty="0" err="1"/>
              <a:t>retval</a:t>
            </a:r>
            <a:r>
              <a:rPr lang="en-GB" sz="1700" b="1" dirty="0"/>
              <a:t> := </a:t>
            </a:r>
            <a:r>
              <a:rPr lang="en-GB" sz="1700" b="1" dirty="0" err="1"/>
              <a:t>out_func</a:t>
            </a:r>
            <a:r>
              <a:rPr lang="en-GB" sz="1700" b="1" dirty="0"/>
              <a:t>(</a:t>
            </a:r>
            <a:r>
              <a:rPr lang="en-GB" sz="1700" b="1" dirty="0" err="1"/>
              <a:t>outval</a:t>
            </a:r>
            <a:r>
              <a:rPr lang="en-GB" sz="1700" b="1" dirty="0"/>
              <a:t>);</a:t>
            </a:r>
          </a:p>
          <a:p>
            <a:pPr marL="0" indent="0">
              <a:buNone/>
            </a:pPr>
            <a:r>
              <a:rPr lang="en-GB" sz="1700" b="1" dirty="0"/>
              <a:t>         </a:t>
            </a:r>
            <a:r>
              <a:rPr lang="en-GB" sz="1700" b="1" dirty="0" err="1"/>
              <a:t>dbms_output.put_line</a:t>
            </a:r>
            <a:r>
              <a:rPr lang="en-GB" sz="1700" b="1" dirty="0"/>
              <a:t>(</a:t>
            </a:r>
            <a:r>
              <a:rPr lang="en-GB" sz="1700" b="1" dirty="0" err="1"/>
              <a:t>outval</a:t>
            </a:r>
            <a:r>
              <a:rPr lang="en-GB" sz="1700" b="1" dirty="0"/>
              <a:t>);</a:t>
            </a:r>
          </a:p>
          <a:p>
            <a:pPr marL="0" indent="0">
              <a:buNone/>
            </a:pPr>
            <a:r>
              <a:rPr lang="en-GB" sz="1700" b="1" dirty="0"/>
              <a:t>         </a:t>
            </a:r>
            <a:r>
              <a:rPr lang="en-GB" sz="1700" b="1" dirty="0" err="1"/>
              <a:t>dbms_output.put_line</a:t>
            </a:r>
            <a:r>
              <a:rPr lang="en-GB" sz="1700" b="1" dirty="0"/>
              <a:t>(</a:t>
            </a:r>
            <a:r>
              <a:rPr lang="en-GB" sz="1700" b="1" dirty="0" err="1"/>
              <a:t>retval</a:t>
            </a:r>
            <a:r>
              <a:rPr lang="en-GB" sz="1700" b="1" dirty="0"/>
              <a:t>);</a:t>
            </a:r>
          </a:p>
          <a:p>
            <a:pPr marL="0" indent="0">
              <a:buNone/>
            </a:pPr>
            <a:r>
              <a:rPr lang="en-GB" sz="1700" b="1" dirty="0"/>
              <a:t>END;</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45340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u="sng" dirty="0"/>
              <a:t>Function with IN OUT parameter</a:t>
            </a:r>
          </a:p>
        </p:txBody>
      </p:sp>
      <p:sp>
        <p:nvSpPr>
          <p:cNvPr id="3" name="Content Placeholder 2"/>
          <p:cNvSpPr>
            <a:spLocks noGrp="1"/>
          </p:cNvSpPr>
          <p:nvPr>
            <p:ph idx="1"/>
          </p:nvPr>
        </p:nvSpPr>
        <p:spPr>
          <a:xfrm>
            <a:off x="457200" y="1124744"/>
            <a:ext cx="8229600" cy="5733256"/>
          </a:xfrm>
        </p:spPr>
        <p:txBody>
          <a:bodyPr>
            <a:noAutofit/>
          </a:bodyPr>
          <a:lstStyle/>
          <a:p>
            <a:pPr marL="0" indent="0">
              <a:buNone/>
            </a:pPr>
            <a:r>
              <a:rPr lang="en-GB" sz="1500" b="1" dirty="0"/>
              <a:t>CREATE OR REPLACE FUNCTION </a:t>
            </a:r>
            <a:r>
              <a:rPr lang="en-GB" sz="1500" b="1" dirty="0" err="1"/>
              <a:t>inout_func</a:t>
            </a:r>
            <a:r>
              <a:rPr lang="en-GB" sz="1500" b="1" dirty="0"/>
              <a:t> (</a:t>
            </a:r>
            <a:r>
              <a:rPr lang="en-GB" sz="1500" b="1" dirty="0" err="1"/>
              <a:t>outparm</a:t>
            </a:r>
            <a:r>
              <a:rPr lang="en-GB" sz="1500" b="1" dirty="0"/>
              <a:t> IN OUT VARCHAR2)</a:t>
            </a:r>
          </a:p>
          <a:p>
            <a:pPr marL="0" indent="0">
              <a:buNone/>
            </a:pPr>
            <a:r>
              <a:rPr lang="en-GB" sz="1500" b="1" dirty="0"/>
              <a:t>RETURN VARCHAR2 IS</a:t>
            </a:r>
          </a:p>
          <a:p>
            <a:pPr marL="0" indent="0">
              <a:buNone/>
            </a:pPr>
            <a:endParaRPr lang="en-GB" sz="1500" b="1" dirty="0"/>
          </a:p>
          <a:p>
            <a:pPr marL="0" indent="0">
              <a:buNone/>
            </a:pPr>
            <a:r>
              <a:rPr lang="en-GB" sz="1500" b="1" dirty="0"/>
              <a:t>BEGIN</a:t>
            </a:r>
          </a:p>
          <a:p>
            <a:pPr marL="0" indent="0">
              <a:buNone/>
            </a:pPr>
            <a:r>
              <a:rPr lang="en-GB" sz="1500" b="1" dirty="0"/>
              <a:t>  </a:t>
            </a:r>
            <a:r>
              <a:rPr lang="en-GB" sz="1500" b="1" dirty="0" err="1"/>
              <a:t>outparm</a:t>
            </a:r>
            <a:r>
              <a:rPr lang="en-GB" sz="1500" b="1" dirty="0"/>
              <a:t> := 'Coming out';</a:t>
            </a:r>
          </a:p>
          <a:p>
            <a:pPr marL="0" indent="0">
              <a:buNone/>
            </a:pPr>
            <a:r>
              <a:rPr lang="en-GB" sz="1500" b="1" dirty="0"/>
              <a:t>  RETURN 'return </a:t>
            </a:r>
            <a:r>
              <a:rPr lang="en-GB" sz="1500" b="1" dirty="0" err="1"/>
              <a:t>param</a:t>
            </a:r>
            <a:r>
              <a:rPr lang="en-GB" sz="1500" b="1" dirty="0"/>
              <a:t>';</a:t>
            </a:r>
          </a:p>
          <a:p>
            <a:pPr marL="0" indent="0">
              <a:buNone/>
            </a:pPr>
            <a:r>
              <a:rPr lang="en-GB" sz="1500" b="1" dirty="0"/>
              <a:t>END </a:t>
            </a:r>
            <a:r>
              <a:rPr lang="en-GB" sz="1500" b="1" dirty="0" err="1"/>
              <a:t>inout_func</a:t>
            </a:r>
            <a:r>
              <a:rPr lang="en-GB" sz="1500" b="1" dirty="0"/>
              <a:t>;</a:t>
            </a:r>
          </a:p>
          <a:p>
            <a:pPr marL="0" indent="0">
              <a:buNone/>
            </a:pPr>
            <a:r>
              <a:rPr lang="en-GB" sz="1500" b="1" dirty="0"/>
              <a:t>--------------------------------------------------------------------------------------</a:t>
            </a:r>
          </a:p>
          <a:p>
            <a:pPr marL="0" indent="0">
              <a:buNone/>
            </a:pPr>
            <a:r>
              <a:rPr lang="en-GB" sz="1500" b="1" dirty="0">
                <a:solidFill>
                  <a:srgbClr val="FF0000"/>
                </a:solidFill>
              </a:rPr>
              <a:t>set </a:t>
            </a:r>
            <a:r>
              <a:rPr lang="en-GB" sz="1500" b="1" dirty="0" err="1">
                <a:solidFill>
                  <a:srgbClr val="FF0000"/>
                </a:solidFill>
              </a:rPr>
              <a:t>serveroutput</a:t>
            </a:r>
            <a:r>
              <a:rPr lang="en-GB" sz="1500" b="1" dirty="0">
                <a:solidFill>
                  <a:srgbClr val="FF0000"/>
                </a:solidFill>
              </a:rPr>
              <a:t> on</a:t>
            </a:r>
          </a:p>
          <a:p>
            <a:pPr marL="0" indent="0">
              <a:buNone/>
            </a:pPr>
            <a:r>
              <a:rPr lang="en-GB" sz="1500" b="1" dirty="0"/>
              <a:t>--------------------------------------------------------------------------------------</a:t>
            </a:r>
          </a:p>
          <a:p>
            <a:pPr marL="0" indent="0">
              <a:buNone/>
            </a:pPr>
            <a:r>
              <a:rPr lang="en-GB" sz="1500" b="1" dirty="0"/>
              <a:t>DECLARE</a:t>
            </a:r>
          </a:p>
          <a:p>
            <a:pPr marL="0" indent="0">
              <a:buNone/>
            </a:pPr>
            <a:r>
              <a:rPr lang="en-GB" sz="1500" b="1" dirty="0"/>
              <a:t>  </a:t>
            </a:r>
            <a:r>
              <a:rPr lang="en-GB" sz="1500" b="1" dirty="0" err="1"/>
              <a:t>retval</a:t>
            </a:r>
            <a:r>
              <a:rPr lang="en-GB" sz="1500" b="1" dirty="0"/>
              <a:t> VARCHAR2(20);</a:t>
            </a:r>
          </a:p>
          <a:p>
            <a:pPr marL="0" indent="0">
              <a:buNone/>
            </a:pPr>
            <a:r>
              <a:rPr lang="en-GB" sz="1500" b="1" dirty="0"/>
              <a:t>  </a:t>
            </a:r>
            <a:r>
              <a:rPr lang="en-GB" sz="1500" b="1" dirty="0" err="1"/>
              <a:t>ioval</a:t>
            </a:r>
            <a:r>
              <a:rPr lang="en-GB" sz="1500" b="1" dirty="0"/>
              <a:t>  VARCHAR2(20) := 'Going in';</a:t>
            </a:r>
          </a:p>
          <a:p>
            <a:pPr marL="0" indent="0">
              <a:buNone/>
            </a:pPr>
            <a:r>
              <a:rPr lang="en-GB" sz="1500" b="1" dirty="0"/>
              <a:t>BEGIN</a:t>
            </a:r>
          </a:p>
          <a:p>
            <a:pPr marL="0" indent="0">
              <a:buNone/>
            </a:pPr>
            <a:r>
              <a:rPr lang="en-GB" sz="1500" b="1" dirty="0"/>
              <a:t>  </a:t>
            </a:r>
            <a:r>
              <a:rPr lang="en-GB" sz="1500" b="1" dirty="0" err="1"/>
              <a:t>dbms_output.put_line</a:t>
            </a:r>
            <a:r>
              <a:rPr lang="en-GB" sz="1500" b="1" dirty="0"/>
              <a:t>('In: ' || </a:t>
            </a:r>
            <a:r>
              <a:rPr lang="en-GB" sz="1500" b="1" dirty="0" err="1"/>
              <a:t>ioval</a:t>
            </a:r>
            <a:r>
              <a:rPr lang="en-GB" sz="1500" b="1" dirty="0"/>
              <a:t>);</a:t>
            </a:r>
          </a:p>
          <a:p>
            <a:pPr marL="0" indent="0">
              <a:buNone/>
            </a:pPr>
            <a:r>
              <a:rPr lang="en-GB" sz="1500" b="1" dirty="0"/>
              <a:t>  </a:t>
            </a:r>
            <a:r>
              <a:rPr lang="en-GB" sz="1500" b="1" dirty="0" err="1"/>
              <a:t>retval</a:t>
            </a:r>
            <a:r>
              <a:rPr lang="en-GB" sz="1500" b="1" dirty="0"/>
              <a:t> := </a:t>
            </a:r>
            <a:r>
              <a:rPr lang="en-GB" sz="1500" b="1" dirty="0" err="1"/>
              <a:t>inout_func</a:t>
            </a:r>
            <a:r>
              <a:rPr lang="en-GB" sz="1500" b="1" dirty="0"/>
              <a:t>(</a:t>
            </a:r>
            <a:r>
              <a:rPr lang="en-GB" sz="1500" b="1" dirty="0" err="1"/>
              <a:t>ioval</a:t>
            </a:r>
            <a:r>
              <a:rPr lang="en-GB" sz="1500" b="1" dirty="0"/>
              <a:t>);</a:t>
            </a:r>
          </a:p>
          <a:p>
            <a:pPr marL="0" indent="0">
              <a:buNone/>
            </a:pPr>
            <a:r>
              <a:rPr lang="en-GB" sz="1500" b="1" dirty="0"/>
              <a:t>  </a:t>
            </a:r>
            <a:r>
              <a:rPr lang="en-GB" sz="1500" b="1" dirty="0" err="1"/>
              <a:t>dbms_output.put_line</a:t>
            </a:r>
            <a:r>
              <a:rPr lang="en-GB" sz="1500" b="1" dirty="0"/>
              <a:t>('Out: ' || </a:t>
            </a:r>
            <a:r>
              <a:rPr lang="en-GB" sz="1500" b="1" dirty="0" err="1"/>
              <a:t>ioval</a:t>
            </a:r>
            <a:r>
              <a:rPr lang="en-GB" sz="1500" b="1" dirty="0"/>
              <a:t>);</a:t>
            </a:r>
          </a:p>
          <a:p>
            <a:pPr marL="0" indent="0">
              <a:buNone/>
            </a:pPr>
            <a:r>
              <a:rPr lang="en-GB" sz="1500" b="1" dirty="0"/>
              <a:t>  </a:t>
            </a:r>
            <a:r>
              <a:rPr lang="en-GB" sz="1500" b="1" dirty="0" err="1"/>
              <a:t>dbms_output.put_line</a:t>
            </a:r>
            <a:r>
              <a:rPr lang="en-GB" sz="1500" b="1" dirty="0"/>
              <a:t>('Return: ' || </a:t>
            </a:r>
            <a:r>
              <a:rPr lang="en-GB" sz="1500" b="1" dirty="0" err="1"/>
              <a:t>retval</a:t>
            </a:r>
            <a:r>
              <a:rPr lang="en-GB" sz="1500" b="1" dirty="0"/>
              <a:t>);</a:t>
            </a:r>
          </a:p>
          <a:p>
            <a:pPr marL="0" indent="0">
              <a:buNone/>
            </a:pPr>
            <a:r>
              <a:rPr lang="en-GB" sz="1500" b="1" dirty="0"/>
              <a:t>END;</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75198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The RETURN Clause</a:t>
            </a:r>
          </a:p>
        </p:txBody>
      </p:sp>
      <p:sp>
        <p:nvSpPr>
          <p:cNvPr id="3" name="Content Placeholder 2"/>
          <p:cNvSpPr>
            <a:spLocks noGrp="1"/>
          </p:cNvSpPr>
          <p:nvPr>
            <p:ph idx="1"/>
          </p:nvPr>
        </p:nvSpPr>
        <p:spPr/>
        <p:txBody>
          <a:bodyPr>
            <a:normAutofit fontScale="55000" lnSpcReduction="20000"/>
          </a:bodyPr>
          <a:lstStyle/>
          <a:p>
            <a:r>
              <a:rPr lang="en-GB" b="1" dirty="0"/>
              <a:t>Return a string from a standalone function:</a:t>
            </a:r>
          </a:p>
          <a:p>
            <a:pPr marL="0" indent="0">
              <a:buNone/>
            </a:pPr>
            <a:r>
              <a:rPr lang="en-GB" dirty="0"/>
              <a:t>FUNCTION </a:t>
            </a:r>
            <a:r>
              <a:rPr lang="en-GB" dirty="0" err="1"/>
              <a:t>favorite_nickname</a:t>
            </a:r>
            <a:r>
              <a:rPr lang="en-GB" dirty="0"/>
              <a:t> (</a:t>
            </a:r>
          </a:p>
          <a:p>
            <a:pPr marL="0" indent="0">
              <a:buNone/>
            </a:pPr>
            <a:r>
              <a:rPr lang="en-GB" dirty="0" err="1"/>
              <a:t>name_in</a:t>
            </a:r>
            <a:r>
              <a:rPr lang="en-GB" dirty="0"/>
              <a:t> IN VARCHAR2) </a:t>
            </a:r>
          </a:p>
          <a:p>
            <a:pPr marL="0" indent="0">
              <a:buNone/>
            </a:pPr>
            <a:r>
              <a:rPr lang="en-GB" b="1" dirty="0">
                <a:solidFill>
                  <a:srgbClr val="FF0000"/>
                </a:solidFill>
              </a:rPr>
              <a:t>RETURN VARCHAR2</a:t>
            </a:r>
          </a:p>
          <a:p>
            <a:pPr marL="0" indent="0">
              <a:buNone/>
            </a:pPr>
            <a:r>
              <a:rPr lang="en-GB" dirty="0"/>
              <a:t>IS</a:t>
            </a:r>
          </a:p>
          <a:p>
            <a:pPr marL="0" indent="0">
              <a:buNone/>
            </a:pPr>
            <a:r>
              <a:rPr lang="en-GB" dirty="0"/>
              <a:t>BEGIN</a:t>
            </a:r>
          </a:p>
          <a:p>
            <a:pPr marL="0" indent="0">
              <a:buNone/>
            </a:pPr>
            <a:r>
              <a:rPr lang="en-GB" dirty="0"/>
              <a:t>...</a:t>
            </a:r>
          </a:p>
          <a:p>
            <a:pPr marL="0" indent="0">
              <a:buNone/>
            </a:pPr>
            <a:r>
              <a:rPr lang="en-GB" dirty="0"/>
              <a:t>END;</a:t>
            </a:r>
          </a:p>
          <a:p>
            <a:r>
              <a:rPr lang="en-GB" b="1" dirty="0"/>
              <a:t>Return a number (age of a pet) from an object type member function:</a:t>
            </a:r>
          </a:p>
          <a:p>
            <a:pPr marL="0" indent="0">
              <a:buNone/>
            </a:pPr>
            <a:r>
              <a:rPr lang="en-GB" dirty="0"/>
              <a:t>TYPE </a:t>
            </a:r>
            <a:r>
              <a:rPr lang="en-GB" dirty="0" err="1"/>
              <a:t>pet_t</a:t>
            </a:r>
            <a:r>
              <a:rPr lang="en-GB" dirty="0"/>
              <a:t> IS OBJECT (</a:t>
            </a:r>
          </a:p>
          <a:p>
            <a:pPr marL="0" indent="0">
              <a:buNone/>
            </a:pPr>
            <a:r>
              <a:rPr lang="en-GB" dirty="0" err="1"/>
              <a:t>tag_no</a:t>
            </a:r>
            <a:r>
              <a:rPr lang="en-GB" dirty="0"/>
              <a:t> INTEGER,</a:t>
            </a:r>
          </a:p>
          <a:p>
            <a:pPr marL="0" indent="0">
              <a:buNone/>
            </a:pPr>
            <a:r>
              <a:rPr lang="en-GB" dirty="0"/>
              <a:t>NAME VARCHAR2 (60),</a:t>
            </a:r>
          </a:p>
          <a:p>
            <a:pPr marL="0" indent="0">
              <a:buNone/>
            </a:pPr>
            <a:r>
              <a:rPr lang="en-GB" dirty="0"/>
              <a:t>breed VARCHAR2(100),</a:t>
            </a:r>
          </a:p>
          <a:p>
            <a:pPr marL="0" indent="0">
              <a:buNone/>
            </a:pPr>
            <a:r>
              <a:rPr lang="en-GB" dirty="0"/>
              <a:t>dob DATE,</a:t>
            </a:r>
            <a:endParaRPr lang="en-GB" b="1" dirty="0">
              <a:solidFill>
                <a:srgbClr val="FF0000"/>
              </a:solidFill>
            </a:endParaRPr>
          </a:p>
          <a:p>
            <a:pPr marL="0" indent="0">
              <a:buNone/>
            </a:pPr>
            <a:r>
              <a:rPr lang="en-GB" b="1" dirty="0">
                <a:solidFill>
                  <a:srgbClr val="FF0000"/>
                </a:solidFill>
              </a:rPr>
              <a:t>MEMBER FUNCTION age RETURN NUMBER</a:t>
            </a:r>
          </a:p>
          <a:p>
            <a:pPr marL="0" indent="0">
              <a:buNone/>
            </a:pPr>
            <a:r>
              <a:rPr lang="en-GB" dirty="0"/>
              <a:t>)</a:t>
            </a:r>
          </a:p>
          <a:p>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463546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The RETURN Clause</a:t>
            </a:r>
          </a:p>
        </p:txBody>
      </p:sp>
      <p:sp>
        <p:nvSpPr>
          <p:cNvPr id="3" name="Content Placeholder 2"/>
          <p:cNvSpPr>
            <a:spLocks noGrp="1"/>
          </p:cNvSpPr>
          <p:nvPr>
            <p:ph idx="1"/>
          </p:nvPr>
        </p:nvSpPr>
        <p:spPr>
          <a:xfrm>
            <a:off x="457200" y="1600200"/>
            <a:ext cx="8229600" cy="5257800"/>
          </a:xfrm>
        </p:spPr>
        <p:txBody>
          <a:bodyPr>
            <a:normAutofit fontScale="32500" lnSpcReduction="20000"/>
          </a:bodyPr>
          <a:lstStyle/>
          <a:p>
            <a:pPr marL="0" indent="0">
              <a:buNone/>
            </a:pPr>
            <a:r>
              <a:rPr lang="en-GB" sz="5200" b="1" dirty="0"/>
              <a:t>• Return a record with the same structure as the books table:</a:t>
            </a:r>
          </a:p>
          <a:p>
            <a:pPr marL="0" indent="0">
              <a:buNone/>
            </a:pPr>
            <a:r>
              <a:rPr lang="en-GB" sz="5200" dirty="0"/>
              <a:t>PACKAGE </a:t>
            </a:r>
            <a:r>
              <a:rPr lang="en-GB" sz="5200" dirty="0" err="1"/>
              <a:t>book_info</a:t>
            </a:r>
            <a:endParaRPr lang="en-GB" sz="5200" dirty="0"/>
          </a:p>
          <a:p>
            <a:pPr marL="0" indent="0">
              <a:buNone/>
            </a:pPr>
            <a:r>
              <a:rPr lang="en-GB" sz="5200" dirty="0"/>
              <a:t>IS</a:t>
            </a:r>
          </a:p>
          <a:p>
            <a:pPr marL="0" indent="0">
              <a:buNone/>
            </a:pPr>
            <a:r>
              <a:rPr lang="en-GB" sz="5200" dirty="0"/>
              <a:t> FUNCTION </a:t>
            </a:r>
            <a:r>
              <a:rPr lang="en-GB" sz="5200" dirty="0" err="1"/>
              <a:t>onerow</a:t>
            </a:r>
            <a:r>
              <a:rPr lang="en-GB" sz="5200" dirty="0"/>
              <a:t> (</a:t>
            </a:r>
            <a:r>
              <a:rPr lang="en-GB" sz="5200" dirty="0" err="1"/>
              <a:t>isbn_in</a:t>
            </a:r>
            <a:r>
              <a:rPr lang="en-GB" sz="5200" dirty="0"/>
              <a:t> IN </a:t>
            </a:r>
            <a:r>
              <a:rPr lang="en-GB" sz="5200" dirty="0" err="1"/>
              <a:t>books.isbn%TYPE</a:t>
            </a:r>
            <a:r>
              <a:rPr lang="en-GB" sz="5200" dirty="0"/>
              <a:t>)</a:t>
            </a:r>
          </a:p>
          <a:p>
            <a:pPr marL="0" indent="0">
              <a:buNone/>
            </a:pPr>
            <a:r>
              <a:rPr lang="en-GB" sz="5200" dirty="0"/>
              <a:t> </a:t>
            </a:r>
            <a:r>
              <a:rPr lang="en-GB" sz="5200" b="1" dirty="0">
                <a:solidFill>
                  <a:srgbClr val="FF0000"/>
                </a:solidFill>
              </a:rPr>
              <a:t>RETURN </a:t>
            </a:r>
            <a:r>
              <a:rPr lang="en-GB" sz="5200" b="1" dirty="0" err="1">
                <a:solidFill>
                  <a:srgbClr val="FF0000"/>
                </a:solidFill>
              </a:rPr>
              <a:t>books%ROWTYPE</a:t>
            </a:r>
            <a:r>
              <a:rPr lang="en-GB" sz="5200" dirty="0"/>
              <a:t>;</a:t>
            </a:r>
          </a:p>
          <a:p>
            <a:pPr marL="0" indent="0">
              <a:buNone/>
            </a:pPr>
            <a:r>
              <a:rPr lang="en-GB" sz="5200" dirty="0"/>
              <a:t>...</a:t>
            </a:r>
          </a:p>
          <a:p>
            <a:pPr marL="0" indent="0">
              <a:buNone/>
            </a:pPr>
            <a:r>
              <a:rPr lang="en-GB" sz="5200" b="1" dirty="0"/>
              <a:t>• Return a cursor variable with the specified REF CURSOR type (based on a record type):</a:t>
            </a:r>
          </a:p>
          <a:p>
            <a:pPr marL="0" indent="0">
              <a:buNone/>
            </a:pPr>
            <a:r>
              <a:rPr lang="en-GB" sz="5200" dirty="0"/>
              <a:t>PACKAGE </a:t>
            </a:r>
            <a:r>
              <a:rPr lang="en-GB" sz="5200" dirty="0" err="1"/>
              <a:t>book_info</a:t>
            </a:r>
            <a:endParaRPr lang="en-GB" sz="5200" dirty="0"/>
          </a:p>
          <a:p>
            <a:pPr marL="0" indent="0">
              <a:buNone/>
            </a:pPr>
            <a:r>
              <a:rPr lang="en-GB" sz="5200" dirty="0"/>
              <a:t>IS</a:t>
            </a:r>
          </a:p>
          <a:p>
            <a:pPr marL="0" indent="0">
              <a:buNone/>
            </a:pPr>
            <a:r>
              <a:rPr lang="en-GB" sz="5200" dirty="0"/>
              <a:t> TYPE </a:t>
            </a:r>
            <a:r>
              <a:rPr lang="en-GB" sz="5200" dirty="0" err="1"/>
              <a:t>overdue_rt</a:t>
            </a:r>
            <a:r>
              <a:rPr lang="en-GB" sz="5200" dirty="0"/>
              <a:t> IS RECORD (</a:t>
            </a:r>
          </a:p>
          <a:p>
            <a:pPr marL="0" indent="0">
              <a:buNone/>
            </a:pPr>
            <a:r>
              <a:rPr lang="en-GB" sz="5200" dirty="0"/>
              <a:t> </a:t>
            </a:r>
            <a:r>
              <a:rPr lang="en-GB" sz="5200" dirty="0" err="1"/>
              <a:t>isbn</a:t>
            </a:r>
            <a:r>
              <a:rPr lang="en-GB" sz="5200" dirty="0"/>
              <a:t> </a:t>
            </a:r>
            <a:r>
              <a:rPr lang="en-GB" sz="5200" dirty="0" err="1"/>
              <a:t>books.isbn%TYPE</a:t>
            </a:r>
            <a:r>
              <a:rPr lang="en-GB" sz="5200" dirty="0"/>
              <a:t>,</a:t>
            </a:r>
          </a:p>
          <a:p>
            <a:pPr marL="0" indent="0">
              <a:buNone/>
            </a:pPr>
            <a:r>
              <a:rPr lang="en-GB" sz="5200" dirty="0"/>
              <a:t> </a:t>
            </a:r>
            <a:r>
              <a:rPr lang="en-GB" sz="5200" dirty="0" err="1"/>
              <a:t>days_overdue</a:t>
            </a:r>
            <a:r>
              <a:rPr lang="en-GB" sz="5200" dirty="0"/>
              <a:t> PLS_INTEGER);</a:t>
            </a:r>
          </a:p>
          <a:p>
            <a:pPr marL="0" indent="0">
              <a:buNone/>
            </a:pPr>
            <a:r>
              <a:rPr lang="en-GB" sz="5200" dirty="0"/>
              <a:t> </a:t>
            </a:r>
            <a:r>
              <a:rPr lang="en-GB" sz="5200" b="1" dirty="0">
                <a:solidFill>
                  <a:srgbClr val="FF0000"/>
                </a:solidFill>
              </a:rPr>
              <a:t>TYPE </a:t>
            </a:r>
            <a:r>
              <a:rPr lang="en-GB" sz="5200" b="1" dirty="0" err="1">
                <a:solidFill>
                  <a:srgbClr val="FF0000"/>
                </a:solidFill>
              </a:rPr>
              <a:t>overdue_rct</a:t>
            </a:r>
            <a:r>
              <a:rPr lang="en-GB" sz="5200" b="1" dirty="0">
                <a:solidFill>
                  <a:srgbClr val="FF0000"/>
                </a:solidFill>
              </a:rPr>
              <a:t> IS REF CURSOR RETURN </a:t>
            </a:r>
            <a:r>
              <a:rPr lang="en-GB" sz="5200" b="1" dirty="0" err="1">
                <a:solidFill>
                  <a:srgbClr val="FF0000"/>
                </a:solidFill>
              </a:rPr>
              <a:t>overdue_rt</a:t>
            </a:r>
            <a:r>
              <a:rPr lang="en-GB" sz="5200" b="1" dirty="0">
                <a:solidFill>
                  <a:srgbClr val="FF0000"/>
                </a:solidFill>
              </a:rPr>
              <a:t>;</a:t>
            </a:r>
          </a:p>
          <a:p>
            <a:pPr marL="0" indent="0">
              <a:buNone/>
            </a:pPr>
            <a:r>
              <a:rPr lang="en-GB" sz="5200" dirty="0"/>
              <a:t> FUNCTION </a:t>
            </a:r>
            <a:r>
              <a:rPr lang="en-GB" sz="5200" dirty="0" err="1"/>
              <a:t>overdue_info</a:t>
            </a:r>
            <a:r>
              <a:rPr lang="en-GB" sz="5200" dirty="0"/>
              <a:t> (</a:t>
            </a:r>
            <a:r>
              <a:rPr lang="en-GB" sz="5200" dirty="0" err="1"/>
              <a:t>username_in</a:t>
            </a:r>
            <a:r>
              <a:rPr lang="en-GB" sz="5200" dirty="0"/>
              <a:t> IN </a:t>
            </a:r>
            <a:r>
              <a:rPr lang="en-GB" sz="5200" dirty="0" err="1"/>
              <a:t>lib_users.username%TYPE</a:t>
            </a:r>
            <a:r>
              <a:rPr lang="en-GB" sz="5200" dirty="0"/>
              <a:t>)</a:t>
            </a:r>
          </a:p>
          <a:p>
            <a:pPr marL="0" indent="0">
              <a:buNone/>
            </a:pPr>
            <a:r>
              <a:rPr lang="en-GB" sz="5200" dirty="0"/>
              <a:t> </a:t>
            </a:r>
            <a:r>
              <a:rPr lang="en-GB" sz="5200" b="1" dirty="0">
                <a:solidFill>
                  <a:srgbClr val="FF0000"/>
                </a:solidFill>
              </a:rPr>
              <a:t>RETURN </a:t>
            </a:r>
            <a:r>
              <a:rPr lang="en-GB" sz="5200" b="1" dirty="0" err="1">
                <a:solidFill>
                  <a:srgbClr val="FF0000"/>
                </a:solidFill>
              </a:rPr>
              <a:t>overdue_rct</a:t>
            </a:r>
            <a:r>
              <a:rPr lang="en-GB" sz="5200" dirty="0"/>
              <a:t>;</a:t>
            </a:r>
          </a:p>
          <a:p>
            <a:pPr marL="0" indent="0">
              <a:buNone/>
            </a:pPr>
            <a:r>
              <a:rPr lang="en-GB" sz="5200" dirty="0"/>
              <a:t>...</a:t>
            </a:r>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68799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The RETURN Clause</a:t>
            </a:r>
          </a:p>
        </p:txBody>
      </p:sp>
      <p:sp>
        <p:nvSpPr>
          <p:cNvPr id="3" name="Content Placeholder 2"/>
          <p:cNvSpPr>
            <a:spLocks noGrp="1"/>
          </p:cNvSpPr>
          <p:nvPr>
            <p:ph idx="1"/>
          </p:nvPr>
        </p:nvSpPr>
        <p:spPr>
          <a:xfrm>
            <a:off x="457200" y="1431206"/>
            <a:ext cx="8229600" cy="4925144"/>
          </a:xfrm>
        </p:spPr>
        <p:txBody>
          <a:bodyPr>
            <a:normAutofit fontScale="77500" lnSpcReduction="20000"/>
          </a:bodyPr>
          <a:lstStyle/>
          <a:p>
            <a:pPr marL="0" indent="0" algn="just">
              <a:buNone/>
            </a:pPr>
            <a:r>
              <a:rPr lang="en-GB" b="1" dirty="0"/>
              <a:t>The RETURN statement is generally associated with a function because it is required to RETURN a value from a function. </a:t>
            </a:r>
          </a:p>
          <a:p>
            <a:pPr marL="0" indent="0" algn="just">
              <a:buNone/>
            </a:pPr>
            <a:endParaRPr lang="en-GB" b="1" u="sng" dirty="0"/>
          </a:p>
          <a:p>
            <a:pPr marL="0" indent="0" algn="just">
              <a:buNone/>
            </a:pPr>
            <a:r>
              <a:rPr lang="en-GB" b="1" u="sng" dirty="0"/>
              <a:t>Interestingly, PL/SQL also allows you to use a RETURN statement in a procedure.</a:t>
            </a:r>
            <a:r>
              <a:rPr lang="en-GB" b="1" dirty="0"/>
              <a:t> The procedure version of the RETURN does not take an expression; it therefore cannot pass a value back to the calling program unit. The RETURN simply halts execution of the procedure and returns control to the calling code.</a:t>
            </a:r>
          </a:p>
          <a:p>
            <a:pPr marL="0" indent="0" algn="just">
              <a:buNone/>
            </a:pPr>
            <a:r>
              <a:rPr lang="en-GB" b="1" dirty="0"/>
              <a:t> </a:t>
            </a:r>
          </a:p>
          <a:p>
            <a:pPr marL="0" indent="0">
              <a:buNone/>
            </a:pPr>
            <a:r>
              <a:rPr lang="en-GB" b="1" dirty="0">
                <a:solidFill>
                  <a:srgbClr val="FF0000"/>
                </a:solidFill>
              </a:rPr>
              <a:t>AVOID USING RETURN WITH PROCEDURES AS IT LEADS TO UNSTRUCTURED (SPAGHETTI) CODE!!!</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66412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18058"/>
          </a:xfrm>
        </p:spPr>
        <p:txBody>
          <a:bodyPr>
            <a:normAutofit fontScale="90000"/>
          </a:bodyPr>
          <a:lstStyle/>
          <a:p>
            <a:r>
              <a:rPr lang="en-GB" sz="3000" u="sng" dirty="0"/>
              <a:t>General Format of PL/SQL Function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48680"/>
            <a:ext cx="492877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996974" y="620688"/>
            <a:ext cx="4139952" cy="5539978"/>
          </a:xfrm>
          <a:prstGeom prst="rect">
            <a:avLst/>
          </a:prstGeom>
        </p:spPr>
        <p:txBody>
          <a:bodyPr wrap="square">
            <a:spAutoFit/>
          </a:bodyPr>
          <a:lstStyle/>
          <a:p>
            <a:r>
              <a:rPr lang="en-GB" sz="1600" dirty="0"/>
              <a:t>The portion of the function definition that comes before the IS keyword is called the function header or signature. The header provides all the information a programmer needs to call that function.</a:t>
            </a:r>
          </a:p>
          <a:p>
            <a:endParaRPr lang="en-GB" dirty="0"/>
          </a:p>
          <a:p>
            <a:r>
              <a:rPr lang="en-GB" sz="1600" dirty="0"/>
              <a:t>The body of the function is the code required to implement the function. It consists of the declaration, execution, and exception sections of the function. Everything after the IS keyword in the function makes up that function’s body.</a:t>
            </a:r>
          </a:p>
          <a:p>
            <a:endParaRPr lang="en-GB" sz="1600" dirty="0"/>
          </a:p>
          <a:p>
            <a:r>
              <a:rPr lang="en-GB" sz="1600" dirty="0"/>
              <a:t>A function must have at least one RETURN statement in its execution section. When a RETURN statement is processed, the function terminates</a:t>
            </a:r>
          </a:p>
          <a:p>
            <a:r>
              <a:rPr lang="en-GB" sz="1600" dirty="0"/>
              <a:t>immediately and returns control to the calling PL/SQL block. The RETURN clause in the header of the function is different from the RETURN statement</a:t>
            </a:r>
          </a:p>
          <a:p>
            <a:r>
              <a:rPr lang="en-GB" sz="1600" dirty="0"/>
              <a:t>in the execution section of the body.</a:t>
            </a:r>
          </a:p>
        </p:txBody>
      </p:sp>
    </p:spTree>
    <p:extLst>
      <p:ext uri="{BB962C8B-B14F-4D97-AF65-F5344CB8AC3E}">
        <p14:creationId xmlns:p14="http://schemas.microsoft.com/office/powerpoint/2010/main" val="3836648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634082"/>
          </a:xfrm>
        </p:spPr>
        <p:txBody>
          <a:bodyPr>
            <a:normAutofit/>
          </a:bodyPr>
          <a:lstStyle/>
          <a:p>
            <a:r>
              <a:rPr lang="en-GB" sz="3000" u="sng" dirty="0"/>
              <a:t>Association of Actual with Formal Parameters</a:t>
            </a:r>
          </a:p>
        </p:txBody>
      </p:sp>
      <p:sp>
        <p:nvSpPr>
          <p:cNvPr id="3" name="Content Placeholder 2"/>
          <p:cNvSpPr>
            <a:spLocks noGrp="1"/>
          </p:cNvSpPr>
          <p:nvPr>
            <p:ph idx="1"/>
          </p:nvPr>
        </p:nvSpPr>
        <p:spPr>
          <a:xfrm>
            <a:off x="457200" y="692696"/>
            <a:ext cx="8229600" cy="6048672"/>
          </a:xfrm>
        </p:spPr>
        <p:txBody>
          <a:bodyPr>
            <a:normAutofit lnSpcReduction="10000"/>
          </a:bodyPr>
          <a:lstStyle/>
          <a:p>
            <a:pPr marL="0" indent="0">
              <a:buNone/>
            </a:pPr>
            <a:r>
              <a:rPr lang="en-GB" sz="2000" dirty="0"/>
              <a:t>How does PL/SQL know which actual parameter goes with which formal parameter when a program is executed?</a:t>
            </a:r>
          </a:p>
          <a:p>
            <a:pPr marL="0" indent="0">
              <a:buNone/>
            </a:pPr>
            <a:r>
              <a:rPr lang="en-GB" sz="2000" b="1" u="sng" dirty="0"/>
              <a:t>formal parameter (the name of the parameter) </a:t>
            </a:r>
          </a:p>
          <a:p>
            <a:pPr marL="0" indent="0">
              <a:buNone/>
            </a:pPr>
            <a:r>
              <a:rPr lang="en-GB" sz="2000" b="1" u="sng" dirty="0"/>
              <a:t>actual parameter (the value of the parameter)</a:t>
            </a:r>
          </a:p>
          <a:p>
            <a:pPr marL="0" indent="0">
              <a:buNone/>
            </a:pPr>
            <a:endParaRPr lang="en-GB" sz="2000" b="1" u="sng" dirty="0"/>
          </a:p>
          <a:p>
            <a:pPr marL="0" indent="0">
              <a:buNone/>
            </a:pPr>
            <a:r>
              <a:rPr lang="en-GB" sz="2000" dirty="0"/>
              <a:t>PL/SQL offers two ways to make the association:</a:t>
            </a:r>
          </a:p>
          <a:p>
            <a:pPr marL="0" indent="0">
              <a:buNone/>
            </a:pPr>
            <a:r>
              <a:rPr lang="en-GB" sz="2000" b="1" i="1" u="sng" dirty="0"/>
              <a:t>Positional notation</a:t>
            </a:r>
          </a:p>
          <a:p>
            <a:pPr marL="0" indent="0">
              <a:buNone/>
            </a:pPr>
            <a:r>
              <a:rPr lang="en-GB" sz="2000" dirty="0"/>
              <a:t>Associates the actual parameter implicitly (by position) with the formal parameter</a:t>
            </a:r>
          </a:p>
          <a:p>
            <a:pPr marL="0" indent="0">
              <a:buNone/>
            </a:pPr>
            <a:endParaRPr lang="en-GB" sz="2000" dirty="0"/>
          </a:p>
          <a:p>
            <a:pPr marL="0" indent="0">
              <a:buNone/>
            </a:pPr>
            <a:endParaRPr lang="en-GB" sz="2000" b="1" i="1" u="sng" dirty="0"/>
          </a:p>
          <a:p>
            <a:pPr marL="0" indent="0">
              <a:buNone/>
            </a:pPr>
            <a:endParaRPr lang="en-GB" sz="2000" b="1" i="1" u="sng" dirty="0"/>
          </a:p>
          <a:p>
            <a:pPr marL="0" indent="0">
              <a:buNone/>
            </a:pPr>
            <a:r>
              <a:rPr lang="en-GB" sz="2000" b="1" i="1" u="sng" dirty="0"/>
              <a:t>Named notation</a:t>
            </a:r>
          </a:p>
          <a:p>
            <a:pPr marL="0" indent="0">
              <a:buNone/>
            </a:pPr>
            <a:r>
              <a:rPr lang="en-GB" sz="2000" dirty="0"/>
              <a:t>Associates the actual parameter explicitly with the formal parameter, using the formal parameter’s name and the </a:t>
            </a:r>
            <a:r>
              <a:rPr lang="en-GB" sz="2000" b="1" dirty="0"/>
              <a:t>=&gt;</a:t>
            </a:r>
            <a:r>
              <a:rPr lang="en-GB" sz="2000" dirty="0"/>
              <a:t> symbol</a:t>
            </a:r>
          </a:p>
          <a:p>
            <a:pPr marL="0" indent="0">
              <a:buNone/>
            </a:pPr>
            <a:r>
              <a:rPr lang="en-GB" sz="2000" dirty="0"/>
              <a:t>The general syntax for named notation is:</a:t>
            </a:r>
          </a:p>
          <a:p>
            <a:pPr marL="0" indent="0">
              <a:buNone/>
            </a:pPr>
            <a:r>
              <a:rPr lang="en-GB" sz="2000" b="1" dirty="0" err="1">
                <a:solidFill>
                  <a:srgbClr val="FF0000"/>
                </a:solidFill>
              </a:rPr>
              <a:t>formal_parameter_name</a:t>
            </a:r>
            <a:r>
              <a:rPr lang="en-GB" sz="2000" b="1" dirty="0">
                <a:solidFill>
                  <a:srgbClr val="FF0000"/>
                </a:solidFill>
              </a:rPr>
              <a:t> =&gt; </a:t>
            </a:r>
            <a:r>
              <a:rPr lang="en-GB" sz="2000" b="1" dirty="0" err="1">
                <a:solidFill>
                  <a:srgbClr val="FF0000"/>
                </a:solidFill>
              </a:rPr>
              <a:t>argument_value</a:t>
            </a:r>
            <a:endParaRPr lang="en-GB" sz="2000" b="1" dirty="0">
              <a:solidFill>
                <a:srgbClr val="FF0000"/>
              </a:solidFill>
            </a:endParaRP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94957"/>
            <a:ext cx="4331124" cy="89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208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90066"/>
          </a:xfrm>
        </p:spPr>
        <p:txBody>
          <a:bodyPr>
            <a:noAutofit/>
          </a:bodyPr>
          <a:lstStyle/>
          <a:p>
            <a:r>
              <a:rPr lang="en-GB" sz="3000" u="sng" dirty="0"/>
              <a:t>Calling a Function</a:t>
            </a:r>
          </a:p>
        </p:txBody>
      </p:sp>
      <p:sp>
        <p:nvSpPr>
          <p:cNvPr id="3" name="Content Placeholder 2"/>
          <p:cNvSpPr>
            <a:spLocks noGrp="1"/>
          </p:cNvSpPr>
          <p:nvPr>
            <p:ph idx="1"/>
          </p:nvPr>
        </p:nvSpPr>
        <p:spPr>
          <a:xfrm>
            <a:off x="0" y="404664"/>
            <a:ext cx="9144000" cy="6192688"/>
          </a:xfrm>
        </p:spPr>
        <p:txBody>
          <a:bodyPr>
            <a:normAutofit fontScale="62500" lnSpcReduction="20000"/>
          </a:bodyPr>
          <a:lstStyle/>
          <a:p>
            <a:pPr marL="0" indent="0">
              <a:buNone/>
            </a:pPr>
            <a:r>
              <a:rPr lang="en-GB" dirty="0"/>
              <a:t>When a program calls a function, program control is transferred to the called function.</a:t>
            </a:r>
          </a:p>
          <a:p>
            <a:pPr marL="0" indent="0">
              <a:buNone/>
            </a:pPr>
            <a:r>
              <a:rPr lang="en-GB" dirty="0"/>
              <a:t>A called function performs a defined task and when its return statement is executed or when its last end statement is reached, it returns program control back to the main program.</a:t>
            </a:r>
          </a:p>
          <a:p>
            <a:pPr marL="0" indent="0">
              <a:buNone/>
            </a:pPr>
            <a:endParaRPr lang="en-GB" dirty="0"/>
          </a:p>
          <a:p>
            <a:pPr marL="0" indent="0">
              <a:buNone/>
            </a:pPr>
            <a:r>
              <a:rPr lang="en-GB" dirty="0"/>
              <a:t>A function can be executed in the following ways.</a:t>
            </a:r>
          </a:p>
          <a:p>
            <a:pPr marL="0" indent="0">
              <a:buNone/>
            </a:pPr>
            <a:endParaRPr lang="en-GB" b="1" dirty="0"/>
          </a:p>
          <a:p>
            <a:pPr marL="0" indent="0">
              <a:buNone/>
            </a:pPr>
            <a:r>
              <a:rPr lang="en-GB" b="1" dirty="0"/>
              <a:t>1) Since a function returns a value, we can assign it to a variable</a:t>
            </a:r>
            <a:endParaRPr lang="en-GB" dirty="0"/>
          </a:p>
          <a:p>
            <a:pPr marL="0" indent="0">
              <a:buNone/>
            </a:pPr>
            <a:r>
              <a:rPr lang="en-GB" b="1" dirty="0" err="1">
                <a:solidFill>
                  <a:srgbClr val="FF0000"/>
                </a:solidFill>
              </a:rPr>
              <a:t>employee_name</a:t>
            </a:r>
            <a:r>
              <a:rPr lang="en-GB" b="1" dirty="0">
                <a:solidFill>
                  <a:srgbClr val="FF0000"/>
                </a:solidFill>
              </a:rPr>
              <a:t> :=  </a:t>
            </a:r>
            <a:r>
              <a:rPr lang="en-GB" b="1" dirty="0" err="1">
                <a:solidFill>
                  <a:srgbClr val="FF0000"/>
                </a:solidFill>
              </a:rPr>
              <a:t>employer_details_func</a:t>
            </a:r>
            <a:r>
              <a:rPr lang="en-GB" b="1" dirty="0">
                <a:solidFill>
                  <a:srgbClr val="FF0000"/>
                </a:solidFill>
              </a:rPr>
              <a:t>;</a:t>
            </a:r>
          </a:p>
          <a:p>
            <a:pPr marL="0" indent="0">
              <a:buNone/>
            </a:pPr>
            <a:r>
              <a:rPr lang="en-GB" dirty="0"/>
              <a:t>If ‘</a:t>
            </a:r>
            <a:r>
              <a:rPr lang="en-GB" dirty="0" err="1"/>
              <a:t>employee_name</a:t>
            </a:r>
            <a:r>
              <a:rPr lang="en-GB" dirty="0"/>
              <a:t>’ is of datatype </a:t>
            </a:r>
            <a:r>
              <a:rPr lang="en-GB" dirty="0" err="1"/>
              <a:t>varchar</a:t>
            </a:r>
            <a:r>
              <a:rPr lang="en-GB" dirty="0"/>
              <a:t> we can store the name of the employee by assigning the return type of the function to it.</a:t>
            </a:r>
          </a:p>
          <a:p>
            <a:pPr marL="0" indent="0">
              <a:buNone/>
            </a:pPr>
            <a:endParaRPr lang="en-GB" dirty="0"/>
          </a:p>
          <a:p>
            <a:pPr marL="0" indent="0">
              <a:buNone/>
            </a:pPr>
            <a:r>
              <a:rPr lang="en-GB" b="1" dirty="0"/>
              <a:t>2) As a part of a SELECT statement</a:t>
            </a:r>
          </a:p>
          <a:p>
            <a:pPr marL="0" indent="0">
              <a:buNone/>
            </a:pPr>
            <a:endParaRPr lang="en-GB" dirty="0"/>
          </a:p>
          <a:p>
            <a:pPr marL="0" indent="0">
              <a:buNone/>
            </a:pPr>
            <a:r>
              <a:rPr lang="en-GB" b="1" dirty="0">
                <a:solidFill>
                  <a:srgbClr val="FF0000"/>
                </a:solidFill>
              </a:rPr>
              <a:t>SELECT </a:t>
            </a:r>
            <a:r>
              <a:rPr lang="en-GB" b="1" dirty="0" err="1">
                <a:solidFill>
                  <a:srgbClr val="FF0000"/>
                </a:solidFill>
              </a:rPr>
              <a:t>employer_details_func</a:t>
            </a:r>
            <a:r>
              <a:rPr lang="en-GB" b="1" dirty="0">
                <a:solidFill>
                  <a:srgbClr val="FF0000"/>
                </a:solidFill>
              </a:rPr>
              <a:t> FROM dual;</a:t>
            </a:r>
          </a:p>
          <a:p>
            <a:pPr marL="0" indent="0">
              <a:buNone/>
            </a:pPr>
            <a:endParaRPr lang="en-GB" dirty="0"/>
          </a:p>
          <a:p>
            <a:pPr marL="0" indent="0">
              <a:buNone/>
            </a:pPr>
            <a:r>
              <a:rPr lang="en-GB" b="1" dirty="0"/>
              <a:t>3) In a PL/SQL Statements like:</a:t>
            </a:r>
          </a:p>
          <a:p>
            <a:pPr marL="0" indent="0">
              <a:buNone/>
            </a:pPr>
            <a:r>
              <a:rPr lang="en-GB" b="1" dirty="0" err="1">
                <a:solidFill>
                  <a:srgbClr val="FF0000"/>
                </a:solidFill>
              </a:rPr>
              <a:t>dbms_output.put_line</a:t>
            </a:r>
            <a:r>
              <a:rPr lang="en-GB" b="1" dirty="0">
                <a:solidFill>
                  <a:srgbClr val="FF0000"/>
                </a:solidFill>
              </a:rPr>
              <a:t>(</a:t>
            </a:r>
            <a:r>
              <a:rPr lang="en-GB" b="1" dirty="0" err="1">
                <a:solidFill>
                  <a:srgbClr val="FF0000"/>
                </a:solidFill>
              </a:rPr>
              <a:t>employer_details_func</a:t>
            </a:r>
            <a:r>
              <a:rPr lang="en-GB" b="1" dirty="0">
                <a:solidFill>
                  <a:srgbClr val="FF0000"/>
                </a:solidFill>
              </a:rPr>
              <a:t>);</a:t>
            </a:r>
          </a:p>
          <a:p>
            <a:pPr marL="0" indent="0">
              <a:buNone/>
            </a:pPr>
            <a:r>
              <a:rPr lang="en-GB" dirty="0"/>
              <a:t>This line displays the value returned by the function.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38123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90066"/>
          </a:xfrm>
        </p:spPr>
        <p:txBody>
          <a:bodyPr>
            <a:noAutofit/>
          </a:bodyPr>
          <a:lstStyle/>
          <a:p>
            <a:r>
              <a:rPr lang="en-GB" sz="3000" u="sng" dirty="0"/>
              <a:t>Calling a Function</a:t>
            </a:r>
          </a:p>
        </p:txBody>
      </p:sp>
      <p:sp>
        <p:nvSpPr>
          <p:cNvPr id="3" name="Content Placeholder 2"/>
          <p:cNvSpPr>
            <a:spLocks noGrp="1"/>
          </p:cNvSpPr>
          <p:nvPr>
            <p:ph idx="1"/>
          </p:nvPr>
        </p:nvSpPr>
        <p:spPr>
          <a:xfrm>
            <a:off x="0" y="548680"/>
            <a:ext cx="9144000" cy="6192688"/>
          </a:xfrm>
        </p:spPr>
        <p:txBody>
          <a:bodyPr>
            <a:normAutofit/>
          </a:bodyPr>
          <a:lstStyle/>
          <a:p>
            <a:pPr marL="0" indent="0">
              <a:buNone/>
            </a:pPr>
            <a:r>
              <a:rPr lang="en-GB" sz="2000" b="1" dirty="0"/>
              <a:t>4) Assign the default value of a variable with a function call:</a:t>
            </a:r>
          </a:p>
          <a:p>
            <a:pPr marL="0" indent="0">
              <a:buNone/>
            </a:pPr>
            <a:endParaRPr lang="en-GB" sz="2000" dirty="0"/>
          </a:p>
          <a:p>
            <a:pPr marL="0" indent="0">
              <a:buNone/>
            </a:pPr>
            <a:r>
              <a:rPr lang="en-GB" sz="2000" dirty="0"/>
              <a:t>DECLARE</a:t>
            </a:r>
          </a:p>
          <a:p>
            <a:pPr marL="0" indent="0">
              <a:buNone/>
            </a:pPr>
            <a:r>
              <a:rPr lang="en-GB" sz="2000" b="1" dirty="0" err="1">
                <a:solidFill>
                  <a:srgbClr val="FF0000"/>
                </a:solidFill>
              </a:rPr>
              <a:t>v_nickname</a:t>
            </a:r>
            <a:r>
              <a:rPr lang="en-GB" sz="2000" b="1" dirty="0">
                <a:solidFill>
                  <a:srgbClr val="FF0000"/>
                </a:solidFill>
              </a:rPr>
              <a:t> VARCHAR2(100) := </a:t>
            </a:r>
            <a:r>
              <a:rPr lang="en-GB" sz="2000" b="1" dirty="0" err="1">
                <a:solidFill>
                  <a:srgbClr val="FF0000"/>
                </a:solidFill>
              </a:rPr>
              <a:t>favorite_nickname</a:t>
            </a:r>
            <a:r>
              <a:rPr lang="en-GB" sz="2000" b="1" dirty="0">
                <a:solidFill>
                  <a:srgbClr val="FF0000"/>
                </a:solidFill>
              </a:rPr>
              <a:t> ('Steven');</a:t>
            </a:r>
          </a:p>
          <a:p>
            <a:pPr marL="0" indent="0">
              <a:buNone/>
            </a:pPr>
            <a:endParaRPr lang="en-GB" sz="2000" dirty="0"/>
          </a:p>
          <a:p>
            <a:pPr marL="0" indent="0">
              <a:buNone/>
            </a:pPr>
            <a:r>
              <a:rPr lang="en-GB" sz="2000" b="1" dirty="0"/>
              <a:t>5) Call a user-defined PL/SQL function from within a query:</a:t>
            </a:r>
          </a:p>
          <a:p>
            <a:pPr marL="0" indent="0">
              <a:buNone/>
            </a:pPr>
            <a:endParaRPr lang="en-GB" sz="2000" b="1" dirty="0"/>
          </a:p>
          <a:p>
            <a:pPr marL="0" indent="0">
              <a:buNone/>
            </a:pPr>
            <a:r>
              <a:rPr lang="en-GB" sz="2000" b="1" dirty="0">
                <a:solidFill>
                  <a:srgbClr val="FF0000"/>
                </a:solidFill>
              </a:rPr>
              <a:t>DECLARE</a:t>
            </a:r>
          </a:p>
          <a:p>
            <a:pPr marL="0" indent="0">
              <a:buNone/>
            </a:pPr>
            <a:r>
              <a:rPr lang="en-GB" sz="2000" b="1" dirty="0" err="1">
                <a:solidFill>
                  <a:srgbClr val="FF0000"/>
                </a:solidFill>
              </a:rPr>
              <a:t>l_name</a:t>
            </a:r>
            <a:r>
              <a:rPr lang="en-GB" sz="2000" b="1" dirty="0">
                <a:solidFill>
                  <a:srgbClr val="FF0000"/>
                </a:solidFill>
              </a:rPr>
              <a:t> </a:t>
            </a:r>
            <a:r>
              <a:rPr lang="en-GB" sz="2000" b="1" dirty="0" err="1">
                <a:solidFill>
                  <a:srgbClr val="FF0000"/>
                </a:solidFill>
              </a:rPr>
              <a:t>employees.last_name%TYPE</a:t>
            </a:r>
            <a:r>
              <a:rPr lang="en-GB" sz="2000" b="1" dirty="0">
                <a:solidFill>
                  <a:srgbClr val="FF0000"/>
                </a:solidFill>
              </a:rPr>
              <a:t>;</a:t>
            </a:r>
          </a:p>
          <a:p>
            <a:pPr marL="0" indent="0">
              <a:buNone/>
            </a:pPr>
            <a:r>
              <a:rPr lang="en-GB" sz="2000" b="1" dirty="0">
                <a:solidFill>
                  <a:srgbClr val="FF0000"/>
                </a:solidFill>
              </a:rPr>
              <a:t>BEGIN</a:t>
            </a:r>
          </a:p>
          <a:p>
            <a:pPr marL="0" indent="0">
              <a:buNone/>
            </a:pPr>
            <a:r>
              <a:rPr lang="en-GB" sz="2000" b="1" dirty="0">
                <a:solidFill>
                  <a:srgbClr val="FF0000"/>
                </a:solidFill>
              </a:rPr>
              <a:t>SELECT </a:t>
            </a:r>
            <a:r>
              <a:rPr lang="en-GB" sz="2000" b="1" dirty="0" err="1">
                <a:solidFill>
                  <a:srgbClr val="FF0000"/>
                </a:solidFill>
              </a:rPr>
              <a:t>last_name</a:t>
            </a:r>
            <a:r>
              <a:rPr lang="en-GB" sz="2000" b="1" dirty="0">
                <a:solidFill>
                  <a:srgbClr val="FF0000"/>
                </a:solidFill>
              </a:rPr>
              <a:t> INTO </a:t>
            </a:r>
            <a:r>
              <a:rPr lang="en-GB" sz="2000" b="1" dirty="0" err="1">
                <a:solidFill>
                  <a:srgbClr val="FF0000"/>
                </a:solidFill>
              </a:rPr>
              <a:t>l_name</a:t>
            </a:r>
            <a:endParaRPr lang="en-GB" sz="2000" b="1" dirty="0">
              <a:solidFill>
                <a:srgbClr val="FF0000"/>
              </a:solidFill>
            </a:endParaRPr>
          </a:p>
          <a:p>
            <a:pPr marL="0" indent="0">
              <a:buNone/>
            </a:pPr>
            <a:r>
              <a:rPr lang="en-GB" sz="2000" b="1" dirty="0">
                <a:solidFill>
                  <a:srgbClr val="FF0000"/>
                </a:solidFill>
              </a:rPr>
              <a:t>FROM employees</a:t>
            </a:r>
          </a:p>
          <a:p>
            <a:pPr marL="0" indent="0">
              <a:buNone/>
            </a:pPr>
            <a:r>
              <a:rPr lang="en-GB" sz="2000" b="1" dirty="0">
                <a:solidFill>
                  <a:srgbClr val="FF0000"/>
                </a:solidFill>
              </a:rPr>
              <a:t>WHERE </a:t>
            </a:r>
            <a:r>
              <a:rPr lang="en-GB" sz="2000" b="1" dirty="0" err="1">
                <a:solidFill>
                  <a:srgbClr val="FF0000"/>
                </a:solidFill>
              </a:rPr>
              <a:t>employee_id</a:t>
            </a:r>
            <a:r>
              <a:rPr lang="en-GB" sz="2000" b="1" dirty="0">
                <a:solidFill>
                  <a:srgbClr val="FF0000"/>
                </a:solidFill>
              </a:rPr>
              <a:t> = </a:t>
            </a:r>
            <a:r>
              <a:rPr lang="en-GB" sz="2000" b="1" dirty="0" err="1">
                <a:solidFill>
                  <a:srgbClr val="FF0000"/>
                </a:solidFill>
              </a:rPr>
              <a:t>hr_info_pkg.employee_of_the_month</a:t>
            </a:r>
            <a:r>
              <a:rPr lang="en-GB" sz="2000" b="1" dirty="0">
                <a:solidFill>
                  <a:srgbClr val="FF0000"/>
                </a:solidFill>
              </a:rPr>
              <a:t> ('FEBRUARY');</a:t>
            </a:r>
          </a:p>
        </p:txBody>
      </p:sp>
      <p:sp>
        <p:nvSpPr>
          <p:cNvPr id="4" name="Footer Placeholder 3"/>
          <p:cNvSpPr>
            <a:spLocks noGrp="1"/>
          </p:cNvSpPr>
          <p:nvPr>
            <p:ph type="ftr" sz="quarter" idx="11"/>
          </p:nvPr>
        </p:nvSpPr>
        <p:spPr/>
        <p:txBody>
          <a:bodyPr/>
          <a:lstStyle/>
          <a:p>
            <a:r>
              <a:rPr lang="en-US"/>
              <a:t>Advanced Databases and Client-Server Apps</a:t>
            </a:r>
            <a:endParaRPr lang="en-GB" dirty="0"/>
          </a:p>
        </p:txBody>
      </p:sp>
    </p:spTree>
    <p:extLst>
      <p:ext uri="{BB962C8B-B14F-4D97-AF65-F5344CB8AC3E}">
        <p14:creationId xmlns:p14="http://schemas.microsoft.com/office/powerpoint/2010/main" val="170037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Autofit/>
          </a:bodyPr>
          <a:lstStyle/>
          <a:p>
            <a:r>
              <a:rPr lang="en-GB" sz="3000" b="1" u="sng" dirty="0"/>
              <a:t>Modularization</a:t>
            </a:r>
          </a:p>
        </p:txBody>
      </p:sp>
      <p:sp>
        <p:nvSpPr>
          <p:cNvPr id="3" name="Content Placeholder 2"/>
          <p:cNvSpPr>
            <a:spLocks noGrp="1"/>
          </p:cNvSpPr>
          <p:nvPr>
            <p:ph idx="1"/>
          </p:nvPr>
        </p:nvSpPr>
        <p:spPr>
          <a:xfrm>
            <a:off x="467544" y="1052736"/>
            <a:ext cx="8229600" cy="5616624"/>
          </a:xfrm>
        </p:spPr>
        <p:txBody>
          <a:bodyPr>
            <a:normAutofit/>
          </a:bodyPr>
          <a:lstStyle/>
          <a:p>
            <a:pPr algn="just"/>
            <a:r>
              <a:rPr lang="en-GB" sz="2000" dirty="0"/>
              <a:t>The process by which you break up large blocks of code into smaller pieces (modules) that can be called by other modules. </a:t>
            </a:r>
          </a:p>
          <a:p>
            <a:pPr algn="just"/>
            <a:endParaRPr lang="en-GB" sz="2000" dirty="0"/>
          </a:p>
          <a:p>
            <a:pPr algn="just"/>
            <a:r>
              <a:rPr lang="en-GB" sz="2000" dirty="0"/>
              <a:t>With modularization, your code becomes:</a:t>
            </a:r>
          </a:p>
          <a:p>
            <a:pPr algn="just"/>
            <a:endParaRPr lang="en-GB" sz="2000" dirty="0"/>
          </a:p>
          <a:p>
            <a:pPr marL="0" indent="0" algn="just">
              <a:buNone/>
            </a:pPr>
            <a:r>
              <a:rPr lang="en-GB" sz="2000" b="1" dirty="0">
                <a:solidFill>
                  <a:srgbClr val="FF0000"/>
                </a:solidFill>
              </a:rPr>
              <a:t>      - More reusable</a:t>
            </a:r>
          </a:p>
          <a:p>
            <a:pPr marL="0" indent="0" algn="just">
              <a:buNone/>
            </a:pPr>
            <a:endParaRPr lang="en-GB" sz="2000" b="1" dirty="0">
              <a:solidFill>
                <a:srgbClr val="FF0000"/>
              </a:solidFill>
            </a:endParaRPr>
          </a:p>
          <a:p>
            <a:pPr marL="0" indent="0" algn="just">
              <a:buNone/>
            </a:pPr>
            <a:r>
              <a:rPr lang="en-GB" sz="2000" b="1" dirty="0">
                <a:solidFill>
                  <a:srgbClr val="FF0000"/>
                </a:solidFill>
              </a:rPr>
              <a:t>      - More manageable</a:t>
            </a:r>
          </a:p>
          <a:p>
            <a:pPr marL="0" indent="0" algn="just">
              <a:buNone/>
            </a:pPr>
            <a:endParaRPr lang="en-GB" sz="2000" b="1" dirty="0">
              <a:solidFill>
                <a:srgbClr val="FF0000"/>
              </a:solidFill>
            </a:endParaRPr>
          </a:p>
          <a:p>
            <a:pPr marL="0" indent="0" algn="just">
              <a:buNone/>
            </a:pPr>
            <a:r>
              <a:rPr lang="en-GB" sz="2000" b="1" dirty="0">
                <a:solidFill>
                  <a:srgbClr val="FF0000"/>
                </a:solidFill>
              </a:rPr>
              <a:t>      - More readable</a:t>
            </a:r>
          </a:p>
          <a:p>
            <a:pPr marL="0" indent="0" algn="just">
              <a:buNone/>
            </a:pPr>
            <a:endParaRPr lang="en-GB" sz="2000" b="1" dirty="0">
              <a:solidFill>
                <a:srgbClr val="FF0000"/>
              </a:solidFill>
            </a:endParaRPr>
          </a:p>
          <a:p>
            <a:pPr marL="0" indent="0" algn="just">
              <a:buNone/>
            </a:pPr>
            <a:r>
              <a:rPr lang="en-GB" sz="2000" b="1" dirty="0">
                <a:solidFill>
                  <a:srgbClr val="FF0000"/>
                </a:solidFill>
              </a:rPr>
              <a:t>      - More reliable</a:t>
            </a:r>
          </a:p>
          <a:p>
            <a:pPr marL="0" indent="0" algn="just">
              <a:buNone/>
            </a:pPr>
            <a:endParaRPr lang="en-GB" sz="2000" dirty="0"/>
          </a:p>
          <a:p>
            <a:pPr marL="0" indent="0" algn="just">
              <a:buNone/>
            </a:pPr>
            <a:endParaRPr lang="en-GB" sz="2000" dirty="0">
              <a:solidFill>
                <a:srgbClr val="FF0000"/>
              </a:solidFill>
            </a:endParaRPr>
          </a:p>
          <a:p>
            <a:pPr marL="0" indent="0" algn="just">
              <a:buNone/>
            </a:pPr>
            <a:endParaRPr lang="en-GB" sz="2000" dirty="0">
              <a:solidFill>
                <a:srgbClr val="FF0000"/>
              </a:solidFill>
            </a:endParaRPr>
          </a:p>
          <a:p>
            <a:pPr marL="0" indent="0" algn="just">
              <a:buNone/>
            </a:pPr>
            <a:endParaRPr lang="en-GB" sz="2000" dirty="0">
              <a:solidFill>
                <a:srgbClr val="FF0000"/>
              </a:solidFill>
            </a:endParaRP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429576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8" y="0"/>
            <a:ext cx="8229600" cy="490066"/>
          </a:xfrm>
        </p:spPr>
        <p:txBody>
          <a:bodyPr>
            <a:noAutofit/>
          </a:bodyPr>
          <a:lstStyle/>
          <a:p>
            <a:r>
              <a:rPr lang="en-GB" sz="3000" u="sng" dirty="0"/>
              <a:t>Functions and Oracle SQL Developer</a:t>
            </a:r>
          </a:p>
        </p:txBody>
      </p:sp>
      <p:sp>
        <p:nvSpPr>
          <p:cNvPr id="3" name="Content Placeholder 2"/>
          <p:cNvSpPr>
            <a:spLocks noGrp="1"/>
          </p:cNvSpPr>
          <p:nvPr>
            <p:ph idx="1"/>
          </p:nvPr>
        </p:nvSpPr>
        <p:spPr>
          <a:xfrm>
            <a:off x="365448" y="479376"/>
            <a:ext cx="8229600" cy="5760640"/>
          </a:xfrm>
        </p:spPr>
        <p:txBody>
          <a:bodyPr>
            <a:normAutofit/>
          </a:bodyPr>
          <a:lstStyle/>
          <a:p>
            <a:pPr algn="just"/>
            <a:r>
              <a:rPr lang="en-GB" sz="2000" dirty="0"/>
              <a:t>To get started, right click on Functions in the connection explorer and choose New Function from the drop down menu. Doing so should display the Create PL/SQL Function window. </a:t>
            </a:r>
          </a:p>
          <a:p>
            <a:pPr marL="0" indent="0" algn="just">
              <a:buNone/>
            </a:pPr>
            <a:endParaRPr lang="en-GB" sz="2000" dirty="0"/>
          </a:p>
          <a:p>
            <a:pPr marL="0" indent="0" algn="just">
              <a:buNone/>
            </a:pPr>
            <a:endParaRPr lang="en-GB" sz="2000"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6" y="1700808"/>
            <a:ext cx="468052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484784"/>
            <a:ext cx="2448272"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555776" y="3429000"/>
            <a:ext cx="1728192"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8352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Functions vs. Stored Procedures</a:t>
            </a:r>
          </a:p>
        </p:txBody>
      </p:sp>
      <p:sp>
        <p:nvSpPr>
          <p:cNvPr id="3" name="Content Placeholder 2"/>
          <p:cNvSpPr>
            <a:spLocks noGrp="1"/>
          </p:cNvSpPr>
          <p:nvPr>
            <p:ph idx="1"/>
          </p:nvPr>
        </p:nvSpPr>
        <p:spPr>
          <a:xfrm>
            <a:off x="539552" y="1397744"/>
            <a:ext cx="8229600" cy="5141168"/>
          </a:xfrm>
        </p:spPr>
        <p:txBody>
          <a:bodyPr>
            <a:normAutofit fontScale="62500" lnSpcReduction="20000"/>
          </a:bodyPr>
          <a:lstStyle/>
          <a:p>
            <a:r>
              <a:rPr lang="en-GB" sz="3400" dirty="0"/>
              <a:t>A Function must return a value but in a Stored Procedure this is optional</a:t>
            </a:r>
          </a:p>
          <a:p>
            <a:endParaRPr lang="en-GB" sz="3400" dirty="0"/>
          </a:p>
          <a:p>
            <a:r>
              <a:rPr lang="en-GB" sz="3400" dirty="0"/>
              <a:t>Functions can be called from a Procedure whereas Procedures cannot be called from a Function</a:t>
            </a:r>
          </a:p>
          <a:p>
            <a:endParaRPr lang="en-GB" sz="3400" dirty="0"/>
          </a:p>
          <a:p>
            <a:r>
              <a:rPr lang="en-GB" sz="3400" dirty="0"/>
              <a:t>Procedures cannot be utilized in a SELECT statement whereas a Function can be embedded in a SELECT statement</a:t>
            </a:r>
          </a:p>
          <a:p>
            <a:endParaRPr lang="en-GB" sz="3400" dirty="0"/>
          </a:p>
          <a:p>
            <a:r>
              <a:rPr lang="en-GB" sz="3400" dirty="0"/>
              <a:t>Exception can be handled by the try-catch block in a Procedure whereas the try-catch block cannot be used in a Function</a:t>
            </a:r>
          </a:p>
          <a:p>
            <a:endParaRPr lang="en-GB" sz="3400" dirty="0"/>
          </a:p>
          <a:p>
            <a:r>
              <a:rPr lang="en-GB" sz="3400" dirty="0"/>
              <a:t>Procedures allow SELECT as well as DML(INSERT/UPDATE/DELETE) statements in it whereas functions allow only SELECT statement in them</a:t>
            </a:r>
          </a:p>
          <a:p>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194982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20824"/>
          </a:xfrm>
        </p:spPr>
        <p:txBody>
          <a:bodyPr>
            <a:normAutofit fontScale="90000"/>
          </a:bodyPr>
          <a:lstStyle/>
          <a:p>
            <a:r>
              <a:rPr lang="en-GB" u="sng" dirty="0"/>
              <a:t>Packages</a:t>
            </a:r>
          </a:p>
        </p:txBody>
      </p:sp>
      <p:sp>
        <p:nvSpPr>
          <p:cNvPr id="3" name="Content Placeholder 2"/>
          <p:cNvSpPr>
            <a:spLocks noGrp="1"/>
          </p:cNvSpPr>
          <p:nvPr>
            <p:ph idx="1"/>
          </p:nvPr>
        </p:nvSpPr>
        <p:spPr>
          <a:xfrm>
            <a:off x="467544" y="1034053"/>
            <a:ext cx="8229600" cy="5505475"/>
          </a:xfrm>
        </p:spPr>
        <p:txBody>
          <a:bodyPr>
            <a:normAutofit/>
          </a:bodyPr>
          <a:lstStyle/>
          <a:p>
            <a:r>
              <a:rPr lang="en-GB" sz="2500" dirty="0"/>
              <a:t>PL/SQL packages are schema objects that group logically related PL/SQL types, variables and subprograms.</a:t>
            </a:r>
          </a:p>
          <a:p>
            <a:endParaRPr lang="en-GB" sz="2500" dirty="0"/>
          </a:p>
          <a:p>
            <a:r>
              <a:rPr lang="en-GB" sz="2500" dirty="0"/>
              <a:t>A package is compiled and stored in the database</a:t>
            </a:r>
          </a:p>
          <a:p>
            <a:endParaRPr lang="en-GB" sz="2500" dirty="0"/>
          </a:p>
          <a:p>
            <a:r>
              <a:rPr lang="en-GB" sz="2500" dirty="0"/>
              <a:t>A package has two mandatory parts:</a:t>
            </a:r>
          </a:p>
          <a:p>
            <a:endParaRPr lang="en-GB" sz="2500" dirty="0"/>
          </a:p>
          <a:p>
            <a:r>
              <a:rPr lang="en-GB" sz="2500" b="1" u="sng" dirty="0">
                <a:solidFill>
                  <a:srgbClr val="FF0000"/>
                </a:solidFill>
              </a:rPr>
              <a:t>Package specification</a:t>
            </a:r>
          </a:p>
          <a:p>
            <a:endParaRPr lang="en-GB" sz="2500" dirty="0"/>
          </a:p>
          <a:p>
            <a:r>
              <a:rPr lang="en-GB" sz="2500" b="1" u="sng" dirty="0">
                <a:solidFill>
                  <a:srgbClr val="FF0000"/>
                </a:solidFill>
              </a:rPr>
              <a:t>Package body or definition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71985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8229600" cy="520824"/>
          </a:xfrm>
        </p:spPr>
        <p:txBody>
          <a:bodyPr>
            <a:normAutofit fontScale="90000"/>
          </a:bodyPr>
          <a:lstStyle/>
          <a:p>
            <a:r>
              <a:rPr lang="en-GB" u="sng" dirty="0"/>
              <a:t>Why do we use Packages?</a:t>
            </a:r>
          </a:p>
        </p:txBody>
      </p:sp>
      <p:sp>
        <p:nvSpPr>
          <p:cNvPr id="3" name="Content Placeholder 2"/>
          <p:cNvSpPr>
            <a:spLocks noGrp="1"/>
          </p:cNvSpPr>
          <p:nvPr>
            <p:ph idx="1"/>
          </p:nvPr>
        </p:nvSpPr>
        <p:spPr>
          <a:xfrm>
            <a:off x="467544" y="836712"/>
            <a:ext cx="8229600" cy="5505475"/>
          </a:xfrm>
        </p:spPr>
        <p:txBody>
          <a:bodyPr>
            <a:normAutofit/>
          </a:bodyPr>
          <a:lstStyle/>
          <a:p>
            <a:r>
              <a:rPr lang="en-GB" b="1" u="sng" dirty="0"/>
              <a:t>Modularity</a:t>
            </a:r>
          </a:p>
          <a:p>
            <a:pPr marL="0" indent="0" algn="just">
              <a:buNone/>
            </a:pPr>
            <a:r>
              <a:rPr lang="en-GB" sz="2000" dirty="0"/>
              <a:t>Encapsulation of logically related types, such as variables, constants, subprograms, cursors, and exceptions in named PL/SQL modules. This practice aids application development.</a:t>
            </a:r>
          </a:p>
          <a:p>
            <a:pPr marL="0" indent="0">
              <a:buNone/>
            </a:pPr>
            <a:endParaRPr lang="en-GB" dirty="0"/>
          </a:p>
          <a:p>
            <a:pPr marL="0" indent="0">
              <a:buNone/>
            </a:pPr>
            <a:r>
              <a:rPr lang="en-GB" dirty="0"/>
              <a:t>•   </a:t>
            </a:r>
            <a:r>
              <a:rPr lang="en-GB" b="1" u="sng" dirty="0"/>
              <a:t>Easier Application Design</a:t>
            </a:r>
          </a:p>
          <a:p>
            <a:pPr marL="0" indent="0" algn="just">
              <a:buNone/>
            </a:pPr>
            <a:r>
              <a:rPr lang="en-GB" sz="2000" dirty="0"/>
              <a:t>When designing an application, all you need initially is the interface information in the package specifications. You can code and compile specifications without their bodies. Next, you can compile standalone subprograms that reference the packages. You need not fully define the package bodies until you are ready to complete the application.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7519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8229600" cy="520824"/>
          </a:xfrm>
        </p:spPr>
        <p:txBody>
          <a:bodyPr>
            <a:normAutofit fontScale="90000"/>
          </a:bodyPr>
          <a:lstStyle/>
          <a:p>
            <a:r>
              <a:rPr lang="en-GB" u="sng" dirty="0"/>
              <a:t>Why do we use Packages?</a:t>
            </a:r>
          </a:p>
        </p:txBody>
      </p:sp>
      <p:sp>
        <p:nvSpPr>
          <p:cNvPr id="3" name="Content Placeholder 2"/>
          <p:cNvSpPr>
            <a:spLocks noGrp="1"/>
          </p:cNvSpPr>
          <p:nvPr>
            <p:ph idx="1"/>
          </p:nvPr>
        </p:nvSpPr>
        <p:spPr>
          <a:xfrm>
            <a:off x="467544" y="764704"/>
            <a:ext cx="8229600" cy="5505475"/>
          </a:xfrm>
        </p:spPr>
        <p:txBody>
          <a:bodyPr>
            <a:normAutofit/>
          </a:bodyPr>
          <a:lstStyle/>
          <a:p>
            <a:r>
              <a:rPr lang="en-GB" b="1" u="sng" dirty="0"/>
              <a:t>Information Hiding</a:t>
            </a:r>
          </a:p>
          <a:p>
            <a:pPr marL="0" indent="0" algn="just">
              <a:buNone/>
            </a:pPr>
            <a:r>
              <a:rPr lang="en-GB" sz="2000" dirty="0"/>
              <a:t>Packages let you share your interface information in the package specification, and hide the implementation details in the package body. In this case, you can change the implementation details without affecting the application interface.</a:t>
            </a:r>
          </a:p>
          <a:p>
            <a:pPr marL="0" indent="0" algn="just">
              <a:buNone/>
            </a:pPr>
            <a:endParaRPr lang="en-GB" sz="2000" dirty="0"/>
          </a:p>
          <a:p>
            <a:pPr marL="0" indent="0" algn="just">
              <a:buNone/>
            </a:pPr>
            <a:r>
              <a:rPr lang="en-GB" dirty="0"/>
              <a:t>•  </a:t>
            </a:r>
            <a:r>
              <a:rPr lang="en-GB" b="1" u="sng" dirty="0"/>
              <a:t>Better Performance</a:t>
            </a:r>
          </a:p>
          <a:p>
            <a:pPr marL="0" indent="0" algn="just">
              <a:buNone/>
            </a:pPr>
            <a:r>
              <a:rPr lang="en-GB" sz="2000" dirty="0"/>
              <a:t>The first time you invoke a package subprogram, Oracle Database loads the whole package into memory. Subsequent invocations of other subprograms in the same package require no disk I/O. Packages prevent unnecessary recompiling. </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81489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93" y="116632"/>
            <a:ext cx="8229600" cy="490066"/>
          </a:xfrm>
        </p:spPr>
        <p:txBody>
          <a:bodyPr>
            <a:noAutofit/>
          </a:bodyPr>
          <a:lstStyle/>
          <a:p>
            <a:r>
              <a:rPr lang="en-GB" sz="3000" u="sng" dirty="0"/>
              <a:t>Package Specification</a:t>
            </a:r>
          </a:p>
        </p:txBody>
      </p:sp>
      <p:sp>
        <p:nvSpPr>
          <p:cNvPr id="3" name="Content Placeholder 2"/>
          <p:cNvSpPr>
            <a:spLocks noGrp="1"/>
          </p:cNvSpPr>
          <p:nvPr>
            <p:ph idx="1"/>
          </p:nvPr>
        </p:nvSpPr>
        <p:spPr>
          <a:xfrm>
            <a:off x="467544" y="619723"/>
            <a:ext cx="8229600" cy="2448272"/>
          </a:xfrm>
        </p:spPr>
        <p:txBody>
          <a:bodyPr>
            <a:normAutofit/>
          </a:bodyPr>
          <a:lstStyle/>
          <a:p>
            <a:pPr algn="just"/>
            <a:r>
              <a:rPr lang="en-GB" sz="2000" dirty="0"/>
              <a:t>The specification is the </a:t>
            </a:r>
            <a:r>
              <a:rPr lang="en-GB" sz="2000" b="1" u="sng" dirty="0"/>
              <a:t>interface to the package</a:t>
            </a:r>
            <a:r>
              <a:rPr lang="en-GB" sz="2000" dirty="0"/>
              <a:t>. </a:t>
            </a:r>
            <a:r>
              <a:rPr lang="en-GB" sz="2000" b="1" u="sng" dirty="0"/>
              <a:t>It just DECLARES the types, variables, constants, exceptions, cursors, and subprograms that can be referenced from outside the package.</a:t>
            </a:r>
            <a:r>
              <a:rPr lang="en-GB" sz="2000" b="1" dirty="0"/>
              <a:t> </a:t>
            </a:r>
            <a:r>
              <a:rPr lang="en-GB" sz="2000" dirty="0"/>
              <a:t>In other words, it contains all information about the content of the package, but excludes the code for the subprograms.</a:t>
            </a:r>
          </a:p>
          <a:p>
            <a:pPr algn="just"/>
            <a:endParaRPr lang="en-GB" sz="2000" dirty="0"/>
          </a:p>
          <a:p>
            <a:pPr algn="just"/>
            <a:r>
              <a:rPr lang="en-GB" sz="2000" dirty="0"/>
              <a:t>All objects placed in the specification are called public objects.</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
        <p:nvSpPr>
          <p:cNvPr id="5" name="Title 1"/>
          <p:cNvSpPr txBox="1">
            <a:spLocks/>
          </p:cNvSpPr>
          <p:nvPr/>
        </p:nvSpPr>
        <p:spPr>
          <a:xfrm>
            <a:off x="467544" y="3067995"/>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000" u="sng" dirty="0"/>
              <a:t>Package Body</a:t>
            </a:r>
          </a:p>
        </p:txBody>
      </p:sp>
      <p:sp>
        <p:nvSpPr>
          <p:cNvPr id="6" name="Content Placeholder 2"/>
          <p:cNvSpPr txBox="1">
            <a:spLocks/>
          </p:cNvSpPr>
          <p:nvPr/>
        </p:nvSpPr>
        <p:spPr>
          <a:xfrm>
            <a:off x="467544" y="3612022"/>
            <a:ext cx="8229600"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sz="2000" dirty="0"/>
              <a:t>The package body has the codes for various methods declared in the package specification and other private declarations, which are hidden from code outside the package.</a:t>
            </a:r>
          </a:p>
          <a:p>
            <a:pPr algn="just"/>
            <a:endParaRPr lang="en-GB" sz="2000" dirty="0"/>
          </a:p>
          <a:p>
            <a:pPr algn="just"/>
            <a:r>
              <a:rPr lang="en-GB" sz="2000" dirty="0"/>
              <a:t>The CREATE PACKAGE BODY Statement is used for creating the package body. </a:t>
            </a:r>
          </a:p>
        </p:txBody>
      </p:sp>
    </p:spTree>
    <p:extLst>
      <p:ext uri="{BB962C8B-B14F-4D97-AF65-F5344CB8AC3E}">
        <p14:creationId xmlns:p14="http://schemas.microsoft.com/office/powerpoint/2010/main" val="350494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93" y="116632"/>
            <a:ext cx="8229600" cy="490066"/>
          </a:xfrm>
        </p:spPr>
        <p:txBody>
          <a:bodyPr>
            <a:noAutofit/>
          </a:bodyPr>
          <a:lstStyle/>
          <a:p>
            <a:r>
              <a:rPr lang="en-GB" sz="3000" u="sng" dirty="0"/>
              <a:t>Package Specification</a:t>
            </a:r>
          </a:p>
        </p:txBody>
      </p:sp>
      <p:sp>
        <p:nvSpPr>
          <p:cNvPr id="3" name="Content Placeholder 2"/>
          <p:cNvSpPr>
            <a:spLocks noGrp="1"/>
          </p:cNvSpPr>
          <p:nvPr>
            <p:ph idx="1"/>
          </p:nvPr>
        </p:nvSpPr>
        <p:spPr>
          <a:xfrm>
            <a:off x="467544" y="619723"/>
            <a:ext cx="8229600" cy="2448272"/>
          </a:xfrm>
        </p:spPr>
        <p:txBody>
          <a:bodyPr>
            <a:normAutofit lnSpcReduction="10000"/>
          </a:bodyPr>
          <a:lstStyle/>
          <a:p>
            <a:pPr marL="0" indent="0" algn="just">
              <a:buNone/>
            </a:pPr>
            <a:r>
              <a:rPr lang="en-GB" sz="2000" dirty="0"/>
              <a:t>The following code snippet shows a package specification having a single procedure. You can have many global variables defined and multiple procedures or functions inside a package.</a:t>
            </a:r>
          </a:p>
          <a:p>
            <a:pPr marL="0" indent="0" algn="just">
              <a:buNone/>
            </a:pPr>
            <a:endParaRPr lang="en-GB" sz="2000" dirty="0"/>
          </a:p>
          <a:p>
            <a:pPr marL="0" indent="0" algn="just">
              <a:buNone/>
            </a:pPr>
            <a:r>
              <a:rPr lang="en-GB" sz="2000" b="1" dirty="0"/>
              <a:t>CREATE PACKAGE </a:t>
            </a:r>
            <a:r>
              <a:rPr lang="en-GB" sz="2000" b="1" dirty="0" err="1"/>
              <a:t>cust_sal</a:t>
            </a:r>
            <a:r>
              <a:rPr lang="en-GB" sz="2000" b="1" dirty="0"/>
              <a:t> AS</a:t>
            </a:r>
          </a:p>
          <a:p>
            <a:pPr marL="0" indent="0" algn="just">
              <a:buNone/>
            </a:pPr>
            <a:r>
              <a:rPr lang="en-GB" sz="2000" b="1" dirty="0"/>
              <a:t>   PROCEDURE </a:t>
            </a:r>
            <a:r>
              <a:rPr lang="en-GB" sz="2000" b="1" dirty="0" err="1"/>
              <a:t>find_sal</a:t>
            </a:r>
            <a:r>
              <a:rPr lang="en-GB" sz="2000" b="1" dirty="0"/>
              <a:t>(</a:t>
            </a:r>
            <a:r>
              <a:rPr lang="en-GB" sz="2000" b="1" dirty="0" err="1"/>
              <a:t>c_id</a:t>
            </a:r>
            <a:r>
              <a:rPr lang="en-GB" sz="2000" b="1" dirty="0"/>
              <a:t> </a:t>
            </a:r>
            <a:r>
              <a:rPr lang="en-GB" sz="2000" b="1" dirty="0" err="1"/>
              <a:t>customers.id%type</a:t>
            </a:r>
            <a:r>
              <a:rPr lang="en-GB" sz="2000" b="1" dirty="0"/>
              <a:t>);</a:t>
            </a:r>
          </a:p>
          <a:p>
            <a:pPr marL="0" indent="0" algn="just">
              <a:buNone/>
            </a:pPr>
            <a:r>
              <a:rPr lang="en-GB" sz="2000" b="1" dirty="0"/>
              <a:t>END </a:t>
            </a:r>
            <a:r>
              <a:rPr lang="en-GB" sz="2000" b="1" dirty="0" err="1"/>
              <a:t>cust_sal</a:t>
            </a:r>
            <a:r>
              <a:rPr lang="en-GB" sz="2000" b="1" dirty="0"/>
              <a:t>;</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
        <p:nvSpPr>
          <p:cNvPr id="5" name="Title 1"/>
          <p:cNvSpPr txBox="1">
            <a:spLocks/>
          </p:cNvSpPr>
          <p:nvPr/>
        </p:nvSpPr>
        <p:spPr>
          <a:xfrm>
            <a:off x="467544" y="2708920"/>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000" u="sng" dirty="0"/>
              <a:t>Package Body</a:t>
            </a:r>
          </a:p>
        </p:txBody>
      </p:sp>
      <p:sp>
        <p:nvSpPr>
          <p:cNvPr id="6" name="Content Placeholder 2"/>
          <p:cNvSpPr txBox="1">
            <a:spLocks/>
          </p:cNvSpPr>
          <p:nvPr/>
        </p:nvSpPr>
        <p:spPr>
          <a:xfrm>
            <a:off x="467544" y="3313028"/>
            <a:ext cx="8229600" cy="3068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GB" sz="2000" dirty="0"/>
          </a:p>
        </p:txBody>
      </p:sp>
      <p:sp>
        <p:nvSpPr>
          <p:cNvPr id="7" name="Rectangle 6"/>
          <p:cNvSpPr/>
          <p:nvPr/>
        </p:nvSpPr>
        <p:spPr>
          <a:xfrm>
            <a:off x="438231" y="3198986"/>
            <a:ext cx="8568952" cy="3631763"/>
          </a:xfrm>
          <a:prstGeom prst="rect">
            <a:avLst/>
          </a:prstGeom>
        </p:spPr>
        <p:txBody>
          <a:bodyPr wrap="square">
            <a:spAutoFit/>
          </a:bodyPr>
          <a:lstStyle/>
          <a:p>
            <a:r>
              <a:rPr lang="en-GB" dirty="0"/>
              <a:t>The following code snippet shows the package body declaration for the </a:t>
            </a:r>
            <a:r>
              <a:rPr lang="en-GB" dirty="0" err="1"/>
              <a:t>cust_sal</a:t>
            </a:r>
            <a:r>
              <a:rPr lang="en-GB" dirty="0"/>
              <a:t> package created above. I assumed that we already have CUSTOMERS table created in our database as mentioned in PL/SQL - Variables chapter.</a:t>
            </a:r>
          </a:p>
          <a:p>
            <a:endParaRPr lang="en-GB" sz="1600" b="1" dirty="0"/>
          </a:p>
          <a:p>
            <a:r>
              <a:rPr lang="en-GB" sz="1600" b="1" dirty="0"/>
              <a:t>CREATE OR REPLACE PACKAGE BODY </a:t>
            </a:r>
            <a:r>
              <a:rPr lang="en-GB" sz="1600" b="1" dirty="0" err="1"/>
              <a:t>cust_sal</a:t>
            </a:r>
            <a:r>
              <a:rPr lang="en-GB" sz="1600" b="1" dirty="0"/>
              <a:t> AS</a:t>
            </a:r>
          </a:p>
          <a:p>
            <a:r>
              <a:rPr lang="en-GB" sz="1600" b="1" dirty="0"/>
              <a:t>   PROCEDURE </a:t>
            </a:r>
            <a:r>
              <a:rPr lang="en-GB" sz="1600" b="1" dirty="0" err="1"/>
              <a:t>find_sal</a:t>
            </a:r>
            <a:r>
              <a:rPr lang="en-GB" sz="1600" b="1" dirty="0"/>
              <a:t>(</a:t>
            </a:r>
            <a:r>
              <a:rPr lang="en-GB" sz="1600" b="1" dirty="0" err="1"/>
              <a:t>c_id</a:t>
            </a:r>
            <a:r>
              <a:rPr lang="en-GB" sz="1600" b="1" dirty="0"/>
              <a:t> </a:t>
            </a:r>
            <a:r>
              <a:rPr lang="en-GB" sz="1600" b="1" dirty="0" err="1"/>
              <a:t>customers.id%TYPE</a:t>
            </a:r>
            <a:r>
              <a:rPr lang="en-GB" sz="1600" b="1" dirty="0"/>
              <a:t>) IS</a:t>
            </a:r>
          </a:p>
          <a:p>
            <a:r>
              <a:rPr lang="en-GB" sz="1600" b="1" dirty="0"/>
              <a:t>   </a:t>
            </a:r>
            <a:r>
              <a:rPr lang="en-GB" sz="1600" b="1" dirty="0" err="1"/>
              <a:t>c_sal</a:t>
            </a:r>
            <a:r>
              <a:rPr lang="en-GB" sz="1600" b="1" dirty="0"/>
              <a:t> </a:t>
            </a:r>
            <a:r>
              <a:rPr lang="en-GB" sz="1600" b="1" dirty="0" err="1"/>
              <a:t>customers.salary%TYPE</a:t>
            </a:r>
            <a:r>
              <a:rPr lang="en-GB" sz="1600" b="1" dirty="0"/>
              <a:t>;</a:t>
            </a:r>
          </a:p>
          <a:p>
            <a:r>
              <a:rPr lang="en-GB" sz="1600" b="1" dirty="0"/>
              <a:t>   BEGIN</a:t>
            </a:r>
          </a:p>
          <a:p>
            <a:r>
              <a:rPr lang="en-GB" sz="1600" b="1" dirty="0"/>
              <a:t>      SELECT salary INTO </a:t>
            </a:r>
            <a:r>
              <a:rPr lang="en-GB" sz="1600" b="1" dirty="0" err="1"/>
              <a:t>c_sal</a:t>
            </a:r>
            <a:endParaRPr lang="en-GB" sz="1600" b="1" dirty="0"/>
          </a:p>
          <a:p>
            <a:r>
              <a:rPr lang="en-GB" sz="1600" b="1" dirty="0"/>
              <a:t>      FROM customers</a:t>
            </a:r>
          </a:p>
          <a:p>
            <a:r>
              <a:rPr lang="en-GB" sz="1600" b="1" dirty="0"/>
              <a:t>      WHERE id = </a:t>
            </a:r>
            <a:r>
              <a:rPr lang="en-GB" sz="1600" b="1" dirty="0" err="1"/>
              <a:t>c_id</a:t>
            </a:r>
            <a:r>
              <a:rPr lang="en-GB" sz="1600" b="1" dirty="0"/>
              <a:t>;</a:t>
            </a:r>
          </a:p>
          <a:p>
            <a:r>
              <a:rPr lang="en-GB" sz="1600" b="1" dirty="0"/>
              <a:t>      </a:t>
            </a:r>
            <a:r>
              <a:rPr lang="en-GB" sz="1600" b="1" dirty="0" err="1"/>
              <a:t>dbms_output.put_line</a:t>
            </a:r>
            <a:r>
              <a:rPr lang="en-GB" sz="1600" b="1" dirty="0"/>
              <a:t>('Salary: '|| </a:t>
            </a:r>
            <a:r>
              <a:rPr lang="en-GB" sz="1600" b="1" dirty="0" err="1"/>
              <a:t>c_sal</a:t>
            </a:r>
            <a:r>
              <a:rPr lang="en-GB" sz="1600" b="1" dirty="0"/>
              <a:t>);</a:t>
            </a:r>
          </a:p>
          <a:p>
            <a:r>
              <a:rPr lang="en-GB" sz="1600" b="1" dirty="0"/>
              <a:t>   END </a:t>
            </a:r>
            <a:r>
              <a:rPr lang="en-GB" sz="1600" b="1" dirty="0" err="1"/>
              <a:t>find_sal</a:t>
            </a:r>
            <a:r>
              <a:rPr lang="en-GB" sz="1600" b="1" dirty="0"/>
              <a:t>;</a:t>
            </a:r>
          </a:p>
          <a:p>
            <a:r>
              <a:rPr lang="en-GB" sz="1600" b="1" dirty="0"/>
              <a:t>END </a:t>
            </a:r>
            <a:r>
              <a:rPr lang="en-GB" sz="1600" b="1" dirty="0" err="1"/>
              <a:t>cust_sal</a:t>
            </a:r>
            <a:r>
              <a:rPr lang="en-GB" sz="1600" b="1" dirty="0"/>
              <a:t>;</a:t>
            </a:r>
          </a:p>
        </p:txBody>
      </p:sp>
    </p:spTree>
    <p:extLst>
      <p:ext uri="{BB962C8B-B14F-4D97-AF65-F5344CB8AC3E}">
        <p14:creationId xmlns:p14="http://schemas.microsoft.com/office/powerpoint/2010/main" val="1327199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93" y="116632"/>
            <a:ext cx="8229600" cy="490066"/>
          </a:xfrm>
        </p:spPr>
        <p:txBody>
          <a:bodyPr>
            <a:noAutofit/>
          </a:bodyPr>
          <a:lstStyle/>
          <a:p>
            <a:r>
              <a:rPr lang="en-GB" sz="3000" u="sng" dirty="0"/>
              <a:t>Using the Package Elements</a:t>
            </a:r>
          </a:p>
        </p:txBody>
      </p:sp>
      <p:sp>
        <p:nvSpPr>
          <p:cNvPr id="3" name="Content Placeholder 2"/>
          <p:cNvSpPr>
            <a:spLocks noGrp="1"/>
          </p:cNvSpPr>
          <p:nvPr>
            <p:ph idx="1"/>
          </p:nvPr>
        </p:nvSpPr>
        <p:spPr>
          <a:xfrm>
            <a:off x="467544" y="619723"/>
            <a:ext cx="8229600" cy="721045"/>
          </a:xfrm>
        </p:spPr>
        <p:txBody>
          <a:bodyPr>
            <a:normAutofit/>
          </a:bodyPr>
          <a:lstStyle/>
          <a:p>
            <a:pPr marL="0" indent="0" algn="just">
              <a:buNone/>
            </a:pPr>
            <a:r>
              <a:rPr lang="en-GB" sz="2000" dirty="0"/>
              <a:t>The package elements (variables, procedures or functions) are accessed with the following syntax: </a:t>
            </a:r>
            <a:r>
              <a:rPr lang="en-GB" sz="2000" b="1" dirty="0" err="1"/>
              <a:t>package_name.element_name</a:t>
            </a:r>
            <a:r>
              <a:rPr lang="en-GB" sz="2000" b="1" dirty="0"/>
              <a:t>;</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
        <p:nvSpPr>
          <p:cNvPr id="6" name="Content Placeholder 2"/>
          <p:cNvSpPr txBox="1">
            <a:spLocks/>
          </p:cNvSpPr>
          <p:nvPr/>
        </p:nvSpPr>
        <p:spPr>
          <a:xfrm>
            <a:off x="467544" y="3313028"/>
            <a:ext cx="8229600" cy="3068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GB" sz="2000" dirty="0"/>
          </a:p>
        </p:txBody>
      </p:sp>
      <p:sp>
        <p:nvSpPr>
          <p:cNvPr id="8" name="TextBox 7"/>
          <p:cNvSpPr txBox="1"/>
          <p:nvPr/>
        </p:nvSpPr>
        <p:spPr>
          <a:xfrm>
            <a:off x="0" y="1340768"/>
            <a:ext cx="8964488" cy="4524315"/>
          </a:xfrm>
          <a:prstGeom prst="rect">
            <a:avLst/>
          </a:prstGeom>
          <a:noFill/>
        </p:spPr>
        <p:txBody>
          <a:bodyPr wrap="square" rtlCol="0">
            <a:spAutoFit/>
          </a:bodyPr>
          <a:lstStyle/>
          <a:p>
            <a:r>
              <a:rPr lang="en-GB" b="1" u="sng" dirty="0">
                <a:solidFill>
                  <a:srgbClr val="FF0000"/>
                </a:solidFill>
              </a:rPr>
              <a:t>Example</a:t>
            </a:r>
          </a:p>
          <a:p>
            <a:r>
              <a:rPr lang="en-GB" dirty="0"/>
              <a:t>Suppose we have the following table:</a:t>
            </a:r>
          </a:p>
          <a:p>
            <a:endParaRPr lang="en-GB" dirty="0"/>
          </a:p>
          <a:p>
            <a:r>
              <a:rPr lang="en-GB" dirty="0"/>
              <a:t>SQL&gt; Select * from customers;</a:t>
            </a:r>
          </a:p>
          <a:p>
            <a:endParaRPr lang="en-GB" dirty="0"/>
          </a:p>
          <a:p>
            <a:r>
              <a:rPr lang="en-GB" dirty="0"/>
              <a:t>+----+----------+-----+-----------+----------+</a:t>
            </a:r>
          </a:p>
          <a:p>
            <a:r>
              <a:rPr lang="en-GB" dirty="0"/>
              <a:t>| ID | NAME     | AGE | ADDRESS   | SALARY   |</a:t>
            </a:r>
          </a:p>
          <a:p>
            <a:r>
              <a:rPr lang="en-GB" dirty="0"/>
              <a:t>+----+----------+-----+-----------+----------+</a:t>
            </a:r>
          </a:p>
          <a:p>
            <a:r>
              <a:rPr lang="en-GB" dirty="0"/>
              <a:t>|  1 | Ramesh   |  32 | Ahmedabad |  3000.00 |</a:t>
            </a:r>
          </a:p>
          <a:p>
            <a:r>
              <a:rPr lang="en-GB" dirty="0"/>
              <a:t>|  2 | </a:t>
            </a:r>
            <a:r>
              <a:rPr lang="en-GB" dirty="0" err="1"/>
              <a:t>Khilan</a:t>
            </a:r>
            <a:r>
              <a:rPr lang="en-GB" dirty="0"/>
              <a:t>   |  25 | Delhi     |  3000.00 |</a:t>
            </a:r>
          </a:p>
          <a:p>
            <a:r>
              <a:rPr lang="en-GB" dirty="0"/>
              <a:t>|  3 | </a:t>
            </a:r>
            <a:r>
              <a:rPr lang="en-GB" dirty="0" err="1"/>
              <a:t>kaushik</a:t>
            </a:r>
            <a:r>
              <a:rPr lang="en-GB" dirty="0"/>
              <a:t>  |  23 | Kota      |  3000.00 |</a:t>
            </a:r>
          </a:p>
          <a:p>
            <a:r>
              <a:rPr lang="en-GB" dirty="0"/>
              <a:t>|  4 | </a:t>
            </a:r>
            <a:r>
              <a:rPr lang="en-GB" dirty="0" err="1"/>
              <a:t>Chaitali</a:t>
            </a:r>
            <a:r>
              <a:rPr lang="en-GB" dirty="0"/>
              <a:t> |  25 | Mumbai    |  7500.00 |</a:t>
            </a:r>
          </a:p>
          <a:p>
            <a:r>
              <a:rPr lang="en-GB" dirty="0"/>
              <a:t>|  5 | </a:t>
            </a:r>
            <a:r>
              <a:rPr lang="en-GB" dirty="0" err="1"/>
              <a:t>Hardik</a:t>
            </a:r>
            <a:r>
              <a:rPr lang="en-GB" dirty="0"/>
              <a:t>   |  27 | Bhopal    |  9500.00 |</a:t>
            </a:r>
          </a:p>
          <a:p>
            <a:r>
              <a:rPr lang="en-GB" dirty="0"/>
              <a:t>|  6 | </a:t>
            </a:r>
            <a:r>
              <a:rPr lang="en-GB" dirty="0" err="1"/>
              <a:t>Komal</a:t>
            </a:r>
            <a:r>
              <a:rPr lang="en-GB" dirty="0"/>
              <a:t>    |  22 | MP        |  5500.00 |</a:t>
            </a:r>
          </a:p>
          <a:p>
            <a:endParaRPr lang="en-GB" dirty="0"/>
          </a:p>
          <a:p>
            <a:endParaRPr lang="en-GB" dirty="0"/>
          </a:p>
        </p:txBody>
      </p:sp>
    </p:spTree>
    <p:extLst>
      <p:ext uri="{BB962C8B-B14F-4D97-AF65-F5344CB8AC3E}">
        <p14:creationId xmlns:p14="http://schemas.microsoft.com/office/powerpoint/2010/main" val="1645223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GB" sz="2000" b="1" u="sng" dirty="0">
                <a:solidFill>
                  <a:srgbClr val="FF0000"/>
                </a:solidFill>
              </a:rPr>
              <a:t>We specify the package body</a:t>
            </a:r>
            <a:r>
              <a:rPr lang="en-GB" sz="2000" b="1" u="sng" dirty="0"/>
              <a:t>:</a:t>
            </a:r>
          </a:p>
          <a:p>
            <a:pPr marL="0" indent="0">
              <a:buNone/>
            </a:pPr>
            <a:r>
              <a:rPr lang="en-GB" sz="2000" b="1" dirty="0"/>
              <a:t>CREATE OR REPLACE PACKAGE BODY </a:t>
            </a:r>
            <a:r>
              <a:rPr lang="en-GB" sz="2000" b="1" dirty="0" err="1"/>
              <a:t>c_package</a:t>
            </a:r>
            <a:r>
              <a:rPr lang="en-GB" sz="2000" b="1" dirty="0"/>
              <a:t> AS</a:t>
            </a:r>
          </a:p>
          <a:p>
            <a:pPr marL="0" indent="0">
              <a:buNone/>
            </a:pPr>
            <a:r>
              <a:rPr lang="en-GB" sz="2000" b="1" dirty="0"/>
              <a:t>   </a:t>
            </a:r>
            <a:r>
              <a:rPr lang="en-GB" sz="2000" b="1" dirty="0">
                <a:solidFill>
                  <a:srgbClr val="00B050"/>
                </a:solidFill>
              </a:rPr>
              <a:t>PROCEDURE </a:t>
            </a:r>
            <a:r>
              <a:rPr lang="en-GB" sz="2000" b="1" dirty="0" err="1">
                <a:solidFill>
                  <a:srgbClr val="00B050"/>
                </a:solidFill>
              </a:rPr>
              <a:t>addCustomer</a:t>
            </a:r>
            <a:r>
              <a:rPr lang="en-GB" sz="2000" b="1" dirty="0">
                <a:solidFill>
                  <a:srgbClr val="00B050"/>
                </a:solidFill>
              </a:rPr>
              <a:t>(</a:t>
            </a:r>
            <a:r>
              <a:rPr lang="en-GB" sz="2000" b="1" dirty="0" err="1">
                <a:solidFill>
                  <a:srgbClr val="00B050"/>
                </a:solidFill>
              </a:rPr>
              <a:t>c_id</a:t>
            </a:r>
            <a:r>
              <a:rPr lang="en-GB" sz="2000" b="1" dirty="0">
                <a:solidFill>
                  <a:srgbClr val="00B050"/>
                </a:solidFill>
              </a:rPr>
              <a:t>  </a:t>
            </a:r>
            <a:r>
              <a:rPr lang="en-GB" sz="2000" b="1" dirty="0" err="1">
                <a:solidFill>
                  <a:srgbClr val="00B050"/>
                </a:solidFill>
              </a:rPr>
              <a:t>customers.id%type</a:t>
            </a:r>
            <a:r>
              <a:rPr lang="en-GB" sz="2000" b="1" dirty="0">
                <a:solidFill>
                  <a:srgbClr val="00B050"/>
                </a:solidFill>
              </a:rPr>
              <a:t>,</a:t>
            </a:r>
          </a:p>
          <a:p>
            <a:pPr marL="0" indent="0">
              <a:buNone/>
            </a:pPr>
            <a:r>
              <a:rPr lang="en-GB" sz="2000" b="1" dirty="0">
                <a:solidFill>
                  <a:srgbClr val="00B050"/>
                </a:solidFill>
              </a:rPr>
              <a:t>      </a:t>
            </a:r>
            <a:r>
              <a:rPr lang="en-GB" sz="2000" b="1" dirty="0" err="1">
                <a:solidFill>
                  <a:srgbClr val="00B050"/>
                </a:solidFill>
              </a:rPr>
              <a:t>c_name</a:t>
            </a:r>
            <a:r>
              <a:rPr lang="en-GB" sz="2000" b="1" dirty="0">
                <a:solidFill>
                  <a:srgbClr val="00B050"/>
                </a:solidFill>
              </a:rPr>
              <a:t> </a:t>
            </a:r>
            <a:r>
              <a:rPr lang="en-GB" sz="2000" b="1" dirty="0" err="1">
                <a:solidFill>
                  <a:srgbClr val="00B050"/>
                </a:solidFill>
              </a:rPr>
              <a:t>customers.name%type</a:t>
            </a:r>
            <a:r>
              <a:rPr lang="en-GB" sz="2000" b="1" dirty="0">
                <a:solidFill>
                  <a:srgbClr val="00B050"/>
                </a:solidFill>
              </a:rPr>
              <a:t>,</a:t>
            </a:r>
          </a:p>
          <a:p>
            <a:pPr marL="0" indent="0">
              <a:buNone/>
            </a:pPr>
            <a:r>
              <a:rPr lang="en-GB" sz="2000" b="1" dirty="0">
                <a:solidFill>
                  <a:srgbClr val="00B050"/>
                </a:solidFill>
              </a:rPr>
              <a:t>      </a:t>
            </a:r>
            <a:r>
              <a:rPr lang="en-GB" sz="2000" b="1" dirty="0" err="1">
                <a:solidFill>
                  <a:srgbClr val="00B050"/>
                </a:solidFill>
              </a:rPr>
              <a:t>c_age</a:t>
            </a:r>
            <a:r>
              <a:rPr lang="en-GB" sz="2000" b="1" dirty="0">
                <a:solidFill>
                  <a:srgbClr val="00B050"/>
                </a:solidFill>
              </a:rPr>
              <a:t>  </a:t>
            </a:r>
            <a:r>
              <a:rPr lang="en-GB" sz="2000" b="1" dirty="0" err="1">
                <a:solidFill>
                  <a:srgbClr val="00B050"/>
                </a:solidFill>
              </a:rPr>
              <a:t>customers.age%type</a:t>
            </a:r>
            <a:r>
              <a:rPr lang="en-GB" sz="2000" b="1" dirty="0">
                <a:solidFill>
                  <a:srgbClr val="00B050"/>
                </a:solidFill>
              </a:rPr>
              <a:t>,</a:t>
            </a:r>
          </a:p>
          <a:p>
            <a:pPr marL="0" indent="0">
              <a:buNone/>
            </a:pPr>
            <a:r>
              <a:rPr lang="en-GB" sz="2000" b="1" dirty="0">
                <a:solidFill>
                  <a:srgbClr val="00B050"/>
                </a:solidFill>
              </a:rPr>
              <a:t>      </a:t>
            </a:r>
            <a:r>
              <a:rPr lang="en-GB" sz="2000" b="1" dirty="0" err="1">
                <a:solidFill>
                  <a:srgbClr val="00B050"/>
                </a:solidFill>
              </a:rPr>
              <a:t>c_addr</a:t>
            </a:r>
            <a:r>
              <a:rPr lang="en-GB" sz="2000" b="1" dirty="0">
                <a:solidFill>
                  <a:srgbClr val="00B050"/>
                </a:solidFill>
              </a:rPr>
              <a:t>  </a:t>
            </a:r>
            <a:r>
              <a:rPr lang="en-GB" sz="2000" b="1" dirty="0" err="1">
                <a:solidFill>
                  <a:srgbClr val="00B050"/>
                </a:solidFill>
              </a:rPr>
              <a:t>customers.address%type</a:t>
            </a:r>
            <a:r>
              <a:rPr lang="en-GB" sz="2000" b="1" dirty="0">
                <a:solidFill>
                  <a:srgbClr val="00B050"/>
                </a:solidFill>
              </a:rPr>
              <a:t>, </a:t>
            </a:r>
          </a:p>
          <a:p>
            <a:pPr marL="0" indent="0">
              <a:buNone/>
            </a:pPr>
            <a:r>
              <a:rPr lang="en-GB" sz="2000" b="1" dirty="0">
                <a:solidFill>
                  <a:srgbClr val="00B050"/>
                </a:solidFill>
              </a:rPr>
              <a:t>      </a:t>
            </a:r>
            <a:r>
              <a:rPr lang="en-GB" sz="2000" b="1" dirty="0" err="1">
                <a:solidFill>
                  <a:srgbClr val="00B050"/>
                </a:solidFill>
              </a:rPr>
              <a:t>c_sal</a:t>
            </a:r>
            <a:r>
              <a:rPr lang="en-GB" sz="2000" b="1" dirty="0">
                <a:solidFill>
                  <a:srgbClr val="00B050"/>
                </a:solidFill>
              </a:rPr>
              <a:t>   </a:t>
            </a:r>
            <a:r>
              <a:rPr lang="en-GB" sz="2000" b="1" dirty="0" err="1">
                <a:solidFill>
                  <a:srgbClr val="00B050"/>
                </a:solidFill>
              </a:rPr>
              <a:t>customers.salary%type</a:t>
            </a:r>
            <a:r>
              <a:rPr lang="en-GB" sz="2000" b="1" dirty="0">
                <a:solidFill>
                  <a:srgbClr val="00B050"/>
                </a:solidFill>
              </a:rPr>
              <a:t>)</a:t>
            </a:r>
          </a:p>
          <a:p>
            <a:pPr marL="0" indent="0">
              <a:buNone/>
            </a:pPr>
            <a:r>
              <a:rPr lang="en-GB" sz="2000" b="1" dirty="0">
                <a:solidFill>
                  <a:srgbClr val="00B050"/>
                </a:solidFill>
              </a:rPr>
              <a:t>   IS</a:t>
            </a:r>
          </a:p>
          <a:p>
            <a:pPr marL="0" indent="0">
              <a:buNone/>
            </a:pPr>
            <a:r>
              <a:rPr lang="en-GB" sz="2000" b="1" dirty="0"/>
              <a:t>   BEGIN</a:t>
            </a:r>
          </a:p>
          <a:p>
            <a:pPr marL="0" indent="0">
              <a:buNone/>
            </a:pPr>
            <a:r>
              <a:rPr lang="en-GB" sz="2000" b="1" dirty="0"/>
              <a:t>      INSERT INTO customers (</a:t>
            </a:r>
            <a:r>
              <a:rPr lang="en-GB" sz="2000" b="1" dirty="0" err="1"/>
              <a:t>id,name,age,address,salary</a:t>
            </a:r>
            <a:r>
              <a:rPr lang="en-GB" sz="2000" b="1" dirty="0"/>
              <a:t>)</a:t>
            </a:r>
          </a:p>
          <a:p>
            <a:pPr marL="0" indent="0">
              <a:buNone/>
            </a:pPr>
            <a:r>
              <a:rPr lang="en-GB" sz="2000" b="1" dirty="0"/>
              <a:t>         VALUES(</a:t>
            </a:r>
            <a:r>
              <a:rPr lang="en-GB" sz="2000" b="1" dirty="0" err="1"/>
              <a:t>c_id</a:t>
            </a:r>
            <a:r>
              <a:rPr lang="en-GB" sz="2000" b="1" dirty="0"/>
              <a:t>, </a:t>
            </a:r>
            <a:r>
              <a:rPr lang="en-GB" sz="2000" b="1" dirty="0" err="1"/>
              <a:t>c_name</a:t>
            </a:r>
            <a:r>
              <a:rPr lang="en-GB" sz="2000" b="1" dirty="0"/>
              <a:t>, </a:t>
            </a:r>
            <a:r>
              <a:rPr lang="en-GB" sz="2000" b="1" dirty="0" err="1"/>
              <a:t>c_age</a:t>
            </a:r>
            <a:r>
              <a:rPr lang="en-GB" sz="2000" b="1" dirty="0"/>
              <a:t>, </a:t>
            </a:r>
            <a:r>
              <a:rPr lang="en-GB" sz="2000" b="1" dirty="0" err="1"/>
              <a:t>c_addr</a:t>
            </a:r>
            <a:r>
              <a:rPr lang="en-GB" sz="2000" b="1" dirty="0"/>
              <a:t>, </a:t>
            </a:r>
            <a:r>
              <a:rPr lang="en-GB" sz="2000" b="1" dirty="0" err="1"/>
              <a:t>c_sal</a:t>
            </a:r>
            <a:r>
              <a:rPr lang="en-GB" sz="2000" b="1" dirty="0"/>
              <a:t>);</a:t>
            </a:r>
          </a:p>
          <a:p>
            <a:pPr marL="0" indent="0">
              <a:buNone/>
            </a:pPr>
            <a:r>
              <a:rPr lang="en-GB" sz="2000" b="1" dirty="0"/>
              <a:t>   END </a:t>
            </a:r>
            <a:r>
              <a:rPr lang="en-GB" sz="2000" b="1" dirty="0" err="1"/>
              <a:t>addCustomer</a:t>
            </a:r>
            <a:r>
              <a:rPr lang="en-GB" sz="2000" b="1" dirty="0"/>
              <a:t>;</a:t>
            </a:r>
          </a:p>
          <a:p>
            <a:pPr marL="0" indent="0">
              <a:buNone/>
            </a:pPr>
            <a:r>
              <a:rPr lang="en-GB" sz="2000" b="1" dirty="0"/>
              <a:t>  </a:t>
            </a:r>
          </a:p>
          <a:p>
            <a:pPr marL="0" indent="0">
              <a:buNone/>
            </a:pPr>
            <a:r>
              <a:rPr lang="en-GB" sz="2000" b="1" dirty="0"/>
              <a:t>   </a:t>
            </a:r>
            <a:r>
              <a:rPr lang="en-GB" sz="2000" b="1" dirty="0">
                <a:solidFill>
                  <a:srgbClr val="00B050"/>
                </a:solidFill>
              </a:rPr>
              <a:t>PROCEDURE </a:t>
            </a:r>
            <a:r>
              <a:rPr lang="en-GB" sz="2000" b="1" dirty="0" err="1">
                <a:solidFill>
                  <a:srgbClr val="00B050"/>
                </a:solidFill>
              </a:rPr>
              <a:t>delCustomer</a:t>
            </a:r>
            <a:r>
              <a:rPr lang="en-GB" sz="2000" b="1" dirty="0">
                <a:solidFill>
                  <a:srgbClr val="00B050"/>
                </a:solidFill>
              </a:rPr>
              <a:t>(</a:t>
            </a:r>
            <a:r>
              <a:rPr lang="en-GB" sz="2000" b="1" dirty="0" err="1">
                <a:solidFill>
                  <a:srgbClr val="00B050"/>
                </a:solidFill>
              </a:rPr>
              <a:t>c_id</a:t>
            </a:r>
            <a:r>
              <a:rPr lang="en-GB" sz="2000" b="1" dirty="0">
                <a:solidFill>
                  <a:srgbClr val="00B050"/>
                </a:solidFill>
              </a:rPr>
              <a:t>   </a:t>
            </a:r>
            <a:r>
              <a:rPr lang="en-GB" sz="2000" b="1" dirty="0" err="1">
                <a:solidFill>
                  <a:srgbClr val="00B050"/>
                </a:solidFill>
              </a:rPr>
              <a:t>customers.id%type</a:t>
            </a:r>
            <a:r>
              <a:rPr lang="en-GB" sz="2000" b="1" dirty="0">
                <a:solidFill>
                  <a:srgbClr val="00B050"/>
                </a:solidFill>
              </a:rPr>
              <a:t>) IS</a:t>
            </a:r>
          </a:p>
          <a:p>
            <a:pPr marL="0" indent="0">
              <a:buNone/>
            </a:pPr>
            <a:r>
              <a:rPr lang="en-GB" sz="2000" b="1" dirty="0">
                <a:solidFill>
                  <a:srgbClr val="00B050"/>
                </a:solidFill>
              </a:rPr>
              <a:t>   </a:t>
            </a:r>
            <a:r>
              <a:rPr lang="en-GB" sz="2000" b="1" dirty="0"/>
              <a:t>BEGIN</a:t>
            </a:r>
          </a:p>
          <a:p>
            <a:pPr marL="0" indent="0">
              <a:buNone/>
            </a:pPr>
            <a:r>
              <a:rPr lang="en-GB" sz="2000" b="1" dirty="0"/>
              <a:t>       DELETE FROM customers</a:t>
            </a:r>
          </a:p>
          <a:p>
            <a:pPr marL="0" indent="0">
              <a:buNone/>
            </a:pPr>
            <a:r>
              <a:rPr lang="en-GB" sz="2000" b="1" dirty="0"/>
              <a:t>         WHERE id = </a:t>
            </a:r>
            <a:r>
              <a:rPr lang="en-GB" sz="2000" b="1" dirty="0" err="1"/>
              <a:t>c_id</a:t>
            </a:r>
            <a:r>
              <a:rPr lang="en-GB" sz="2000" b="1" dirty="0"/>
              <a:t>;</a:t>
            </a:r>
          </a:p>
          <a:p>
            <a:pPr marL="0" indent="0">
              <a:buNone/>
            </a:pPr>
            <a:r>
              <a:rPr lang="en-GB" sz="2000" b="1" dirty="0"/>
              <a:t>   END </a:t>
            </a:r>
            <a:r>
              <a:rPr lang="en-GB" sz="2000" b="1" dirty="0" err="1"/>
              <a:t>delCustomer</a:t>
            </a:r>
            <a:r>
              <a:rPr lang="en-GB" sz="2000" b="1" dirty="0"/>
              <a:t>;</a:t>
            </a:r>
          </a:p>
          <a:p>
            <a:pPr marL="0" indent="0">
              <a:buNone/>
            </a:pPr>
            <a:endParaRPr lang="en-GB" sz="2000" b="1" dirty="0"/>
          </a:p>
          <a:p>
            <a:pPr marL="0" indent="0">
              <a:buNone/>
            </a:pPr>
            <a:r>
              <a:rPr lang="en-GB" sz="2000" b="1" dirty="0"/>
              <a:t>   </a:t>
            </a:r>
            <a:r>
              <a:rPr lang="en-GB" sz="2000" b="1" dirty="0">
                <a:solidFill>
                  <a:srgbClr val="00B050"/>
                </a:solidFill>
              </a:rPr>
              <a:t>PROCEDURE </a:t>
            </a:r>
            <a:r>
              <a:rPr lang="en-GB" sz="2000" b="1" dirty="0" err="1">
                <a:solidFill>
                  <a:srgbClr val="00B050"/>
                </a:solidFill>
              </a:rPr>
              <a:t>listCustomer</a:t>
            </a:r>
            <a:r>
              <a:rPr lang="en-GB" sz="2000" b="1" dirty="0">
                <a:solidFill>
                  <a:srgbClr val="00B050"/>
                </a:solidFill>
              </a:rPr>
              <a:t> IS</a:t>
            </a:r>
          </a:p>
          <a:p>
            <a:pPr marL="0" indent="0">
              <a:buNone/>
            </a:pPr>
            <a:r>
              <a:rPr lang="en-GB" sz="2000" b="1" dirty="0"/>
              <a:t>   CURSOR </a:t>
            </a:r>
            <a:r>
              <a:rPr lang="en-GB" sz="2000" b="1" dirty="0" err="1"/>
              <a:t>c_customers</a:t>
            </a:r>
            <a:r>
              <a:rPr lang="en-GB" sz="2000" b="1" dirty="0"/>
              <a:t> is</a:t>
            </a:r>
          </a:p>
          <a:p>
            <a:pPr marL="0" indent="0">
              <a:buNone/>
            </a:pPr>
            <a:r>
              <a:rPr lang="en-GB" sz="2000" b="1" dirty="0"/>
              <a:t>      SELECT  name FROM customers;</a:t>
            </a:r>
          </a:p>
          <a:p>
            <a:pPr marL="0" indent="0">
              <a:buNone/>
            </a:pPr>
            <a:r>
              <a:rPr lang="en-GB" sz="2000" b="1" dirty="0"/>
              <a:t>   TYPE </a:t>
            </a:r>
            <a:r>
              <a:rPr lang="en-GB" sz="2000" b="1" dirty="0" err="1"/>
              <a:t>c_list</a:t>
            </a:r>
            <a:r>
              <a:rPr lang="en-GB" sz="2000" b="1" dirty="0"/>
              <a:t> is TABLE OF </a:t>
            </a:r>
            <a:r>
              <a:rPr lang="en-GB" sz="2000" b="1" dirty="0" err="1"/>
              <a:t>customers.name%type</a:t>
            </a:r>
            <a:r>
              <a:rPr lang="en-GB" sz="2000" b="1" dirty="0"/>
              <a:t>;</a:t>
            </a:r>
          </a:p>
          <a:p>
            <a:pPr marL="0" indent="0">
              <a:buNone/>
            </a:pPr>
            <a:r>
              <a:rPr lang="en-GB" sz="2000" b="1" dirty="0"/>
              <a:t>   </a:t>
            </a:r>
            <a:r>
              <a:rPr lang="en-GB" sz="2000" b="1" dirty="0" err="1"/>
              <a:t>name_list</a:t>
            </a:r>
            <a:r>
              <a:rPr lang="en-GB" sz="2000" b="1" dirty="0"/>
              <a:t> </a:t>
            </a:r>
            <a:r>
              <a:rPr lang="en-GB" sz="2000" b="1" dirty="0" err="1"/>
              <a:t>c_list</a:t>
            </a:r>
            <a:r>
              <a:rPr lang="en-GB" sz="2000" b="1" dirty="0"/>
              <a:t> := </a:t>
            </a:r>
            <a:r>
              <a:rPr lang="en-GB" sz="2000" b="1" dirty="0" err="1"/>
              <a:t>c_list</a:t>
            </a:r>
            <a:r>
              <a:rPr lang="en-GB" sz="2000" b="1" dirty="0"/>
              <a:t>();</a:t>
            </a:r>
          </a:p>
          <a:p>
            <a:pPr marL="0" indent="0">
              <a:buNone/>
            </a:pPr>
            <a:r>
              <a:rPr lang="en-GB" sz="2000" b="1" dirty="0"/>
              <a:t>   counter integer :=0;</a:t>
            </a:r>
          </a:p>
          <a:p>
            <a:pPr marL="0" indent="0">
              <a:buNone/>
            </a:pPr>
            <a:r>
              <a:rPr lang="en-GB" sz="2000" b="1" dirty="0"/>
              <a:t>   BEGIN</a:t>
            </a:r>
          </a:p>
          <a:p>
            <a:pPr marL="0" indent="0">
              <a:buNone/>
            </a:pPr>
            <a:r>
              <a:rPr lang="en-GB" sz="2000" b="1" dirty="0"/>
              <a:t>      FOR n IN </a:t>
            </a:r>
            <a:r>
              <a:rPr lang="en-GB" sz="2000" b="1" dirty="0" err="1"/>
              <a:t>c_customers</a:t>
            </a:r>
            <a:r>
              <a:rPr lang="en-GB" sz="2000" b="1" dirty="0"/>
              <a:t> LOOP</a:t>
            </a:r>
          </a:p>
          <a:p>
            <a:pPr marL="0" indent="0">
              <a:buNone/>
            </a:pPr>
            <a:r>
              <a:rPr lang="en-GB" sz="2000" b="1" dirty="0"/>
              <a:t>      counter := counter +1;</a:t>
            </a:r>
          </a:p>
          <a:p>
            <a:pPr marL="0" indent="0">
              <a:buNone/>
            </a:pPr>
            <a:r>
              <a:rPr lang="en-GB" sz="2000" b="1" dirty="0"/>
              <a:t>      </a:t>
            </a:r>
            <a:r>
              <a:rPr lang="en-GB" sz="2000" b="1" dirty="0" err="1"/>
              <a:t>name_list.extend</a:t>
            </a:r>
            <a:r>
              <a:rPr lang="en-GB" sz="2000" b="1" dirty="0"/>
              <a:t>;</a:t>
            </a:r>
          </a:p>
          <a:p>
            <a:pPr marL="0" indent="0">
              <a:buNone/>
            </a:pPr>
            <a:r>
              <a:rPr lang="en-GB" sz="2000" b="1" dirty="0"/>
              <a:t>      </a:t>
            </a:r>
            <a:r>
              <a:rPr lang="en-GB" sz="2000" b="1" dirty="0" err="1"/>
              <a:t>name_list</a:t>
            </a:r>
            <a:r>
              <a:rPr lang="en-GB" sz="2000" b="1" dirty="0"/>
              <a:t>(counter)  := n.name;</a:t>
            </a:r>
          </a:p>
          <a:p>
            <a:pPr marL="0" indent="0">
              <a:buNone/>
            </a:pPr>
            <a:r>
              <a:rPr lang="en-GB" sz="2000" b="1" dirty="0"/>
              <a:t>      </a:t>
            </a:r>
            <a:r>
              <a:rPr lang="en-GB" sz="2000" b="1" dirty="0" err="1"/>
              <a:t>dbms_output.put_line</a:t>
            </a:r>
            <a:r>
              <a:rPr lang="en-GB" sz="2000" b="1" dirty="0"/>
              <a:t>('Customer(' ||counter|| ')'||</a:t>
            </a:r>
            <a:r>
              <a:rPr lang="en-GB" sz="2000" b="1" dirty="0" err="1"/>
              <a:t>name_list</a:t>
            </a:r>
            <a:r>
              <a:rPr lang="en-GB" sz="2000" b="1" dirty="0"/>
              <a:t>(counter));</a:t>
            </a:r>
          </a:p>
          <a:p>
            <a:pPr marL="0" indent="0">
              <a:buNone/>
            </a:pPr>
            <a:r>
              <a:rPr lang="en-GB" sz="2000" b="1" dirty="0"/>
              <a:t>      END LOOP;</a:t>
            </a:r>
          </a:p>
          <a:p>
            <a:pPr marL="0" indent="0">
              <a:buNone/>
            </a:pPr>
            <a:r>
              <a:rPr lang="en-GB" sz="2000" b="1" dirty="0"/>
              <a:t>   END </a:t>
            </a:r>
            <a:r>
              <a:rPr lang="en-GB" sz="2000" b="1" dirty="0" err="1"/>
              <a:t>listCustomer</a:t>
            </a:r>
            <a:r>
              <a:rPr lang="en-GB" sz="2000" b="1" dirty="0"/>
              <a:t>;</a:t>
            </a:r>
          </a:p>
          <a:p>
            <a:pPr marL="0" indent="0">
              <a:buNone/>
            </a:pPr>
            <a:r>
              <a:rPr lang="en-GB" sz="2000" b="1" dirty="0"/>
              <a:t>END </a:t>
            </a:r>
            <a:r>
              <a:rPr lang="en-GB" sz="2000" b="1" dirty="0" err="1"/>
              <a:t>c_package</a:t>
            </a:r>
            <a:r>
              <a:rPr lang="en-GB" sz="2000" b="1" dirty="0"/>
              <a:t>;</a:t>
            </a:r>
          </a:p>
          <a:p>
            <a:pPr marL="0" indent="0">
              <a:buNone/>
            </a:pPr>
            <a:endParaRPr lang="en-GB" sz="2000" b="1"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
        <p:nvSpPr>
          <p:cNvPr id="2" name="Rectangle 1"/>
          <p:cNvSpPr/>
          <p:nvPr/>
        </p:nvSpPr>
        <p:spPr>
          <a:xfrm>
            <a:off x="4932040" y="1340768"/>
            <a:ext cx="4242048" cy="4031873"/>
          </a:xfrm>
          <a:prstGeom prst="rect">
            <a:avLst/>
          </a:prstGeom>
        </p:spPr>
        <p:txBody>
          <a:bodyPr wrap="square">
            <a:spAutoFit/>
          </a:bodyPr>
          <a:lstStyle/>
          <a:p>
            <a:r>
              <a:rPr lang="en-GB" sz="1600" b="1" u="sng" dirty="0"/>
              <a:t>USING THE PACKAGE:</a:t>
            </a:r>
          </a:p>
          <a:p>
            <a:r>
              <a:rPr lang="en-GB" sz="1600" b="1" u="sng" dirty="0"/>
              <a:t>The following program uses the methods declared and defined in the package </a:t>
            </a:r>
            <a:r>
              <a:rPr lang="en-GB" sz="1600" b="1" u="sng" dirty="0" err="1"/>
              <a:t>c_package</a:t>
            </a:r>
            <a:r>
              <a:rPr lang="en-GB" sz="1600" b="1" u="sng" dirty="0"/>
              <a:t>.</a:t>
            </a:r>
          </a:p>
          <a:p>
            <a:endParaRPr lang="en-GB" sz="1600" dirty="0"/>
          </a:p>
          <a:p>
            <a:r>
              <a:rPr lang="en-GB" sz="1600" b="1" dirty="0">
                <a:solidFill>
                  <a:srgbClr val="FF0000"/>
                </a:solidFill>
              </a:rPr>
              <a:t>DECLARE</a:t>
            </a:r>
          </a:p>
          <a:p>
            <a:r>
              <a:rPr lang="en-GB" sz="1600" b="1" dirty="0">
                <a:solidFill>
                  <a:srgbClr val="FF0000"/>
                </a:solidFill>
              </a:rPr>
              <a:t>   code </a:t>
            </a:r>
            <a:r>
              <a:rPr lang="en-GB" sz="1600" b="1" dirty="0" err="1">
                <a:solidFill>
                  <a:srgbClr val="FF0000"/>
                </a:solidFill>
              </a:rPr>
              <a:t>customers.id%type</a:t>
            </a:r>
            <a:r>
              <a:rPr lang="en-GB" sz="1600" b="1" dirty="0">
                <a:solidFill>
                  <a:srgbClr val="FF0000"/>
                </a:solidFill>
              </a:rPr>
              <a:t>:= 8;</a:t>
            </a:r>
          </a:p>
          <a:p>
            <a:r>
              <a:rPr lang="en-GB" sz="1600" b="1" dirty="0">
                <a:solidFill>
                  <a:srgbClr val="FF0000"/>
                </a:solidFill>
              </a:rPr>
              <a:t>BEGIN</a:t>
            </a:r>
          </a:p>
          <a:p>
            <a:r>
              <a:rPr lang="en-GB" sz="1600" b="1" dirty="0">
                <a:solidFill>
                  <a:srgbClr val="FF0000"/>
                </a:solidFill>
              </a:rPr>
              <a:t>      </a:t>
            </a:r>
            <a:r>
              <a:rPr lang="en-GB" sz="1600" b="1" dirty="0" err="1">
                <a:solidFill>
                  <a:srgbClr val="FF0000"/>
                </a:solidFill>
              </a:rPr>
              <a:t>c_package.addcustomer</a:t>
            </a:r>
            <a:r>
              <a:rPr lang="en-GB" sz="1600" b="1" dirty="0">
                <a:solidFill>
                  <a:srgbClr val="FF0000"/>
                </a:solidFill>
              </a:rPr>
              <a:t>(7, '</a:t>
            </a:r>
            <a:r>
              <a:rPr lang="en-GB" sz="1600" b="1" dirty="0" err="1">
                <a:solidFill>
                  <a:srgbClr val="FF0000"/>
                </a:solidFill>
              </a:rPr>
              <a:t>Rajnish</a:t>
            </a:r>
            <a:r>
              <a:rPr lang="en-GB" sz="1600" b="1" dirty="0">
                <a:solidFill>
                  <a:srgbClr val="FF0000"/>
                </a:solidFill>
              </a:rPr>
              <a:t>', 25, 'Chennai', 3500);</a:t>
            </a:r>
          </a:p>
          <a:p>
            <a:r>
              <a:rPr lang="en-GB" sz="1600" b="1" dirty="0">
                <a:solidFill>
                  <a:srgbClr val="FF0000"/>
                </a:solidFill>
              </a:rPr>
              <a:t>      </a:t>
            </a:r>
            <a:r>
              <a:rPr lang="en-GB" sz="1600" b="1" dirty="0" err="1">
                <a:solidFill>
                  <a:srgbClr val="FF0000"/>
                </a:solidFill>
              </a:rPr>
              <a:t>c_package.addcustomer</a:t>
            </a:r>
            <a:r>
              <a:rPr lang="en-GB" sz="1600" b="1" dirty="0">
                <a:solidFill>
                  <a:srgbClr val="FF0000"/>
                </a:solidFill>
              </a:rPr>
              <a:t>(8, '</a:t>
            </a:r>
            <a:r>
              <a:rPr lang="en-GB" sz="1600" b="1" dirty="0" err="1">
                <a:solidFill>
                  <a:srgbClr val="FF0000"/>
                </a:solidFill>
              </a:rPr>
              <a:t>Subham</a:t>
            </a:r>
            <a:r>
              <a:rPr lang="en-GB" sz="1600" b="1" dirty="0">
                <a:solidFill>
                  <a:srgbClr val="FF0000"/>
                </a:solidFill>
              </a:rPr>
              <a:t>', 32, 'Delhi', 7500);</a:t>
            </a:r>
          </a:p>
          <a:p>
            <a:r>
              <a:rPr lang="en-GB" sz="1600" b="1" dirty="0">
                <a:solidFill>
                  <a:srgbClr val="FF0000"/>
                </a:solidFill>
              </a:rPr>
              <a:t>      </a:t>
            </a:r>
            <a:r>
              <a:rPr lang="en-GB" sz="1600" b="1" dirty="0" err="1">
                <a:solidFill>
                  <a:srgbClr val="FF0000"/>
                </a:solidFill>
              </a:rPr>
              <a:t>c_package.listcustomer</a:t>
            </a:r>
            <a:r>
              <a:rPr lang="en-GB" sz="1600" b="1" dirty="0">
                <a:solidFill>
                  <a:srgbClr val="FF0000"/>
                </a:solidFill>
              </a:rPr>
              <a:t>;</a:t>
            </a:r>
          </a:p>
          <a:p>
            <a:r>
              <a:rPr lang="en-GB" sz="1600" b="1" dirty="0">
                <a:solidFill>
                  <a:srgbClr val="FF0000"/>
                </a:solidFill>
              </a:rPr>
              <a:t>      </a:t>
            </a:r>
            <a:r>
              <a:rPr lang="en-GB" sz="1600" b="1" dirty="0" err="1">
                <a:solidFill>
                  <a:srgbClr val="FF0000"/>
                </a:solidFill>
              </a:rPr>
              <a:t>c_package.delcustomer</a:t>
            </a:r>
            <a:r>
              <a:rPr lang="en-GB" sz="1600" b="1" dirty="0">
                <a:solidFill>
                  <a:srgbClr val="FF0000"/>
                </a:solidFill>
              </a:rPr>
              <a:t>(code);</a:t>
            </a:r>
          </a:p>
          <a:p>
            <a:r>
              <a:rPr lang="en-GB" sz="1600" b="1" dirty="0">
                <a:solidFill>
                  <a:srgbClr val="FF0000"/>
                </a:solidFill>
              </a:rPr>
              <a:t>      </a:t>
            </a:r>
            <a:r>
              <a:rPr lang="en-GB" sz="1600" b="1" dirty="0" err="1">
                <a:solidFill>
                  <a:srgbClr val="FF0000"/>
                </a:solidFill>
              </a:rPr>
              <a:t>c_package.listcustomer</a:t>
            </a:r>
            <a:r>
              <a:rPr lang="en-GB" sz="1600" b="1" dirty="0">
                <a:solidFill>
                  <a:srgbClr val="FF0000"/>
                </a:solidFill>
              </a:rPr>
              <a:t>;</a:t>
            </a:r>
          </a:p>
          <a:p>
            <a:r>
              <a:rPr lang="en-GB" sz="1600" b="1" dirty="0">
                <a:solidFill>
                  <a:srgbClr val="FF0000"/>
                </a:solidFill>
              </a:rPr>
              <a:t>END;</a:t>
            </a:r>
          </a:p>
        </p:txBody>
      </p:sp>
    </p:spTree>
    <p:extLst>
      <p:ext uri="{BB962C8B-B14F-4D97-AF65-F5344CB8AC3E}">
        <p14:creationId xmlns:p14="http://schemas.microsoft.com/office/powerpoint/2010/main" val="154999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lstStyle/>
          <a:p>
            <a:r>
              <a:rPr lang="en-GB" dirty="0"/>
              <a:t>End of Lecture</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24731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346050"/>
          </a:xfrm>
        </p:spPr>
        <p:txBody>
          <a:bodyPr>
            <a:noAutofit/>
          </a:bodyPr>
          <a:lstStyle/>
          <a:p>
            <a:r>
              <a:rPr lang="en-GB" sz="3000" u="sng" dirty="0"/>
              <a:t>Modularization</a:t>
            </a:r>
          </a:p>
        </p:txBody>
      </p:sp>
      <p:sp>
        <p:nvSpPr>
          <p:cNvPr id="3" name="Content Placeholder 2"/>
          <p:cNvSpPr>
            <a:spLocks noGrp="1"/>
          </p:cNvSpPr>
          <p:nvPr>
            <p:ph idx="1"/>
          </p:nvPr>
        </p:nvSpPr>
        <p:spPr>
          <a:xfrm>
            <a:off x="0" y="476672"/>
            <a:ext cx="9144000" cy="6381328"/>
          </a:xfrm>
        </p:spPr>
        <p:txBody>
          <a:bodyPr>
            <a:normAutofit fontScale="70000" lnSpcReduction="20000"/>
          </a:bodyPr>
          <a:lstStyle/>
          <a:p>
            <a:pPr marL="0" indent="0" algn="just">
              <a:buNone/>
            </a:pPr>
            <a:r>
              <a:rPr lang="en-GB" sz="2600" b="1" u="sng" dirty="0"/>
              <a:t>Procedure</a:t>
            </a:r>
          </a:p>
          <a:p>
            <a:pPr marL="0" indent="0" algn="just">
              <a:buNone/>
            </a:pPr>
            <a:r>
              <a:rPr lang="en-GB" sz="2600" dirty="0"/>
              <a:t>A program that performs one or more actions and is called as an executable PL/SQL statement. You can pass information into and out of a procedure through its parameter list.</a:t>
            </a:r>
          </a:p>
          <a:p>
            <a:pPr marL="0" indent="0" algn="just">
              <a:buNone/>
            </a:pPr>
            <a:endParaRPr lang="en-GB" sz="2600" dirty="0"/>
          </a:p>
          <a:p>
            <a:pPr marL="0" indent="0" algn="just">
              <a:buNone/>
            </a:pPr>
            <a:r>
              <a:rPr lang="en-GB" sz="2600" b="1" u="sng" dirty="0"/>
              <a:t>Function</a:t>
            </a:r>
          </a:p>
          <a:p>
            <a:pPr marL="0" indent="0" algn="just">
              <a:buNone/>
            </a:pPr>
            <a:r>
              <a:rPr lang="en-GB" sz="2600" dirty="0"/>
              <a:t>A program that returns data through its RETURN clause, and is used just like a PL/SQL expression. You can pass information into a function through its parameter list. You can also pass information out via the parameter list, but this is generally considered a bad practice.</a:t>
            </a:r>
          </a:p>
          <a:p>
            <a:pPr marL="0" indent="0" algn="just">
              <a:buNone/>
            </a:pPr>
            <a:endParaRPr lang="en-GB" sz="2600" b="1" u="sng" dirty="0"/>
          </a:p>
          <a:p>
            <a:pPr marL="0" indent="0" algn="just">
              <a:buNone/>
            </a:pPr>
            <a:r>
              <a:rPr lang="en-GB" sz="2600" b="1" u="sng" dirty="0"/>
              <a:t>Database trigger</a:t>
            </a:r>
          </a:p>
          <a:p>
            <a:pPr marL="0" indent="0" algn="just">
              <a:buNone/>
            </a:pPr>
            <a:r>
              <a:rPr lang="en-GB" sz="2600" dirty="0"/>
              <a:t>A set of commands that are triggered to execute (e.g., log in, modify a row in a table,</a:t>
            </a:r>
          </a:p>
          <a:p>
            <a:pPr marL="0" indent="0" algn="just">
              <a:buNone/>
            </a:pPr>
            <a:r>
              <a:rPr lang="en-GB" sz="2600" dirty="0"/>
              <a:t>execute a DDL statement) when an event occurs in the database.</a:t>
            </a:r>
          </a:p>
          <a:p>
            <a:pPr marL="0" indent="0" algn="just">
              <a:buNone/>
            </a:pPr>
            <a:endParaRPr lang="en-GB" sz="2600" b="1" u="sng" dirty="0"/>
          </a:p>
          <a:p>
            <a:pPr marL="0" indent="0" algn="just">
              <a:buNone/>
            </a:pPr>
            <a:r>
              <a:rPr lang="en-GB" sz="2600" b="1" u="sng" dirty="0"/>
              <a:t>Package</a:t>
            </a:r>
          </a:p>
          <a:p>
            <a:pPr marL="0" indent="0" algn="just">
              <a:buNone/>
            </a:pPr>
            <a:r>
              <a:rPr lang="en-GB" sz="2600" dirty="0"/>
              <a:t>A named collection of procedures, functions, types, and variables. </a:t>
            </a:r>
          </a:p>
          <a:p>
            <a:pPr marL="0" indent="0" algn="just">
              <a:buNone/>
            </a:pPr>
            <a:endParaRPr lang="en-GB" sz="2600" b="1" u="sng" dirty="0"/>
          </a:p>
          <a:p>
            <a:pPr marL="0" indent="0" algn="just">
              <a:buNone/>
            </a:pPr>
            <a:r>
              <a:rPr lang="en-GB" sz="2600" b="1" u="sng" dirty="0"/>
              <a:t>Object type or instance of an object type</a:t>
            </a:r>
          </a:p>
          <a:p>
            <a:pPr marL="0" indent="0" algn="just">
              <a:buNone/>
            </a:pPr>
            <a:r>
              <a:rPr lang="en-GB" sz="2600" dirty="0"/>
              <a:t>Oracle’s version of (or attempt to emulate) an object-oriented class. Object types</a:t>
            </a:r>
          </a:p>
          <a:p>
            <a:pPr marL="0" indent="0" algn="just">
              <a:buNone/>
            </a:pPr>
            <a:r>
              <a:rPr lang="en-GB" sz="2600" dirty="0"/>
              <a:t>encapsulate state and behaviour, combining data (like a relational table) with rules</a:t>
            </a:r>
          </a:p>
          <a:p>
            <a:pPr marL="0" indent="0" algn="just">
              <a:buNone/>
            </a:pPr>
            <a:r>
              <a:rPr lang="en-GB" sz="2600" dirty="0"/>
              <a:t>(procedures and functions that operate on that data).</a:t>
            </a:r>
          </a:p>
          <a:p>
            <a:pPr marL="0" indent="0" algn="just">
              <a:buNone/>
            </a:pPr>
            <a:endParaRPr lang="en-GB" sz="2000" dirty="0">
              <a:solidFill>
                <a:srgbClr val="FF0000"/>
              </a:solidFill>
            </a:endParaRPr>
          </a:p>
          <a:p>
            <a:pPr marL="0" indent="0" algn="just">
              <a:buNone/>
            </a:pPr>
            <a:endParaRPr lang="en-GB" sz="2000" dirty="0">
              <a:solidFill>
                <a:srgbClr val="FF0000"/>
              </a:solidFill>
            </a:endParaRPr>
          </a:p>
          <a:p>
            <a:pPr marL="0" indent="0" algn="just">
              <a:buNone/>
            </a:pPr>
            <a:endParaRPr lang="en-GB" sz="2000" dirty="0">
              <a:solidFill>
                <a:srgbClr val="FF0000"/>
              </a:solidFill>
            </a:endParaRP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81434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Procedures</a:t>
            </a:r>
          </a:p>
        </p:txBody>
      </p:sp>
      <p:sp>
        <p:nvSpPr>
          <p:cNvPr id="3" name="Content Placeholder 2"/>
          <p:cNvSpPr>
            <a:spLocks noGrp="1"/>
          </p:cNvSpPr>
          <p:nvPr>
            <p:ph idx="1"/>
          </p:nvPr>
        </p:nvSpPr>
        <p:spPr/>
        <p:txBody>
          <a:bodyPr>
            <a:normAutofit fontScale="62500" lnSpcReduction="20000"/>
          </a:bodyPr>
          <a:lstStyle/>
          <a:p>
            <a:r>
              <a:rPr lang="en-GB" dirty="0"/>
              <a:t> A </a:t>
            </a:r>
            <a:r>
              <a:rPr lang="en-GB" b="1" u="sng" dirty="0"/>
              <a:t>procedure</a:t>
            </a:r>
            <a:r>
              <a:rPr lang="en-GB" dirty="0"/>
              <a:t> is a sequence of program instructions that perform a specific task, packaged as a unit. This unit can then be used in programs wherever that particular task should be performed. </a:t>
            </a:r>
          </a:p>
          <a:p>
            <a:endParaRPr lang="en-GB" dirty="0"/>
          </a:p>
          <a:p>
            <a:r>
              <a:rPr lang="en-GB" dirty="0"/>
              <a:t>Procedures may be defined within programs, or separately in libraries that can be used by multiple programs.</a:t>
            </a:r>
          </a:p>
          <a:p>
            <a:endParaRPr lang="en-GB" dirty="0"/>
          </a:p>
          <a:p>
            <a:r>
              <a:rPr lang="en-GB" dirty="0"/>
              <a:t>In different programming languages, a procedure may be called </a:t>
            </a:r>
            <a:r>
              <a:rPr lang="en-GB" u="sng" dirty="0"/>
              <a:t>a subroutine, a function, a routine, a method, or a callable unit</a:t>
            </a:r>
            <a:r>
              <a:rPr lang="en-GB" dirty="0"/>
              <a:t>.</a:t>
            </a:r>
          </a:p>
          <a:p>
            <a:endParaRPr lang="en-GB" dirty="0"/>
          </a:p>
          <a:p>
            <a:r>
              <a:rPr lang="en-GB" dirty="0"/>
              <a:t>A subroutine is often coded so that it can be called </a:t>
            </a:r>
            <a:r>
              <a:rPr lang="en-GB" u="sng" dirty="0"/>
              <a:t>several times and from several places</a:t>
            </a:r>
            <a:r>
              <a:rPr lang="en-GB" dirty="0"/>
              <a:t> during one execution of the program, including from other procedures, and </a:t>
            </a:r>
            <a:r>
              <a:rPr lang="en-GB" b="1" u="sng" dirty="0"/>
              <a:t>then return to the next instruction after the call once the subroutine's task is done.</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409490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Procedures</a:t>
            </a:r>
          </a:p>
        </p:txBody>
      </p:sp>
      <p:sp>
        <p:nvSpPr>
          <p:cNvPr id="3" name="Content Placeholder 2"/>
          <p:cNvSpPr>
            <a:spLocks noGrp="1"/>
          </p:cNvSpPr>
          <p:nvPr>
            <p:ph idx="1"/>
          </p:nvPr>
        </p:nvSpPr>
        <p:spPr>
          <a:xfrm>
            <a:off x="457200" y="1600200"/>
            <a:ext cx="8229600" cy="5141168"/>
          </a:xfrm>
        </p:spPr>
        <p:txBody>
          <a:bodyPr>
            <a:normAutofit fontScale="55000" lnSpcReduction="20000"/>
          </a:bodyPr>
          <a:lstStyle/>
          <a:p>
            <a:r>
              <a:rPr lang="en-GB" b="1" dirty="0"/>
              <a:t>Decomposition of a complex task</a:t>
            </a:r>
          </a:p>
          <a:p>
            <a:r>
              <a:rPr lang="en-GB" b="1" dirty="0"/>
              <a:t>Reusability of code across multiple programs</a:t>
            </a:r>
          </a:p>
          <a:p>
            <a:r>
              <a:rPr lang="en-GB" b="1" dirty="0"/>
              <a:t>Traceability</a:t>
            </a:r>
          </a:p>
          <a:p>
            <a:r>
              <a:rPr lang="en-GB" b="1" dirty="0"/>
              <a:t>Reduction of duplicated code</a:t>
            </a:r>
          </a:p>
          <a:p>
            <a:endParaRPr lang="en-GB" dirty="0"/>
          </a:p>
          <a:p>
            <a:pPr marL="0" indent="0">
              <a:buNone/>
            </a:pPr>
            <a:r>
              <a:rPr lang="en-GB" i="1" u="sng" dirty="0"/>
              <a:t>Example from PASCAL</a:t>
            </a:r>
          </a:p>
          <a:p>
            <a:pPr marL="0" indent="0">
              <a:buNone/>
            </a:pPr>
            <a:r>
              <a:rPr lang="en-GB" b="1" dirty="0">
                <a:solidFill>
                  <a:srgbClr val="FF0000"/>
                </a:solidFill>
              </a:rPr>
              <a:t>procedure name(argument(s): type1, argument(s): type 2, ... );</a:t>
            </a:r>
          </a:p>
          <a:p>
            <a:pPr marL="0" indent="0">
              <a:buNone/>
            </a:pPr>
            <a:r>
              <a:rPr lang="en-GB" b="1" dirty="0">
                <a:solidFill>
                  <a:srgbClr val="FF0000"/>
                </a:solidFill>
              </a:rPr>
              <a:t>   &lt; local declarations &gt;</a:t>
            </a:r>
          </a:p>
          <a:p>
            <a:pPr marL="0" indent="0">
              <a:buNone/>
            </a:pPr>
            <a:r>
              <a:rPr lang="en-GB" b="1" dirty="0">
                <a:solidFill>
                  <a:srgbClr val="FF0000"/>
                </a:solidFill>
              </a:rPr>
              <a:t>begin</a:t>
            </a:r>
          </a:p>
          <a:p>
            <a:pPr marL="0" indent="0">
              <a:buNone/>
            </a:pPr>
            <a:r>
              <a:rPr lang="en-GB" b="1" dirty="0">
                <a:solidFill>
                  <a:srgbClr val="FF0000"/>
                </a:solidFill>
              </a:rPr>
              <a:t>   &lt; procedure body &gt;</a:t>
            </a:r>
          </a:p>
          <a:p>
            <a:pPr marL="0" indent="0">
              <a:buNone/>
            </a:pPr>
            <a:r>
              <a:rPr lang="en-GB" b="1" dirty="0">
                <a:solidFill>
                  <a:srgbClr val="FF0000"/>
                </a:solidFill>
              </a:rPr>
              <a:t>end;</a:t>
            </a:r>
          </a:p>
          <a:p>
            <a:pPr marL="0" indent="0">
              <a:buNone/>
            </a:pPr>
            <a:endParaRPr lang="en-GB" dirty="0"/>
          </a:p>
          <a:p>
            <a:pPr marL="0" indent="0">
              <a:buNone/>
            </a:pPr>
            <a:r>
              <a:rPr lang="en-GB" dirty="0"/>
              <a:t>A procedure definition </a:t>
            </a:r>
            <a:r>
              <a:rPr lang="en-GB" u="sng" dirty="0"/>
              <a:t>in Pascal </a:t>
            </a:r>
            <a:r>
              <a:rPr lang="en-GB" dirty="0"/>
              <a:t>consists of a header, local declarations and a body of the procedure. A procedure will also have following three parts:</a:t>
            </a:r>
          </a:p>
          <a:p>
            <a:pPr marL="0" indent="0">
              <a:buNone/>
            </a:pPr>
            <a:endParaRPr lang="en-GB" dirty="0"/>
          </a:p>
          <a:p>
            <a:pPr marL="0" indent="0">
              <a:buNone/>
            </a:pPr>
            <a:r>
              <a:rPr lang="en-GB" dirty="0"/>
              <a:t>1. Declarative Part </a:t>
            </a:r>
          </a:p>
          <a:p>
            <a:pPr marL="0" indent="0">
              <a:buNone/>
            </a:pPr>
            <a:r>
              <a:rPr lang="en-GB" dirty="0"/>
              <a:t>2. Executable Part</a:t>
            </a:r>
          </a:p>
          <a:p>
            <a:pPr marL="0" indent="0">
              <a:buNone/>
            </a:pPr>
            <a:r>
              <a:rPr lang="en-GB" dirty="0"/>
              <a:t>3. Exception-handling</a:t>
            </a:r>
          </a:p>
          <a:p>
            <a:pPr marL="0" indent="0">
              <a:buNone/>
            </a:pPr>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206997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Stored Procedures</a:t>
            </a:r>
          </a:p>
        </p:txBody>
      </p:sp>
      <p:sp>
        <p:nvSpPr>
          <p:cNvPr id="3" name="Content Placeholder 2"/>
          <p:cNvSpPr>
            <a:spLocks noGrp="1"/>
          </p:cNvSpPr>
          <p:nvPr>
            <p:ph idx="1"/>
          </p:nvPr>
        </p:nvSpPr>
        <p:spPr>
          <a:xfrm>
            <a:off x="457200" y="1600200"/>
            <a:ext cx="8229600" cy="5069160"/>
          </a:xfrm>
        </p:spPr>
        <p:txBody>
          <a:bodyPr>
            <a:normAutofit fontScale="70000" lnSpcReduction="20000"/>
          </a:bodyPr>
          <a:lstStyle/>
          <a:p>
            <a:r>
              <a:rPr lang="en-GB" b="1" u="sng" dirty="0"/>
              <a:t>A stored procedure is a subroutine available to applications that access a relational database management system (RDBMS). Such procedures are stored in the database data dictionary</a:t>
            </a:r>
            <a:r>
              <a:rPr lang="en-GB" b="1" dirty="0"/>
              <a:t>.</a:t>
            </a:r>
          </a:p>
          <a:p>
            <a:endParaRPr lang="en-GB" dirty="0"/>
          </a:p>
          <a:p>
            <a:r>
              <a:rPr lang="en-GB" dirty="0"/>
              <a:t>A stored procedure is also termed </a:t>
            </a:r>
            <a:r>
              <a:rPr lang="en-GB" dirty="0" err="1"/>
              <a:t>proc</a:t>
            </a:r>
            <a:r>
              <a:rPr lang="en-GB" dirty="0"/>
              <a:t>, </a:t>
            </a:r>
            <a:r>
              <a:rPr lang="en-GB" dirty="0" err="1"/>
              <a:t>storp</a:t>
            </a:r>
            <a:r>
              <a:rPr lang="en-GB" dirty="0"/>
              <a:t>, </a:t>
            </a:r>
            <a:r>
              <a:rPr lang="en-GB" dirty="0" err="1"/>
              <a:t>sproc</a:t>
            </a:r>
            <a:r>
              <a:rPr lang="en-GB" dirty="0"/>
              <a:t>, </a:t>
            </a:r>
            <a:r>
              <a:rPr lang="en-GB" dirty="0" err="1"/>
              <a:t>StoPro</a:t>
            </a:r>
            <a:r>
              <a:rPr lang="en-GB" dirty="0"/>
              <a:t>, </a:t>
            </a:r>
            <a:r>
              <a:rPr lang="en-GB" dirty="0" err="1"/>
              <a:t>StoredProc</a:t>
            </a:r>
            <a:r>
              <a:rPr lang="en-GB" dirty="0"/>
              <a:t>, </a:t>
            </a:r>
            <a:r>
              <a:rPr lang="en-GB" dirty="0" err="1"/>
              <a:t>StoreProc</a:t>
            </a:r>
            <a:r>
              <a:rPr lang="en-GB" dirty="0"/>
              <a:t>, </a:t>
            </a:r>
            <a:r>
              <a:rPr lang="en-GB" dirty="0" err="1"/>
              <a:t>sp</a:t>
            </a:r>
            <a:r>
              <a:rPr lang="en-GB" dirty="0"/>
              <a:t>, or SP.</a:t>
            </a:r>
          </a:p>
          <a:p>
            <a:endParaRPr lang="en-GB" dirty="0"/>
          </a:p>
          <a:p>
            <a:r>
              <a:rPr lang="en-GB" dirty="0"/>
              <a:t>A stored procedure is a PL/SQL block that Oracle stores in the database and can be called by name from an application.</a:t>
            </a:r>
          </a:p>
          <a:p>
            <a:endParaRPr lang="en-GB" dirty="0"/>
          </a:p>
          <a:p>
            <a:r>
              <a:rPr lang="en-GB" dirty="0"/>
              <a:t>Used for data validation and access control.</a:t>
            </a:r>
          </a:p>
          <a:p>
            <a:endParaRPr lang="en-GB" dirty="0"/>
          </a:p>
          <a:p>
            <a:r>
              <a:rPr lang="en-GB" b="1" u="sng" dirty="0"/>
              <a:t>In Oracle, procedures and stored procedures are the same thing</a:t>
            </a:r>
            <a:r>
              <a:rPr lang="en-GB" dirty="0"/>
              <a:t>.</a:t>
            </a:r>
          </a:p>
          <a:p>
            <a:endParaRPr lang="en-GB" dirty="0"/>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159767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t>Advantages of Stored Procedures</a:t>
            </a:r>
          </a:p>
        </p:txBody>
      </p:sp>
      <p:sp>
        <p:nvSpPr>
          <p:cNvPr id="3" name="Content Placeholder 2"/>
          <p:cNvSpPr>
            <a:spLocks noGrp="1"/>
          </p:cNvSpPr>
          <p:nvPr>
            <p:ph idx="1"/>
          </p:nvPr>
        </p:nvSpPr>
        <p:spPr/>
        <p:txBody>
          <a:bodyPr/>
          <a:lstStyle/>
          <a:p>
            <a:r>
              <a:rPr lang="en-GB" dirty="0"/>
              <a:t>Performance</a:t>
            </a:r>
          </a:p>
          <a:p>
            <a:r>
              <a:rPr lang="en-GB" dirty="0"/>
              <a:t>Productivity and Ease of Use</a:t>
            </a:r>
          </a:p>
          <a:p>
            <a:r>
              <a:rPr lang="en-GB" dirty="0"/>
              <a:t>Scalability</a:t>
            </a:r>
          </a:p>
          <a:p>
            <a:r>
              <a:rPr lang="en-GB" dirty="0"/>
              <a:t>Maintainability</a:t>
            </a:r>
          </a:p>
          <a:p>
            <a:r>
              <a:rPr lang="en-GB" dirty="0"/>
              <a:t>Interoperability</a:t>
            </a:r>
          </a:p>
          <a:p>
            <a:r>
              <a:rPr lang="en-GB" dirty="0"/>
              <a:t>Security</a:t>
            </a:r>
          </a:p>
          <a:p>
            <a:r>
              <a:rPr lang="en-GB" dirty="0"/>
              <a:t>Replication</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320378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1564"/>
            <a:ext cx="8229600" cy="346050"/>
          </a:xfrm>
        </p:spPr>
        <p:txBody>
          <a:bodyPr>
            <a:normAutofit fontScale="90000"/>
          </a:bodyPr>
          <a:lstStyle/>
          <a:p>
            <a:r>
              <a:rPr lang="en-GB" u="sng" dirty="0"/>
              <a:t>Stored Procedures Creation</a:t>
            </a:r>
          </a:p>
        </p:txBody>
      </p:sp>
      <p:sp>
        <p:nvSpPr>
          <p:cNvPr id="3" name="Content Placeholder 2"/>
          <p:cNvSpPr>
            <a:spLocks noGrp="1"/>
          </p:cNvSpPr>
          <p:nvPr>
            <p:ph idx="1"/>
          </p:nvPr>
        </p:nvSpPr>
        <p:spPr>
          <a:xfrm>
            <a:off x="0" y="620688"/>
            <a:ext cx="9144000" cy="5505475"/>
          </a:xfrm>
        </p:spPr>
        <p:txBody>
          <a:bodyPr>
            <a:normAutofit fontScale="77500" lnSpcReduction="20000"/>
          </a:bodyPr>
          <a:lstStyle/>
          <a:p>
            <a:r>
              <a:rPr lang="en-GB" dirty="0"/>
              <a:t>A procedure can be created at: </a:t>
            </a:r>
          </a:p>
          <a:p>
            <a:endParaRPr lang="en-GB" dirty="0"/>
          </a:p>
          <a:p>
            <a:pPr marL="0" indent="0" algn="just">
              <a:buNone/>
            </a:pPr>
            <a:r>
              <a:rPr lang="en-GB" b="1" dirty="0">
                <a:solidFill>
                  <a:srgbClr val="FF0000"/>
                </a:solidFill>
              </a:rPr>
              <a:t>Schema Level</a:t>
            </a:r>
          </a:p>
          <a:p>
            <a:pPr marL="0" indent="0" algn="just">
              <a:buNone/>
            </a:pPr>
            <a:r>
              <a:rPr lang="en-GB" b="1" dirty="0">
                <a:solidFill>
                  <a:srgbClr val="FF0000"/>
                </a:solidFill>
              </a:rPr>
              <a:t>Inside a package </a:t>
            </a:r>
          </a:p>
          <a:p>
            <a:pPr marL="0" indent="0" algn="just">
              <a:buNone/>
            </a:pPr>
            <a:r>
              <a:rPr lang="en-GB" b="1" dirty="0">
                <a:solidFill>
                  <a:srgbClr val="FF0000"/>
                </a:solidFill>
              </a:rPr>
              <a:t>Inside a PL/SQL block</a:t>
            </a:r>
          </a:p>
          <a:p>
            <a:pPr marL="0" indent="0">
              <a:buNone/>
            </a:pPr>
            <a:endParaRPr lang="en-GB" dirty="0"/>
          </a:p>
          <a:p>
            <a:r>
              <a:rPr lang="en-GB" dirty="0"/>
              <a:t>A schema level procedure is a </a:t>
            </a:r>
            <a:r>
              <a:rPr lang="en-GB" u="sng" dirty="0"/>
              <a:t>standalone procedure</a:t>
            </a:r>
            <a:r>
              <a:rPr lang="en-GB" dirty="0"/>
              <a:t>. It is created with the CREATE PROCEDURE statement. It is stored in the database and can be deleted with the DROP PROCEDURE statement.</a:t>
            </a:r>
          </a:p>
          <a:p>
            <a:endParaRPr lang="en-GB" dirty="0"/>
          </a:p>
          <a:p>
            <a:r>
              <a:rPr lang="en-GB" dirty="0"/>
              <a:t>A procedure created inside a package is a </a:t>
            </a:r>
            <a:r>
              <a:rPr lang="en-GB" u="sng" dirty="0"/>
              <a:t>packaged procedure</a:t>
            </a:r>
            <a:r>
              <a:rPr lang="en-GB" dirty="0"/>
              <a:t>. It is stored in the database and can be deleted only when the package is deleted with the DROP PACKAGE statement. </a:t>
            </a:r>
          </a:p>
        </p:txBody>
      </p:sp>
      <p:sp>
        <p:nvSpPr>
          <p:cNvPr id="4" name="Footer Placeholder 3"/>
          <p:cNvSpPr>
            <a:spLocks noGrp="1"/>
          </p:cNvSpPr>
          <p:nvPr>
            <p:ph type="ftr" sz="quarter" idx="11"/>
          </p:nvPr>
        </p:nvSpPr>
        <p:spPr/>
        <p:txBody>
          <a:bodyPr/>
          <a:lstStyle/>
          <a:p>
            <a:r>
              <a:rPr lang="en-US"/>
              <a:t>Advanced Databases and Client-Server Apps</a:t>
            </a:r>
            <a:endParaRPr lang="en-GB"/>
          </a:p>
        </p:txBody>
      </p:sp>
    </p:spTree>
    <p:extLst>
      <p:ext uri="{BB962C8B-B14F-4D97-AF65-F5344CB8AC3E}">
        <p14:creationId xmlns:p14="http://schemas.microsoft.com/office/powerpoint/2010/main" val="712261214"/>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17676</TotalTime>
  <Words>3454</Words>
  <Application>Microsoft Office PowerPoint</Application>
  <PresentationFormat>On-screen Show (4:3)</PresentationFormat>
  <Paragraphs>545</Paragraphs>
  <Slides>39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Blank</vt:lpstr>
      <vt:lpstr>PowerPoint Presentation</vt:lpstr>
      <vt:lpstr>Some questions...</vt:lpstr>
      <vt:lpstr>Modularization</vt:lpstr>
      <vt:lpstr>Modularization</vt:lpstr>
      <vt:lpstr>Procedures</vt:lpstr>
      <vt:lpstr>Procedures</vt:lpstr>
      <vt:lpstr>Stored Procedures</vt:lpstr>
      <vt:lpstr>Advantages of Stored Procedures</vt:lpstr>
      <vt:lpstr>Stored Procedures Creation</vt:lpstr>
      <vt:lpstr>Stored Procedure Creation at Schema Level</vt:lpstr>
      <vt:lpstr>Stored Procedure Creation inside a Package</vt:lpstr>
      <vt:lpstr>Stored Procedure Creation</vt:lpstr>
      <vt:lpstr>Stored Procedures Execution &amp; Deletion</vt:lpstr>
      <vt:lpstr>General Format of PL/SQL Procedure:</vt:lpstr>
      <vt:lpstr>Passing Parameters</vt:lpstr>
      <vt:lpstr>Stored Procedures &amp; Oracle Developer</vt:lpstr>
      <vt:lpstr>Stored Procedures &amp; Oracle Developer</vt:lpstr>
      <vt:lpstr>Functions</vt:lpstr>
      <vt:lpstr>Functions</vt:lpstr>
      <vt:lpstr>Examples</vt:lpstr>
      <vt:lpstr>Function with OUT parameter</vt:lpstr>
      <vt:lpstr>Function with IN OUT parameter</vt:lpstr>
      <vt:lpstr>The RETURN Clause</vt:lpstr>
      <vt:lpstr>The RETURN Clause</vt:lpstr>
      <vt:lpstr>The RETURN Clause</vt:lpstr>
      <vt:lpstr>General Format of PL/SQL Function</vt:lpstr>
      <vt:lpstr>Association of Actual with Formal Parameters</vt:lpstr>
      <vt:lpstr>Calling a Function</vt:lpstr>
      <vt:lpstr>Calling a Function</vt:lpstr>
      <vt:lpstr>Functions and Oracle SQL Developer</vt:lpstr>
      <vt:lpstr>Functions vs. Stored Procedures</vt:lpstr>
      <vt:lpstr>Packages</vt:lpstr>
      <vt:lpstr>Why do we use Packages?</vt:lpstr>
      <vt:lpstr>Why do we use Packages?</vt:lpstr>
      <vt:lpstr>Package Specification</vt:lpstr>
      <vt:lpstr>Package Specification</vt:lpstr>
      <vt:lpstr>Using the Package Elements</vt:lpstr>
      <vt:lpstr>PowerPoint Presentation</vt:lpstr>
      <vt:lpstr>End of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Domdouzis</dc:creator>
  <cp:lastModifiedBy>Prasanna</cp:lastModifiedBy>
  <cp:revision>2388</cp:revision>
  <dcterms:created xsi:type="dcterms:W3CDTF">2015-10-07T15:45:09Z</dcterms:created>
  <dcterms:modified xsi:type="dcterms:W3CDTF">2017-06-21T15:53:35Z</dcterms:modified>
</cp:coreProperties>
</file>