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30"/>
  </p:notesMasterIdLst>
  <p:sldIdLst>
    <p:sldId id="256" r:id="rId2"/>
    <p:sldId id="257" r:id="rId3"/>
    <p:sldId id="268" r:id="rId4"/>
    <p:sldId id="269" r:id="rId5"/>
    <p:sldId id="270" r:id="rId6"/>
    <p:sldId id="271" r:id="rId7"/>
    <p:sldId id="258" r:id="rId8"/>
    <p:sldId id="259" r:id="rId9"/>
    <p:sldId id="260" r:id="rId10"/>
    <p:sldId id="261" r:id="rId11"/>
    <p:sldId id="262" r:id="rId12"/>
    <p:sldId id="263" r:id="rId13"/>
    <p:sldId id="264" r:id="rId14"/>
    <p:sldId id="266" r:id="rId15"/>
    <p:sldId id="267" r:id="rId16"/>
    <p:sldId id="272" r:id="rId17"/>
    <p:sldId id="284"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A76A33-BF00-4524-BC19-D6320DBB239A}" type="datetimeFigureOut">
              <a:rPr lang="tr-TR" smtClean="0"/>
              <a:pPr/>
              <a:t>3.08.2021</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5C13D6-FF22-4F02-9C5A-6DCBEAF9CAAE}"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45C13D6-FF22-4F02-9C5A-6DCBEAF9CAAE}" type="slidenum">
              <a:rPr lang="tr-TR" smtClean="0"/>
              <a:pPr/>
              <a:t>1</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45C13D6-FF22-4F02-9C5A-6DCBEAF9CAAE}" type="slidenum">
              <a:rPr lang="tr-TR" smtClean="0"/>
              <a:pPr/>
              <a:t>21</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fld id="{D8BFF673-9736-4ED8-9C14-511490D0BC9D}" type="datetime1">
              <a:rPr lang="tr-TR" smtClean="0"/>
              <a:pPr/>
              <a:t>3.08.2021</a:t>
            </a:fld>
            <a:endParaRPr lang="tr-TR"/>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D3403BAA-D8B0-41B9-868C-446FE10F2A31}"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0ABFCFA0-67F5-4664-992D-FFF124E002B7}" type="datetime1">
              <a:rPr lang="tr-TR" smtClean="0"/>
              <a:pPr/>
              <a:t>3.08.2021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3403BAA-D8B0-41B9-868C-446FE10F2A3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2E11D977-F689-4B05-903C-8D8D502D4635}" type="datetime1">
              <a:rPr lang="tr-TR" smtClean="0"/>
              <a:pPr/>
              <a:t>3.08.2021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3403BAA-D8B0-41B9-868C-446FE10F2A3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4"/>
          </p:nvPr>
        </p:nvSpPr>
        <p:spPr/>
        <p:txBody>
          <a:bodyPr rtlCol="0"/>
          <a:lstStyle/>
          <a:p>
            <a:fld id="{0FEA8FD5-64FB-4E26-8050-BFF21BF4EF9F}" type="datetime1">
              <a:rPr lang="tr-TR" smtClean="0"/>
              <a:pPr/>
              <a:t>3.08.2021</a:t>
            </a:fld>
            <a:endParaRPr lang="tr-TR"/>
          </a:p>
        </p:txBody>
      </p:sp>
      <p:sp>
        <p:nvSpPr>
          <p:cNvPr id="9" name="8 Slayt Numarası Yer Tutucusu"/>
          <p:cNvSpPr>
            <a:spLocks noGrp="1"/>
          </p:cNvSpPr>
          <p:nvPr>
            <p:ph type="sldNum" sz="quarter" idx="15"/>
          </p:nvPr>
        </p:nvSpPr>
        <p:spPr/>
        <p:txBody>
          <a:bodyPr rtlCol="0"/>
          <a:lstStyle/>
          <a:p>
            <a:fld id="{D3403BAA-D8B0-41B9-868C-446FE10F2A31}" type="slidenum">
              <a:rPr lang="tr-TR" smtClean="0"/>
              <a:pPr/>
              <a:t>‹#›</a:t>
            </a:fld>
            <a:endParaRPr lang="tr-TR"/>
          </a:p>
        </p:txBody>
      </p:sp>
      <p:sp>
        <p:nvSpPr>
          <p:cNvPr id="10" name="9 Altbilgi Yer Tutucusu"/>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fld id="{4EFC153A-9545-4ACA-8EC3-537D790CC83D}" type="datetime1">
              <a:rPr lang="tr-TR" smtClean="0"/>
              <a:pPr/>
              <a:t>3.08.2021</a:t>
            </a:fld>
            <a:endParaRPr lang="tr-TR"/>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D3403BAA-D8B0-41B9-868C-446FE10F2A3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F8747713-64EB-4352-8A4D-3F59A9C45B97}" type="datetime1">
              <a:rPr lang="tr-TR" smtClean="0"/>
              <a:pPr/>
              <a:t>3.08.2021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3403BAA-D8B0-41B9-868C-446FE10F2A31}" type="slidenum">
              <a:rPr lang="tr-TR" smtClean="0"/>
              <a:pPr/>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6 Veri Yer Tutucusu"/>
          <p:cNvSpPr>
            <a:spLocks noGrp="1"/>
          </p:cNvSpPr>
          <p:nvPr>
            <p:ph type="dt" sz="half" idx="10"/>
          </p:nvPr>
        </p:nvSpPr>
        <p:spPr/>
        <p:txBody>
          <a:bodyPr/>
          <a:lstStyle/>
          <a:p>
            <a:fld id="{F2C8CAC6-4954-481A-B6BF-0FE8DDFA3FBD}" type="datetime1">
              <a:rPr lang="tr-TR" smtClean="0"/>
              <a:pPr/>
              <a:t>3.08.2021</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D3403BAA-D8B0-41B9-868C-446FE10F2A31}" type="slidenum">
              <a:rPr lang="tr-TR" smtClean="0"/>
              <a:pPr/>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6" name="5 Veri Yer Tutucusu"/>
          <p:cNvSpPr>
            <a:spLocks noGrp="1"/>
          </p:cNvSpPr>
          <p:nvPr>
            <p:ph type="dt" sz="half" idx="10"/>
          </p:nvPr>
        </p:nvSpPr>
        <p:spPr/>
        <p:txBody>
          <a:bodyPr rtlCol="0"/>
          <a:lstStyle/>
          <a:p>
            <a:fld id="{49BDEF3F-D570-4984-B760-5E6056ED5A31}" type="datetime1">
              <a:rPr lang="tr-TR" smtClean="0"/>
              <a:pPr/>
              <a:t>3.08.2021</a:t>
            </a:fld>
            <a:endParaRPr lang="tr-TR"/>
          </a:p>
        </p:txBody>
      </p:sp>
      <p:sp>
        <p:nvSpPr>
          <p:cNvPr id="7" name="6 Slayt Numarası Yer Tutucusu"/>
          <p:cNvSpPr>
            <a:spLocks noGrp="1"/>
          </p:cNvSpPr>
          <p:nvPr>
            <p:ph type="sldNum" sz="quarter" idx="11"/>
          </p:nvPr>
        </p:nvSpPr>
        <p:spPr/>
        <p:txBody>
          <a:bodyPr rtlCol="0"/>
          <a:lstStyle/>
          <a:p>
            <a:fld id="{D3403BAA-D8B0-41B9-868C-446FE10F2A31}" type="slidenum">
              <a:rPr lang="tr-TR" smtClean="0"/>
              <a:pPr/>
              <a:t>‹#›</a:t>
            </a:fld>
            <a:endParaRPr lang="tr-TR"/>
          </a:p>
        </p:txBody>
      </p:sp>
      <p:sp>
        <p:nvSpPr>
          <p:cNvPr id="8" name="7 Altbilgi Yer Tutucusu"/>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CCAA3C7C-98AF-41DF-8B2C-B82ED13B8F32}" type="datetime1">
              <a:rPr lang="tr-TR" smtClean="0"/>
              <a:pPr/>
              <a:t>3.08.2021</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D3403BAA-D8B0-41B9-868C-446FE10F2A3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20 Veri Yer Tutucusu"/>
          <p:cNvSpPr>
            <a:spLocks noGrp="1"/>
          </p:cNvSpPr>
          <p:nvPr>
            <p:ph type="dt" sz="half" idx="14"/>
          </p:nvPr>
        </p:nvSpPr>
        <p:spPr/>
        <p:txBody>
          <a:bodyPr rtlCol="0"/>
          <a:lstStyle/>
          <a:p>
            <a:fld id="{37C67257-4A14-40BF-8396-DACC408BDF74}" type="datetime1">
              <a:rPr lang="tr-TR" smtClean="0"/>
              <a:pPr/>
              <a:t>3.08.2021</a:t>
            </a:fld>
            <a:endParaRPr lang="tr-TR"/>
          </a:p>
        </p:txBody>
      </p:sp>
      <p:sp>
        <p:nvSpPr>
          <p:cNvPr id="22" name="21 Slayt Numarası Yer Tutucusu"/>
          <p:cNvSpPr>
            <a:spLocks noGrp="1"/>
          </p:cNvSpPr>
          <p:nvPr>
            <p:ph type="sldNum" sz="quarter" idx="15"/>
          </p:nvPr>
        </p:nvSpPr>
        <p:spPr/>
        <p:txBody>
          <a:bodyPr rtlCol="0"/>
          <a:lstStyle/>
          <a:p>
            <a:fld id="{D3403BAA-D8B0-41B9-868C-446FE10F2A31}" type="slidenum">
              <a:rPr lang="tr-TR" smtClean="0"/>
              <a:pPr/>
              <a:t>‹#›</a:t>
            </a:fld>
            <a:endParaRPr lang="tr-TR"/>
          </a:p>
        </p:txBody>
      </p:sp>
      <p:sp>
        <p:nvSpPr>
          <p:cNvPr id="23" name="22 Altbilgi Yer Tutucusu"/>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fld id="{85BB2E08-D58E-41FF-9DE7-8BB095DC666C}" type="datetime1">
              <a:rPr lang="tr-TR" smtClean="0"/>
              <a:pPr/>
              <a:t>3.08.2021</a:t>
            </a:fld>
            <a:endParaRPr lang="tr-TR"/>
          </a:p>
        </p:txBody>
      </p:sp>
      <p:sp>
        <p:nvSpPr>
          <p:cNvPr id="18" name="17 Slayt Numarası Yer Tutucusu"/>
          <p:cNvSpPr>
            <a:spLocks noGrp="1"/>
          </p:cNvSpPr>
          <p:nvPr>
            <p:ph type="sldNum" sz="quarter" idx="11"/>
          </p:nvPr>
        </p:nvSpPr>
        <p:spPr/>
        <p:txBody>
          <a:bodyPr rtlCol="0"/>
          <a:lstStyle/>
          <a:p>
            <a:fld id="{D3403BAA-D8B0-41B9-868C-446FE10F2A31}" type="slidenum">
              <a:rPr lang="tr-TR" smtClean="0"/>
              <a:pPr/>
              <a:t>‹#›</a:t>
            </a:fld>
            <a:endParaRPr lang="tr-TR"/>
          </a:p>
        </p:txBody>
      </p:sp>
      <p:sp>
        <p:nvSpPr>
          <p:cNvPr id="21" name="20 Altbilgi Yer Tutucusu"/>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C99B68A-A40D-400A-A503-6DC49A3F1EF4}" type="datetime1">
              <a:rPr lang="tr-TR" smtClean="0"/>
              <a:pPr/>
              <a:t>3.08.2021</a:t>
            </a:fld>
            <a:endParaRPr lang="tr-T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3403BAA-D8B0-41B9-868C-446FE10F2A3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uide.quickscrum.com/agile-transformation/" TargetMode="External"/><Relationship Id="rId2" Type="http://schemas.openxmlformats.org/officeDocument/2006/relationships/hyperlink" Target="https://www.acmagile.com/agile-nedir/"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pem360.com/blog/Agile/Agile-Yontemlerin-Avantajlari-ve-Dezavantajlari/183" TargetMode="External"/><Relationship Id="rId4" Type="http://schemas.openxmlformats.org/officeDocument/2006/relationships/hyperlink" Target="https://agilemanifesto.org/"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2214546" y="2071678"/>
            <a:ext cx="2786082" cy="1714512"/>
          </a:xfrm>
        </p:spPr>
        <p:txBody>
          <a:bodyPr>
            <a:noAutofit/>
          </a:bodyPr>
          <a:lstStyle/>
          <a:p>
            <a:pPr algn="ctr"/>
            <a:r>
              <a:rPr lang="tr-TR" sz="4800" dirty="0" smtClean="0">
                <a:solidFill>
                  <a:srgbClr val="002060"/>
                </a:solidFill>
                <a:latin typeface="Arial" pitchFamily="34" charset="0"/>
                <a:cs typeface="Arial" pitchFamily="34" charset="0"/>
              </a:rPr>
              <a:t>AGILE</a:t>
            </a:r>
            <a:endParaRPr lang="tr-TR" sz="4800" dirty="0">
              <a:solidFill>
                <a:srgbClr val="002060"/>
              </a:solidFill>
              <a:latin typeface="Arial" pitchFamily="34" charset="0"/>
              <a:cs typeface="Arial" pitchFamily="34" charset="0"/>
            </a:endParaRPr>
          </a:p>
        </p:txBody>
      </p:sp>
      <p:sp>
        <p:nvSpPr>
          <p:cNvPr id="5" name="2 Alt Başlık"/>
          <p:cNvSpPr txBox="1">
            <a:spLocks/>
          </p:cNvSpPr>
          <p:nvPr/>
        </p:nvSpPr>
        <p:spPr>
          <a:xfrm>
            <a:off x="7143768" y="5500702"/>
            <a:ext cx="1857388" cy="857256"/>
          </a:xfrm>
          <a:prstGeom prst="rect">
            <a:avLst/>
          </a:prstGeom>
        </p:spPr>
        <p:txBody>
          <a:bodyPr vert="horz">
            <a:normAutofit/>
          </a:bodyPr>
          <a:lstStyle/>
          <a:p>
            <a:pPr>
              <a:spcBef>
                <a:spcPts val="600"/>
              </a:spcBef>
              <a:buClr>
                <a:schemeClr val="accent1"/>
              </a:buClr>
              <a:buSzPct val="70000"/>
            </a:pPr>
            <a:r>
              <a:rPr lang="tr-TR" sz="1300" b="1" dirty="0" smtClean="0">
                <a:solidFill>
                  <a:srgbClr val="002060"/>
                </a:solidFill>
              </a:rPr>
              <a:t>	            </a:t>
            </a:r>
            <a:r>
              <a:rPr lang="tr-TR" sz="1300" b="1" i="1" dirty="0" smtClean="0">
                <a:solidFill>
                  <a:srgbClr val="002060"/>
                </a:solidFill>
              </a:rPr>
              <a:t>DİLAN KAVAK </a:t>
            </a:r>
          </a:p>
          <a:p>
            <a:pPr>
              <a:spcBef>
                <a:spcPts val="600"/>
              </a:spcBef>
              <a:buClr>
                <a:schemeClr val="accent1"/>
              </a:buClr>
              <a:buSzPct val="70000"/>
            </a:pPr>
            <a:endParaRPr lang="tr-TR" sz="1300" b="1" dirty="0" smtClean="0"/>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tr-TR" sz="1800" b="1" i="0" u="none" strike="noStrike" kern="1200" cap="none" spc="0" normalizeH="0" baseline="0" noProof="0" dirty="0">
              <a:ln>
                <a:noFill/>
              </a:ln>
              <a:solidFill>
                <a:schemeClr val="tx2"/>
              </a:solidFill>
              <a:effectLst/>
              <a:uLnTx/>
              <a:uFillTx/>
              <a:latin typeface="+mn-lt"/>
              <a:ea typeface="+mn-ea"/>
              <a:cs typeface="+mn-cs"/>
            </a:endParaRPr>
          </a:p>
        </p:txBody>
      </p:sp>
      <p:pic>
        <p:nvPicPr>
          <p:cNvPr id="12290" name="Picture 2" descr="İTÜNOVA TTO"/>
          <p:cNvPicPr>
            <a:picLocks noChangeAspect="1" noChangeArrowheads="1"/>
          </p:cNvPicPr>
          <p:nvPr/>
        </p:nvPicPr>
        <p:blipFill>
          <a:blip r:embed="rId3"/>
          <a:srcRect/>
          <a:stretch>
            <a:fillRect/>
          </a:stretch>
        </p:blipFill>
        <p:spPr bwMode="auto">
          <a:xfrm>
            <a:off x="7429520" y="428604"/>
            <a:ext cx="1214446" cy="714379"/>
          </a:xfrm>
          <a:prstGeom prst="rect">
            <a:avLst/>
          </a:prstGeom>
          <a:noFill/>
        </p:spPr>
      </p:pic>
      <p:sp>
        <p:nvSpPr>
          <p:cNvPr id="8" name="2 Alt Başlık"/>
          <p:cNvSpPr txBox="1">
            <a:spLocks/>
          </p:cNvSpPr>
          <p:nvPr/>
        </p:nvSpPr>
        <p:spPr>
          <a:xfrm>
            <a:off x="7572396" y="5929330"/>
            <a:ext cx="1285884" cy="428628"/>
          </a:xfrm>
          <a:prstGeom prst="rect">
            <a:avLst/>
          </a:prstGeom>
        </p:spPr>
        <p:txBody>
          <a:bodyPr vert="horz">
            <a:normAutofit fontScale="92500" lnSpcReduction="10000"/>
          </a:bodyPr>
          <a:lstStyle/>
          <a:p>
            <a:pPr>
              <a:spcBef>
                <a:spcPts val="600"/>
              </a:spcBef>
              <a:buClr>
                <a:schemeClr val="accent1"/>
              </a:buClr>
              <a:buSzPct val="70000"/>
            </a:pPr>
            <a:r>
              <a:rPr lang="tr-TR" sz="1300" b="1" i="1" dirty="0" smtClean="0">
                <a:solidFill>
                  <a:srgbClr val="002060"/>
                </a:solidFill>
              </a:rPr>
              <a:t>	    </a:t>
            </a:r>
            <a:r>
              <a:rPr kumimoji="0" lang="tr-TR" sz="1300" b="1" i="1" u="none" strike="noStrike" kern="1200" cap="none" spc="0" normalizeH="0" baseline="0" noProof="0" dirty="0" smtClean="0">
                <a:ln>
                  <a:noFill/>
                </a:ln>
                <a:solidFill>
                  <a:srgbClr val="002060"/>
                </a:solidFill>
                <a:effectLst/>
                <a:uLnTx/>
                <a:uFillTx/>
                <a:latin typeface="+mn-lt"/>
                <a:ea typeface="+mn-ea"/>
                <a:cs typeface="+mn-cs"/>
              </a:rPr>
              <a:t>03/08/2021</a:t>
            </a: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tr-TR" sz="1800" b="1" i="0" u="none" strike="noStrike" kern="1200" cap="none" spc="0" normalizeH="0" baseline="0" noProof="0" dirty="0">
              <a:ln>
                <a:noFill/>
              </a:ln>
              <a:solidFill>
                <a:schemeClr val="tx2"/>
              </a:solidFill>
              <a:effectLst/>
              <a:uLnTx/>
              <a:uFillTx/>
              <a:latin typeface="+mn-lt"/>
              <a:ea typeface="+mn-ea"/>
              <a:cs typeface="+mn-cs"/>
            </a:endParaRPr>
          </a:p>
        </p:txBody>
      </p:sp>
      <p:pic>
        <p:nvPicPr>
          <p:cNvPr id="12291" name="Picture 3"/>
          <p:cNvPicPr>
            <a:picLocks noChangeAspect="1" noChangeArrowheads="1"/>
          </p:cNvPicPr>
          <p:nvPr/>
        </p:nvPicPr>
        <p:blipFill>
          <a:blip r:embed="rId4"/>
          <a:srcRect/>
          <a:stretch>
            <a:fillRect/>
          </a:stretch>
        </p:blipFill>
        <p:spPr bwMode="auto">
          <a:xfrm>
            <a:off x="5143504" y="2000240"/>
            <a:ext cx="3337134" cy="29241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9 Slayt Numarası Yer Tutucusu"/>
          <p:cNvSpPr>
            <a:spLocks noGrp="1"/>
          </p:cNvSpPr>
          <p:nvPr>
            <p:ph type="sldNum" sz="quarter" idx="12"/>
          </p:nvPr>
        </p:nvSpPr>
        <p:spPr/>
        <p:txBody>
          <a:bodyPr/>
          <a:lstStyle/>
          <a:p>
            <a:fld id="{D3403BAA-D8B0-41B9-868C-446FE10F2A31}" type="slidenum">
              <a:rPr lang="tr-TR" smtClean="0"/>
              <a:pPr/>
              <a:t>1</a:t>
            </a:fld>
            <a:endParaRPr lang="tr-T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PLAN-BASED DEVELOPMENT OR </a:t>
            </a:r>
            <a:r>
              <a:rPr lang="tr-TR" dirty="0" smtClean="0"/>
              <a:t>AGILE </a:t>
            </a:r>
            <a:r>
              <a:rPr lang="tr-TR" dirty="0" smtClean="0"/>
              <a:t>DEVELOPMENT</a:t>
            </a:r>
            <a:endParaRPr lang="tr-TR" dirty="0"/>
          </a:p>
        </p:txBody>
      </p:sp>
      <p:pic>
        <p:nvPicPr>
          <p:cNvPr id="7169" name="Picture 1"/>
          <p:cNvPicPr>
            <a:picLocks noChangeAspect="1" noChangeArrowheads="1"/>
          </p:cNvPicPr>
          <p:nvPr/>
        </p:nvPicPr>
        <p:blipFill>
          <a:blip r:embed="rId2"/>
          <a:srcRect/>
          <a:stretch>
            <a:fillRect/>
          </a:stretch>
        </p:blipFill>
        <p:spPr bwMode="auto">
          <a:xfrm>
            <a:off x="1142976" y="1643050"/>
            <a:ext cx="6229350" cy="4686300"/>
          </a:xfrm>
          <a:prstGeom prst="rect">
            <a:avLst/>
          </a:prstGeom>
          <a:noFill/>
          <a:ln w="9525">
            <a:noFill/>
            <a:miter lim="800000"/>
            <a:headEnd/>
            <a:tailEnd/>
          </a:ln>
          <a:effectLst/>
        </p:spPr>
      </p:pic>
      <p:sp>
        <p:nvSpPr>
          <p:cNvPr id="4" name="3 Slayt Numarası Yer Tutucusu"/>
          <p:cNvSpPr>
            <a:spLocks noGrp="1"/>
          </p:cNvSpPr>
          <p:nvPr>
            <p:ph type="sldNum" sz="quarter" idx="15"/>
          </p:nvPr>
        </p:nvSpPr>
        <p:spPr/>
        <p:txBody>
          <a:bodyPr/>
          <a:lstStyle/>
          <a:p>
            <a:fld id="{D3403BAA-D8B0-41B9-868C-446FE10F2A31}" type="slidenum">
              <a:rPr lang="tr-TR" smtClean="0"/>
              <a:pPr/>
              <a:t>10</a:t>
            </a:fld>
            <a:endParaRPr lang="tr-TR"/>
          </a:p>
        </p:txBody>
      </p:sp>
      <p:pic>
        <p:nvPicPr>
          <p:cNvPr id="5" name="Picture 2" descr="İTÜNOVA TTO"/>
          <p:cNvPicPr>
            <a:picLocks noChangeAspect="1" noChangeArrowheads="1"/>
          </p:cNvPicPr>
          <p:nvPr/>
        </p:nvPicPr>
        <p:blipFill>
          <a:blip r:embed="rId3"/>
          <a:srcRect/>
          <a:stretch>
            <a:fillRect/>
          </a:stretch>
        </p:blipFill>
        <p:spPr bwMode="auto">
          <a:xfrm>
            <a:off x="7286644" y="428604"/>
            <a:ext cx="1214446" cy="71437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AGILE </a:t>
            </a:r>
            <a:r>
              <a:rPr lang="tr-TR" dirty="0" smtClean="0"/>
              <a:t>METHODS</a:t>
            </a:r>
            <a:endParaRPr lang="tr-TR" dirty="0"/>
          </a:p>
        </p:txBody>
      </p:sp>
      <p:sp>
        <p:nvSpPr>
          <p:cNvPr id="3" name="2 İçerik Yer Tutucusu"/>
          <p:cNvSpPr>
            <a:spLocks noGrp="1"/>
          </p:cNvSpPr>
          <p:nvPr>
            <p:ph sz="quarter" idx="1"/>
          </p:nvPr>
        </p:nvSpPr>
        <p:spPr>
          <a:xfrm>
            <a:off x="457200" y="1857364"/>
            <a:ext cx="7901014" cy="4429156"/>
          </a:xfrm>
        </p:spPr>
        <p:txBody>
          <a:bodyPr>
            <a:noAutofit/>
          </a:bodyPr>
          <a:lstStyle/>
          <a:p>
            <a:r>
              <a:rPr lang="en-US" sz="2000" dirty="0" smtClean="0"/>
              <a:t>Dissatisfaction with the overheads involved in software design methods of the 1980s and 1990s led to the  creation of agile methods. These methods:</a:t>
            </a:r>
          </a:p>
          <a:p>
            <a:pPr lvl="1"/>
            <a:r>
              <a:rPr lang="en-US" sz="1700" dirty="0" smtClean="0"/>
              <a:t> Focus on the code rather than the design</a:t>
            </a:r>
          </a:p>
          <a:p>
            <a:pPr lvl="1"/>
            <a:r>
              <a:rPr lang="en-US" sz="1700" dirty="0" smtClean="0"/>
              <a:t>Are based on an iterative approach to software development</a:t>
            </a:r>
            <a:endParaRPr lang="tr-TR" sz="1700" dirty="0" smtClean="0"/>
          </a:p>
          <a:p>
            <a:pPr lvl="1"/>
            <a:r>
              <a:rPr lang="en-US" sz="2000" dirty="0" smtClean="0"/>
              <a:t>Are intended to deliver working software quickly and evolve this quickly to meet changing requirements.</a:t>
            </a:r>
          </a:p>
          <a:p>
            <a:r>
              <a:rPr lang="en-US" sz="2000" dirty="0" smtClean="0"/>
              <a:t>The aim of agile methods is to reduce overheads in the  software process (e.g. by limiting documentation) and to  be able to respond quickly to changing requirements  without excessive rework.</a:t>
            </a:r>
            <a:endParaRPr lang="tr-TR" sz="2000" dirty="0"/>
          </a:p>
        </p:txBody>
      </p:sp>
      <p:sp>
        <p:nvSpPr>
          <p:cNvPr id="4" name="3 Slayt Numarası Yer Tutucusu"/>
          <p:cNvSpPr>
            <a:spLocks noGrp="1"/>
          </p:cNvSpPr>
          <p:nvPr>
            <p:ph type="sldNum" sz="quarter" idx="15"/>
          </p:nvPr>
        </p:nvSpPr>
        <p:spPr/>
        <p:txBody>
          <a:bodyPr/>
          <a:lstStyle/>
          <a:p>
            <a:fld id="{D3403BAA-D8B0-41B9-868C-446FE10F2A31}" type="slidenum">
              <a:rPr lang="tr-TR" smtClean="0"/>
              <a:pPr/>
              <a:t>11</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6929454" y="500042"/>
            <a:ext cx="1214446" cy="714379"/>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WHAT </a:t>
            </a:r>
            <a:r>
              <a:rPr lang="tr-TR" dirty="0" smtClean="0"/>
              <a:t>AGILE </a:t>
            </a:r>
            <a:r>
              <a:rPr lang="tr-TR" dirty="0" smtClean="0"/>
              <a:t>MANİFESTO?</a:t>
            </a:r>
            <a:endParaRPr lang="tr-TR" dirty="0"/>
          </a:p>
        </p:txBody>
      </p:sp>
      <p:sp>
        <p:nvSpPr>
          <p:cNvPr id="3" name="2 İçerik Yer Tutucusu"/>
          <p:cNvSpPr>
            <a:spLocks noGrp="1"/>
          </p:cNvSpPr>
          <p:nvPr>
            <p:ph sz="quarter" idx="1"/>
          </p:nvPr>
        </p:nvSpPr>
        <p:spPr/>
        <p:txBody>
          <a:bodyPr>
            <a:normAutofit fontScale="92500" lnSpcReduction="10000"/>
          </a:bodyPr>
          <a:lstStyle/>
          <a:p>
            <a:r>
              <a:rPr lang="en-US" dirty="0" smtClean="0"/>
              <a:t>The Agile Manifesto and the Twelve Principles of Agile Software after industry failure emerged in the 1990s.</a:t>
            </a:r>
            <a:endParaRPr lang="tr-TR" dirty="0" smtClean="0"/>
          </a:p>
          <a:p>
            <a:r>
              <a:rPr lang="en-US" dirty="0" smtClean="0"/>
              <a:t>During this period, there was a significant delay between the business requirements, applications and features requested by customers and the delivery of technologies that meet customer demands, resulting in the cancellation of many projects.</a:t>
            </a:r>
            <a:endParaRPr lang="tr-TR" dirty="0" smtClean="0"/>
          </a:p>
          <a:p>
            <a:r>
              <a:rPr lang="en-US" dirty="0" smtClean="0"/>
              <a:t>During this delay, business requirements and customers' demands changed, and the final product could not meet current needs.</a:t>
            </a:r>
            <a:endParaRPr lang="tr-TR" dirty="0" smtClean="0"/>
          </a:p>
          <a:p>
            <a:r>
              <a:rPr lang="en-US" dirty="0" smtClean="0"/>
              <a:t>A group of 17 people came to a consensus at the end of their meeting and wrote the Agile Manifesto and the 12 Principles of Agile Software.</a:t>
            </a:r>
            <a:endParaRPr lang="tr-TR" dirty="0"/>
          </a:p>
        </p:txBody>
      </p:sp>
      <p:sp>
        <p:nvSpPr>
          <p:cNvPr id="4" name="3 Slayt Numarası Yer Tutucusu"/>
          <p:cNvSpPr>
            <a:spLocks noGrp="1"/>
          </p:cNvSpPr>
          <p:nvPr>
            <p:ph type="sldNum" sz="quarter" idx="15"/>
          </p:nvPr>
        </p:nvSpPr>
        <p:spPr/>
        <p:txBody>
          <a:bodyPr/>
          <a:lstStyle/>
          <a:p>
            <a:fld id="{D3403BAA-D8B0-41B9-868C-446FE10F2A31}" type="slidenum">
              <a:rPr lang="tr-TR" smtClean="0"/>
              <a:pPr/>
              <a:t>12</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000892" y="500042"/>
            <a:ext cx="1214446" cy="714379"/>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WATERFALL OR </a:t>
            </a:r>
            <a:r>
              <a:rPr lang="tr-TR" dirty="0" smtClean="0"/>
              <a:t>AGILE </a:t>
            </a:r>
            <a:endParaRPr lang="tr-TR" dirty="0"/>
          </a:p>
        </p:txBody>
      </p:sp>
      <p:sp>
        <p:nvSpPr>
          <p:cNvPr id="3" name="2 İçerik Yer Tutucusu"/>
          <p:cNvSpPr>
            <a:spLocks noGrp="1"/>
          </p:cNvSpPr>
          <p:nvPr>
            <p:ph sz="quarter" idx="1"/>
          </p:nvPr>
        </p:nvSpPr>
        <p:spPr>
          <a:xfrm>
            <a:off x="457200" y="2143116"/>
            <a:ext cx="3114668" cy="3214710"/>
          </a:xfrm>
        </p:spPr>
        <p:txBody>
          <a:bodyPr>
            <a:normAutofit fontScale="85000" lnSpcReduction="10000"/>
          </a:bodyPr>
          <a:lstStyle/>
          <a:p>
            <a:r>
              <a:rPr lang="en-US" dirty="0" smtClean="0"/>
              <a:t>In this period, the software development models of the day pioneered by the Waterfall model; it was insufficient to meet the demand for speed and could not take advantage of the rapid change of software.</a:t>
            </a:r>
            <a:endParaRPr lang="tr-TR" dirty="0"/>
          </a:p>
        </p:txBody>
      </p:sp>
      <p:sp>
        <p:nvSpPr>
          <p:cNvPr id="4" name="3 Slayt Numarası Yer Tutucusu"/>
          <p:cNvSpPr>
            <a:spLocks noGrp="1"/>
          </p:cNvSpPr>
          <p:nvPr>
            <p:ph type="sldNum" sz="quarter" idx="15"/>
          </p:nvPr>
        </p:nvSpPr>
        <p:spPr/>
        <p:txBody>
          <a:bodyPr/>
          <a:lstStyle/>
          <a:p>
            <a:fld id="{D3403BAA-D8B0-41B9-868C-446FE10F2A31}" type="slidenum">
              <a:rPr lang="tr-TR" smtClean="0"/>
              <a:pPr/>
              <a:t>13</a:t>
            </a:fld>
            <a:endParaRPr lang="tr-TR"/>
          </a:p>
        </p:txBody>
      </p:sp>
      <p:pic>
        <p:nvPicPr>
          <p:cNvPr id="5" name="Picture 2" descr="Susanne Madsen&amp;#39;s Project Management and Leadership Blog - Susanne Madsen  Intl. Developing Project Leaders"/>
          <p:cNvPicPr>
            <a:picLocks noChangeAspect="1" noChangeArrowheads="1"/>
          </p:cNvPicPr>
          <p:nvPr/>
        </p:nvPicPr>
        <p:blipFill>
          <a:blip r:embed="rId2"/>
          <a:srcRect/>
          <a:stretch>
            <a:fillRect/>
          </a:stretch>
        </p:blipFill>
        <p:spPr bwMode="auto">
          <a:xfrm>
            <a:off x="4000496" y="1571612"/>
            <a:ext cx="4214842" cy="3000396"/>
          </a:xfrm>
          <a:prstGeom prst="rect">
            <a:avLst/>
          </a:prstGeom>
          <a:noFill/>
        </p:spPr>
      </p:pic>
      <p:pic>
        <p:nvPicPr>
          <p:cNvPr id="6" name="Picture 2" descr="İTÜNOVA TTO"/>
          <p:cNvPicPr>
            <a:picLocks noChangeAspect="1" noChangeArrowheads="1"/>
          </p:cNvPicPr>
          <p:nvPr/>
        </p:nvPicPr>
        <p:blipFill>
          <a:blip r:embed="rId3"/>
          <a:srcRect/>
          <a:stretch>
            <a:fillRect/>
          </a:stretch>
        </p:blipFill>
        <p:spPr bwMode="auto">
          <a:xfrm>
            <a:off x="7000892" y="500042"/>
            <a:ext cx="1214446" cy="714379"/>
          </a:xfrm>
          <a:prstGeom prst="rect">
            <a:avLst/>
          </a:prstGeom>
          <a:noFill/>
        </p:spPr>
      </p:pic>
      <p:pic>
        <p:nvPicPr>
          <p:cNvPr id="15362" name="Picture 2" descr="Procurement: Waterfall Methodology vs. Agile Methodology | JAGGAER"/>
          <p:cNvPicPr>
            <a:picLocks noChangeAspect="1" noChangeArrowheads="1"/>
          </p:cNvPicPr>
          <p:nvPr/>
        </p:nvPicPr>
        <p:blipFill>
          <a:blip r:embed="rId4"/>
          <a:srcRect/>
          <a:stretch>
            <a:fillRect/>
          </a:stretch>
        </p:blipFill>
        <p:spPr bwMode="auto">
          <a:xfrm>
            <a:off x="3286116" y="4714884"/>
            <a:ext cx="4465404" cy="1317537"/>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AGILE </a:t>
            </a:r>
            <a:r>
              <a:rPr lang="tr-TR" dirty="0" smtClean="0"/>
              <a:t>MANİFESTO</a:t>
            </a:r>
            <a:endParaRPr lang="tr-TR" dirty="0"/>
          </a:p>
        </p:txBody>
      </p:sp>
      <p:sp>
        <p:nvSpPr>
          <p:cNvPr id="3" name="2 İçerik Yer Tutucusu"/>
          <p:cNvSpPr>
            <a:spLocks noGrp="1"/>
          </p:cNvSpPr>
          <p:nvPr>
            <p:ph sz="quarter" idx="1"/>
          </p:nvPr>
        </p:nvSpPr>
        <p:spPr>
          <a:xfrm>
            <a:off x="457200" y="4929198"/>
            <a:ext cx="7467600" cy="928694"/>
          </a:xfrm>
        </p:spPr>
        <p:txBody>
          <a:bodyPr/>
          <a:lstStyle/>
          <a:p>
            <a:r>
              <a:rPr lang="en-US" dirty="0" smtClean="0"/>
              <a:t>That is, while there is value in the items on</a:t>
            </a:r>
            <a:br>
              <a:rPr lang="en-US" dirty="0" smtClean="0"/>
            </a:br>
            <a:r>
              <a:rPr lang="en-US" dirty="0" smtClean="0"/>
              <a:t>the right, we value the items on the left more.</a:t>
            </a:r>
            <a:endParaRPr lang="tr-TR" dirty="0"/>
          </a:p>
        </p:txBody>
      </p:sp>
      <p:sp>
        <p:nvSpPr>
          <p:cNvPr id="4" name="3 Slayt Numarası Yer Tutucusu"/>
          <p:cNvSpPr>
            <a:spLocks noGrp="1"/>
          </p:cNvSpPr>
          <p:nvPr>
            <p:ph type="sldNum" sz="quarter" idx="15"/>
          </p:nvPr>
        </p:nvSpPr>
        <p:spPr/>
        <p:txBody>
          <a:bodyPr/>
          <a:lstStyle/>
          <a:p>
            <a:fld id="{D3403BAA-D8B0-41B9-868C-446FE10F2A31}" type="slidenum">
              <a:rPr lang="tr-TR" smtClean="0"/>
              <a:pPr/>
              <a:t>14</a:t>
            </a:fld>
            <a:endParaRPr lang="tr-TR"/>
          </a:p>
        </p:txBody>
      </p:sp>
      <p:pic>
        <p:nvPicPr>
          <p:cNvPr id="6" name="Picture 2" descr="İTÜNOVA TTO"/>
          <p:cNvPicPr>
            <a:picLocks noChangeAspect="1" noChangeArrowheads="1"/>
          </p:cNvPicPr>
          <p:nvPr/>
        </p:nvPicPr>
        <p:blipFill>
          <a:blip r:embed="rId2"/>
          <a:srcRect/>
          <a:stretch>
            <a:fillRect/>
          </a:stretch>
        </p:blipFill>
        <p:spPr bwMode="auto">
          <a:xfrm>
            <a:off x="7000892" y="500042"/>
            <a:ext cx="1214446" cy="714379"/>
          </a:xfrm>
          <a:prstGeom prst="rect">
            <a:avLst/>
          </a:prstGeom>
          <a:noFill/>
        </p:spPr>
      </p:pic>
      <p:pic>
        <p:nvPicPr>
          <p:cNvPr id="14338" name="Picture 2" descr="Agile Values and Principles | Complete Guide to Agile Values &amp;amp; Principles"/>
          <p:cNvPicPr>
            <a:picLocks noChangeAspect="1" noChangeArrowheads="1"/>
          </p:cNvPicPr>
          <p:nvPr/>
        </p:nvPicPr>
        <p:blipFill>
          <a:blip r:embed="rId3"/>
          <a:srcRect/>
          <a:stretch>
            <a:fillRect/>
          </a:stretch>
        </p:blipFill>
        <p:spPr bwMode="auto">
          <a:xfrm>
            <a:off x="1714480" y="1500174"/>
            <a:ext cx="4643470" cy="3244176"/>
          </a:xfrm>
          <a:prstGeom prst="rect">
            <a:avLst/>
          </a:prstGeom>
          <a:noFill/>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AGILE </a:t>
            </a:r>
            <a:r>
              <a:rPr lang="tr-TR" dirty="0" smtClean="0"/>
              <a:t>VALUES</a:t>
            </a:r>
            <a:endParaRPr lang="tr-TR" dirty="0"/>
          </a:p>
        </p:txBody>
      </p:sp>
      <p:sp>
        <p:nvSpPr>
          <p:cNvPr id="3" name="2 İçerik Yer Tutucusu"/>
          <p:cNvSpPr>
            <a:spLocks noGrp="1"/>
          </p:cNvSpPr>
          <p:nvPr>
            <p:ph sz="quarter" idx="1"/>
          </p:nvPr>
        </p:nvSpPr>
        <p:spPr>
          <a:xfrm>
            <a:off x="457200" y="1857364"/>
            <a:ext cx="7467600" cy="3000396"/>
          </a:xfrm>
        </p:spPr>
        <p:txBody>
          <a:bodyPr/>
          <a:lstStyle/>
          <a:p>
            <a:r>
              <a:rPr lang="en-US" b="1" i="1" dirty="0" smtClean="0">
                <a:solidFill>
                  <a:srgbClr val="C00000"/>
                </a:solidFill>
              </a:rPr>
              <a:t>Individuals and interactions </a:t>
            </a:r>
            <a:r>
              <a:rPr lang="en-US" b="1" i="1" dirty="0" smtClean="0">
                <a:solidFill>
                  <a:srgbClr val="FFC000"/>
                </a:solidFill>
              </a:rPr>
              <a:t>over</a:t>
            </a:r>
            <a:r>
              <a:rPr lang="en-US" b="1" i="1" dirty="0" smtClean="0">
                <a:solidFill>
                  <a:srgbClr val="C00000"/>
                </a:solidFill>
              </a:rPr>
              <a:t> </a:t>
            </a:r>
            <a:r>
              <a:rPr lang="en-US" b="1" i="1" dirty="0" smtClean="0">
                <a:solidFill>
                  <a:srgbClr val="002060"/>
                </a:solidFill>
              </a:rPr>
              <a:t>processes and tools</a:t>
            </a:r>
            <a:endParaRPr lang="tr-TR" b="1" i="1" dirty="0" smtClean="0">
              <a:solidFill>
                <a:srgbClr val="002060"/>
              </a:solidFill>
            </a:endParaRPr>
          </a:p>
          <a:p>
            <a:pPr lvl="1"/>
            <a:r>
              <a:rPr lang="en-US" dirty="0" smtClean="0"/>
              <a:t>This value of Agile Manifesto emphasizes giving more importance to communication with customers.</a:t>
            </a:r>
            <a:endParaRPr lang="tr-TR" dirty="0" smtClean="0"/>
          </a:p>
          <a:p>
            <a:pPr lvl="1"/>
            <a:r>
              <a:rPr lang="en-US" dirty="0" smtClean="0"/>
              <a:t>There are many things customers may want to ask and it is the responsibility of team members to ensure that all questions and suggestions from customers are dealt with promptly.</a:t>
            </a:r>
            <a:endParaRPr lang="tr-TR" dirty="0"/>
          </a:p>
        </p:txBody>
      </p:sp>
      <p:sp>
        <p:nvSpPr>
          <p:cNvPr id="4" name="3 Slayt Numarası Yer Tutucusu"/>
          <p:cNvSpPr>
            <a:spLocks noGrp="1"/>
          </p:cNvSpPr>
          <p:nvPr>
            <p:ph type="sldNum" sz="quarter" idx="15"/>
          </p:nvPr>
        </p:nvSpPr>
        <p:spPr/>
        <p:txBody>
          <a:bodyPr/>
          <a:lstStyle/>
          <a:p>
            <a:fld id="{D3403BAA-D8B0-41B9-868C-446FE10F2A31}" type="slidenum">
              <a:rPr lang="tr-TR" smtClean="0"/>
              <a:pPr/>
              <a:t>15</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000892" y="500042"/>
            <a:ext cx="1214446" cy="714379"/>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AGILE </a:t>
            </a:r>
            <a:r>
              <a:rPr lang="tr-TR" dirty="0" smtClean="0"/>
              <a:t>VALUES</a:t>
            </a:r>
            <a:endParaRPr lang="tr-TR" dirty="0"/>
          </a:p>
        </p:txBody>
      </p:sp>
      <p:sp>
        <p:nvSpPr>
          <p:cNvPr id="3" name="2 İçerik Yer Tutucusu"/>
          <p:cNvSpPr>
            <a:spLocks noGrp="1"/>
          </p:cNvSpPr>
          <p:nvPr>
            <p:ph sz="quarter" idx="1"/>
          </p:nvPr>
        </p:nvSpPr>
        <p:spPr/>
        <p:txBody>
          <a:bodyPr/>
          <a:lstStyle/>
          <a:p>
            <a:r>
              <a:rPr lang="en-US" b="1" i="1" dirty="0" smtClean="0">
                <a:solidFill>
                  <a:srgbClr val="C00000"/>
                </a:solidFill>
              </a:rPr>
              <a:t>Working software </a:t>
            </a:r>
            <a:r>
              <a:rPr lang="en-US" b="1" i="1" dirty="0" smtClean="0">
                <a:solidFill>
                  <a:srgbClr val="FFC000"/>
                </a:solidFill>
              </a:rPr>
              <a:t>over</a:t>
            </a:r>
            <a:r>
              <a:rPr lang="en-US" b="1" i="1" dirty="0" smtClean="0"/>
              <a:t> </a:t>
            </a:r>
            <a:r>
              <a:rPr lang="en-US" b="1" i="1" dirty="0" smtClean="0">
                <a:solidFill>
                  <a:srgbClr val="002060"/>
                </a:solidFill>
              </a:rPr>
              <a:t>comprehensive documentation</a:t>
            </a:r>
            <a:endParaRPr lang="tr-TR" b="1" i="1" dirty="0" smtClean="0">
              <a:solidFill>
                <a:srgbClr val="002060"/>
              </a:solidFill>
            </a:endParaRPr>
          </a:p>
          <a:p>
            <a:pPr lvl="1"/>
            <a:r>
              <a:rPr lang="en-US" dirty="0" smtClean="0"/>
              <a:t>In the past, more focus was placed on accurately documenting each phase of the project than on the project itself. </a:t>
            </a:r>
          </a:p>
          <a:p>
            <a:pPr lvl="1"/>
            <a:r>
              <a:rPr lang="en-US" dirty="0" smtClean="0"/>
              <a:t>In fact, it has often been seen that proper documentation is done at the expense of the final product. </a:t>
            </a:r>
          </a:p>
          <a:p>
            <a:pPr lvl="1"/>
            <a:r>
              <a:rPr lang="en-US" dirty="0" smtClean="0"/>
              <a:t>Agile values indicate that the first and foremost task of the project team is to complete the final deliverables set by the customers.</a:t>
            </a:r>
            <a:endParaRPr lang="tr-TR" dirty="0"/>
          </a:p>
        </p:txBody>
      </p:sp>
      <p:sp>
        <p:nvSpPr>
          <p:cNvPr id="4" name="3 Slayt Numarası Yer Tutucusu"/>
          <p:cNvSpPr>
            <a:spLocks noGrp="1"/>
          </p:cNvSpPr>
          <p:nvPr>
            <p:ph type="sldNum" sz="quarter" idx="15"/>
          </p:nvPr>
        </p:nvSpPr>
        <p:spPr/>
        <p:txBody>
          <a:bodyPr/>
          <a:lstStyle/>
          <a:p>
            <a:fld id="{D3403BAA-D8B0-41B9-868C-446FE10F2A31}" type="slidenum">
              <a:rPr lang="tr-TR" smtClean="0"/>
              <a:pPr/>
              <a:t>16</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000892" y="500042"/>
            <a:ext cx="1214446" cy="714379"/>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Is it the product that meets the user's wishes?</a:t>
            </a:r>
            <a:endParaRPr lang="tr-TR" dirty="0"/>
          </a:p>
        </p:txBody>
      </p:sp>
      <p:sp>
        <p:nvSpPr>
          <p:cNvPr id="3" name="2 İçerik Yer Tutucusu"/>
          <p:cNvSpPr>
            <a:spLocks noGrp="1"/>
          </p:cNvSpPr>
          <p:nvPr>
            <p:ph sz="quarter" idx="1"/>
          </p:nvPr>
        </p:nvSpPr>
        <p:spPr>
          <a:xfrm>
            <a:off x="457200" y="2143116"/>
            <a:ext cx="3686172" cy="1571636"/>
          </a:xfrm>
        </p:spPr>
        <p:txBody>
          <a:bodyPr>
            <a:normAutofit/>
          </a:bodyPr>
          <a:lstStyle/>
          <a:p>
            <a:r>
              <a:rPr lang="en-US" dirty="0" smtClean="0"/>
              <a:t>This question is very important</a:t>
            </a:r>
            <a:endParaRPr lang="tr-TR" dirty="0" smtClean="0"/>
          </a:p>
          <a:p>
            <a:endParaRPr lang="tr-TR" dirty="0"/>
          </a:p>
        </p:txBody>
      </p:sp>
      <p:sp>
        <p:nvSpPr>
          <p:cNvPr id="4" name="3 Slayt Numarası Yer Tutucusu"/>
          <p:cNvSpPr>
            <a:spLocks noGrp="1"/>
          </p:cNvSpPr>
          <p:nvPr>
            <p:ph type="sldNum" sz="quarter" idx="15"/>
          </p:nvPr>
        </p:nvSpPr>
        <p:spPr/>
        <p:txBody>
          <a:bodyPr/>
          <a:lstStyle/>
          <a:p>
            <a:fld id="{D3403BAA-D8B0-41B9-868C-446FE10F2A31}" type="slidenum">
              <a:rPr lang="tr-TR" smtClean="0"/>
              <a:pPr/>
              <a:t>17</a:t>
            </a:fld>
            <a:endParaRPr lang="tr-TR"/>
          </a:p>
        </p:txBody>
      </p:sp>
      <p:pic>
        <p:nvPicPr>
          <p:cNvPr id="43010" name="Picture 2" descr="3d küçük insanlar - bir soru işareti Çıkartması Pixerstick • Pixers® -  Haydi dünyanızı değiştirelim"/>
          <p:cNvPicPr>
            <a:picLocks noChangeAspect="1" noChangeArrowheads="1"/>
          </p:cNvPicPr>
          <p:nvPr/>
        </p:nvPicPr>
        <p:blipFill>
          <a:blip r:embed="rId2"/>
          <a:srcRect/>
          <a:stretch>
            <a:fillRect/>
          </a:stretch>
        </p:blipFill>
        <p:spPr bwMode="auto">
          <a:xfrm>
            <a:off x="4286248" y="1785925"/>
            <a:ext cx="3571900" cy="420930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6" name="Picture 2" descr="İTÜNOVA TTO"/>
          <p:cNvPicPr>
            <a:picLocks noChangeAspect="1" noChangeArrowheads="1"/>
          </p:cNvPicPr>
          <p:nvPr/>
        </p:nvPicPr>
        <p:blipFill>
          <a:blip r:embed="rId3"/>
          <a:srcRect/>
          <a:stretch>
            <a:fillRect/>
          </a:stretch>
        </p:blipFill>
        <p:spPr bwMode="auto">
          <a:xfrm>
            <a:off x="7215206" y="428604"/>
            <a:ext cx="1214446" cy="714379"/>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7467600" cy="1225536"/>
          </a:xfrm>
        </p:spPr>
        <p:txBody>
          <a:bodyPr/>
          <a:lstStyle/>
          <a:p>
            <a:r>
              <a:rPr lang="tr-TR" dirty="0" smtClean="0"/>
              <a:t>AGILE </a:t>
            </a:r>
            <a:r>
              <a:rPr lang="tr-TR" dirty="0" smtClean="0"/>
              <a:t>VALUES</a:t>
            </a:r>
            <a:endParaRPr lang="tr-TR" dirty="0"/>
          </a:p>
        </p:txBody>
      </p:sp>
      <p:sp>
        <p:nvSpPr>
          <p:cNvPr id="3" name="2 İçerik Yer Tutucusu"/>
          <p:cNvSpPr>
            <a:spLocks noGrp="1"/>
          </p:cNvSpPr>
          <p:nvPr>
            <p:ph sz="quarter" idx="1"/>
          </p:nvPr>
        </p:nvSpPr>
        <p:spPr>
          <a:xfrm>
            <a:off x="4143372" y="1714488"/>
            <a:ext cx="4143404" cy="4071966"/>
          </a:xfrm>
        </p:spPr>
        <p:txBody>
          <a:bodyPr>
            <a:normAutofit fontScale="85000" lnSpcReduction="20000"/>
          </a:bodyPr>
          <a:lstStyle/>
          <a:p>
            <a:r>
              <a:rPr lang="en-US" b="1" i="1" dirty="0" smtClean="0">
                <a:solidFill>
                  <a:srgbClr val="C00000"/>
                </a:solidFill>
              </a:rPr>
              <a:t>Customer collaboration</a:t>
            </a:r>
            <a:r>
              <a:rPr lang="en-US" b="1" i="1" dirty="0" smtClean="0"/>
              <a:t> </a:t>
            </a:r>
            <a:r>
              <a:rPr lang="en-US" b="1" i="1" dirty="0" smtClean="0">
                <a:solidFill>
                  <a:srgbClr val="FFC000"/>
                </a:solidFill>
              </a:rPr>
              <a:t>over</a:t>
            </a:r>
            <a:r>
              <a:rPr lang="en-US" b="1" i="1" dirty="0" smtClean="0"/>
              <a:t> </a:t>
            </a:r>
            <a:r>
              <a:rPr lang="en-US" b="1" i="1" dirty="0" smtClean="0">
                <a:solidFill>
                  <a:srgbClr val="002060"/>
                </a:solidFill>
              </a:rPr>
              <a:t>contract negotiation</a:t>
            </a:r>
            <a:endParaRPr lang="tr-TR" b="1" i="1" dirty="0" smtClean="0">
              <a:solidFill>
                <a:srgbClr val="002060"/>
              </a:solidFill>
            </a:endParaRPr>
          </a:p>
          <a:p>
            <a:pPr lvl="1"/>
            <a:r>
              <a:rPr lang="en-US" dirty="0" smtClean="0">
                <a:solidFill>
                  <a:srgbClr val="002060"/>
                </a:solidFill>
              </a:rPr>
              <a:t>Agile principles require customers to be involved in every phase of the project. </a:t>
            </a:r>
            <a:endParaRPr lang="tr-TR" dirty="0" smtClean="0">
              <a:solidFill>
                <a:srgbClr val="002060"/>
              </a:solidFill>
            </a:endParaRPr>
          </a:p>
          <a:p>
            <a:pPr lvl="1"/>
            <a:r>
              <a:rPr lang="en-US" dirty="0" smtClean="0">
                <a:solidFill>
                  <a:srgbClr val="002060"/>
                </a:solidFill>
              </a:rPr>
              <a:t>The waterfall approach or traditional methodologies allow clients to negotiate only before and after the project. </a:t>
            </a:r>
            <a:endParaRPr lang="tr-TR" dirty="0" smtClean="0">
              <a:solidFill>
                <a:srgbClr val="002060"/>
              </a:solidFill>
            </a:endParaRPr>
          </a:p>
          <a:p>
            <a:pPr lvl="1"/>
            <a:r>
              <a:rPr lang="en-US" dirty="0" smtClean="0">
                <a:solidFill>
                  <a:srgbClr val="002060"/>
                </a:solidFill>
              </a:rPr>
              <a:t>This was a waste of both time and resources. If customers can keep the development process in the loop, team members can ensure that the final product meets all of the customer's requirements.</a:t>
            </a:r>
            <a:endParaRPr lang="tr-TR" dirty="0">
              <a:solidFill>
                <a:srgbClr val="002060"/>
              </a:solidFill>
            </a:endParaRPr>
          </a:p>
        </p:txBody>
      </p:sp>
      <p:sp>
        <p:nvSpPr>
          <p:cNvPr id="4" name="3 Slayt Numarası Yer Tutucusu"/>
          <p:cNvSpPr>
            <a:spLocks noGrp="1"/>
          </p:cNvSpPr>
          <p:nvPr>
            <p:ph type="sldNum" sz="quarter" idx="15"/>
          </p:nvPr>
        </p:nvSpPr>
        <p:spPr/>
        <p:txBody>
          <a:bodyPr/>
          <a:lstStyle/>
          <a:p>
            <a:fld id="{D3403BAA-D8B0-41B9-868C-446FE10F2A31}" type="slidenum">
              <a:rPr lang="tr-TR" smtClean="0"/>
              <a:pPr/>
              <a:t>18</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000892" y="500042"/>
            <a:ext cx="1214446" cy="714379"/>
          </a:xfrm>
          <a:prstGeom prst="rect">
            <a:avLst/>
          </a:prstGeom>
          <a:noFill/>
        </p:spPr>
      </p:pic>
      <p:pic>
        <p:nvPicPr>
          <p:cNvPr id="11266" name="Picture 2" descr="How an agile culture leads to business success | Business West"/>
          <p:cNvPicPr>
            <a:picLocks noChangeAspect="1" noChangeArrowheads="1"/>
          </p:cNvPicPr>
          <p:nvPr/>
        </p:nvPicPr>
        <p:blipFill>
          <a:blip r:embed="rId3"/>
          <a:srcRect/>
          <a:stretch>
            <a:fillRect/>
          </a:stretch>
        </p:blipFill>
        <p:spPr bwMode="auto">
          <a:xfrm>
            <a:off x="428596" y="2000240"/>
            <a:ext cx="3643338" cy="371477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AGILE </a:t>
            </a:r>
            <a:r>
              <a:rPr lang="tr-TR" dirty="0" smtClean="0"/>
              <a:t>VALUES</a:t>
            </a:r>
            <a:endParaRPr lang="tr-TR" dirty="0"/>
          </a:p>
        </p:txBody>
      </p:sp>
      <p:sp>
        <p:nvSpPr>
          <p:cNvPr id="3" name="2 İçerik Yer Tutucusu"/>
          <p:cNvSpPr>
            <a:spLocks noGrp="1"/>
          </p:cNvSpPr>
          <p:nvPr>
            <p:ph sz="quarter" idx="1"/>
          </p:nvPr>
        </p:nvSpPr>
        <p:spPr/>
        <p:txBody>
          <a:bodyPr/>
          <a:lstStyle/>
          <a:p>
            <a:r>
              <a:rPr lang="en-US" b="1" i="1" dirty="0" smtClean="0">
                <a:solidFill>
                  <a:srgbClr val="C00000"/>
                </a:solidFill>
              </a:rPr>
              <a:t>Responding to change</a:t>
            </a:r>
            <a:r>
              <a:rPr lang="en-US" b="1" i="1" dirty="0" smtClean="0">
                <a:solidFill>
                  <a:srgbClr val="002060"/>
                </a:solidFill>
              </a:rPr>
              <a:t> </a:t>
            </a:r>
            <a:r>
              <a:rPr lang="en-US" b="1" i="1" dirty="0" smtClean="0">
                <a:solidFill>
                  <a:srgbClr val="FFC000"/>
                </a:solidFill>
              </a:rPr>
              <a:t>over </a:t>
            </a:r>
            <a:r>
              <a:rPr lang="en-US" b="1" i="1" dirty="0" smtClean="0">
                <a:solidFill>
                  <a:srgbClr val="002060"/>
                </a:solidFill>
              </a:rPr>
              <a:t>following a plan</a:t>
            </a:r>
            <a:endParaRPr lang="tr-TR" b="1" i="1" dirty="0" smtClean="0">
              <a:solidFill>
                <a:srgbClr val="002060"/>
              </a:solidFill>
            </a:endParaRPr>
          </a:p>
          <a:p>
            <a:pPr lvl="1"/>
            <a:r>
              <a:rPr lang="en-US" dirty="0" smtClean="0">
                <a:solidFill>
                  <a:srgbClr val="002060"/>
                </a:solidFill>
              </a:rPr>
              <a:t>Contrary to management methodologies in the past, agile values are opposed to detailed plans created before starting the project and sticking to the plan no matter what.</a:t>
            </a:r>
          </a:p>
          <a:p>
            <a:pPr lvl="1"/>
            <a:r>
              <a:rPr lang="en-US" dirty="0" smtClean="0">
                <a:solidFill>
                  <a:srgbClr val="002060"/>
                </a:solidFill>
              </a:rPr>
              <a:t>  Conditions may change and sometimes customers may request new features for the final product that can change the scope of the project.</a:t>
            </a:r>
          </a:p>
          <a:p>
            <a:pPr lvl="1"/>
            <a:r>
              <a:rPr lang="en-US" dirty="0" smtClean="0">
                <a:solidFill>
                  <a:srgbClr val="002060"/>
                </a:solidFill>
              </a:rPr>
              <a:t>In such cases, project teams and managers must adapt to rapidly changing new conditions in order to deliver a high quality product and achieve 100% customer satisfaction.</a:t>
            </a:r>
            <a:endParaRPr lang="tr-TR" dirty="0">
              <a:solidFill>
                <a:srgbClr val="002060"/>
              </a:solidFill>
            </a:endParaRPr>
          </a:p>
        </p:txBody>
      </p:sp>
      <p:sp>
        <p:nvSpPr>
          <p:cNvPr id="4" name="3 Slayt Numarası Yer Tutucusu"/>
          <p:cNvSpPr>
            <a:spLocks noGrp="1"/>
          </p:cNvSpPr>
          <p:nvPr>
            <p:ph type="sldNum" sz="quarter" idx="15"/>
          </p:nvPr>
        </p:nvSpPr>
        <p:spPr/>
        <p:txBody>
          <a:bodyPr/>
          <a:lstStyle/>
          <a:p>
            <a:fld id="{D3403BAA-D8B0-41B9-868C-446FE10F2A31}" type="slidenum">
              <a:rPr lang="tr-TR" smtClean="0"/>
              <a:pPr/>
              <a:t>19</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000892" y="500042"/>
            <a:ext cx="1214446" cy="714379"/>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CONTENTS</a:t>
            </a:r>
            <a:endParaRPr lang="tr-TR" dirty="0"/>
          </a:p>
        </p:txBody>
      </p:sp>
      <p:sp>
        <p:nvSpPr>
          <p:cNvPr id="3" name="2 İçerik Yer Tutucusu"/>
          <p:cNvSpPr>
            <a:spLocks noGrp="1"/>
          </p:cNvSpPr>
          <p:nvPr>
            <p:ph sz="quarter" idx="1"/>
          </p:nvPr>
        </p:nvSpPr>
        <p:spPr>
          <a:xfrm>
            <a:off x="457200" y="1600200"/>
            <a:ext cx="7758138" cy="4873752"/>
          </a:xfrm>
        </p:spPr>
        <p:txBody>
          <a:bodyPr>
            <a:normAutofit/>
          </a:bodyPr>
          <a:lstStyle/>
          <a:p>
            <a:r>
              <a:rPr lang="tr-TR" sz="1700" dirty="0" smtClean="0"/>
              <a:t>WHAT IS </a:t>
            </a:r>
            <a:r>
              <a:rPr lang="tr-TR" sz="1700" dirty="0" smtClean="0"/>
              <a:t>AGILE</a:t>
            </a:r>
            <a:r>
              <a:rPr lang="tr-TR" sz="1700" dirty="0" smtClean="0"/>
              <a:t>?</a:t>
            </a:r>
          </a:p>
          <a:p>
            <a:r>
              <a:rPr lang="tr-TR" sz="1700" dirty="0" smtClean="0"/>
              <a:t>AGILE </a:t>
            </a:r>
            <a:r>
              <a:rPr lang="tr-TR" sz="1700" dirty="0" smtClean="0"/>
              <a:t>REPORT</a:t>
            </a:r>
          </a:p>
          <a:p>
            <a:r>
              <a:rPr lang="tr-TR" sz="1700" dirty="0" smtClean="0"/>
              <a:t>RAPİD SOFTWARE </a:t>
            </a:r>
            <a:r>
              <a:rPr lang="tr-TR" sz="1700" dirty="0" smtClean="0"/>
              <a:t>DEVELOPMENT</a:t>
            </a:r>
          </a:p>
          <a:p>
            <a:r>
              <a:rPr lang="tr-TR" sz="1700" dirty="0" smtClean="0"/>
              <a:t>PLAN-BASED </a:t>
            </a:r>
            <a:r>
              <a:rPr lang="tr-TR" sz="1700" dirty="0" smtClean="0"/>
              <a:t>DEVELOPMENT OR </a:t>
            </a:r>
            <a:r>
              <a:rPr lang="tr-TR" sz="1700" dirty="0" smtClean="0"/>
              <a:t>AGILE </a:t>
            </a:r>
            <a:r>
              <a:rPr lang="tr-TR" sz="1700" dirty="0" smtClean="0"/>
              <a:t>DEVELOPMENT</a:t>
            </a:r>
          </a:p>
          <a:p>
            <a:r>
              <a:rPr lang="tr-TR" sz="1700" dirty="0" smtClean="0"/>
              <a:t>AGILE </a:t>
            </a:r>
            <a:r>
              <a:rPr lang="tr-TR" sz="1700" dirty="0" smtClean="0"/>
              <a:t>METHODS</a:t>
            </a:r>
          </a:p>
          <a:p>
            <a:r>
              <a:rPr lang="tr-TR" sz="1700" dirty="0" smtClean="0"/>
              <a:t>WATERFALL </a:t>
            </a:r>
            <a:r>
              <a:rPr lang="tr-TR" sz="1700" dirty="0" smtClean="0"/>
              <a:t>OR </a:t>
            </a:r>
            <a:r>
              <a:rPr lang="tr-TR" sz="1700" dirty="0" smtClean="0"/>
              <a:t>AGILE </a:t>
            </a:r>
            <a:endParaRPr lang="tr-TR" sz="1700" dirty="0" smtClean="0"/>
          </a:p>
          <a:p>
            <a:r>
              <a:rPr lang="tr-TR" sz="1700" dirty="0" smtClean="0"/>
              <a:t>AGILE </a:t>
            </a:r>
            <a:r>
              <a:rPr lang="tr-TR" sz="1700" dirty="0" smtClean="0"/>
              <a:t>MANİFESTO</a:t>
            </a:r>
          </a:p>
          <a:p>
            <a:r>
              <a:rPr lang="tr-TR" sz="1700" dirty="0" smtClean="0"/>
              <a:t>AGILE </a:t>
            </a:r>
            <a:r>
              <a:rPr lang="tr-TR" sz="1700" dirty="0" smtClean="0"/>
              <a:t>VALUES</a:t>
            </a:r>
          </a:p>
          <a:p>
            <a:r>
              <a:rPr lang="tr-TR" sz="1700" dirty="0" smtClean="0"/>
              <a:t>AGILE DEVELOPMENT TECHNIQUES</a:t>
            </a:r>
          </a:p>
          <a:p>
            <a:r>
              <a:rPr lang="tr-TR" sz="1700" dirty="0" smtClean="0"/>
              <a:t>AGILE </a:t>
            </a:r>
            <a:r>
              <a:rPr lang="tr-TR" sz="1700" dirty="0" smtClean="0"/>
              <a:t>PROJECT MANAGEMENT</a:t>
            </a:r>
          </a:p>
          <a:p>
            <a:r>
              <a:rPr lang="tr-TR" sz="1700" dirty="0" smtClean="0"/>
              <a:t>SCRUM</a:t>
            </a:r>
          </a:p>
          <a:p>
            <a:r>
              <a:rPr lang="en-US" sz="1700" dirty="0" smtClean="0"/>
              <a:t>T</a:t>
            </a:r>
            <a:r>
              <a:rPr lang="tr-TR" sz="1700" dirty="0" smtClean="0"/>
              <a:t>HE SCRUM SPRİNT CYCLE</a:t>
            </a:r>
          </a:p>
          <a:p>
            <a:r>
              <a:rPr lang="tr-TR" sz="1700" dirty="0" smtClean="0"/>
              <a:t>AGİLE </a:t>
            </a:r>
            <a:r>
              <a:rPr lang="tr-TR" sz="1700" dirty="0" smtClean="0"/>
              <a:t>ADVANTAGES/DİSADVANTAGES</a:t>
            </a:r>
            <a:endParaRPr lang="tr-TR" sz="1700"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pPr>
              <a:buNone/>
            </a:pPr>
            <a:endParaRPr lang="tr-TR" dirty="0" smtClean="0"/>
          </a:p>
          <a:p>
            <a:endParaRPr lang="tr-TR" dirty="0"/>
          </a:p>
        </p:txBody>
      </p:sp>
      <p:pic>
        <p:nvPicPr>
          <p:cNvPr id="4" name="Picture 2" descr="İTÜNOVA TTO"/>
          <p:cNvPicPr>
            <a:picLocks noChangeAspect="1" noChangeArrowheads="1"/>
          </p:cNvPicPr>
          <p:nvPr/>
        </p:nvPicPr>
        <p:blipFill>
          <a:blip r:embed="rId2"/>
          <a:srcRect/>
          <a:stretch>
            <a:fillRect/>
          </a:stretch>
        </p:blipFill>
        <p:spPr bwMode="auto">
          <a:xfrm>
            <a:off x="7000892" y="500042"/>
            <a:ext cx="1214446" cy="714379"/>
          </a:xfrm>
          <a:prstGeom prst="rect">
            <a:avLst/>
          </a:prstGeom>
          <a:noFill/>
        </p:spPr>
      </p:pic>
      <p:sp>
        <p:nvSpPr>
          <p:cNvPr id="5" name="4 Slayt Numarası Yer Tutucusu"/>
          <p:cNvSpPr>
            <a:spLocks noGrp="1"/>
          </p:cNvSpPr>
          <p:nvPr>
            <p:ph type="sldNum" sz="quarter" idx="15"/>
          </p:nvPr>
        </p:nvSpPr>
        <p:spPr/>
        <p:txBody>
          <a:bodyPr/>
          <a:lstStyle/>
          <a:p>
            <a:fld id="{D3403BAA-D8B0-41B9-868C-446FE10F2A31}" type="slidenum">
              <a:rPr lang="tr-TR" smtClean="0"/>
              <a:pPr/>
              <a:t>2</a:t>
            </a:fld>
            <a:endParaRPr lang="tr-T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AGILE DEVELOPMENT TECHNIQUES</a:t>
            </a:r>
            <a:endParaRPr lang="tr-TR" dirty="0"/>
          </a:p>
        </p:txBody>
      </p:sp>
      <p:sp>
        <p:nvSpPr>
          <p:cNvPr id="3" name="2 İçerik Yer Tutucusu"/>
          <p:cNvSpPr>
            <a:spLocks noGrp="1"/>
          </p:cNvSpPr>
          <p:nvPr>
            <p:ph sz="quarter" idx="1"/>
          </p:nvPr>
        </p:nvSpPr>
        <p:spPr>
          <a:xfrm>
            <a:off x="457200" y="2071678"/>
            <a:ext cx="7467600" cy="3143272"/>
          </a:xfrm>
        </p:spPr>
        <p:txBody>
          <a:bodyPr/>
          <a:lstStyle/>
          <a:p>
            <a:r>
              <a:rPr lang="tr-TR" dirty="0" err="1" smtClean="0"/>
              <a:t>Extreme</a:t>
            </a:r>
            <a:r>
              <a:rPr lang="tr-TR" dirty="0" smtClean="0"/>
              <a:t> </a:t>
            </a:r>
            <a:r>
              <a:rPr lang="tr-TR" dirty="0" err="1" smtClean="0"/>
              <a:t>programming</a:t>
            </a:r>
            <a:endParaRPr lang="tr-TR" dirty="0" smtClean="0"/>
          </a:p>
          <a:p>
            <a:r>
              <a:rPr lang="tr-TR" dirty="0" err="1" smtClean="0"/>
              <a:t>User</a:t>
            </a:r>
            <a:r>
              <a:rPr lang="tr-TR" dirty="0" smtClean="0"/>
              <a:t> </a:t>
            </a:r>
            <a:r>
              <a:rPr lang="tr-TR" dirty="0" err="1" smtClean="0"/>
              <a:t>stories</a:t>
            </a:r>
            <a:r>
              <a:rPr lang="tr-TR" dirty="0" smtClean="0"/>
              <a:t> </a:t>
            </a:r>
            <a:r>
              <a:rPr lang="tr-TR" dirty="0" err="1" smtClean="0"/>
              <a:t>for</a:t>
            </a:r>
            <a:r>
              <a:rPr lang="tr-TR" dirty="0" smtClean="0"/>
              <a:t> </a:t>
            </a:r>
            <a:r>
              <a:rPr lang="tr-TR" dirty="0" err="1" smtClean="0"/>
              <a:t>requirements</a:t>
            </a:r>
            <a:endParaRPr lang="tr-TR" dirty="0" smtClean="0"/>
          </a:p>
          <a:p>
            <a:r>
              <a:rPr lang="tr-TR" dirty="0" err="1" smtClean="0"/>
              <a:t>Refactoring</a:t>
            </a:r>
            <a:endParaRPr lang="tr-TR" dirty="0" smtClean="0"/>
          </a:p>
          <a:p>
            <a:r>
              <a:rPr lang="tr-TR" dirty="0" smtClean="0"/>
              <a:t>Test-</a:t>
            </a:r>
            <a:r>
              <a:rPr lang="tr-TR" dirty="0" err="1" smtClean="0"/>
              <a:t>first</a:t>
            </a:r>
            <a:r>
              <a:rPr lang="tr-TR" dirty="0" smtClean="0"/>
              <a:t> </a:t>
            </a:r>
            <a:r>
              <a:rPr lang="tr-TR" dirty="0" err="1" smtClean="0"/>
              <a:t>development</a:t>
            </a:r>
            <a:endParaRPr lang="tr-TR" dirty="0" smtClean="0"/>
          </a:p>
          <a:p>
            <a:r>
              <a:rPr lang="tr-TR" dirty="0" err="1" smtClean="0"/>
              <a:t>Customer</a:t>
            </a:r>
            <a:r>
              <a:rPr lang="tr-TR" dirty="0" smtClean="0"/>
              <a:t> </a:t>
            </a:r>
            <a:r>
              <a:rPr lang="tr-TR" dirty="0" err="1" smtClean="0"/>
              <a:t>involvement</a:t>
            </a:r>
            <a:endParaRPr lang="tr-TR" dirty="0" smtClean="0"/>
          </a:p>
          <a:p>
            <a:r>
              <a:rPr lang="tr-TR" dirty="0" smtClean="0"/>
              <a:t>Test </a:t>
            </a:r>
            <a:r>
              <a:rPr lang="tr-TR" dirty="0" err="1" smtClean="0"/>
              <a:t>automation</a:t>
            </a:r>
            <a:endParaRPr lang="tr-TR" dirty="0" smtClean="0"/>
          </a:p>
          <a:p>
            <a:r>
              <a:rPr lang="tr-TR" dirty="0" err="1" smtClean="0"/>
              <a:t>Pair</a:t>
            </a:r>
            <a:r>
              <a:rPr lang="tr-TR" dirty="0" smtClean="0"/>
              <a:t> </a:t>
            </a:r>
            <a:r>
              <a:rPr lang="tr-TR" dirty="0" err="1" smtClean="0"/>
              <a:t>programming</a:t>
            </a:r>
            <a:endParaRPr lang="tr-TR" dirty="0"/>
          </a:p>
        </p:txBody>
      </p:sp>
      <p:sp>
        <p:nvSpPr>
          <p:cNvPr id="4" name="3 Slayt Numarası Yer Tutucusu"/>
          <p:cNvSpPr>
            <a:spLocks noGrp="1"/>
          </p:cNvSpPr>
          <p:nvPr>
            <p:ph type="sldNum" sz="quarter" idx="15"/>
          </p:nvPr>
        </p:nvSpPr>
        <p:spPr/>
        <p:txBody>
          <a:bodyPr/>
          <a:lstStyle/>
          <a:p>
            <a:fld id="{D3403BAA-D8B0-41B9-868C-446FE10F2A31}" type="slidenum">
              <a:rPr lang="tr-TR" smtClean="0"/>
              <a:pPr/>
              <a:t>20</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000892" y="500042"/>
            <a:ext cx="1214446" cy="714379"/>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AGILE </a:t>
            </a:r>
            <a:r>
              <a:rPr lang="tr-TR" dirty="0" smtClean="0"/>
              <a:t>PROJECT MANAGEMENT</a:t>
            </a:r>
            <a:endParaRPr lang="tr-TR" dirty="0"/>
          </a:p>
        </p:txBody>
      </p:sp>
      <p:sp>
        <p:nvSpPr>
          <p:cNvPr id="3" name="2 İçerik Yer Tutucusu"/>
          <p:cNvSpPr>
            <a:spLocks noGrp="1"/>
          </p:cNvSpPr>
          <p:nvPr>
            <p:ph sz="quarter" idx="1"/>
          </p:nvPr>
        </p:nvSpPr>
        <p:spPr/>
        <p:txBody>
          <a:bodyPr>
            <a:normAutofit lnSpcReduction="10000"/>
          </a:bodyPr>
          <a:lstStyle/>
          <a:p>
            <a:r>
              <a:rPr lang="en-US" dirty="0" smtClean="0"/>
              <a:t>The principal responsibility of software project managers is to manage the project so that the software is delivered on time and within the planned budget for the project.  </a:t>
            </a:r>
            <a:endParaRPr lang="tr-TR" dirty="0" smtClean="0"/>
          </a:p>
          <a:p>
            <a:r>
              <a:rPr lang="en-US" dirty="0" smtClean="0"/>
              <a:t>The standard approach to project management is plan</a:t>
            </a:r>
            <a:r>
              <a:rPr lang="tr-TR" dirty="0" smtClean="0"/>
              <a:t>-</a:t>
            </a:r>
            <a:r>
              <a:rPr lang="en-US" dirty="0" smtClean="0"/>
              <a:t>driven. Managers draw up a plan for the project showing what should be delivered, when it should be delivered and who will work on the development of the project deliverables. </a:t>
            </a:r>
            <a:endParaRPr lang="tr-TR" dirty="0" smtClean="0"/>
          </a:p>
          <a:p>
            <a:r>
              <a:rPr lang="en-US" dirty="0" smtClean="0"/>
              <a:t>Agile project management requires a different approach, which is adapted to incremental development and the practices used in agile methods. </a:t>
            </a:r>
            <a:endParaRPr lang="tr-TR" dirty="0"/>
          </a:p>
        </p:txBody>
      </p:sp>
      <p:sp>
        <p:nvSpPr>
          <p:cNvPr id="4" name="3 Slayt Numarası Yer Tutucusu"/>
          <p:cNvSpPr>
            <a:spLocks noGrp="1"/>
          </p:cNvSpPr>
          <p:nvPr>
            <p:ph type="sldNum" sz="quarter" idx="15"/>
          </p:nvPr>
        </p:nvSpPr>
        <p:spPr/>
        <p:txBody>
          <a:bodyPr/>
          <a:lstStyle/>
          <a:p>
            <a:fld id="{D3403BAA-D8B0-41B9-868C-446FE10F2A31}" type="slidenum">
              <a:rPr lang="tr-TR" smtClean="0"/>
              <a:pPr/>
              <a:t>21</a:t>
            </a:fld>
            <a:endParaRPr lang="tr-TR"/>
          </a:p>
        </p:txBody>
      </p:sp>
      <p:pic>
        <p:nvPicPr>
          <p:cNvPr id="5" name="Picture 2" descr="İTÜNOVA TTO"/>
          <p:cNvPicPr>
            <a:picLocks noChangeAspect="1" noChangeArrowheads="1"/>
          </p:cNvPicPr>
          <p:nvPr/>
        </p:nvPicPr>
        <p:blipFill>
          <a:blip r:embed="rId3"/>
          <a:srcRect/>
          <a:stretch>
            <a:fillRect/>
          </a:stretch>
        </p:blipFill>
        <p:spPr bwMode="auto">
          <a:xfrm>
            <a:off x="7000892" y="500042"/>
            <a:ext cx="1214446" cy="714379"/>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SCRUM</a:t>
            </a:r>
            <a:endParaRPr lang="tr-TR" dirty="0"/>
          </a:p>
        </p:txBody>
      </p:sp>
      <p:sp>
        <p:nvSpPr>
          <p:cNvPr id="3" name="2 İçerik Yer Tutucusu"/>
          <p:cNvSpPr>
            <a:spLocks noGrp="1"/>
          </p:cNvSpPr>
          <p:nvPr>
            <p:ph sz="quarter" idx="1"/>
          </p:nvPr>
        </p:nvSpPr>
        <p:spPr>
          <a:xfrm>
            <a:off x="928662" y="3786190"/>
            <a:ext cx="6929486" cy="2571768"/>
          </a:xfrm>
        </p:spPr>
        <p:txBody>
          <a:bodyPr>
            <a:normAutofit fontScale="77500" lnSpcReduction="20000"/>
          </a:bodyPr>
          <a:lstStyle/>
          <a:p>
            <a:r>
              <a:rPr lang="en-US" dirty="0" smtClean="0"/>
              <a:t>Scrum is an agile method that focuses on managing iterative development rather than specific agile practices.</a:t>
            </a:r>
          </a:p>
          <a:p>
            <a:r>
              <a:rPr lang="en-US" dirty="0" smtClean="0"/>
              <a:t> There are three phases in Scrum. </a:t>
            </a:r>
            <a:endParaRPr lang="tr-TR" dirty="0" smtClean="0"/>
          </a:p>
          <a:p>
            <a:pPr lvl="1"/>
            <a:r>
              <a:rPr lang="en-US" dirty="0" smtClean="0"/>
              <a:t> The initial phase is an outline planning phase where you  establish the general objectives for the project and design the  software architecture. </a:t>
            </a:r>
            <a:endParaRPr lang="tr-TR" dirty="0" smtClean="0"/>
          </a:p>
          <a:p>
            <a:pPr lvl="1"/>
            <a:r>
              <a:rPr lang="en-US" dirty="0" smtClean="0"/>
              <a:t>This is followed by a series of sprint cycles, where each cycle develops an increment of the system. </a:t>
            </a:r>
            <a:endParaRPr lang="tr-TR" dirty="0" smtClean="0"/>
          </a:p>
          <a:p>
            <a:pPr lvl="1"/>
            <a:r>
              <a:rPr lang="en-US" dirty="0" smtClean="0"/>
              <a:t> The project closure phase wraps up the project, completes  required documentation such as system help frames and user manuals and assesses the lessons learned from the project.</a:t>
            </a:r>
            <a:endParaRPr lang="tr-TR" dirty="0"/>
          </a:p>
        </p:txBody>
      </p:sp>
      <p:sp>
        <p:nvSpPr>
          <p:cNvPr id="4" name="3 Slayt Numarası Yer Tutucusu"/>
          <p:cNvSpPr>
            <a:spLocks noGrp="1"/>
          </p:cNvSpPr>
          <p:nvPr>
            <p:ph type="sldNum" sz="quarter" idx="15"/>
          </p:nvPr>
        </p:nvSpPr>
        <p:spPr/>
        <p:txBody>
          <a:bodyPr/>
          <a:lstStyle/>
          <a:p>
            <a:fld id="{D3403BAA-D8B0-41B9-868C-446FE10F2A31}" type="slidenum">
              <a:rPr lang="tr-TR" smtClean="0"/>
              <a:pPr/>
              <a:t>22</a:t>
            </a:fld>
            <a:endParaRPr lang="tr-TR"/>
          </a:p>
        </p:txBody>
      </p:sp>
      <p:pic>
        <p:nvPicPr>
          <p:cNvPr id="38916" name="Picture 4" descr="Scrum_Team"/>
          <p:cNvPicPr>
            <a:picLocks noChangeAspect="1" noChangeArrowheads="1"/>
          </p:cNvPicPr>
          <p:nvPr/>
        </p:nvPicPr>
        <p:blipFill>
          <a:blip r:embed="rId2"/>
          <a:srcRect/>
          <a:stretch>
            <a:fillRect/>
          </a:stretch>
        </p:blipFill>
        <p:spPr bwMode="auto">
          <a:xfrm>
            <a:off x="785786" y="1500174"/>
            <a:ext cx="4643470" cy="2258774"/>
          </a:xfrm>
          <a:prstGeom prst="rect">
            <a:avLst/>
          </a:prstGeom>
          <a:noFill/>
        </p:spPr>
      </p:pic>
      <p:pic>
        <p:nvPicPr>
          <p:cNvPr id="7" name="Picture 2" descr="İTÜNOVA TTO"/>
          <p:cNvPicPr>
            <a:picLocks noChangeAspect="1" noChangeArrowheads="1"/>
          </p:cNvPicPr>
          <p:nvPr/>
        </p:nvPicPr>
        <p:blipFill>
          <a:blip r:embed="rId3"/>
          <a:srcRect/>
          <a:stretch>
            <a:fillRect/>
          </a:stretch>
        </p:blipFill>
        <p:spPr bwMode="auto">
          <a:xfrm>
            <a:off x="7000892" y="500042"/>
            <a:ext cx="1214446" cy="714379"/>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The Scrum sprint cycle </a:t>
            </a:r>
            <a:endParaRPr lang="tr-TR" dirty="0"/>
          </a:p>
        </p:txBody>
      </p:sp>
      <p:sp>
        <p:nvSpPr>
          <p:cNvPr id="3" name="2 İçerik Yer Tutucusu"/>
          <p:cNvSpPr>
            <a:spLocks noGrp="1"/>
          </p:cNvSpPr>
          <p:nvPr>
            <p:ph sz="quarter" idx="1"/>
          </p:nvPr>
        </p:nvSpPr>
        <p:spPr>
          <a:xfrm>
            <a:off x="457200" y="1600200"/>
            <a:ext cx="3900486" cy="4873752"/>
          </a:xfrm>
        </p:spPr>
        <p:txBody>
          <a:bodyPr>
            <a:normAutofit fontScale="92500" lnSpcReduction="10000"/>
          </a:bodyPr>
          <a:lstStyle/>
          <a:p>
            <a:r>
              <a:rPr lang="en-US" dirty="0" smtClean="0"/>
              <a:t>Sprints are fixed length, normally 2–4 weeks. </a:t>
            </a:r>
            <a:endParaRPr lang="tr-TR" dirty="0" smtClean="0"/>
          </a:p>
          <a:p>
            <a:r>
              <a:rPr lang="en-US" dirty="0" smtClean="0"/>
              <a:t>The starting point for planning is the product backlog, which is the list of work to be done on the project. </a:t>
            </a:r>
            <a:endParaRPr lang="tr-TR" dirty="0" smtClean="0"/>
          </a:p>
          <a:p>
            <a:r>
              <a:rPr lang="en-US" dirty="0" smtClean="0"/>
              <a:t> The selection phase involves all of the project team who work with the customer to select the features and functionality from the product backlog to be developed during the sprint.</a:t>
            </a:r>
            <a:endParaRPr lang="tr-TR" dirty="0"/>
          </a:p>
        </p:txBody>
      </p:sp>
      <p:sp>
        <p:nvSpPr>
          <p:cNvPr id="4" name="3 Slayt Numarası Yer Tutucusu"/>
          <p:cNvSpPr>
            <a:spLocks noGrp="1"/>
          </p:cNvSpPr>
          <p:nvPr>
            <p:ph type="sldNum" sz="quarter" idx="15"/>
          </p:nvPr>
        </p:nvSpPr>
        <p:spPr/>
        <p:txBody>
          <a:bodyPr/>
          <a:lstStyle/>
          <a:p>
            <a:fld id="{D3403BAA-D8B0-41B9-868C-446FE10F2A31}" type="slidenum">
              <a:rPr lang="tr-TR" smtClean="0"/>
              <a:pPr/>
              <a:t>23</a:t>
            </a:fld>
            <a:endParaRPr lang="tr-TR"/>
          </a:p>
        </p:txBody>
      </p:sp>
      <p:pic>
        <p:nvPicPr>
          <p:cNvPr id="37894" name="Picture 6" descr="Scrum"/>
          <p:cNvPicPr>
            <a:picLocks noChangeAspect="1" noChangeArrowheads="1"/>
          </p:cNvPicPr>
          <p:nvPr/>
        </p:nvPicPr>
        <p:blipFill>
          <a:blip r:embed="rId2"/>
          <a:srcRect/>
          <a:stretch>
            <a:fillRect/>
          </a:stretch>
        </p:blipFill>
        <p:spPr bwMode="auto">
          <a:xfrm>
            <a:off x="4572000" y="2571744"/>
            <a:ext cx="3495698" cy="2000264"/>
          </a:xfrm>
          <a:prstGeom prst="rect">
            <a:avLst/>
          </a:prstGeom>
          <a:noFill/>
        </p:spPr>
      </p:pic>
      <p:pic>
        <p:nvPicPr>
          <p:cNvPr id="8" name="Picture 2" descr="İTÜNOVA TTO"/>
          <p:cNvPicPr>
            <a:picLocks noChangeAspect="1" noChangeArrowheads="1"/>
          </p:cNvPicPr>
          <p:nvPr/>
        </p:nvPicPr>
        <p:blipFill>
          <a:blip r:embed="rId3"/>
          <a:srcRect/>
          <a:stretch>
            <a:fillRect/>
          </a:stretch>
        </p:blipFill>
        <p:spPr bwMode="auto">
          <a:xfrm>
            <a:off x="7000892" y="500042"/>
            <a:ext cx="1214446" cy="714379"/>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The Scrum sprint cycle </a:t>
            </a:r>
            <a:endParaRPr lang="tr-TR" dirty="0"/>
          </a:p>
        </p:txBody>
      </p:sp>
      <p:sp>
        <p:nvSpPr>
          <p:cNvPr id="3" name="2 İçerik Yer Tutucusu"/>
          <p:cNvSpPr>
            <a:spLocks noGrp="1"/>
          </p:cNvSpPr>
          <p:nvPr>
            <p:ph sz="quarter" idx="1"/>
          </p:nvPr>
        </p:nvSpPr>
        <p:spPr/>
        <p:txBody>
          <a:bodyPr/>
          <a:lstStyle/>
          <a:p>
            <a:r>
              <a:rPr lang="en-US" dirty="0" smtClean="0"/>
              <a:t>Once these are agreed, the team organize themselves to develop the software. </a:t>
            </a:r>
            <a:endParaRPr lang="tr-TR" dirty="0" smtClean="0"/>
          </a:p>
          <a:p>
            <a:r>
              <a:rPr lang="en-US" dirty="0" smtClean="0"/>
              <a:t>During this stage the team is isolated from the customer and the organization, with all communications </a:t>
            </a:r>
            <a:r>
              <a:rPr lang="en-US" dirty="0" err="1" smtClean="0"/>
              <a:t>chan</a:t>
            </a:r>
            <a:r>
              <a:rPr lang="tr-TR" dirty="0" smtClean="0"/>
              <a:t>n</a:t>
            </a:r>
            <a:r>
              <a:rPr lang="en-US" dirty="0" err="1" smtClean="0"/>
              <a:t>elled</a:t>
            </a:r>
            <a:r>
              <a:rPr lang="en-US" dirty="0" smtClean="0"/>
              <a:t> through the so-called ‘Scrum master’.  </a:t>
            </a:r>
            <a:endParaRPr lang="tr-TR" dirty="0" smtClean="0"/>
          </a:p>
          <a:p>
            <a:r>
              <a:rPr lang="en-US" dirty="0" smtClean="0"/>
              <a:t>The role of the Scrum master is to protect the development team from external distractions. </a:t>
            </a:r>
            <a:endParaRPr lang="tr-TR" dirty="0" smtClean="0"/>
          </a:p>
          <a:p>
            <a:r>
              <a:rPr lang="en-US" dirty="0" smtClean="0"/>
              <a:t> At the end of the sprint, the work done is reviewed and presented to stakeholders. The next sprint cycle then begins. </a:t>
            </a:r>
            <a:endParaRPr lang="tr-TR" dirty="0"/>
          </a:p>
        </p:txBody>
      </p:sp>
      <p:sp>
        <p:nvSpPr>
          <p:cNvPr id="4" name="3 Slayt Numarası Yer Tutucusu"/>
          <p:cNvSpPr>
            <a:spLocks noGrp="1"/>
          </p:cNvSpPr>
          <p:nvPr>
            <p:ph type="sldNum" sz="quarter" idx="15"/>
          </p:nvPr>
        </p:nvSpPr>
        <p:spPr/>
        <p:txBody>
          <a:bodyPr/>
          <a:lstStyle/>
          <a:p>
            <a:fld id="{D3403BAA-D8B0-41B9-868C-446FE10F2A31}" type="slidenum">
              <a:rPr lang="tr-TR" smtClean="0"/>
              <a:pPr/>
              <a:t>24</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000892" y="500042"/>
            <a:ext cx="1214446" cy="714379"/>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AGILE </a:t>
            </a:r>
            <a:r>
              <a:rPr lang="tr-TR" dirty="0" smtClean="0"/>
              <a:t>ADVANTAGES</a:t>
            </a:r>
            <a:endParaRPr lang="tr-TR" dirty="0"/>
          </a:p>
        </p:txBody>
      </p:sp>
      <p:sp>
        <p:nvSpPr>
          <p:cNvPr id="3" name="2 İçerik Yer Tutucusu"/>
          <p:cNvSpPr>
            <a:spLocks noGrp="1"/>
          </p:cNvSpPr>
          <p:nvPr>
            <p:ph sz="quarter" idx="1"/>
          </p:nvPr>
        </p:nvSpPr>
        <p:spPr/>
        <p:txBody>
          <a:bodyPr/>
          <a:lstStyle/>
          <a:p>
            <a:r>
              <a:rPr lang="en-US" dirty="0" smtClean="0"/>
              <a:t>Short planned cycles give your organization flexibility for changing requirements and sudden changes.</a:t>
            </a:r>
            <a:endParaRPr lang="tr-TR" dirty="0" smtClean="0"/>
          </a:p>
          <a:p>
            <a:r>
              <a:rPr lang="en-US" dirty="0" smtClean="0"/>
              <a:t>Your customers actively provide feedback to create the product and solve problems </a:t>
            </a:r>
            <a:r>
              <a:rPr lang="en-US" dirty="0" err="1" smtClean="0"/>
              <a:t>easily.It</a:t>
            </a:r>
            <a:r>
              <a:rPr lang="en-US" dirty="0" smtClean="0"/>
              <a:t> ensures faster resolution of problems thanks to the communication established by giving priority to team participation.</a:t>
            </a:r>
            <a:endParaRPr lang="tr-TR" dirty="0" smtClean="0"/>
          </a:p>
          <a:p>
            <a:r>
              <a:rPr lang="en-US" dirty="0" smtClean="0"/>
              <a:t>Any problem that arises as the project progresses rapidly is used as a stepping stone for a better solution in the next cycle.</a:t>
            </a:r>
            <a:endParaRPr lang="tr-TR" dirty="0"/>
          </a:p>
        </p:txBody>
      </p:sp>
      <p:sp>
        <p:nvSpPr>
          <p:cNvPr id="4" name="3 Slayt Numarası Yer Tutucusu"/>
          <p:cNvSpPr>
            <a:spLocks noGrp="1"/>
          </p:cNvSpPr>
          <p:nvPr>
            <p:ph type="sldNum" sz="quarter" idx="15"/>
          </p:nvPr>
        </p:nvSpPr>
        <p:spPr/>
        <p:txBody>
          <a:bodyPr/>
          <a:lstStyle/>
          <a:p>
            <a:fld id="{D3403BAA-D8B0-41B9-868C-446FE10F2A31}" type="slidenum">
              <a:rPr lang="tr-TR" smtClean="0"/>
              <a:pPr/>
              <a:t>25</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000892" y="500042"/>
            <a:ext cx="1214446" cy="714379"/>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AGİLE </a:t>
            </a:r>
            <a:r>
              <a:rPr lang="tr-TR" dirty="0" smtClean="0"/>
              <a:t>DISADVANTAGES</a:t>
            </a:r>
            <a:endParaRPr lang="tr-TR" dirty="0"/>
          </a:p>
        </p:txBody>
      </p:sp>
      <p:sp>
        <p:nvSpPr>
          <p:cNvPr id="3" name="2 İçerik Yer Tutucusu"/>
          <p:cNvSpPr>
            <a:spLocks noGrp="1"/>
          </p:cNvSpPr>
          <p:nvPr>
            <p:ph sz="quarter" idx="1"/>
          </p:nvPr>
        </p:nvSpPr>
        <p:spPr/>
        <p:txBody>
          <a:bodyPr/>
          <a:lstStyle/>
          <a:p>
            <a:r>
              <a:rPr lang="en-US" dirty="0" smtClean="0"/>
              <a:t>Costs are unpredictable as product requirements are constantly changing.</a:t>
            </a:r>
            <a:endParaRPr lang="tr-TR" dirty="0" smtClean="0"/>
          </a:p>
          <a:p>
            <a:r>
              <a:rPr lang="en-US" dirty="0" smtClean="0"/>
              <a:t>Constant feedback from customers may disappoint you, or some customers just may not have the time or interest.</a:t>
            </a:r>
            <a:endParaRPr lang="tr-TR" dirty="0" smtClean="0"/>
          </a:p>
          <a:p>
            <a:r>
              <a:rPr lang="en-US" dirty="0" smtClean="0"/>
              <a:t>When customers want to give feedback, new requests that come to mind reveal additional stages. This can prolong project costs and duration.</a:t>
            </a:r>
            <a:endParaRPr lang="tr-TR" dirty="0" smtClean="0"/>
          </a:p>
          <a:p>
            <a:r>
              <a:rPr lang="en-US" dirty="0" smtClean="0"/>
              <a:t>It will be difficult to implement in large Corporate structures where communication with the customer is difficult.</a:t>
            </a:r>
            <a:endParaRPr lang="tr-TR" dirty="0"/>
          </a:p>
        </p:txBody>
      </p:sp>
      <p:sp>
        <p:nvSpPr>
          <p:cNvPr id="4" name="3 Slayt Numarası Yer Tutucusu"/>
          <p:cNvSpPr>
            <a:spLocks noGrp="1"/>
          </p:cNvSpPr>
          <p:nvPr>
            <p:ph type="sldNum" sz="quarter" idx="15"/>
          </p:nvPr>
        </p:nvSpPr>
        <p:spPr/>
        <p:txBody>
          <a:bodyPr/>
          <a:lstStyle/>
          <a:p>
            <a:fld id="{D3403BAA-D8B0-41B9-868C-446FE10F2A31}" type="slidenum">
              <a:rPr lang="tr-TR" smtClean="0"/>
              <a:pPr/>
              <a:t>26</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000892" y="500042"/>
            <a:ext cx="1214446" cy="714379"/>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source</a:t>
            </a:r>
            <a:endParaRPr lang="tr-TR" dirty="0"/>
          </a:p>
        </p:txBody>
      </p:sp>
      <p:sp>
        <p:nvSpPr>
          <p:cNvPr id="3" name="2 İçerik Yer Tutucusu"/>
          <p:cNvSpPr>
            <a:spLocks noGrp="1"/>
          </p:cNvSpPr>
          <p:nvPr>
            <p:ph sz="quarter" idx="1"/>
          </p:nvPr>
        </p:nvSpPr>
        <p:spPr/>
        <p:txBody>
          <a:bodyPr/>
          <a:lstStyle/>
          <a:p>
            <a:r>
              <a:rPr lang="tr-TR" dirty="0" err="1" smtClean="0">
                <a:hlinkClick r:id="rId2"/>
              </a:rPr>
              <a:t>Ian</a:t>
            </a:r>
            <a:r>
              <a:rPr lang="tr-TR" dirty="0" smtClean="0">
                <a:hlinkClick r:id="rId2"/>
              </a:rPr>
              <a:t> </a:t>
            </a:r>
            <a:r>
              <a:rPr lang="tr-TR" dirty="0" err="1" smtClean="0">
                <a:hlinkClick r:id="rId2"/>
              </a:rPr>
              <a:t>Sommerville</a:t>
            </a:r>
            <a:r>
              <a:rPr lang="tr-TR" dirty="0" smtClean="0">
                <a:hlinkClick r:id="rId2"/>
              </a:rPr>
              <a:t>-Software </a:t>
            </a:r>
            <a:r>
              <a:rPr lang="tr-TR" dirty="0" err="1" smtClean="0">
                <a:hlinkClick r:id="rId2"/>
              </a:rPr>
              <a:t>Engineering</a:t>
            </a:r>
            <a:endParaRPr lang="tr-TR" dirty="0" smtClean="0">
              <a:hlinkClick r:id="rId2"/>
            </a:endParaRPr>
          </a:p>
          <a:p>
            <a:r>
              <a:rPr lang="tr-TR" dirty="0" smtClean="0">
                <a:hlinkClick r:id="rId2"/>
              </a:rPr>
              <a:t>https://www.acmagile.com/agile-nedir/</a:t>
            </a:r>
            <a:endParaRPr lang="tr-TR" dirty="0" smtClean="0"/>
          </a:p>
          <a:p>
            <a:r>
              <a:rPr lang="tr-TR" dirty="0" smtClean="0">
                <a:hlinkClick r:id="rId3"/>
              </a:rPr>
              <a:t>https://guide.quickscrum.com/agile-transformation/</a:t>
            </a:r>
            <a:endParaRPr lang="tr-TR" dirty="0" smtClean="0"/>
          </a:p>
          <a:p>
            <a:r>
              <a:rPr lang="tr-TR" dirty="0" smtClean="0">
                <a:hlinkClick r:id="rId4"/>
              </a:rPr>
              <a:t>https://agilemanifesto.org/</a:t>
            </a:r>
            <a:endParaRPr lang="tr-TR" dirty="0" smtClean="0"/>
          </a:p>
          <a:p>
            <a:r>
              <a:rPr lang="tr-TR" dirty="0" smtClean="0">
                <a:hlinkClick r:id="rId5"/>
              </a:rPr>
              <a:t>https://www.pem360.com/blog/Agile/Agile-Yontemlerin-Avantajlari-ve-Dezavantajlari/183</a:t>
            </a:r>
            <a:endParaRPr lang="tr-TR" dirty="0" smtClean="0"/>
          </a:p>
          <a:p>
            <a:endParaRPr lang="tr-TR" dirty="0"/>
          </a:p>
        </p:txBody>
      </p:sp>
      <p:sp>
        <p:nvSpPr>
          <p:cNvPr id="4" name="3 Slayt Numarası Yer Tutucusu"/>
          <p:cNvSpPr>
            <a:spLocks noGrp="1"/>
          </p:cNvSpPr>
          <p:nvPr>
            <p:ph type="sldNum" sz="quarter" idx="15"/>
          </p:nvPr>
        </p:nvSpPr>
        <p:spPr/>
        <p:txBody>
          <a:bodyPr/>
          <a:lstStyle/>
          <a:p>
            <a:fld id="{D3403BAA-D8B0-41B9-868C-446FE10F2A31}" type="slidenum">
              <a:rPr lang="tr-TR" smtClean="0"/>
              <a:pPr/>
              <a:t>27</a:t>
            </a:fld>
            <a:endParaRPr lang="tr-TR"/>
          </a:p>
        </p:txBody>
      </p:sp>
      <p:pic>
        <p:nvPicPr>
          <p:cNvPr id="5" name="Picture 2" descr="İTÜNOVA TTO"/>
          <p:cNvPicPr>
            <a:picLocks noChangeAspect="1" noChangeArrowheads="1"/>
          </p:cNvPicPr>
          <p:nvPr/>
        </p:nvPicPr>
        <p:blipFill>
          <a:blip r:embed="rId6"/>
          <a:srcRect/>
          <a:stretch>
            <a:fillRect/>
          </a:stretch>
        </p:blipFill>
        <p:spPr bwMode="auto">
          <a:xfrm>
            <a:off x="7000892" y="500042"/>
            <a:ext cx="1214446" cy="714379"/>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928662" y="2214554"/>
            <a:ext cx="6996138" cy="2214578"/>
          </a:xfrm>
        </p:spPr>
        <p:txBody>
          <a:bodyPr>
            <a:normAutofit fontScale="85000" lnSpcReduction="20000"/>
          </a:bodyPr>
          <a:lstStyle/>
          <a:p>
            <a:pPr>
              <a:buNone/>
            </a:pPr>
            <a:endParaRPr lang="tr-TR" sz="6600" dirty="0" smtClean="0">
              <a:latin typeface="Algerian" pitchFamily="82" charset="0"/>
            </a:endParaRPr>
          </a:p>
          <a:p>
            <a:pPr>
              <a:buNone/>
            </a:pPr>
            <a:r>
              <a:rPr lang="tr-TR" sz="6600" dirty="0" smtClean="0">
                <a:latin typeface="Algerian" pitchFamily="82" charset="0"/>
              </a:rPr>
              <a:t>	</a:t>
            </a:r>
            <a:r>
              <a:rPr lang="tr-TR" sz="6000" dirty="0" smtClean="0">
                <a:solidFill>
                  <a:srgbClr val="002060"/>
                </a:solidFill>
                <a:latin typeface="Algerian" pitchFamily="82" charset="0"/>
              </a:rPr>
              <a:t>THANK </a:t>
            </a:r>
            <a:r>
              <a:rPr lang="tr-TR" sz="6000" dirty="0" smtClean="0">
                <a:solidFill>
                  <a:srgbClr val="002060"/>
                </a:solidFill>
                <a:latin typeface="Algerian" pitchFamily="82" charset="0"/>
              </a:rPr>
              <a:t>YOU FOR </a:t>
            </a:r>
            <a:r>
              <a:rPr lang="tr-TR" sz="6000" dirty="0" smtClean="0">
                <a:solidFill>
                  <a:srgbClr val="002060"/>
                </a:solidFill>
                <a:latin typeface="Algerian" pitchFamily="82" charset="0"/>
              </a:rPr>
              <a:t>LISTENING </a:t>
            </a:r>
            <a:r>
              <a:rPr lang="tr-TR" sz="6000" dirty="0" smtClean="0">
                <a:solidFill>
                  <a:srgbClr val="002060"/>
                </a:solidFill>
                <a:latin typeface="Algerian" pitchFamily="82" charset="0"/>
              </a:rPr>
              <a:t>TO ME </a:t>
            </a:r>
            <a:r>
              <a:rPr lang="tr-TR" sz="6000" dirty="0" smtClean="0">
                <a:solidFill>
                  <a:srgbClr val="002060"/>
                </a:solidFill>
                <a:latin typeface="Algerian" pitchFamily="82" charset="0"/>
                <a:sym typeface="Wingdings" pitchFamily="2" charset="2"/>
              </a:rPr>
              <a:t></a:t>
            </a:r>
            <a:endParaRPr lang="tr-TR" sz="6600" dirty="0">
              <a:solidFill>
                <a:srgbClr val="002060"/>
              </a:solidFill>
              <a:latin typeface="Algerian" pitchFamily="82" charset="0"/>
            </a:endParaRPr>
          </a:p>
        </p:txBody>
      </p:sp>
      <p:sp>
        <p:nvSpPr>
          <p:cNvPr id="4" name="3 Slayt Numarası Yer Tutucusu"/>
          <p:cNvSpPr>
            <a:spLocks noGrp="1"/>
          </p:cNvSpPr>
          <p:nvPr>
            <p:ph type="sldNum" sz="quarter" idx="15"/>
          </p:nvPr>
        </p:nvSpPr>
        <p:spPr/>
        <p:txBody>
          <a:bodyPr/>
          <a:lstStyle/>
          <a:p>
            <a:fld id="{D3403BAA-D8B0-41B9-868C-446FE10F2A31}" type="slidenum">
              <a:rPr lang="tr-TR" smtClean="0"/>
              <a:pPr/>
              <a:t>28</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000892" y="500042"/>
            <a:ext cx="1214446" cy="714379"/>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WHAT IS </a:t>
            </a:r>
            <a:r>
              <a:rPr lang="tr-TR" dirty="0" smtClean="0"/>
              <a:t>AGILE</a:t>
            </a:r>
            <a:r>
              <a:rPr lang="tr-TR" dirty="0" smtClean="0"/>
              <a:t>?</a:t>
            </a:r>
            <a:endParaRPr lang="tr-TR" dirty="0"/>
          </a:p>
        </p:txBody>
      </p:sp>
      <p:sp>
        <p:nvSpPr>
          <p:cNvPr id="3" name="2 İçerik Yer Tutucusu"/>
          <p:cNvSpPr>
            <a:spLocks noGrp="1"/>
          </p:cNvSpPr>
          <p:nvPr>
            <p:ph sz="quarter" idx="1"/>
          </p:nvPr>
        </p:nvSpPr>
        <p:spPr>
          <a:xfrm>
            <a:off x="457200" y="2643182"/>
            <a:ext cx="3971924" cy="1643074"/>
          </a:xfrm>
        </p:spPr>
        <p:txBody>
          <a:bodyPr>
            <a:normAutofit fontScale="92500" lnSpcReduction="10000"/>
          </a:bodyPr>
          <a:lstStyle/>
          <a:p>
            <a:r>
              <a:rPr lang="en-US" dirty="0" smtClean="0"/>
              <a:t>Agile is an organization's ability to adapt to new conditions and change direction to create new business opportunities.</a:t>
            </a:r>
            <a:endParaRPr lang="tr-TR" dirty="0"/>
          </a:p>
        </p:txBody>
      </p:sp>
      <p:pic>
        <p:nvPicPr>
          <p:cNvPr id="4" name="Picture 2" descr="İTÜNOVA TTO"/>
          <p:cNvPicPr>
            <a:picLocks noChangeAspect="1" noChangeArrowheads="1"/>
          </p:cNvPicPr>
          <p:nvPr/>
        </p:nvPicPr>
        <p:blipFill>
          <a:blip r:embed="rId2"/>
          <a:srcRect/>
          <a:stretch>
            <a:fillRect/>
          </a:stretch>
        </p:blipFill>
        <p:spPr bwMode="auto">
          <a:xfrm>
            <a:off x="7000892" y="357166"/>
            <a:ext cx="1214446" cy="714379"/>
          </a:xfrm>
          <a:prstGeom prst="rect">
            <a:avLst/>
          </a:prstGeom>
          <a:noFill/>
        </p:spPr>
      </p:pic>
      <p:pic>
        <p:nvPicPr>
          <p:cNvPr id="25602" name="Picture 2" descr="Famous Programming Languages – Authors and History – MYCPLUS"/>
          <p:cNvPicPr>
            <a:picLocks noChangeAspect="1" noChangeArrowheads="1"/>
          </p:cNvPicPr>
          <p:nvPr/>
        </p:nvPicPr>
        <p:blipFill>
          <a:blip r:embed="rId3" cstate="print"/>
          <a:srcRect/>
          <a:stretch>
            <a:fillRect/>
          </a:stretch>
        </p:blipFill>
        <p:spPr bwMode="auto">
          <a:xfrm>
            <a:off x="4643438" y="2500306"/>
            <a:ext cx="3267034" cy="20461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5 Slayt Numarası Yer Tutucusu"/>
          <p:cNvSpPr>
            <a:spLocks noGrp="1"/>
          </p:cNvSpPr>
          <p:nvPr>
            <p:ph type="sldNum" sz="quarter" idx="15"/>
          </p:nvPr>
        </p:nvSpPr>
        <p:spPr/>
        <p:txBody>
          <a:bodyPr/>
          <a:lstStyle/>
          <a:p>
            <a:fld id="{D3403BAA-D8B0-41B9-868C-446FE10F2A31}" type="slidenum">
              <a:rPr lang="tr-TR" smtClean="0"/>
              <a:pPr/>
              <a:t>3</a:t>
            </a:fld>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WHY </a:t>
            </a:r>
            <a:r>
              <a:rPr lang="tr-TR" dirty="0" smtClean="0"/>
              <a:t>AGILE</a:t>
            </a:r>
            <a:r>
              <a:rPr lang="tr-TR" dirty="0" smtClean="0"/>
              <a:t>?</a:t>
            </a:r>
            <a:endParaRPr lang="tr-TR" dirty="0"/>
          </a:p>
        </p:txBody>
      </p:sp>
      <p:sp>
        <p:nvSpPr>
          <p:cNvPr id="3" name="2 İçerik Yer Tutucusu"/>
          <p:cNvSpPr>
            <a:spLocks noGrp="1"/>
          </p:cNvSpPr>
          <p:nvPr>
            <p:ph sz="quarter" idx="1"/>
          </p:nvPr>
        </p:nvSpPr>
        <p:spPr>
          <a:xfrm>
            <a:off x="457200" y="1600200"/>
            <a:ext cx="7043758" cy="3686188"/>
          </a:xfrm>
        </p:spPr>
        <p:txBody>
          <a:bodyPr>
            <a:normAutofit fontScale="92500" lnSpcReduction="10000"/>
          </a:bodyPr>
          <a:lstStyle/>
          <a:p>
            <a:r>
              <a:rPr lang="en-US" dirty="0" smtClean="0"/>
              <a:t>The most important concepts defining today's world stand out as the extraordinary speed of change, complexity and uncertainty about the future.</a:t>
            </a:r>
            <a:endParaRPr lang="tr-TR" dirty="0" smtClean="0"/>
          </a:p>
          <a:p>
            <a:r>
              <a:rPr lang="en-US" dirty="0" smtClean="0"/>
              <a:t>For this reason, the main factors that determine the success of organizations are;</a:t>
            </a:r>
            <a:endParaRPr lang="tr-TR" dirty="0" smtClean="0"/>
          </a:p>
          <a:p>
            <a:r>
              <a:rPr lang="tr-TR" dirty="0" smtClean="0"/>
              <a:t>I</a:t>
            </a:r>
            <a:r>
              <a:rPr lang="en-US" dirty="0" smtClean="0"/>
              <a:t>t can be summarized as adapting to constant change, dealing with complexity with simple solutions, and trying to minimize uncertainty with learning to be obtained with an experimental approach.</a:t>
            </a:r>
            <a:endParaRPr lang="tr-TR" dirty="0"/>
          </a:p>
        </p:txBody>
      </p:sp>
      <p:sp>
        <p:nvSpPr>
          <p:cNvPr id="4" name="3 Slayt Numarası Yer Tutucusu"/>
          <p:cNvSpPr>
            <a:spLocks noGrp="1"/>
          </p:cNvSpPr>
          <p:nvPr>
            <p:ph type="sldNum" sz="quarter" idx="15"/>
          </p:nvPr>
        </p:nvSpPr>
        <p:spPr/>
        <p:txBody>
          <a:bodyPr/>
          <a:lstStyle/>
          <a:p>
            <a:fld id="{D3403BAA-D8B0-41B9-868C-446FE10F2A31}" type="slidenum">
              <a:rPr lang="tr-TR" smtClean="0"/>
              <a:pPr/>
              <a:t>4</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6929454" y="500042"/>
            <a:ext cx="1214446" cy="714379"/>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AGILE </a:t>
            </a:r>
            <a:r>
              <a:rPr lang="tr-TR" dirty="0" smtClean="0"/>
              <a:t>REPORT</a:t>
            </a:r>
            <a:endParaRPr lang="tr-TR" dirty="0"/>
          </a:p>
        </p:txBody>
      </p:sp>
      <p:sp>
        <p:nvSpPr>
          <p:cNvPr id="3" name="2 İçerik Yer Tutucusu"/>
          <p:cNvSpPr>
            <a:spLocks noGrp="1"/>
          </p:cNvSpPr>
          <p:nvPr>
            <p:ph sz="quarter" idx="1"/>
          </p:nvPr>
        </p:nvSpPr>
        <p:spPr/>
        <p:txBody>
          <a:bodyPr/>
          <a:lstStyle/>
          <a:p>
            <a:r>
              <a:rPr lang="en-US" dirty="0" smtClean="0"/>
              <a:t>The 14th edition of the "State of Agile Report", the world's longest-running agility report, was published in May 2020. </a:t>
            </a:r>
            <a:endParaRPr lang="tr-TR" dirty="0" smtClean="0"/>
          </a:p>
          <a:p>
            <a:r>
              <a:rPr lang="en-US" dirty="0" smtClean="0"/>
              <a:t>According to the survey, which has been answered by more than 40 thousand professionals from all over the world, the most important gains created by agility in organizations are listed as follows. </a:t>
            </a:r>
          </a:p>
          <a:p>
            <a:endParaRPr lang="tr-TR" dirty="0"/>
          </a:p>
        </p:txBody>
      </p:sp>
      <p:sp>
        <p:nvSpPr>
          <p:cNvPr id="4" name="3 Slayt Numarası Yer Tutucusu"/>
          <p:cNvSpPr>
            <a:spLocks noGrp="1"/>
          </p:cNvSpPr>
          <p:nvPr>
            <p:ph type="sldNum" sz="quarter" idx="15"/>
          </p:nvPr>
        </p:nvSpPr>
        <p:spPr/>
        <p:txBody>
          <a:bodyPr/>
          <a:lstStyle/>
          <a:p>
            <a:fld id="{D3403BAA-D8B0-41B9-868C-446FE10F2A31}" type="slidenum">
              <a:rPr lang="tr-TR" smtClean="0"/>
              <a:pPr/>
              <a:t>5</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000892" y="500042"/>
            <a:ext cx="1214446" cy="714379"/>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AGILE </a:t>
            </a:r>
            <a:r>
              <a:rPr lang="tr-TR" dirty="0" smtClean="0"/>
              <a:t>REPORT RESULTS</a:t>
            </a:r>
            <a:endParaRPr lang="tr-TR" dirty="0"/>
          </a:p>
        </p:txBody>
      </p:sp>
      <p:sp>
        <p:nvSpPr>
          <p:cNvPr id="3" name="2 İçerik Yer Tutucusu"/>
          <p:cNvSpPr>
            <a:spLocks noGrp="1"/>
          </p:cNvSpPr>
          <p:nvPr>
            <p:ph sz="quarter" idx="1"/>
          </p:nvPr>
        </p:nvSpPr>
        <p:spPr>
          <a:xfrm>
            <a:off x="642910" y="1857364"/>
            <a:ext cx="6858048" cy="2714644"/>
          </a:xfrm>
        </p:spPr>
        <p:txBody>
          <a:bodyPr>
            <a:normAutofit fontScale="85000" lnSpcReduction="20000"/>
          </a:bodyPr>
          <a:lstStyle/>
          <a:p>
            <a:r>
              <a:rPr lang="en-US" dirty="0" smtClean="0"/>
              <a:t>Changing - Ability to Manage 70%</a:t>
            </a:r>
          </a:p>
          <a:p>
            <a:r>
              <a:rPr lang="en-US" dirty="0" smtClean="0"/>
              <a:t>Project Visibility - 65%</a:t>
            </a:r>
          </a:p>
          <a:p>
            <a:r>
              <a:rPr lang="en-US" dirty="0" smtClean="0"/>
              <a:t>Business - IT Compatibility - 65%</a:t>
            </a:r>
          </a:p>
          <a:p>
            <a:r>
              <a:rPr lang="en-US" dirty="0" smtClean="0"/>
              <a:t>Delivery Speed / Time to Market - 60%</a:t>
            </a:r>
          </a:p>
          <a:p>
            <a:r>
              <a:rPr lang="en-US" dirty="0" smtClean="0"/>
              <a:t>Team Morale - 59%</a:t>
            </a:r>
          </a:p>
          <a:p>
            <a:r>
              <a:rPr lang="en-US" dirty="0" smtClean="0"/>
              <a:t>Increased Tool Productivity - 58%</a:t>
            </a:r>
          </a:p>
          <a:p>
            <a:r>
              <a:rPr lang="en-US" dirty="0" smtClean="0"/>
              <a:t>Reducing Project Risk - 51%</a:t>
            </a:r>
          </a:p>
          <a:p>
            <a:r>
              <a:rPr lang="en-US" dirty="0" smtClean="0"/>
              <a:t>Project Predictability - 50%</a:t>
            </a:r>
            <a:endParaRPr lang="tr-TR" dirty="0"/>
          </a:p>
        </p:txBody>
      </p:sp>
      <p:pic>
        <p:nvPicPr>
          <p:cNvPr id="26626" name="Picture 2" descr="Çevik Proje Yönetimi Tekniklerini Öğrenmek Projeniz İçin Neden Önemlidir? -  İş Takip Programları"/>
          <p:cNvPicPr>
            <a:picLocks noChangeAspect="1" noChangeArrowheads="1"/>
          </p:cNvPicPr>
          <p:nvPr/>
        </p:nvPicPr>
        <p:blipFill>
          <a:blip r:embed="rId2"/>
          <a:srcRect/>
          <a:stretch>
            <a:fillRect/>
          </a:stretch>
        </p:blipFill>
        <p:spPr bwMode="auto">
          <a:xfrm>
            <a:off x="4643438" y="3857628"/>
            <a:ext cx="3286148" cy="2286016"/>
          </a:xfrm>
          <a:prstGeom prst="rect">
            <a:avLst/>
          </a:prstGeom>
          <a:ln>
            <a:noFill/>
          </a:ln>
          <a:effectLst>
            <a:outerShdw blurRad="190500" algn="tl" rotWithShape="0">
              <a:srgbClr val="000000">
                <a:alpha val="70000"/>
              </a:srgbClr>
            </a:outerShdw>
          </a:effectLst>
        </p:spPr>
      </p:pic>
      <p:sp>
        <p:nvSpPr>
          <p:cNvPr id="5" name="4 Slayt Numarası Yer Tutucusu"/>
          <p:cNvSpPr>
            <a:spLocks noGrp="1"/>
          </p:cNvSpPr>
          <p:nvPr>
            <p:ph type="sldNum" sz="quarter" idx="15"/>
          </p:nvPr>
        </p:nvSpPr>
        <p:spPr/>
        <p:txBody>
          <a:bodyPr/>
          <a:lstStyle/>
          <a:p>
            <a:fld id="{D3403BAA-D8B0-41B9-868C-446FE10F2A31}" type="slidenum">
              <a:rPr lang="tr-TR" smtClean="0"/>
              <a:pPr/>
              <a:t>6</a:t>
            </a:fld>
            <a:endParaRPr lang="tr-TR"/>
          </a:p>
        </p:txBody>
      </p:sp>
      <p:pic>
        <p:nvPicPr>
          <p:cNvPr id="6" name="Picture 2" descr="İTÜNOVA TTO"/>
          <p:cNvPicPr>
            <a:picLocks noChangeAspect="1" noChangeArrowheads="1"/>
          </p:cNvPicPr>
          <p:nvPr/>
        </p:nvPicPr>
        <p:blipFill>
          <a:blip r:embed="rId3"/>
          <a:srcRect/>
          <a:stretch>
            <a:fillRect/>
          </a:stretch>
        </p:blipFill>
        <p:spPr bwMode="auto">
          <a:xfrm>
            <a:off x="7000892" y="500042"/>
            <a:ext cx="1214446" cy="714379"/>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RAPID </a:t>
            </a:r>
            <a:r>
              <a:rPr lang="tr-TR" dirty="0" smtClean="0"/>
              <a:t>SOFTWARE DEVELOPMENT</a:t>
            </a:r>
            <a:endParaRPr lang="tr-TR" dirty="0"/>
          </a:p>
        </p:txBody>
      </p:sp>
      <p:sp>
        <p:nvSpPr>
          <p:cNvPr id="3" name="2 İçerik Yer Tutucusu"/>
          <p:cNvSpPr>
            <a:spLocks noGrp="1"/>
          </p:cNvSpPr>
          <p:nvPr>
            <p:ph sz="quarter" idx="1"/>
          </p:nvPr>
        </p:nvSpPr>
        <p:spPr/>
        <p:txBody>
          <a:bodyPr/>
          <a:lstStyle/>
          <a:p>
            <a:r>
              <a:rPr lang="tr-TR" dirty="0" smtClean="0"/>
              <a:t>R</a:t>
            </a:r>
            <a:r>
              <a:rPr lang="en-US" dirty="0" err="1" smtClean="0"/>
              <a:t>apid</a:t>
            </a:r>
            <a:r>
              <a:rPr lang="en-US" dirty="0" smtClean="0"/>
              <a:t> development and delivery is now often the most important requirement for software systems</a:t>
            </a:r>
            <a:r>
              <a:rPr lang="tr-TR" dirty="0" smtClean="0"/>
              <a:t>.</a:t>
            </a:r>
          </a:p>
          <a:p>
            <a:r>
              <a:rPr lang="en-US" dirty="0" smtClean="0"/>
              <a:t>Plan-driven development methods is essential for some types of system but does not meet these business needs.</a:t>
            </a:r>
            <a:endParaRPr lang="tr-TR" dirty="0" smtClean="0"/>
          </a:p>
          <a:p>
            <a:r>
              <a:rPr lang="en-US" dirty="0" smtClean="0"/>
              <a:t>Agile development methods emerged in the late 1990s whose aim was to radically reduce the delivery time for working software systems</a:t>
            </a:r>
            <a:r>
              <a:rPr lang="tr-TR" dirty="0" smtClean="0"/>
              <a:t>.</a:t>
            </a:r>
          </a:p>
          <a:p>
            <a:endParaRPr lang="tr-TR" dirty="0"/>
          </a:p>
        </p:txBody>
      </p:sp>
      <p:pic>
        <p:nvPicPr>
          <p:cNvPr id="4" name="Picture 2" descr="İTÜNOVA TTO"/>
          <p:cNvPicPr>
            <a:picLocks noChangeAspect="1" noChangeArrowheads="1"/>
          </p:cNvPicPr>
          <p:nvPr/>
        </p:nvPicPr>
        <p:blipFill>
          <a:blip r:embed="rId2"/>
          <a:srcRect/>
          <a:stretch>
            <a:fillRect/>
          </a:stretch>
        </p:blipFill>
        <p:spPr bwMode="auto">
          <a:xfrm>
            <a:off x="7286644" y="285728"/>
            <a:ext cx="1214446" cy="714379"/>
          </a:xfrm>
          <a:prstGeom prst="rect">
            <a:avLst/>
          </a:prstGeom>
          <a:noFill/>
        </p:spPr>
      </p:pic>
      <p:sp>
        <p:nvSpPr>
          <p:cNvPr id="5" name="4 Slayt Numarası Yer Tutucusu"/>
          <p:cNvSpPr>
            <a:spLocks noGrp="1"/>
          </p:cNvSpPr>
          <p:nvPr>
            <p:ph type="sldNum" sz="quarter" idx="15"/>
          </p:nvPr>
        </p:nvSpPr>
        <p:spPr/>
        <p:txBody>
          <a:bodyPr/>
          <a:lstStyle/>
          <a:p>
            <a:fld id="{D3403BAA-D8B0-41B9-868C-446FE10F2A31}" type="slidenum">
              <a:rPr lang="tr-TR" smtClean="0"/>
              <a:pPr/>
              <a:t>7</a:t>
            </a:fld>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PLAN-DRIVEN </a:t>
            </a:r>
            <a:r>
              <a:rPr lang="tr-TR" dirty="0" smtClean="0"/>
              <a:t>DEVELOPMENT</a:t>
            </a:r>
            <a:endParaRPr lang="tr-TR" dirty="0"/>
          </a:p>
        </p:txBody>
      </p:sp>
      <p:sp>
        <p:nvSpPr>
          <p:cNvPr id="3" name="2 İçerik Yer Tutucusu"/>
          <p:cNvSpPr>
            <a:spLocks noGrp="1"/>
          </p:cNvSpPr>
          <p:nvPr>
            <p:ph sz="quarter" idx="1"/>
          </p:nvPr>
        </p:nvSpPr>
        <p:spPr>
          <a:xfrm>
            <a:off x="457200" y="1857364"/>
            <a:ext cx="7467600" cy="3214710"/>
          </a:xfrm>
        </p:spPr>
        <p:txBody>
          <a:bodyPr/>
          <a:lstStyle/>
          <a:p>
            <a:r>
              <a:rPr lang="en-US" dirty="0" smtClean="0"/>
              <a:t>A plan-driven approach to software engineering is based around separate development stages with the outputs to be produced at each of these stages planned in advance.</a:t>
            </a:r>
          </a:p>
          <a:p>
            <a:r>
              <a:rPr lang="en-US" dirty="0" smtClean="0"/>
              <a:t> Not necessarily waterfall model – plan-driven, incremental development is possible</a:t>
            </a:r>
            <a:endParaRPr lang="tr-TR" dirty="0" smtClean="0"/>
          </a:p>
          <a:p>
            <a:r>
              <a:rPr lang="en-US" dirty="0" smtClean="0"/>
              <a:t>Iteration occurs within activities.</a:t>
            </a:r>
            <a:endParaRPr lang="tr-TR" dirty="0" smtClean="0"/>
          </a:p>
          <a:p>
            <a:pPr>
              <a:buNone/>
            </a:pPr>
            <a:endParaRPr lang="tr-TR" dirty="0"/>
          </a:p>
        </p:txBody>
      </p:sp>
      <p:sp>
        <p:nvSpPr>
          <p:cNvPr id="4" name="3 Slayt Numarası Yer Tutucusu"/>
          <p:cNvSpPr>
            <a:spLocks noGrp="1"/>
          </p:cNvSpPr>
          <p:nvPr>
            <p:ph type="sldNum" sz="quarter" idx="15"/>
          </p:nvPr>
        </p:nvSpPr>
        <p:spPr/>
        <p:txBody>
          <a:bodyPr/>
          <a:lstStyle/>
          <a:p>
            <a:fld id="{D3403BAA-D8B0-41B9-868C-446FE10F2A31}" type="slidenum">
              <a:rPr lang="tr-TR" smtClean="0"/>
              <a:pPr/>
              <a:t>8</a:t>
            </a:fld>
            <a:endParaRPr lang="tr-TR"/>
          </a:p>
        </p:txBody>
      </p:sp>
      <p:pic>
        <p:nvPicPr>
          <p:cNvPr id="5" name="Picture 2" descr="İTÜNOVA TTO"/>
          <p:cNvPicPr>
            <a:picLocks noChangeAspect="1" noChangeArrowheads="1"/>
          </p:cNvPicPr>
          <p:nvPr/>
        </p:nvPicPr>
        <p:blipFill>
          <a:blip r:embed="rId2"/>
          <a:srcRect/>
          <a:stretch>
            <a:fillRect/>
          </a:stretch>
        </p:blipFill>
        <p:spPr bwMode="auto">
          <a:xfrm>
            <a:off x="7000892" y="500042"/>
            <a:ext cx="1214446" cy="714379"/>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AGILE </a:t>
            </a:r>
            <a:r>
              <a:rPr lang="tr-TR" dirty="0" smtClean="0"/>
              <a:t>DEVELOPMENT</a:t>
            </a:r>
            <a:endParaRPr lang="tr-TR" dirty="0"/>
          </a:p>
        </p:txBody>
      </p:sp>
      <p:sp>
        <p:nvSpPr>
          <p:cNvPr id="3" name="2 İçerik Yer Tutucusu"/>
          <p:cNvSpPr>
            <a:spLocks noGrp="1"/>
          </p:cNvSpPr>
          <p:nvPr>
            <p:ph sz="quarter" idx="1"/>
          </p:nvPr>
        </p:nvSpPr>
        <p:spPr>
          <a:xfrm>
            <a:off x="457200" y="2143116"/>
            <a:ext cx="4257676" cy="3786214"/>
          </a:xfrm>
        </p:spPr>
        <p:txBody>
          <a:bodyPr/>
          <a:lstStyle/>
          <a:p>
            <a:r>
              <a:rPr lang="en-US" dirty="0" smtClean="0"/>
              <a:t>Specification, design, implementation and testing are interleaved and the outputs from the development process are decided through a process of negotiation during the software development process.</a:t>
            </a:r>
            <a:endParaRPr lang="tr-TR" dirty="0"/>
          </a:p>
        </p:txBody>
      </p:sp>
      <p:pic>
        <p:nvPicPr>
          <p:cNvPr id="8194" name="Picture 2" descr="Agile Metodolojisi"/>
          <p:cNvPicPr>
            <a:picLocks noChangeAspect="1" noChangeArrowheads="1"/>
          </p:cNvPicPr>
          <p:nvPr/>
        </p:nvPicPr>
        <p:blipFill>
          <a:blip r:embed="rId2"/>
          <a:srcRect/>
          <a:stretch>
            <a:fillRect/>
          </a:stretch>
        </p:blipFill>
        <p:spPr bwMode="auto">
          <a:xfrm>
            <a:off x="5000628" y="2214554"/>
            <a:ext cx="3030330" cy="3057508"/>
          </a:xfrm>
          <a:prstGeom prst="rect">
            <a:avLst/>
          </a:prstGeom>
          <a:noFill/>
        </p:spPr>
      </p:pic>
      <p:sp>
        <p:nvSpPr>
          <p:cNvPr id="5" name="4 Slayt Numarası Yer Tutucusu"/>
          <p:cNvSpPr>
            <a:spLocks noGrp="1"/>
          </p:cNvSpPr>
          <p:nvPr>
            <p:ph type="sldNum" sz="quarter" idx="15"/>
          </p:nvPr>
        </p:nvSpPr>
        <p:spPr/>
        <p:txBody>
          <a:bodyPr/>
          <a:lstStyle/>
          <a:p>
            <a:fld id="{D3403BAA-D8B0-41B9-868C-446FE10F2A31}" type="slidenum">
              <a:rPr lang="tr-TR" smtClean="0"/>
              <a:pPr/>
              <a:t>9</a:t>
            </a:fld>
            <a:endParaRPr lang="tr-TR"/>
          </a:p>
        </p:txBody>
      </p:sp>
      <p:pic>
        <p:nvPicPr>
          <p:cNvPr id="6" name="Picture 2" descr="İTÜNOVA TTO"/>
          <p:cNvPicPr>
            <a:picLocks noChangeAspect="1" noChangeArrowheads="1"/>
          </p:cNvPicPr>
          <p:nvPr/>
        </p:nvPicPr>
        <p:blipFill>
          <a:blip r:embed="rId3"/>
          <a:srcRect/>
          <a:stretch>
            <a:fillRect/>
          </a:stretch>
        </p:blipFill>
        <p:spPr bwMode="auto">
          <a:xfrm>
            <a:off x="7000892" y="500042"/>
            <a:ext cx="1214446" cy="714379"/>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738</TotalTime>
  <Words>1363</Words>
  <Application>Microsoft Office PowerPoint</Application>
  <PresentationFormat>Ekran Gösterisi (4:3)</PresentationFormat>
  <Paragraphs>169</Paragraphs>
  <Slides>28</Slides>
  <Notes>2</Notes>
  <HiddenSlides>0</HiddenSlides>
  <MMClips>0</MMClips>
  <ScaleCrop>false</ScaleCrop>
  <HeadingPairs>
    <vt:vector size="4" baseType="variant">
      <vt:variant>
        <vt:lpstr>Tema</vt:lpstr>
      </vt:variant>
      <vt:variant>
        <vt:i4>1</vt:i4>
      </vt:variant>
      <vt:variant>
        <vt:lpstr>Slayt Başlıkları</vt:lpstr>
      </vt:variant>
      <vt:variant>
        <vt:i4>28</vt:i4>
      </vt:variant>
    </vt:vector>
  </HeadingPairs>
  <TitlesOfParts>
    <vt:vector size="29" baseType="lpstr">
      <vt:lpstr>Cumba</vt:lpstr>
      <vt:lpstr>AGILE</vt:lpstr>
      <vt:lpstr>CONTENTS</vt:lpstr>
      <vt:lpstr>WHAT IS AGILE?</vt:lpstr>
      <vt:lpstr>WHY AGILE?</vt:lpstr>
      <vt:lpstr>AGILE REPORT</vt:lpstr>
      <vt:lpstr>AGILE REPORT RESULTS</vt:lpstr>
      <vt:lpstr>RAPID SOFTWARE DEVELOPMENT</vt:lpstr>
      <vt:lpstr>PLAN-DRIVEN DEVELOPMENT</vt:lpstr>
      <vt:lpstr>AGILE DEVELOPMENT</vt:lpstr>
      <vt:lpstr>PLAN-BASED DEVELOPMENT OR AGILE DEVELOPMENT</vt:lpstr>
      <vt:lpstr>AGILE METHODS</vt:lpstr>
      <vt:lpstr>WHAT AGILE MANİFESTO?</vt:lpstr>
      <vt:lpstr>WATERFALL OR AGILE </vt:lpstr>
      <vt:lpstr>AGILE MANİFESTO</vt:lpstr>
      <vt:lpstr>AGILE VALUES</vt:lpstr>
      <vt:lpstr>AGILE VALUES</vt:lpstr>
      <vt:lpstr>Is it the product that meets the user's wishes?</vt:lpstr>
      <vt:lpstr>AGILE VALUES</vt:lpstr>
      <vt:lpstr>AGILE VALUES</vt:lpstr>
      <vt:lpstr>AGILE DEVELOPMENT TECHNIQUES</vt:lpstr>
      <vt:lpstr>AGILE PROJECT MANAGEMENT</vt:lpstr>
      <vt:lpstr>SCRUM</vt:lpstr>
      <vt:lpstr>The Scrum sprint cycle </vt:lpstr>
      <vt:lpstr>The Scrum sprint cycle </vt:lpstr>
      <vt:lpstr>AGILE ADVANTAGES</vt:lpstr>
      <vt:lpstr>AGİLE DISADVANTAGES</vt:lpstr>
      <vt:lpstr>source</vt:lpstr>
      <vt:lpstr>Slayt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dc:title>
  <dc:creator>birrenk</dc:creator>
  <cp:lastModifiedBy>birrenk</cp:lastModifiedBy>
  <cp:revision>61</cp:revision>
  <dcterms:created xsi:type="dcterms:W3CDTF">2021-07-31T17:28:29Z</dcterms:created>
  <dcterms:modified xsi:type="dcterms:W3CDTF">2021-08-03T19:15:57Z</dcterms:modified>
</cp:coreProperties>
</file>