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76" r:id="rId11"/>
    <p:sldId id="265" r:id="rId12"/>
    <p:sldId id="266" r:id="rId13"/>
    <p:sldId id="267" r:id="rId14"/>
    <p:sldId id="268" r:id="rId15"/>
    <p:sldId id="269" r:id="rId16"/>
    <p:sldId id="270" r:id="rId17"/>
    <p:sldId id="277" r:id="rId18"/>
    <p:sldId id="271" r:id="rId19"/>
    <p:sldId id="272" r:id="rId20"/>
    <p:sldId id="273" r:id="rId21"/>
    <p:sldId id="274" r:id="rId22"/>
    <p:sldId id="275"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38" y="4099"/>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00D2FE-D368-4273-96CF-4BE290883853}" type="datetimeFigureOut">
              <a:rPr lang="tr-TR" smtClean="0"/>
              <a:pPr/>
              <a:t>11.08.2021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3E345D-7220-4AD8-9412-0B21EAD455D7}"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2AFA5C11-4A79-4427-8768-9B562D7687FA}" type="datetime1">
              <a:rPr lang="tr-TR" smtClean="0"/>
              <a:pPr/>
              <a:t>11.08.2021</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353E4F1B-C057-498B-B768-02C20A166995}"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05F05AB-EB35-4425-BDA1-12B0EACD8807}" type="datetime1">
              <a:rPr lang="tr-TR" smtClean="0"/>
              <a:pPr/>
              <a:t>11.08.2021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53E4F1B-C057-498B-B768-02C20A166995}"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7E9A5D3-497E-4AEF-940E-5D21B22A586A}" type="datetime1">
              <a:rPr lang="tr-TR" smtClean="0"/>
              <a:pPr/>
              <a:t>11.08.2021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53E4F1B-C057-498B-B768-02C20A166995}"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7DE4D54D-6831-4375-8994-5D136A6088EA}" type="datetime1">
              <a:rPr lang="tr-TR" smtClean="0"/>
              <a:pPr/>
              <a:t>11.08.2021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53E4F1B-C057-498B-B768-02C20A166995}"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9A9EB2A8-9353-4C72-AF42-9FDA57F4A240}" type="datetime1">
              <a:rPr lang="tr-TR" smtClean="0"/>
              <a:pPr/>
              <a:t>11.08.2021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353E4F1B-C057-498B-B768-02C20A166995}"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E5AD45ED-A8F1-43F9-AC71-BE405166A804}" type="datetime1">
              <a:rPr lang="tr-TR" smtClean="0"/>
              <a:pPr/>
              <a:t>11.08.2021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53E4F1B-C057-498B-B768-02C20A166995}"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F1968E8B-BFFA-42BC-A890-F9DC8B2AC8F4}" type="datetime1">
              <a:rPr lang="tr-TR" smtClean="0"/>
              <a:pPr/>
              <a:t>11.08.2021</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353E4F1B-C057-498B-B768-02C20A166995}"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73791F09-A804-4BBD-9220-0745E4A24866}" type="datetime1">
              <a:rPr lang="tr-TR" smtClean="0"/>
              <a:pPr/>
              <a:t>11.08.2021</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353E4F1B-C057-498B-B768-02C20A166995}"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58E74F72-C4BD-4616-A7CD-651DF857240C}" type="datetime1">
              <a:rPr lang="tr-TR" smtClean="0"/>
              <a:pPr/>
              <a:t>11.08.2021</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353E4F1B-C057-498B-B768-02C20A166995}"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15BEF9BB-5605-4DB8-92F5-483EA9B40140}" type="datetime1">
              <a:rPr lang="tr-TR" smtClean="0"/>
              <a:pPr/>
              <a:t>11.08.2021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353E4F1B-C057-498B-B768-02C20A166995}"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63C8979C-6CA0-45CF-9B0C-E3F16F72D077}" type="datetime1">
              <a:rPr lang="tr-TR" smtClean="0"/>
              <a:pPr/>
              <a:t>11.08.2021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353E4F1B-C057-498B-B768-02C20A166995}"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D143406-5A1A-4B59-B18C-E8A761EDF4B9}" type="datetime1">
              <a:rPr lang="tr-TR" smtClean="0"/>
              <a:pPr/>
              <a:t>11.08.2021</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53E4F1B-C057-498B-B768-02C20A166995}"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ehsangazar.com/refactoring-bad-smells-in-code-8c8eccad9833" TargetMode="External"/><Relationship Id="rId2" Type="http://schemas.openxmlformats.org/officeDocument/2006/relationships/hyperlink" Target="file:///C:\Users\birrenk\Downloads\Refactoring%20Improving%20the%20Design%20of%20Existing%20Code%20by%20Martin%20Fowler%20(z-lib.org)%20(1).pdf"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handeebrar.medium.com/bad-smells-in-code-refactoring-b110d2298923"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3929058" y="2143116"/>
            <a:ext cx="5072098" cy="1285884"/>
          </a:xfrm>
        </p:spPr>
        <p:txBody>
          <a:bodyPr>
            <a:normAutofit/>
          </a:bodyPr>
          <a:lstStyle/>
          <a:p>
            <a:r>
              <a:rPr lang="tr-TR" sz="2000" dirty="0" err="1" smtClean="0">
                <a:solidFill>
                  <a:schemeClr val="tx1"/>
                </a:solidFill>
                <a:latin typeface="Arial Black" pitchFamily="34" charset="0"/>
              </a:rPr>
              <a:t>Bad</a:t>
            </a:r>
            <a:r>
              <a:rPr lang="tr-TR" sz="2000" dirty="0" smtClean="0">
                <a:solidFill>
                  <a:schemeClr val="tx1"/>
                </a:solidFill>
                <a:latin typeface="Arial Black" pitchFamily="34" charset="0"/>
              </a:rPr>
              <a:t> </a:t>
            </a:r>
            <a:r>
              <a:rPr lang="tr-TR" sz="2000" dirty="0" err="1" smtClean="0">
                <a:solidFill>
                  <a:schemeClr val="tx1"/>
                </a:solidFill>
                <a:latin typeface="Arial Black" pitchFamily="34" charset="0"/>
              </a:rPr>
              <a:t>Smells</a:t>
            </a:r>
            <a:r>
              <a:rPr lang="tr-TR" sz="2000" dirty="0" smtClean="0">
                <a:solidFill>
                  <a:schemeClr val="tx1"/>
                </a:solidFill>
                <a:latin typeface="Arial Black" pitchFamily="34" charset="0"/>
              </a:rPr>
              <a:t> </a:t>
            </a:r>
            <a:r>
              <a:rPr lang="tr-TR" sz="2000" dirty="0" err="1" smtClean="0">
                <a:solidFill>
                  <a:schemeClr val="tx1"/>
                </a:solidFill>
                <a:latin typeface="Arial Black" pitchFamily="34" charset="0"/>
              </a:rPr>
              <a:t>In</a:t>
            </a:r>
            <a:r>
              <a:rPr lang="tr-TR" sz="2000" dirty="0" smtClean="0">
                <a:solidFill>
                  <a:schemeClr val="tx1"/>
                </a:solidFill>
                <a:latin typeface="Arial Black" pitchFamily="34" charset="0"/>
              </a:rPr>
              <a:t> </a:t>
            </a:r>
            <a:r>
              <a:rPr lang="tr-TR" sz="2000" dirty="0" err="1" smtClean="0">
                <a:solidFill>
                  <a:schemeClr val="tx1"/>
                </a:solidFill>
                <a:latin typeface="Arial Black" pitchFamily="34" charset="0"/>
              </a:rPr>
              <a:t>Code</a:t>
            </a:r>
            <a:r>
              <a:rPr lang="tr-TR" sz="2000" dirty="0" smtClean="0">
                <a:solidFill>
                  <a:schemeClr val="tx1"/>
                </a:solidFill>
                <a:latin typeface="Arial Black" pitchFamily="34" charset="0"/>
              </a:rPr>
              <a:t>(</a:t>
            </a:r>
            <a:r>
              <a:rPr lang="tr-TR" sz="2000" dirty="0" err="1" smtClean="0">
                <a:solidFill>
                  <a:schemeClr val="tx1"/>
                </a:solidFill>
                <a:latin typeface="Arial Black" pitchFamily="34" charset="0"/>
              </a:rPr>
              <a:t>Chapter</a:t>
            </a:r>
            <a:r>
              <a:rPr lang="tr-TR" sz="2000" dirty="0" smtClean="0">
                <a:solidFill>
                  <a:schemeClr val="tx1"/>
                </a:solidFill>
                <a:latin typeface="Arial Black" pitchFamily="34" charset="0"/>
              </a:rPr>
              <a:t> 3)</a:t>
            </a:r>
            <a:br>
              <a:rPr lang="tr-TR" sz="2000" dirty="0" smtClean="0">
                <a:solidFill>
                  <a:schemeClr val="tx1"/>
                </a:solidFill>
                <a:latin typeface="Arial Black" pitchFamily="34" charset="0"/>
              </a:rPr>
            </a:br>
            <a:r>
              <a:rPr lang="tr-TR" sz="2000" dirty="0" err="1" smtClean="0">
                <a:solidFill>
                  <a:schemeClr val="tx1"/>
                </a:solidFill>
                <a:latin typeface="Arial Black" pitchFamily="34" charset="0"/>
              </a:rPr>
              <a:t>Building</a:t>
            </a:r>
            <a:r>
              <a:rPr lang="tr-TR" sz="2000" dirty="0" smtClean="0">
                <a:solidFill>
                  <a:schemeClr val="tx1"/>
                </a:solidFill>
                <a:latin typeface="Arial Black" pitchFamily="34" charset="0"/>
              </a:rPr>
              <a:t> </a:t>
            </a:r>
            <a:r>
              <a:rPr lang="tr-TR" sz="2000" dirty="0" err="1" smtClean="0">
                <a:solidFill>
                  <a:schemeClr val="tx1"/>
                </a:solidFill>
                <a:latin typeface="Arial Black" pitchFamily="34" charset="0"/>
              </a:rPr>
              <a:t>Tests</a:t>
            </a:r>
            <a:r>
              <a:rPr lang="tr-TR" sz="2000" dirty="0" smtClean="0">
                <a:solidFill>
                  <a:schemeClr val="tx1"/>
                </a:solidFill>
                <a:latin typeface="Arial Black" pitchFamily="34" charset="0"/>
              </a:rPr>
              <a:t>(</a:t>
            </a:r>
            <a:r>
              <a:rPr lang="tr-TR" sz="2000" dirty="0" err="1" smtClean="0">
                <a:solidFill>
                  <a:schemeClr val="tx1"/>
                </a:solidFill>
                <a:latin typeface="Arial Black" pitchFamily="34" charset="0"/>
              </a:rPr>
              <a:t>Chapter</a:t>
            </a:r>
            <a:r>
              <a:rPr lang="tr-TR" sz="2000" dirty="0" smtClean="0">
                <a:solidFill>
                  <a:schemeClr val="tx1"/>
                </a:solidFill>
                <a:latin typeface="Arial Black" pitchFamily="34" charset="0"/>
              </a:rPr>
              <a:t> 4)</a:t>
            </a:r>
            <a:br>
              <a:rPr lang="tr-TR" sz="2000" dirty="0" smtClean="0">
                <a:solidFill>
                  <a:schemeClr val="tx1"/>
                </a:solidFill>
                <a:latin typeface="Arial Black" pitchFamily="34" charset="0"/>
              </a:rPr>
            </a:br>
            <a:r>
              <a:rPr lang="tr-TR" sz="2000" dirty="0" err="1" smtClean="0">
                <a:solidFill>
                  <a:schemeClr val="tx1"/>
                </a:solidFill>
                <a:latin typeface="Arial Black" pitchFamily="34" charset="0"/>
              </a:rPr>
              <a:t>Introducing</a:t>
            </a:r>
            <a:r>
              <a:rPr lang="tr-TR" sz="2000" dirty="0" smtClean="0">
                <a:solidFill>
                  <a:schemeClr val="tx1"/>
                </a:solidFill>
                <a:latin typeface="Arial Black" pitchFamily="34" charset="0"/>
              </a:rPr>
              <a:t> </a:t>
            </a:r>
            <a:r>
              <a:rPr lang="tr-TR" sz="2000" dirty="0" err="1" smtClean="0">
                <a:solidFill>
                  <a:schemeClr val="tx1"/>
                </a:solidFill>
                <a:latin typeface="Arial Black" pitchFamily="34" charset="0"/>
              </a:rPr>
              <a:t>The</a:t>
            </a:r>
            <a:r>
              <a:rPr lang="tr-TR" sz="2000" dirty="0" smtClean="0">
                <a:solidFill>
                  <a:schemeClr val="tx1"/>
                </a:solidFill>
                <a:latin typeface="Arial Black" pitchFamily="34" charset="0"/>
              </a:rPr>
              <a:t> </a:t>
            </a:r>
            <a:r>
              <a:rPr lang="tr-TR" sz="2000" dirty="0" err="1" smtClean="0">
                <a:solidFill>
                  <a:schemeClr val="tx1"/>
                </a:solidFill>
                <a:latin typeface="Arial Black" pitchFamily="34" charset="0"/>
              </a:rPr>
              <a:t>Catalog</a:t>
            </a:r>
            <a:r>
              <a:rPr lang="tr-TR" sz="2000" dirty="0" smtClean="0">
                <a:solidFill>
                  <a:schemeClr val="tx1"/>
                </a:solidFill>
                <a:latin typeface="Arial Black" pitchFamily="34" charset="0"/>
              </a:rPr>
              <a:t>(</a:t>
            </a:r>
            <a:r>
              <a:rPr lang="tr-TR" sz="2000" dirty="0" err="1" smtClean="0">
                <a:solidFill>
                  <a:schemeClr val="tx1"/>
                </a:solidFill>
                <a:latin typeface="Arial Black" pitchFamily="34" charset="0"/>
              </a:rPr>
              <a:t>Chapter</a:t>
            </a:r>
            <a:r>
              <a:rPr lang="tr-TR" sz="2000" dirty="0" smtClean="0">
                <a:solidFill>
                  <a:schemeClr val="tx1"/>
                </a:solidFill>
                <a:latin typeface="Arial Black" pitchFamily="34" charset="0"/>
              </a:rPr>
              <a:t> 5)</a:t>
            </a:r>
            <a:endParaRPr lang="tr-TR" sz="2000" dirty="0">
              <a:solidFill>
                <a:schemeClr val="tx1"/>
              </a:solidFill>
              <a:latin typeface="Arial Black" pitchFamily="34" charset="0"/>
            </a:endParaRPr>
          </a:p>
        </p:txBody>
      </p:sp>
      <p:sp>
        <p:nvSpPr>
          <p:cNvPr id="3" name="2 Alt Başlık"/>
          <p:cNvSpPr>
            <a:spLocks noGrp="1"/>
          </p:cNvSpPr>
          <p:nvPr>
            <p:ph type="subTitle" idx="1"/>
          </p:nvPr>
        </p:nvSpPr>
        <p:spPr>
          <a:xfrm>
            <a:off x="5214942" y="4857760"/>
            <a:ext cx="3254278" cy="642942"/>
          </a:xfrm>
        </p:spPr>
        <p:txBody>
          <a:bodyPr>
            <a:normAutofit fontScale="77500" lnSpcReduction="20000"/>
          </a:bodyPr>
          <a:lstStyle/>
          <a:p>
            <a:r>
              <a:rPr lang="tr-TR" i="1" dirty="0" err="1" smtClean="0"/>
              <a:t>Dilan</a:t>
            </a:r>
            <a:r>
              <a:rPr lang="tr-TR" i="1" dirty="0" smtClean="0"/>
              <a:t> </a:t>
            </a:r>
            <a:r>
              <a:rPr lang="tr-TR" i="1" dirty="0" smtClean="0"/>
              <a:t>Kavak</a:t>
            </a:r>
          </a:p>
          <a:p>
            <a:r>
              <a:rPr lang="tr-TR" i="1" dirty="0" smtClean="0"/>
              <a:t>11.08.2021</a:t>
            </a:r>
            <a:endParaRPr lang="tr-TR" i="1" dirty="0"/>
          </a:p>
        </p:txBody>
      </p:sp>
      <p:pic>
        <p:nvPicPr>
          <p:cNvPr id="4" name="Picture 2"/>
          <p:cNvPicPr>
            <a:picLocks noChangeAspect="1" noChangeArrowheads="1"/>
          </p:cNvPicPr>
          <p:nvPr/>
        </p:nvPicPr>
        <p:blipFill>
          <a:blip r:embed="rId2"/>
          <a:srcRect/>
          <a:stretch>
            <a:fillRect/>
          </a:stretch>
        </p:blipFill>
        <p:spPr bwMode="auto">
          <a:xfrm>
            <a:off x="500034" y="1142984"/>
            <a:ext cx="3429024" cy="42862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2" descr="İTÜNOVA TTO"/>
          <p:cNvPicPr>
            <a:picLocks noChangeAspect="1" noChangeArrowheads="1"/>
          </p:cNvPicPr>
          <p:nvPr/>
        </p:nvPicPr>
        <p:blipFill>
          <a:blip r:embed="rId3"/>
          <a:srcRect/>
          <a:stretch>
            <a:fillRect/>
          </a:stretch>
        </p:blipFill>
        <p:spPr bwMode="auto">
          <a:xfrm>
            <a:off x="7786710" y="714356"/>
            <a:ext cx="1214446" cy="428628"/>
          </a:xfrm>
          <a:prstGeom prst="rect">
            <a:avLst/>
          </a:prstGeom>
          <a:noFill/>
        </p:spPr>
      </p:pic>
      <p:sp>
        <p:nvSpPr>
          <p:cNvPr id="6" name="5 Slayt Numarası Yer Tutucusu"/>
          <p:cNvSpPr>
            <a:spLocks noGrp="1"/>
          </p:cNvSpPr>
          <p:nvPr>
            <p:ph type="sldNum" sz="quarter" idx="12"/>
          </p:nvPr>
        </p:nvSpPr>
        <p:spPr/>
        <p:txBody>
          <a:bodyPr/>
          <a:lstStyle/>
          <a:p>
            <a:fld id="{353E4F1B-C057-498B-B768-02C20A166995}" type="slidenum">
              <a:rPr lang="tr-TR" smtClean="0"/>
              <a:pPr/>
              <a:t>1</a:t>
            </a:fld>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LONG PARAMETER LIST</a:t>
            </a:r>
            <a:endParaRPr lang="tr-TR" dirty="0"/>
          </a:p>
        </p:txBody>
      </p:sp>
      <p:sp>
        <p:nvSpPr>
          <p:cNvPr id="3" name="2 İçerik Yer Tutucusu"/>
          <p:cNvSpPr>
            <a:spLocks noGrp="1"/>
          </p:cNvSpPr>
          <p:nvPr>
            <p:ph idx="1"/>
          </p:nvPr>
        </p:nvSpPr>
        <p:spPr/>
        <p:txBody>
          <a:bodyPr/>
          <a:lstStyle/>
          <a:p>
            <a:r>
              <a:rPr lang="en-US" dirty="0" smtClean="0"/>
              <a:t>In our early programming days, we were taught to pass in as parameters everything needed by a function. This was understandable because the alternative was global data, and global data quickly becomes evil. But long parameter lists are often confusing in their own right.</a:t>
            </a:r>
            <a:endParaRPr lang="tr-TR" dirty="0" smtClean="0"/>
          </a:p>
          <a:p>
            <a:r>
              <a:rPr lang="en-US" dirty="0" smtClean="0"/>
              <a:t>If a method takes more than three or four parameters, it makes it difficult to understand and increases the bug rate.</a:t>
            </a:r>
          </a:p>
          <a:p>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10</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GLOBAL DATA</a:t>
            </a:r>
            <a:endParaRPr lang="tr-TR" dirty="0"/>
          </a:p>
        </p:txBody>
      </p:sp>
      <p:sp>
        <p:nvSpPr>
          <p:cNvPr id="3" name="2 İçerik Yer Tutucusu"/>
          <p:cNvSpPr>
            <a:spLocks noGrp="1"/>
          </p:cNvSpPr>
          <p:nvPr>
            <p:ph idx="1"/>
          </p:nvPr>
        </p:nvSpPr>
        <p:spPr/>
        <p:txBody>
          <a:bodyPr/>
          <a:lstStyle/>
          <a:p>
            <a:r>
              <a:rPr lang="en-US" dirty="0" smtClean="0"/>
              <a:t>The problem with global data is that it can be modified from anywhere in the code base, and there’s no mechanism to discover which bit of code touched it.</a:t>
            </a:r>
            <a:endParaRPr lang="tr-TR" dirty="0" smtClean="0"/>
          </a:p>
          <a:p>
            <a:r>
              <a:rPr lang="en-US" dirty="0" smtClean="0"/>
              <a:t>The most obvious form of global data is global variables</a:t>
            </a:r>
            <a:r>
              <a:rPr lang="tr-TR" dirty="0" smtClean="0"/>
              <a:t>.</a:t>
            </a:r>
            <a:endParaRPr lang="en-US" dirty="0" smtClean="0"/>
          </a:p>
          <a:p>
            <a:r>
              <a:rPr lang="en-US" dirty="0" smtClean="0"/>
              <a:t>Our key defense here is Encapsulate Variable , which is always our first move when confronted with data that is open to contamination by any part of a program.</a:t>
            </a:r>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11</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MUTABLE DATA</a:t>
            </a:r>
            <a:endParaRPr lang="tr-TR" dirty="0"/>
          </a:p>
        </p:txBody>
      </p:sp>
      <p:sp>
        <p:nvSpPr>
          <p:cNvPr id="3" name="2 İçerik Yer Tutucusu"/>
          <p:cNvSpPr>
            <a:spLocks noGrp="1"/>
          </p:cNvSpPr>
          <p:nvPr>
            <p:ph idx="1"/>
          </p:nvPr>
        </p:nvSpPr>
        <p:spPr>
          <a:xfrm>
            <a:off x="457200" y="2357430"/>
            <a:ext cx="8229600" cy="2571768"/>
          </a:xfrm>
        </p:spPr>
        <p:txBody>
          <a:bodyPr/>
          <a:lstStyle/>
          <a:p>
            <a:r>
              <a:rPr lang="en-US" dirty="0" smtClean="0"/>
              <a:t>Changes to data can often lead to unexpected consequences and tricky bugs. </a:t>
            </a:r>
            <a:endParaRPr lang="tr-TR" dirty="0" smtClean="0"/>
          </a:p>
          <a:p>
            <a:r>
              <a:rPr lang="en-US" dirty="0" smtClean="0"/>
              <a:t>Mutable data isn't a big deal when it's a variable whose scope is only a few rows - but the risk increases as its scope grows.</a:t>
            </a:r>
            <a:endParaRPr lang="tr-TR" dirty="0" smtClean="0"/>
          </a:p>
        </p:txBody>
      </p:sp>
      <p:sp>
        <p:nvSpPr>
          <p:cNvPr id="4" name="3 Slayt Numarası Yer Tutucusu"/>
          <p:cNvSpPr>
            <a:spLocks noGrp="1"/>
          </p:cNvSpPr>
          <p:nvPr>
            <p:ph type="sldNum" sz="quarter" idx="12"/>
          </p:nvPr>
        </p:nvSpPr>
        <p:spPr/>
        <p:txBody>
          <a:bodyPr/>
          <a:lstStyle/>
          <a:p>
            <a:fld id="{353E4F1B-C057-498B-B768-02C20A166995}" type="slidenum">
              <a:rPr lang="tr-TR" smtClean="0"/>
              <a:pPr/>
              <a:t>12</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785794"/>
            <a:ext cx="8229600" cy="1071570"/>
          </a:xfrm>
        </p:spPr>
        <p:txBody>
          <a:bodyPr/>
          <a:lstStyle/>
          <a:p>
            <a:r>
              <a:rPr lang="tr-TR" dirty="0" smtClean="0"/>
              <a:t>DIVENGENT CHANGE</a:t>
            </a:r>
            <a:endParaRPr lang="tr-TR" dirty="0"/>
          </a:p>
        </p:txBody>
      </p:sp>
      <p:sp>
        <p:nvSpPr>
          <p:cNvPr id="3" name="2 İçerik Yer Tutucusu"/>
          <p:cNvSpPr>
            <a:spLocks noGrp="1"/>
          </p:cNvSpPr>
          <p:nvPr>
            <p:ph idx="1"/>
          </p:nvPr>
        </p:nvSpPr>
        <p:spPr>
          <a:xfrm>
            <a:off x="457200" y="2143116"/>
            <a:ext cx="8229600" cy="2500330"/>
          </a:xfrm>
        </p:spPr>
        <p:txBody>
          <a:bodyPr/>
          <a:lstStyle/>
          <a:p>
            <a:r>
              <a:rPr lang="en-US" dirty="0" smtClean="0"/>
              <a:t>We structure our software to make change easier; after all, software is meant to be soft. When we make a change, we want to be able to jump to a single clear point in the system and make the change.</a:t>
            </a:r>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13</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500042"/>
            <a:ext cx="9144000" cy="785818"/>
          </a:xfrm>
        </p:spPr>
        <p:txBody>
          <a:bodyPr>
            <a:normAutofit fontScale="90000"/>
          </a:bodyPr>
          <a:lstStyle/>
          <a:p>
            <a:pPr algn="ctr"/>
            <a:r>
              <a:rPr lang="tr-TR" dirty="0" smtClean="0"/>
              <a:t>SHOTGUN SURGERY</a:t>
            </a:r>
            <a:endParaRPr lang="tr-TR" dirty="0"/>
          </a:p>
        </p:txBody>
      </p:sp>
      <p:pic>
        <p:nvPicPr>
          <p:cNvPr id="8193" name="Picture 1"/>
          <p:cNvPicPr>
            <a:picLocks noChangeAspect="1" noChangeArrowheads="1"/>
          </p:cNvPicPr>
          <p:nvPr/>
        </p:nvPicPr>
        <p:blipFill>
          <a:blip r:embed="rId2"/>
          <a:srcRect/>
          <a:stretch>
            <a:fillRect/>
          </a:stretch>
        </p:blipFill>
        <p:spPr bwMode="auto">
          <a:xfrm>
            <a:off x="0" y="1357298"/>
            <a:ext cx="9144000" cy="5500702"/>
          </a:xfrm>
          <a:prstGeom prst="rect">
            <a:avLst/>
          </a:prstGeom>
          <a:noFill/>
          <a:ln w="9525">
            <a:noFill/>
            <a:miter lim="800000"/>
            <a:headEnd/>
            <a:tailEnd/>
          </a:ln>
          <a:effectLst/>
        </p:spPr>
      </p:pic>
      <p:sp>
        <p:nvSpPr>
          <p:cNvPr id="4" name="3 Slayt Numarası Yer Tutucusu"/>
          <p:cNvSpPr>
            <a:spLocks noGrp="1"/>
          </p:cNvSpPr>
          <p:nvPr>
            <p:ph type="sldNum" sz="quarter" idx="12"/>
          </p:nvPr>
        </p:nvSpPr>
        <p:spPr/>
        <p:txBody>
          <a:bodyPr/>
          <a:lstStyle/>
          <a:p>
            <a:fld id="{353E4F1B-C057-498B-B768-02C20A166995}" type="slidenum">
              <a:rPr lang="tr-TR" smtClean="0"/>
              <a:pPr/>
              <a:t>14</a:t>
            </a:fld>
            <a:endParaRPr lang="tr-TR"/>
          </a:p>
        </p:txBody>
      </p:sp>
      <p:pic>
        <p:nvPicPr>
          <p:cNvPr id="5" name="Picture 2" descr="İTÜNOVA TTO"/>
          <p:cNvPicPr>
            <a:picLocks noChangeAspect="1" noChangeArrowheads="1"/>
          </p:cNvPicPr>
          <p:nvPr/>
        </p:nvPicPr>
        <p:blipFill>
          <a:blip r:embed="rId3"/>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SHOTGUN SURGERY</a:t>
            </a:r>
            <a:endParaRPr lang="tr-TR" dirty="0"/>
          </a:p>
        </p:txBody>
      </p:sp>
      <p:sp>
        <p:nvSpPr>
          <p:cNvPr id="3" name="2 İçerik Yer Tutucusu"/>
          <p:cNvSpPr>
            <a:spLocks noGrp="1"/>
          </p:cNvSpPr>
          <p:nvPr>
            <p:ph idx="1"/>
          </p:nvPr>
        </p:nvSpPr>
        <p:spPr/>
        <p:txBody>
          <a:bodyPr/>
          <a:lstStyle/>
          <a:p>
            <a:r>
              <a:rPr lang="en-US" dirty="0" smtClean="0"/>
              <a:t>Shotgun surgery is similar to divergent change but is the opposite. You whiff this when, every time you make a change, you have to make a lot of little edits to a lot of different classes.</a:t>
            </a:r>
            <a:endParaRPr lang="tr-TR" dirty="0" smtClean="0"/>
          </a:p>
          <a:p>
            <a:r>
              <a:rPr lang="en-US" dirty="0" smtClean="0"/>
              <a:t>It is the case where when a change is made to the code many minor edits are needed in many different classes.</a:t>
            </a:r>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15</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71480"/>
            <a:ext cx="8229600" cy="785818"/>
          </a:xfrm>
        </p:spPr>
        <p:txBody>
          <a:bodyPr>
            <a:normAutofit fontScale="90000"/>
          </a:bodyPr>
          <a:lstStyle/>
          <a:p>
            <a:r>
              <a:rPr lang="tr-TR" dirty="0" smtClean="0"/>
              <a:t>DATA CLUMPS</a:t>
            </a:r>
            <a:endParaRPr lang="tr-TR" dirty="0"/>
          </a:p>
        </p:txBody>
      </p:sp>
      <p:pic>
        <p:nvPicPr>
          <p:cNvPr id="6146" name="Picture 2" descr="https://miro.medium.com/max/500/0*Pwr-zCTUDDore4yA.png"/>
          <p:cNvPicPr>
            <a:picLocks noChangeAspect="1" noChangeArrowheads="1"/>
          </p:cNvPicPr>
          <p:nvPr/>
        </p:nvPicPr>
        <p:blipFill>
          <a:blip r:embed="rId2"/>
          <a:srcRect/>
          <a:stretch>
            <a:fillRect/>
          </a:stretch>
        </p:blipFill>
        <p:spPr bwMode="auto">
          <a:xfrm>
            <a:off x="0" y="1357298"/>
            <a:ext cx="9144000" cy="5500702"/>
          </a:xfrm>
          <a:prstGeom prst="rect">
            <a:avLst/>
          </a:prstGeom>
          <a:noFill/>
        </p:spPr>
      </p:pic>
      <p:sp>
        <p:nvSpPr>
          <p:cNvPr id="6" name="5 Slayt Numarası Yer Tutucusu"/>
          <p:cNvSpPr>
            <a:spLocks noGrp="1"/>
          </p:cNvSpPr>
          <p:nvPr>
            <p:ph type="sldNum" sz="quarter" idx="12"/>
          </p:nvPr>
        </p:nvSpPr>
        <p:spPr/>
        <p:txBody>
          <a:bodyPr/>
          <a:lstStyle/>
          <a:p>
            <a:fld id="{353E4F1B-C057-498B-B768-02C20A166995}" type="slidenum">
              <a:rPr lang="tr-TR" smtClean="0"/>
              <a:pPr/>
              <a:t>16</a:t>
            </a:fld>
            <a:endParaRPr lang="tr-TR"/>
          </a:p>
        </p:txBody>
      </p:sp>
      <p:pic>
        <p:nvPicPr>
          <p:cNvPr id="7" name="Picture 2" descr="İTÜNOVA TTO"/>
          <p:cNvPicPr>
            <a:picLocks noChangeAspect="1" noChangeArrowheads="1"/>
          </p:cNvPicPr>
          <p:nvPr/>
        </p:nvPicPr>
        <p:blipFill>
          <a:blip r:embed="rId3"/>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DATA CLUMPS</a:t>
            </a:r>
            <a:endParaRPr lang="tr-TR" dirty="0"/>
          </a:p>
        </p:txBody>
      </p:sp>
      <p:sp>
        <p:nvSpPr>
          <p:cNvPr id="3" name="2 İçerik Yer Tutucusu"/>
          <p:cNvSpPr>
            <a:spLocks noGrp="1"/>
          </p:cNvSpPr>
          <p:nvPr>
            <p:ph idx="1"/>
          </p:nvPr>
        </p:nvSpPr>
        <p:spPr>
          <a:xfrm>
            <a:off x="457200" y="2285992"/>
            <a:ext cx="8229600" cy="2500330"/>
          </a:xfrm>
        </p:spPr>
        <p:txBody>
          <a:bodyPr/>
          <a:lstStyle/>
          <a:p>
            <a:r>
              <a:rPr lang="en-US" dirty="0" smtClean="0"/>
              <a:t>Data items tend to be like children: They enjoy hanging around together. Often, you’ll see the same three or four data items together in lots of places: as fields in a couple of classes, as parameters in many method signatures</a:t>
            </a:r>
            <a:r>
              <a:rPr lang="tr-TR" dirty="0" smtClean="0"/>
              <a:t>.</a:t>
            </a:r>
          </a:p>
          <a:p>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17</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PRIMITIVE OBSESSION</a:t>
            </a:r>
            <a:endParaRPr lang="tr-TR" dirty="0"/>
          </a:p>
        </p:txBody>
      </p:sp>
      <p:sp>
        <p:nvSpPr>
          <p:cNvPr id="3" name="2 İçerik Yer Tutucusu"/>
          <p:cNvSpPr>
            <a:spLocks noGrp="1"/>
          </p:cNvSpPr>
          <p:nvPr>
            <p:ph idx="1"/>
          </p:nvPr>
        </p:nvSpPr>
        <p:spPr>
          <a:xfrm>
            <a:off x="457200" y="2357430"/>
            <a:ext cx="8229600" cy="3071834"/>
          </a:xfrm>
        </p:spPr>
        <p:txBody>
          <a:bodyPr>
            <a:normAutofit lnSpcReduction="10000"/>
          </a:bodyPr>
          <a:lstStyle/>
          <a:p>
            <a:r>
              <a:rPr lang="en-US" dirty="0" smtClean="0"/>
              <a:t>Most programming environments are built on a widely used set of primitive types: integers, floating point numbers, and strings. Libraries may add some additional small objects such as dates.</a:t>
            </a:r>
            <a:endParaRPr lang="tr-TR" dirty="0" smtClean="0"/>
          </a:p>
          <a:p>
            <a:r>
              <a:rPr lang="en-US" dirty="0" smtClean="0"/>
              <a:t> We find many programmers are curiously reluctant to create their own fundamental types which are useful for their domain — such as money, coordinates, or ranges. </a:t>
            </a:r>
            <a:endParaRPr lang="tr-TR" dirty="0" smtClean="0"/>
          </a:p>
        </p:txBody>
      </p:sp>
      <p:sp>
        <p:nvSpPr>
          <p:cNvPr id="4" name="3 Slayt Numarası Yer Tutucusu"/>
          <p:cNvSpPr>
            <a:spLocks noGrp="1"/>
          </p:cNvSpPr>
          <p:nvPr>
            <p:ph type="sldNum" sz="quarter" idx="12"/>
          </p:nvPr>
        </p:nvSpPr>
        <p:spPr/>
        <p:txBody>
          <a:bodyPr/>
          <a:lstStyle/>
          <a:p>
            <a:fld id="{353E4F1B-C057-498B-B768-02C20A166995}" type="slidenum">
              <a:rPr lang="tr-TR" smtClean="0"/>
              <a:pPr/>
              <a:t>18</a:t>
            </a:fld>
            <a:endParaRPr lang="tr-TR"/>
          </a:p>
        </p:txBody>
      </p:sp>
      <p:pic>
        <p:nvPicPr>
          <p:cNvPr id="6"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653210"/>
          </a:xfrm>
        </p:spPr>
        <p:txBody>
          <a:bodyPr>
            <a:normAutofit fontScale="90000"/>
          </a:bodyPr>
          <a:lstStyle/>
          <a:p>
            <a:r>
              <a:rPr lang="tr-TR" dirty="0" smtClean="0"/>
              <a:t>REPEATED SWITCHES</a:t>
            </a:r>
            <a:endParaRPr lang="tr-TR" dirty="0"/>
          </a:p>
        </p:txBody>
      </p:sp>
      <p:sp>
        <p:nvSpPr>
          <p:cNvPr id="3" name="2 İçerik Yer Tutucusu"/>
          <p:cNvSpPr>
            <a:spLocks noGrp="1"/>
          </p:cNvSpPr>
          <p:nvPr>
            <p:ph idx="1"/>
          </p:nvPr>
        </p:nvSpPr>
        <p:spPr>
          <a:xfrm>
            <a:off x="428596" y="1500174"/>
            <a:ext cx="8229600" cy="2357454"/>
          </a:xfrm>
        </p:spPr>
        <p:txBody>
          <a:bodyPr>
            <a:normAutofit fontScale="92500" lnSpcReduction="20000"/>
          </a:bodyPr>
          <a:lstStyle/>
          <a:p>
            <a:r>
              <a:rPr lang="en-US" dirty="0" smtClean="0"/>
              <a:t>We now focus on the repeated switch, where the same conditional switching logic (either in a switch/case statement or in a cascade of if/else statements) pops up in different places.</a:t>
            </a:r>
            <a:endParaRPr lang="tr-TR" dirty="0" smtClean="0"/>
          </a:p>
          <a:p>
            <a:r>
              <a:rPr lang="en-US" dirty="0" smtClean="0"/>
              <a:t> The problem with such duplicate switches is that, whenever you add a clause, you have to find all the switches and update them</a:t>
            </a:r>
            <a:endParaRPr lang="tr-TR" dirty="0"/>
          </a:p>
        </p:txBody>
      </p:sp>
      <p:pic>
        <p:nvPicPr>
          <p:cNvPr id="4098" name="Picture 2" descr="https://miro.medium.com/max/500/0*ggfxYf5F7sNQ3zom.png"/>
          <p:cNvPicPr>
            <a:picLocks noChangeAspect="1" noChangeArrowheads="1"/>
          </p:cNvPicPr>
          <p:nvPr/>
        </p:nvPicPr>
        <p:blipFill>
          <a:blip r:embed="rId2"/>
          <a:srcRect/>
          <a:stretch>
            <a:fillRect/>
          </a:stretch>
        </p:blipFill>
        <p:spPr bwMode="auto">
          <a:xfrm>
            <a:off x="1928794" y="3786190"/>
            <a:ext cx="4762500" cy="2786062"/>
          </a:xfrm>
          <a:prstGeom prst="rect">
            <a:avLst/>
          </a:prstGeom>
          <a:noFill/>
        </p:spPr>
      </p:pic>
      <p:sp>
        <p:nvSpPr>
          <p:cNvPr id="5" name="4 Slayt Numarası Yer Tutucusu"/>
          <p:cNvSpPr>
            <a:spLocks noGrp="1"/>
          </p:cNvSpPr>
          <p:nvPr>
            <p:ph type="sldNum" sz="quarter" idx="12"/>
          </p:nvPr>
        </p:nvSpPr>
        <p:spPr/>
        <p:txBody>
          <a:bodyPr/>
          <a:lstStyle/>
          <a:p>
            <a:fld id="{353E4F1B-C057-498B-B768-02C20A166995}" type="slidenum">
              <a:rPr lang="tr-TR" smtClean="0"/>
              <a:pPr/>
              <a:t>19</a:t>
            </a:fld>
            <a:endParaRPr lang="tr-TR"/>
          </a:p>
        </p:txBody>
      </p:sp>
      <p:pic>
        <p:nvPicPr>
          <p:cNvPr id="6" name="Picture 2" descr="İTÜNOVA TTO"/>
          <p:cNvPicPr>
            <a:picLocks noChangeAspect="1" noChangeArrowheads="1"/>
          </p:cNvPicPr>
          <p:nvPr/>
        </p:nvPicPr>
        <p:blipFill>
          <a:blip r:embed="rId3"/>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CONTENTS</a:t>
            </a:r>
            <a:endParaRPr lang="tr-TR" dirty="0"/>
          </a:p>
        </p:txBody>
      </p:sp>
      <p:sp>
        <p:nvSpPr>
          <p:cNvPr id="3" name="2 İçerik Yer Tutucusu"/>
          <p:cNvSpPr>
            <a:spLocks noGrp="1"/>
          </p:cNvSpPr>
          <p:nvPr>
            <p:ph idx="1"/>
          </p:nvPr>
        </p:nvSpPr>
        <p:spPr>
          <a:xfrm>
            <a:off x="457200" y="2428868"/>
            <a:ext cx="8229600" cy="2857520"/>
          </a:xfrm>
        </p:spPr>
        <p:txBody>
          <a:bodyPr>
            <a:normAutofit/>
          </a:bodyPr>
          <a:lstStyle/>
          <a:p>
            <a:r>
              <a:rPr lang="tr-TR" sz="3200" dirty="0" err="1" smtClean="0"/>
              <a:t>Bad</a:t>
            </a:r>
            <a:r>
              <a:rPr lang="tr-TR" sz="3200" dirty="0" smtClean="0"/>
              <a:t> </a:t>
            </a:r>
            <a:r>
              <a:rPr lang="tr-TR" sz="3200" dirty="0" err="1" smtClean="0"/>
              <a:t>Smells</a:t>
            </a:r>
            <a:r>
              <a:rPr lang="tr-TR" sz="3200" dirty="0" smtClean="0"/>
              <a:t> </a:t>
            </a:r>
            <a:r>
              <a:rPr lang="tr-TR" sz="3200" dirty="0" err="1" smtClean="0"/>
              <a:t>In</a:t>
            </a:r>
            <a:r>
              <a:rPr lang="tr-TR" sz="3200" dirty="0" smtClean="0"/>
              <a:t> </a:t>
            </a:r>
            <a:r>
              <a:rPr lang="tr-TR" sz="3200" dirty="0" err="1" smtClean="0"/>
              <a:t>Code</a:t>
            </a:r>
            <a:endParaRPr lang="tr-TR" sz="3200" dirty="0" smtClean="0"/>
          </a:p>
          <a:p>
            <a:r>
              <a:rPr lang="tr-TR" sz="3200" dirty="0" err="1" smtClean="0"/>
              <a:t>Building</a:t>
            </a:r>
            <a:r>
              <a:rPr lang="tr-TR" sz="3200" dirty="0" smtClean="0"/>
              <a:t> </a:t>
            </a:r>
            <a:r>
              <a:rPr lang="tr-TR" sz="3200" dirty="0" err="1" smtClean="0"/>
              <a:t>Tests</a:t>
            </a:r>
            <a:endParaRPr lang="tr-TR" sz="3200" dirty="0" smtClean="0"/>
          </a:p>
          <a:p>
            <a:r>
              <a:rPr lang="tr-TR" sz="3200" dirty="0" err="1" smtClean="0"/>
              <a:t>Introducing</a:t>
            </a:r>
            <a:r>
              <a:rPr lang="tr-TR" sz="3200" dirty="0" smtClean="0"/>
              <a:t> </a:t>
            </a:r>
            <a:r>
              <a:rPr lang="tr-TR" sz="3200" dirty="0" err="1" smtClean="0"/>
              <a:t>The</a:t>
            </a:r>
            <a:r>
              <a:rPr lang="tr-TR" sz="3200" dirty="0" smtClean="0"/>
              <a:t> </a:t>
            </a:r>
            <a:r>
              <a:rPr lang="tr-TR" sz="3200" dirty="0" err="1" smtClean="0"/>
              <a:t>Catalog</a:t>
            </a:r>
            <a:endParaRPr lang="tr-TR" sz="3200"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2</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15272" y="714356"/>
            <a:ext cx="1214446" cy="428628"/>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LOOPS</a:t>
            </a:r>
            <a:endParaRPr lang="tr-TR" dirty="0"/>
          </a:p>
        </p:txBody>
      </p:sp>
      <p:sp>
        <p:nvSpPr>
          <p:cNvPr id="3" name="2 İçerik Yer Tutucusu"/>
          <p:cNvSpPr>
            <a:spLocks noGrp="1"/>
          </p:cNvSpPr>
          <p:nvPr>
            <p:ph idx="1"/>
          </p:nvPr>
        </p:nvSpPr>
        <p:spPr/>
        <p:txBody>
          <a:bodyPr/>
          <a:lstStyle/>
          <a:p>
            <a:r>
              <a:rPr lang="en-US" dirty="0" smtClean="0"/>
              <a:t>Loops have been a core part of programming since the earliest languages. </a:t>
            </a:r>
            <a:endParaRPr lang="tr-TR" dirty="0" smtClean="0"/>
          </a:p>
          <a:p>
            <a:r>
              <a:rPr lang="en-US" dirty="0" smtClean="0"/>
              <a:t>We disdained them at the time of the first edition — but Java, like most other languages at the time, didn’t provide a better alternative. These days, however, first-class functions are widely supported, so we can use Replace Loop with Pipeline</a:t>
            </a:r>
            <a:r>
              <a:rPr lang="tr-TR" dirty="0" smtClean="0"/>
              <a:t>.</a:t>
            </a:r>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20</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TEMPORARY FIELD</a:t>
            </a:r>
            <a:endParaRPr lang="tr-TR" dirty="0"/>
          </a:p>
        </p:txBody>
      </p:sp>
      <p:sp>
        <p:nvSpPr>
          <p:cNvPr id="3" name="2 İçerik Yer Tutucusu"/>
          <p:cNvSpPr>
            <a:spLocks noGrp="1"/>
          </p:cNvSpPr>
          <p:nvPr>
            <p:ph idx="1"/>
          </p:nvPr>
        </p:nvSpPr>
        <p:spPr>
          <a:xfrm>
            <a:off x="457200" y="2500306"/>
            <a:ext cx="8229600" cy="2214578"/>
          </a:xfrm>
        </p:spPr>
        <p:txBody>
          <a:bodyPr/>
          <a:lstStyle/>
          <a:p>
            <a:r>
              <a:rPr lang="en-US" dirty="0" smtClean="0"/>
              <a:t>Sometimes you see a class in which a field is set only in certain circumstances. Such code is difficult to understand because you expect an object to need all of its fields.</a:t>
            </a:r>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21</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24648"/>
          </a:xfrm>
        </p:spPr>
        <p:txBody>
          <a:bodyPr>
            <a:normAutofit fontScale="90000"/>
          </a:bodyPr>
          <a:lstStyle/>
          <a:p>
            <a:r>
              <a:rPr lang="tr-TR" dirty="0" smtClean="0"/>
              <a:t>LARGE CLASS</a:t>
            </a:r>
            <a:endParaRPr lang="tr-TR" dirty="0"/>
          </a:p>
        </p:txBody>
      </p:sp>
      <p:sp>
        <p:nvSpPr>
          <p:cNvPr id="3" name="2 İçerik Yer Tutucusu"/>
          <p:cNvSpPr>
            <a:spLocks noGrp="1"/>
          </p:cNvSpPr>
          <p:nvPr>
            <p:ph idx="1"/>
          </p:nvPr>
        </p:nvSpPr>
        <p:spPr>
          <a:xfrm>
            <a:off x="457200" y="2071678"/>
            <a:ext cx="3686172" cy="3643338"/>
          </a:xfrm>
        </p:spPr>
        <p:txBody>
          <a:bodyPr>
            <a:normAutofit/>
          </a:bodyPr>
          <a:lstStyle/>
          <a:p>
            <a:r>
              <a:rPr lang="en-US" dirty="0" smtClean="0"/>
              <a:t>If a class contains many fields / functions / lines of code, the relevant modules of that class should be extracted (Extract class).</a:t>
            </a:r>
            <a:endParaRPr lang="tr-TR" dirty="0"/>
          </a:p>
        </p:txBody>
      </p:sp>
      <p:pic>
        <p:nvPicPr>
          <p:cNvPr id="1025" name="Picture 1"/>
          <p:cNvPicPr>
            <a:picLocks noChangeAspect="1" noChangeArrowheads="1"/>
          </p:cNvPicPr>
          <p:nvPr/>
        </p:nvPicPr>
        <p:blipFill>
          <a:blip r:embed="rId2"/>
          <a:srcRect/>
          <a:stretch>
            <a:fillRect/>
          </a:stretch>
        </p:blipFill>
        <p:spPr bwMode="auto">
          <a:xfrm>
            <a:off x="4071934" y="1928802"/>
            <a:ext cx="4852982" cy="3305175"/>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353E4F1B-C057-498B-B768-02C20A166995}" type="slidenum">
              <a:rPr lang="tr-TR" smtClean="0"/>
              <a:pPr/>
              <a:t>22</a:t>
            </a:fld>
            <a:endParaRPr lang="tr-TR"/>
          </a:p>
        </p:txBody>
      </p:sp>
      <p:pic>
        <p:nvPicPr>
          <p:cNvPr id="6" name="Picture 2" descr="İTÜNOVA TTO"/>
          <p:cNvPicPr>
            <a:picLocks noChangeAspect="1" noChangeArrowheads="1"/>
          </p:cNvPicPr>
          <p:nvPr/>
        </p:nvPicPr>
        <p:blipFill>
          <a:blip r:embed="rId3"/>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00042"/>
            <a:ext cx="8229600" cy="1214446"/>
          </a:xfrm>
        </p:spPr>
        <p:txBody>
          <a:bodyPr>
            <a:noAutofit/>
          </a:bodyPr>
          <a:lstStyle/>
          <a:p>
            <a:r>
              <a:rPr lang="tr-TR" sz="3600" dirty="0" smtClean="0"/>
              <a:t>ALTERNATIVE CLASSES WITH DIFFERENT INTERFACES</a:t>
            </a:r>
            <a:endParaRPr lang="tr-TR" sz="3600" dirty="0"/>
          </a:p>
        </p:txBody>
      </p:sp>
      <p:sp>
        <p:nvSpPr>
          <p:cNvPr id="3" name="2 İçerik Yer Tutucusu"/>
          <p:cNvSpPr>
            <a:spLocks noGrp="1"/>
          </p:cNvSpPr>
          <p:nvPr>
            <p:ph idx="1"/>
          </p:nvPr>
        </p:nvSpPr>
        <p:spPr>
          <a:xfrm>
            <a:off x="4857752" y="1935480"/>
            <a:ext cx="3829048" cy="3922412"/>
          </a:xfrm>
        </p:spPr>
        <p:txBody>
          <a:bodyPr>
            <a:normAutofit/>
          </a:bodyPr>
          <a:lstStyle/>
          <a:p>
            <a:r>
              <a:rPr lang="en-US" dirty="0" smtClean="0"/>
              <a:t>One of the great benefits of using classes is the support for substitution, allowing one class to swap in for another in times of need. But this only works if their interfaces are the same.</a:t>
            </a:r>
            <a:endParaRPr lang="tr-TR" dirty="0"/>
          </a:p>
        </p:txBody>
      </p:sp>
      <p:pic>
        <p:nvPicPr>
          <p:cNvPr id="35842" name="Picture 2"/>
          <p:cNvPicPr>
            <a:picLocks noChangeAspect="1" noChangeArrowheads="1"/>
          </p:cNvPicPr>
          <p:nvPr/>
        </p:nvPicPr>
        <p:blipFill>
          <a:blip r:embed="rId2"/>
          <a:srcRect/>
          <a:stretch>
            <a:fillRect/>
          </a:stretch>
        </p:blipFill>
        <p:spPr bwMode="auto">
          <a:xfrm>
            <a:off x="357158" y="2000240"/>
            <a:ext cx="4357686" cy="3638550"/>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353E4F1B-C057-498B-B768-02C20A166995}" type="slidenum">
              <a:rPr lang="tr-TR" smtClean="0"/>
              <a:pPr/>
              <a:t>23</a:t>
            </a:fld>
            <a:endParaRPr lang="tr-TR"/>
          </a:p>
        </p:txBody>
      </p:sp>
      <p:pic>
        <p:nvPicPr>
          <p:cNvPr id="6" name="Picture 2" descr="İTÜNOVA TTO"/>
          <p:cNvPicPr>
            <a:picLocks noChangeAspect="1" noChangeArrowheads="1"/>
          </p:cNvPicPr>
          <p:nvPr/>
        </p:nvPicPr>
        <p:blipFill>
          <a:blip r:embed="rId3"/>
          <a:srcRect/>
          <a:stretch>
            <a:fillRect/>
          </a:stretch>
        </p:blipFill>
        <p:spPr bwMode="auto">
          <a:xfrm>
            <a:off x="8001024" y="714356"/>
            <a:ext cx="1000132" cy="428628"/>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DATA CLASS</a:t>
            </a:r>
            <a:endParaRPr lang="tr-TR" dirty="0"/>
          </a:p>
        </p:txBody>
      </p:sp>
      <p:sp>
        <p:nvSpPr>
          <p:cNvPr id="3" name="2 İçerik Yer Tutucusu"/>
          <p:cNvSpPr>
            <a:spLocks noGrp="1"/>
          </p:cNvSpPr>
          <p:nvPr>
            <p:ph idx="1"/>
          </p:nvPr>
        </p:nvSpPr>
        <p:spPr>
          <a:xfrm>
            <a:off x="457200" y="1935480"/>
            <a:ext cx="8229600" cy="1993586"/>
          </a:xfrm>
        </p:spPr>
        <p:txBody>
          <a:bodyPr/>
          <a:lstStyle/>
          <a:p>
            <a:r>
              <a:rPr lang="en-US" dirty="0" smtClean="0"/>
              <a:t>These are classes that have fields, getting and setting methods for the fields, and nothing else. Such classes are dumb data holders and are often being manipulated in far too much detail by other classes.</a:t>
            </a:r>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24</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REFUSED BEQUEST</a:t>
            </a:r>
            <a:endParaRPr lang="tr-TR" dirty="0"/>
          </a:p>
        </p:txBody>
      </p:sp>
      <p:sp>
        <p:nvSpPr>
          <p:cNvPr id="3" name="2 İçerik Yer Tutucusu"/>
          <p:cNvSpPr>
            <a:spLocks noGrp="1"/>
          </p:cNvSpPr>
          <p:nvPr>
            <p:ph idx="1"/>
          </p:nvPr>
        </p:nvSpPr>
        <p:spPr>
          <a:xfrm>
            <a:off x="428596" y="1935480"/>
            <a:ext cx="4500594" cy="4389120"/>
          </a:xfrm>
        </p:spPr>
        <p:txBody>
          <a:bodyPr/>
          <a:lstStyle/>
          <a:p>
            <a:r>
              <a:rPr lang="en-US" dirty="0" smtClean="0"/>
              <a:t>Let's say you have a subclass that inherits from a </a:t>
            </a:r>
            <a:r>
              <a:rPr lang="en-US" dirty="0" err="1" smtClean="0"/>
              <a:t>superclass</a:t>
            </a:r>
            <a:r>
              <a:rPr lang="en-US" dirty="0" smtClean="0"/>
              <a:t>.</a:t>
            </a:r>
          </a:p>
          <a:p>
            <a:r>
              <a:rPr lang="en-US" dirty="0" smtClean="0"/>
              <a:t>But the subclass doesn't need all the behavior provided by the </a:t>
            </a:r>
            <a:r>
              <a:rPr lang="en-US" dirty="0" err="1" smtClean="0"/>
              <a:t>superclass</a:t>
            </a:r>
            <a:r>
              <a:rPr lang="en-US" dirty="0" smtClean="0"/>
              <a:t>.</a:t>
            </a:r>
          </a:p>
          <a:p>
            <a:r>
              <a:rPr lang="en-US" dirty="0" smtClean="0"/>
              <a:t>In this case, the subclass rejects some behavior/request of the </a:t>
            </a:r>
            <a:r>
              <a:rPr lang="en-US" dirty="0" err="1" smtClean="0"/>
              <a:t>superclass</a:t>
            </a:r>
            <a:r>
              <a:rPr lang="en-US" dirty="0" smtClean="0"/>
              <a:t>.</a:t>
            </a:r>
            <a:endParaRPr lang="tr-TR" dirty="0"/>
          </a:p>
        </p:txBody>
      </p:sp>
      <p:pic>
        <p:nvPicPr>
          <p:cNvPr id="36866" name="Picture 2"/>
          <p:cNvPicPr>
            <a:picLocks noChangeAspect="1" noChangeArrowheads="1"/>
          </p:cNvPicPr>
          <p:nvPr/>
        </p:nvPicPr>
        <p:blipFill>
          <a:blip r:embed="rId2"/>
          <a:srcRect/>
          <a:stretch>
            <a:fillRect/>
          </a:stretch>
        </p:blipFill>
        <p:spPr bwMode="auto">
          <a:xfrm>
            <a:off x="5357818" y="2143116"/>
            <a:ext cx="3238500" cy="3486150"/>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353E4F1B-C057-498B-B768-02C20A166995}" type="slidenum">
              <a:rPr lang="tr-TR" smtClean="0"/>
              <a:pPr/>
              <a:t>25</a:t>
            </a:fld>
            <a:endParaRPr lang="tr-TR"/>
          </a:p>
        </p:txBody>
      </p:sp>
      <p:pic>
        <p:nvPicPr>
          <p:cNvPr id="6" name="Picture 2" descr="İTÜNOVA TTO"/>
          <p:cNvPicPr>
            <a:picLocks noChangeAspect="1" noChangeArrowheads="1"/>
          </p:cNvPicPr>
          <p:nvPr/>
        </p:nvPicPr>
        <p:blipFill>
          <a:blip r:embed="rId3"/>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COMMENTS</a:t>
            </a:r>
            <a:endParaRPr lang="tr-TR" dirty="0"/>
          </a:p>
        </p:txBody>
      </p:sp>
      <p:sp>
        <p:nvSpPr>
          <p:cNvPr id="3" name="2 İçerik Yer Tutucusu"/>
          <p:cNvSpPr>
            <a:spLocks noGrp="1"/>
          </p:cNvSpPr>
          <p:nvPr>
            <p:ph idx="1"/>
          </p:nvPr>
        </p:nvSpPr>
        <p:spPr>
          <a:xfrm>
            <a:off x="457200" y="1935480"/>
            <a:ext cx="5043494" cy="4389120"/>
          </a:xfrm>
        </p:spPr>
        <p:txBody>
          <a:bodyPr/>
          <a:lstStyle/>
          <a:p>
            <a:r>
              <a:rPr lang="en-US" dirty="0" smtClean="0"/>
              <a:t>Comments lead us to bad codex</a:t>
            </a:r>
            <a:r>
              <a:rPr lang="tr-TR" dirty="0" smtClean="0"/>
              <a:t>.</a:t>
            </a:r>
            <a:r>
              <a:rPr lang="en-US" dirty="0" smtClean="0"/>
              <a:t> Our first action is to remove the bad smells by refactoring. When we’re finished, we often find that the comments are superfluous.</a:t>
            </a:r>
            <a:endParaRPr lang="tr-TR" dirty="0"/>
          </a:p>
        </p:txBody>
      </p:sp>
      <p:sp>
        <p:nvSpPr>
          <p:cNvPr id="7" name="6 Yuvarlatılmış Dikdörtgen"/>
          <p:cNvSpPr/>
          <p:nvPr/>
        </p:nvSpPr>
        <p:spPr>
          <a:xfrm>
            <a:off x="5643570" y="2214554"/>
            <a:ext cx="2928958" cy="292895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When you feel the need to write a comment, first try to </a:t>
            </a:r>
            <a:r>
              <a:rPr lang="en-US" dirty="0" err="1" smtClean="0"/>
              <a:t>refactor</a:t>
            </a:r>
            <a:r>
              <a:rPr lang="en-US" dirty="0" smtClean="0"/>
              <a:t> the code so that any comment becomes superfluous</a:t>
            </a:r>
            <a:endParaRPr lang="tr-TR" dirty="0"/>
          </a:p>
        </p:txBody>
      </p:sp>
      <p:sp>
        <p:nvSpPr>
          <p:cNvPr id="8" name="7 Slayt Numarası Yer Tutucusu"/>
          <p:cNvSpPr>
            <a:spLocks noGrp="1"/>
          </p:cNvSpPr>
          <p:nvPr>
            <p:ph type="sldNum" sz="quarter" idx="12"/>
          </p:nvPr>
        </p:nvSpPr>
        <p:spPr/>
        <p:txBody>
          <a:bodyPr/>
          <a:lstStyle/>
          <a:p>
            <a:fld id="{353E4F1B-C057-498B-B768-02C20A166995}" type="slidenum">
              <a:rPr lang="tr-TR" smtClean="0"/>
              <a:pPr/>
              <a:t>26</a:t>
            </a:fld>
            <a:endParaRPr lang="tr-TR"/>
          </a:p>
        </p:txBody>
      </p:sp>
      <p:pic>
        <p:nvPicPr>
          <p:cNvPr id="9"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581772"/>
          </a:xfrm>
        </p:spPr>
        <p:txBody>
          <a:bodyPr>
            <a:normAutofit fontScale="90000"/>
          </a:bodyPr>
          <a:lstStyle/>
          <a:p>
            <a:r>
              <a:rPr lang="tr-TR" dirty="0" smtClean="0"/>
              <a:t/>
            </a:r>
            <a:br>
              <a:rPr lang="tr-TR" dirty="0" smtClean="0"/>
            </a:br>
            <a:r>
              <a:rPr lang="tr-TR" dirty="0" smtClean="0"/>
              <a:t>TO CONCLUDE</a:t>
            </a:r>
            <a:endParaRPr lang="tr-TR" dirty="0"/>
          </a:p>
        </p:txBody>
      </p:sp>
      <p:sp>
        <p:nvSpPr>
          <p:cNvPr id="3" name="2 İçerik Yer Tutucusu"/>
          <p:cNvSpPr>
            <a:spLocks noGrp="1"/>
          </p:cNvSpPr>
          <p:nvPr>
            <p:ph idx="1"/>
          </p:nvPr>
        </p:nvSpPr>
        <p:spPr>
          <a:xfrm>
            <a:off x="457200" y="1285860"/>
            <a:ext cx="8229600" cy="1071570"/>
          </a:xfrm>
        </p:spPr>
        <p:txBody>
          <a:bodyPr/>
          <a:lstStyle/>
          <a:p>
            <a:r>
              <a:rPr lang="en-US" dirty="0" smtClean="0"/>
              <a:t>Writing clean code feels good and knowing how professionals are doing it helps us to write better code.</a:t>
            </a:r>
          </a:p>
          <a:p>
            <a:pPr>
              <a:buNone/>
            </a:pPr>
            <a:endParaRPr lang="tr-TR" dirty="0"/>
          </a:p>
        </p:txBody>
      </p:sp>
      <p:sp>
        <p:nvSpPr>
          <p:cNvPr id="4" name="3 Yuvarlatılmış Dikdörtgen"/>
          <p:cNvSpPr/>
          <p:nvPr/>
        </p:nvSpPr>
        <p:spPr>
          <a:xfrm>
            <a:off x="4143372" y="3071810"/>
            <a:ext cx="4786346" cy="21431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i="1" dirty="0" smtClean="0"/>
              <a:t>Programs must be written for people to read, and only incidentally for machines to execute.”</a:t>
            </a:r>
            <a:r>
              <a:rPr lang="en-US" dirty="0" smtClean="0"/>
              <a:t/>
            </a:r>
            <a:br>
              <a:rPr lang="en-US" dirty="0" smtClean="0"/>
            </a:br>
            <a:r>
              <a:rPr lang="en-US" i="1" dirty="0" smtClean="0"/>
              <a:t>― </a:t>
            </a:r>
            <a:r>
              <a:rPr lang="en-US" b="1" i="1" dirty="0" smtClean="0"/>
              <a:t>Harold Abelson</a:t>
            </a:r>
            <a:endParaRPr lang="tr-TR" dirty="0"/>
          </a:p>
        </p:txBody>
      </p:sp>
      <p:pic>
        <p:nvPicPr>
          <p:cNvPr id="61442" name="Picture 2" descr="Harold Abelson | MIT OpenCourseWare | Free Online Course Materials"/>
          <p:cNvPicPr>
            <a:picLocks noChangeAspect="1" noChangeArrowheads="1"/>
          </p:cNvPicPr>
          <p:nvPr/>
        </p:nvPicPr>
        <p:blipFill>
          <a:blip r:embed="rId2"/>
          <a:srcRect/>
          <a:stretch>
            <a:fillRect/>
          </a:stretch>
        </p:blipFill>
        <p:spPr bwMode="auto">
          <a:xfrm>
            <a:off x="428596" y="2366958"/>
            <a:ext cx="3643338" cy="3562350"/>
          </a:xfrm>
          <a:prstGeom prst="rect">
            <a:avLst/>
          </a:prstGeom>
          <a:noFill/>
        </p:spPr>
      </p:pic>
      <p:sp>
        <p:nvSpPr>
          <p:cNvPr id="6" name="5 Slayt Numarası Yer Tutucusu"/>
          <p:cNvSpPr>
            <a:spLocks noGrp="1"/>
          </p:cNvSpPr>
          <p:nvPr>
            <p:ph type="sldNum" sz="quarter" idx="12"/>
          </p:nvPr>
        </p:nvSpPr>
        <p:spPr/>
        <p:txBody>
          <a:bodyPr/>
          <a:lstStyle/>
          <a:p>
            <a:fld id="{353E4F1B-C057-498B-B768-02C20A166995}" type="slidenum">
              <a:rPr lang="tr-TR" smtClean="0"/>
              <a:pPr/>
              <a:t>27</a:t>
            </a:fld>
            <a:endParaRPr lang="tr-TR"/>
          </a:p>
        </p:txBody>
      </p:sp>
      <p:pic>
        <p:nvPicPr>
          <p:cNvPr id="7" name="Picture 2" descr="İTÜNOVA TTO"/>
          <p:cNvPicPr>
            <a:picLocks noChangeAspect="1" noChangeArrowheads="1"/>
          </p:cNvPicPr>
          <p:nvPr/>
        </p:nvPicPr>
        <p:blipFill>
          <a:blip r:embed="rId3"/>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BUILDING TESTS</a:t>
            </a:r>
            <a:endParaRPr lang="tr-TR" dirty="0"/>
          </a:p>
        </p:txBody>
      </p:sp>
      <p:sp>
        <p:nvSpPr>
          <p:cNvPr id="3" name="2 İçerik Yer Tutucusu"/>
          <p:cNvSpPr>
            <a:spLocks noGrp="1"/>
          </p:cNvSpPr>
          <p:nvPr>
            <p:ph idx="1"/>
          </p:nvPr>
        </p:nvSpPr>
        <p:spPr/>
        <p:txBody>
          <a:bodyPr/>
          <a:lstStyle/>
          <a:p>
            <a:r>
              <a:rPr lang="en-US" dirty="0" smtClean="0"/>
              <a:t>Refactoring is a valuable tool, but it can’t come alone. </a:t>
            </a:r>
            <a:endParaRPr lang="tr-TR" dirty="0" smtClean="0"/>
          </a:p>
          <a:p>
            <a:r>
              <a:rPr lang="en-US" dirty="0" smtClean="0"/>
              <a:t>To do refactoring properly, I need a solid suite of tests to spot my inevitable mistakes. </a:t>
            </a:r>
            <a:endParaRPr lang="tr-TR" dirty="0" smtClean="0"/>
          </a:p>
          <a:p>
            <a:r>
              <a:rPr lang="en-US" dirty="0" smtClean="0"/>
              <a:t>Even with automated refactoring tools, many of my </a:t>
            </a:r>
            <a:r>
              <a:rPr lang="en-US" dirty="0" err="1" smtClean="0"/>
              <a:t>refactorings</a:t>
            </a:r>
            <a:r>
              <a:rPr lang="en-US" dirty="0" smtClean="0"/>
              <a:t> will still need checking via a test suite. I don’t find this to be a disadvantage. </a:t>
            </a:r>
            <a:endParaRPr lang="tr-TR" dirty="0" smtClean="0"/>
          </a:p>
          <a:p>
            <a:r>
              <a:rPr lang="en-US" dirty="0" smtClean="0"/>
              <a:t>Even without refactoring, writing good tests increases my effectiveness as a programmer. </a:t>
            </a:r>
            <a:endParaRPr lang="tr-TR" dirty="0" smtClean="0"/>
          </a:p>
        </p:txBody>
      </p:sp>
      <p:sp>
        <p:nvSpPr>
          <p:cNvPr id="4" name="3 Slayt Numarası Yer Tutucusu"/>
          <p:cNvSpPr>
            <a:spLocks noGrp="1"/>
          </p:cNvSpPr>
          <p:nvPr>
            <p:ph type="sldNum" sz="quarter" idx="12"/>
          </p:nvPr>
        </p:nvSpPr>
        <p:spPr/>
        <p:txBody>
          <a:bodyPr/>
          <a:lstStyle/>
          <a:p>
            <a:fld id="{353E4F1B-C057-498B-B768-02C20A166995}" type="slidenum">
              <a:rPr lang="tr-TR" smtClean="0"/>
              <a:pPr/>
              <a:t>28</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85794"/>
            <a:ext cx="1214446" cy="428628"/>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THE VALUE OF SELF-TESTING CODE</a:t>
            </a:r>
            <a:endParaRPr lang="tr-TR" dirty="0"/>
          </a:p>
        </p:txBody>
      </p:sp>
      <p:sp>
        <p:nvSpPr>
          <p:cNvPr id="3" name="2 İçerik Yer Tutucusu"/>
          <p:cNvSpPr>
            <a:spLocks noGrp="1"/>
          </p:cNvSpPr>
          <p:nvPr>
            <p:ph idx="1"/>
          </p:nvPr>
        </p:nvSpPr>
        <p:spPr/>
        <p:txBody>
          <a:bodyPr/>
          <a:lstStyle/>
          <a:p>
            <a:r>
              <a:rPr lang="tr-TR" dirty="0" smtClean="0"/>
              <a:t>I</a:t>
            </a:r>
            <a:r>
              <a:rPr lang="en-US" dirty="0" smtClean="0"/>
              <a:t>f you look at how most programmers spend their time, you’ll find that writing code is actually quite a small fraction. Some time is spent figuring out what ought to be going on, some time is spent designing, but most time is spent debugging. I’m sure every reader can remember long hours of debugging—often, well into the night</a:t>
            </a:r>
            <a:r>
              <a:rPr lang="tr-TR" dirty="0" smtClean="0"/>
              <a:t>.</a:t>
            </a:r>
          </a:p>
          <a:p>
            <a:r>
              <a:rPr lang="en-US" dirty="0" smtClean="0"/>
              <a:t>Every programmer can tell a story of a bug that took a whole day (or more) to find</a:t>
            </a:r>
            <a:r>
              <a:rPr lang="tr-TR" dirty="0" smtClean="0"/>
              <a:t>.</a:t>
            </a:r>
          </a:p>
        </p:txBody>
      </p:sp>
      <p:sp>
        <p:nvSpPr>
          <p:cNvPr id="4" name="3 Slayt Numarası Yer Tutucusu"/>
          <p:cNvSpPr>
            <a:spLocks noGrp="1"/>
          </p:cNvSpPr>
          <p:nvPr>
            <p:ph type="sldNum" sz="quarter" idx="12"/>
          </p:nvPr>
        </p:nvSpPr>
        <p:spPr/>
        <p:txBody>
          <a:bodyPr/>
          <a:lstStyle/>
          <a:p>
            <a:fld id="{353E4F1B-C057-498B-B768-02C20A166995}" type="slidenum">
              <a:rPr lang="tr-TR" smtClean="0"/>
              <a:pPr/>
              <a:t>29</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https://miro.medium.com/max/800/1*cQyHIbi0jxJ7TftZiVmczA.jpeg"/>
          <p:cNvPicPr>
            <a:picLocks noChangeAspect="1" noChangeArrowheads="1"/>
          </p:cNvPicPr>
          <p:nvPr/>
        </p:nvPicPr>
        <p:blipFill>
          <a:blip r:embed="rId2"/>
          <a:srcRect/>
          <a:stretch>
            <a:fillRect/>
          </a:stretch>
        </p:blipFill>
        <p:spPr bwMode="auto">
          <a:xfrm>
            <a:off x="0" y="-1"/>
            <a:ext cx="9144000" cy="6858001"/>
          </a:xfrm>
          <a:prstGeom prst="rect">
            <a:avLst/>
          </a:prstGeom>
          <a:ln w="88900" cap="sq" cmpd="thickThin">
            <a:solidFill>
              <a:srgbClr val="000000"/>
            </a:solidFill>
            <a:prstDash val="solid"/>
            <a:miter lim="800000"/>
          </a:ln>
          <a:effectLst>
            <a:innerShdw blurRad="76200">
              <a:srgbClr val="000000"/>
            </a:innerShdw>
          </a:effectLst>
        </p:spPr>
      </p:pic>
      <p:sp>
        <p:nvSpPr>
          <p:cNvPr id="3" name="2 Slayt Numarası Yer Tutucusu"/>
          <p:cNvSpPr>
            <a:spLocks noGrp="1"/>
          </p:cNvSpPr>
          <p:nvPr>
            <p:ph type="sldNum" sz="quarter" idx="12"/>
          </p:nvPr>
        </p:nvSpPr>
        <p:spPr/>
        <p:txBody>
          <a:bodyPr/>
          <a:lstStyle/>
          <a:p>
            <a:fld id="{353E4F1B-C057-498B-B768-02C20A166995}" type="slidenum">
              <a:rPr lang="tr-TR" smtClean="0"/>
              <a:pPr/>
              <a:t>3</a:t>
            </a:fld>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THE VALUE OF SELF-TESTING CODE</a:t>
            </a:r>
            <a:endParaRPr lang="tr-TR" dirty="0"/>
          </a:p>
        </p:txBody>
      </p:sp>
      <p:sp>
        <p:nvSpPr>
          <p:cNvPr id="3" name="2 İçerik Yer Tutucusu"/>
          <p:cNvSpPr>
            <a:spLocks noGrp="1"/>
          </p:cNvSpPr>
          <p:nvPr>
            <p:ph idx="1"/>
          </p:nvPr>
        </p:nvSpPr>
        <p:spPr/>
        <p:txBody>
          <a:bodyPr/>
          <a:lstStyle/>
          <a:p>
            <a:r>
              <a:rPr lang="en-US" dirty="0" smtClean="0"/>
              <a:t>The event that started me on the road to self-testing code was a talk at OOPSLA in 1992. Someone (I think it was “</a:t>
            </a:r>
            <a:r>
              <a:rPr lang="en-US" dirty="0" err="1" smtClean="0"/>
              <a:t>Bedarra</a:t>
            </a:r>
            <a:r>
              <a:rPr lang="en-US" dirty="0" smtClean="0"/>
              <a:t>” Dave Thomas) said offhandedly, “Classes should contain their own tests.” So I decided to incorporate tests into the code base together with the production code</a:t>
            </a:r>
            <a:r>
              <a:rPr lang="tr-TR" dirty="0" smtClean="0"/>
              <a:t>.</a:t>
            </a:r>
          </a:p>
          <a:p>
            <a:r>
              <a:rPr lang="en-US" dirty="0" smtClean="0"/>
              <a:t> As I was also doing iterative</a:t>
            </a:r>
            <a:r>
              <a:rPr lang="tr-TR" dirty="0" smtClean="0"/>
              <a:t> </a:t>
            </a:r>
            <a:r>
              <a:rPr lang="en-US" dirty="0" smtClean="0"/>
              <a:t>development, I tried adding tests as I completed each iteration.</a:t>
            </a:r>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30</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THE VALUE OF SELF-TESTING CODE</a:t>
            </a:r>
            <a:endParaRPr lang="tr-TR" dirty="0"/>
          </a:p>
        </p:txBody>
      </p:sp>
      <p:sp>
        <p:nvSpPr>
          <p:cNvPr id="3" name="2 İçerik Yer Tutucusu"/>
          <p:cNvSpPr>
            <a:spLocks noGrp="1"/>
          </p:cNvSpPr>
          <p:nvPr>
            <p:ph idx="1"/>
          </p:nvPr>
        </p:nvSpPr>
        <p:spPr/>
        <p:txBody>
          <a:bodyPr/>
          <a:lstStyle/>
          <a:p>
            <a:r>
              <a:rPr lang="en-US" dirty="0" smtClean="0"/>
              <a:t>I realized that, instead of looking at the screen to see if it printed out some information from the model, I could get the computer to make that test. All I had to do was put the output I expected in the test code and do a comparison. Now I could run the tests and they would just</a:t>
            </a:r>
          </a:p>
          <a:p>
            <a:r>
              <a:rPr lang="en-US" dirty="0" smtClean="0"/>
              <a:t>print “OK” to the screen if all was well. The software was now self-testing</a:t>
            </a:r>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31</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THE VALUE OF SELF-TESTING CODE</a:t>
            </a:r>
            <a:endParaRPr lang="tr-TR" dirty="0"/>
          </a:p>
        </p:txBody>
      </p:sp>
      <p:sp>
        <p:nvSpPr>
          <p:cNvPr id="3" name="2 İçerik Yer Tutucusu"/>
          <p:cNvSpPr>
            <a:spLocks noGrp="1"/>
          </p:cNvSpPr>
          <p:nvPr>
            <p:ph idx="1"/>
          </p:nvPr>
        </p:nvSpPr>
        <p:spPr/>
        <p:txBody>
          <a:bodyPr>
            <a:normAutofit fontScale="92500" lnSpcReduction="20000"/>
          </a:bodyPr>
          <a:lstStyle/>
          <a:p>
            <a:r>
              <a:rPr lang="en-US" dirty="0" smtClean="0"/>
              <a:t>The resulting framework, called </a:t>
            </a:r>
            <a:r>
              <a:rPr lang="en-US" dirty="0" err="1" smtClean="0"/>
              <a:t>JUnit</a:t>
            </a:r>
            <a:r>
              <a:rPr lang="en-US" dirty="0" smtClean="0"/>
              <a:t>, has been extremely influential for program testing and has inspired a wide variety of similar tools in many different languages.</a:t>
            </a:r>
          </a:p>
          <a:p>
            <a:r>
              <a:rPr lang="en-US" dirty="0" smtClean="0"/>
              <a:t>Admittedly, it is not so easy to persuade others to follow this path.</a:t>
            </a:r>
            <a:endParaRPr lang="tr-TR" dirty="0" smtClean="0"/>
          </a:p>
          <a:p>
            <a:r>
              <a:rPr lang="en-US" dirty="0" smtClean="0"/>
              <a:t>When tests are manual, it's annoyingly tedious.</a:t>
            </a:r>
          </a:p>
          <a:p>
            <a:r>
              <a:rPr lang="en-US" dirty="0" smtClean="0"/>
              <a:t>But when they're automated, writing tests can actually be pretty fun.</a:t>
            </a:r>
          </a:p>
          <a:p>
            <a:r>
              <a:rPr lang="en-US" dirty="0" smtClean="0"/>
              <a:t>In fact, one of the most useful times to write tests is before you start programming.</a:t>
            </a:r>
            <a:endParaRPr lang="tr-TR" dirty="0" smtClean="0"/>
          </a:p>
          <a:p>
            <a:r>
              <a:rPr lang="en-US" dirty="0" smtClean="0"/>
              <a:t>Kent Beck first turned this test-writing habit into a technique called Test Driven Development (TDD).</a:t>
            </a:r>
            <a:endParaRPr lang="tr-TR" dirty="0" smtClean="0"/>
          </a:p>
          <a:p>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32</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Yuvarlatılmış Dikdörtgen"/>
          <p:cNvSpPr/>
          <p:nvPr/>
        </p:nvSpPr>
        <p:spPr>
          <a:xfrm>
            <a:off x="428596" y="1071546"/>
            <a:ext cx="4786346" cy="21431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Make sure all tests are fully automated and check their own results.</a:t>
            </a:r>
            <a:endParaRPr lang="tr-TR" dirty="0"/>
          </a:p>
        </p:txBody>
      </p:sp>
      <p:sp>
        <p:nvSpPr>
          <p:cNvPr id="5" name="4 Yuvarlatılmış Dikdörtgen"/>
          <p:cNvSpPr/>
          <p:nvPr/>
        </p:nvSpPr>
        <p:spPr>
          <a:xfrm>
            <a:off x="3500430" y="3714752"/>
            <a:ext cx="4786346" cy="21431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i="1" dirty="0" smtClean="0"/>
              <a:t>A series of tests is a powerful bug detector that shortens the time it takes to find bugs.</a:t>
            </a:r>
            <a:endParaRPr lang="tr-TR" dirty="0"/>
          </a:p>
        </p:txBody>
      </p:sp>
      <p:sp>
        <p:nvSpPr>
          <p:cNvPr id="6" name="5 Slayt Numarası Yer Tutucusu"/>
          <p:cNvSpPr>
            <a:spLocks noGrp="1"/>
          </p:cNvSpPr>
          <p:nvPr>
            <p:ph type="sldNum" sz="quarter" idx="12"/>
          </p:nvPr>
        </p:nvSpPr>
        <p:spPr/>
        <p:txBody>
          <a:bodyPr/>
          <a:lstStyle/>
          <a:p>
            <a:fld id="{353E4F1B-C057-498B-B768-02C20A166995}" type="slidenum">
              <a:rPr lang="tr-TR" smtClean="0"/>
              <a:pPr/>
              <a:t>33</a:t>
            </a:fld>
            <a:endParaRPr lang="tr-TR"/>
          </a:p>
        </p:txBody>
      </p:sp>
      <p:pic>
        <p:nvPicPr>
          <p:cNvPr id="7"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SAMPLE CODE TO TEST</a:t>
            </a:r>
            <a:endParaRPr lang="tr-TR" dirty="0"/>
          </a:p>
        </p:txBody>
      </p:sp>
      <p:sp>
        <p:nvSpPr>
          <p:cNvPr id="3" name="2 İçerik Yer Tutucusu"/>
          <p:cNvSpPr>
            <a:spLocks noGrp="1"/>
          </p:cNvSpPr>
          <p:nvPr>
            <p:ph idx="1"/>
          </p:nvPr>
        </p:nvSpPr>
        <p:spPr>
          <a:xfrm>
            <a:off x="457200" y="1935480"/>
            <a:ext cx="8229600" cy="1279206"/>
          </a:xfrm>
        </p:spPr>
        <p:txBody>
          <a:bodyPr>
            <a:normAutofit lnSpcReduction="10000"/>
          </a:bodyPr>
          <a:lstStyle/>
          <a:p>
            <a:r>
              <a:rPr lang="en-US" dirty="0" smtClean="0"/>
              <a:t>The code supports a simple application that allows a user to examine and manipulate a production plan. The (crude) UI looks like this</a:t>
            </a:r>
            <a:r>
              <a:rPr lang="tr-TR" dirty="0" smtClean="0"/>
              <a:t>:</a:t>
            </a:r>
            <a:endParaRPr lang="tr-TR" dirty="0"/>
          </a:p>
        </p:txBody>
      </p:sp>
      <p:pic>
        <p:nvPicPr>
          <p:cNvPr id="4" name="3 Resim"/>
          <p:cNvPicPr/>
          <p:nvPr/>
        </p:nvPicPr>
        <p:blipFill>
          <a:blip r:embed="rId2"/>
          <a:srcRect/>
          <a:stretch>
            <a:fillRect/>
          </a:stretch>
        </p:blipFill>
        <p:spPr bwMode="auto">
          <a:xfrm>
            <a:off x="285720" y="3214686"/>
            <a:ext cx="4857784" cy="2786082"/>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fld id="{353E4F1B-C057-498B-B768-02C20A166995}" type="slidenum">
              <a:rPr lang="tr-TR" smtClean="0"/>
              <a:pPr/>
              <a:t>34</a:t>
            </a:fld>
            <a:endParaRPr lang="tr-TR"/>
          </a:p>
        </p:txBody>
      </p:sp>
      <p:pic>
        <p:nvPicPr>
          <p:cNvPr id="6" name="Picture 2" descr="İTÜNOVA TTO"/>
          <p:cNvPicPr>
            <a:picLocks noChangeAspect="1" noChangeArrowheads="1"/>
          </p:cNvPicPr>
          <p:nvPr/>
        </p:nvPicPr>
        <p:blipFill>
          <a:blip r:embed="rId3"/>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8596" y="3214686"/>
            <a:ext cx="8229600" cy="1357322"/>
          </a:xfrm>
        </p:spPr>
        <p:txBody>
          <a:bodyPr>
            <a:normAutofit lnSpcReduction="10000"/>
          </a:bodyPr>
          <a:lstStyle/>
          <a:p>
            <a:r>
              <a:rPr lang="en-US" dirty="0" smtClean="0"/>
              <a:t>This function generates the appropriate JSON data.</a:t>
            </a:r>
          </a:p>
          <a:p>
            <a:r>
              <a:rPr lang="en-US" dirty="0" smtClean="0"/>
              <a:t> I can create a sample province for testing by creating a province object with the result of this function.</a:t>
            </a:r>
            <a:endParaRPr lang="tr-TR" dirty="0"/>
          </a:p>
        </p:txBody>
      </p:sp>
      <p:pic>
        <p:nvPicPr>
          <p:cNvPr id="4" name="3 Resim"/>
          <p:cNvPicPr/>
          <p:nvPr/>
        </p:nvPicPr>
        <p:blipFill>
          <a:blip r:embed="rId2"/>
          <a:srcRect/>
          <a:stretch>
            <a:fillRect/>
          </a:stretch>
        </p:blipFill>
        <p:spPr bwMode="auto">
          <a:xfrm>
            <a:off x="714348" y="1428736"/>
            <a:ext cx="4572032" cy="1643074"/>
          </a:xfrm>
          <a:prstGeom prst="rect">
            <a:avLst/>
          </a:prstGeom>
          <a:noFill/>
          <a:ln w="9525">
            <a:noFill/>
            <a:miter lim="800000"/>
            <a:headEnd/>
            <a:tailEnd/>
          </a:ln>
        </p:spPr>
      </p:pic>
      <p:sp>
        <p:nvSpPr>
          <p:cNvPr id="5" name="2 İçerik Yer Tutucusu"/>
          <p:cNvSpPr txBox="1">
            <a:spLocks/>
          </p:cNvSpPr>
          <p:nvPr/>
        </p:nvSpPr>
        <p:spPr>
          <a:xfrm>
            <a:off x="609600" y="500042"/>
            <a:ext cx="8229600" cy="857256"/>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Here’s the code that loads the province from the JSON data:</a:t>
            </a:r>
            <a:endParaRPr kumimoji="0" lang="tr-TR"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5 Resim"/>
          <p:cNvPicPr/>
          <p:nvPr/>
        </p:nvPicPr>
        <p:blipFill>
          <a:blip r:embed="rId3"/>
          <a:srcRect/>
          <a:stretch>
            <a:fillRect/>
          </a:stretch>
        </p:blipFill>
        <p:spPr bwMode="auto">
          <a:xfrm>
            <a:off x="714348" y="4500570"/>
            <a:ext cx="4357718" cy="1915795"/>
          </a:xfrm>
          <a:prstGeom prst="rect">
            <a:avLst/>
          </a:prstGeom>
          <a:noFill/>
          <a:ln w="9525">
            <a:noFill/>
            <a:miter lim="800000"/>
            <a:headEnd/>
            <a:tailEnd/>
          </a:ln>
        </p:spPr>
      </p:pic>
      <p:sp>
        <p:nvSpPr>
          <p:cNvPr id="7" name="6 Slayt Numarası Yer Tutucusu"/>
          <p:cNvSpPr>
            <a:spLocks noGrp="1"/>
          </p:cNvSpPr>
          <p:nvPr>
            <p:ph type="sldNum" sz="quarter" idx="12"/>
          </p:nvPr>
        </p:nvSpPr>
        <p:spPr/>
        <p:txBody>
          <a:bodyPr/>
          <a:lstStyle/>
          <a:p>
            <a:fld id="{353E4F1B-C057-498B-B768-02C20A166995}" type="slidenum">
              <a:rPr lang="tr-TR" smtClean="0"/>
              <a:pPr/>
              <a:t>35</a:t>
            </a:fld>
            <a:endParaRPr lang="tr-TR"/>
          </a:p>
        </p:txBody>
      </p:sp>
      <p:pic>
        <p:nvPicPr>
          <p:cNvPr id="8" name="Picture 2" descr="İTÜNOVA TTO"/>
          <p:cNvPicPr>
            <a:picLocks noChangeAspect="1" noChangeArrowheads="1"/>
          </p:cNvPicPr>
          <p:nvPr/>
        </p:nvPicPr>
        <p:blipFill>
          <a:blip r:embed="rId4"/>
          <a:srcRect/>
          <a:stretch>
            <a:fillRect/>
          </a:stretch>
        </p:blipFill>
        <p:spPr bwMode="auto">
          <a:xfrm>
            <a:off x="7786710" y="0"/>
            <a:ext cx="1214446" cy="428604"/>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00034" y="3429000"/>
            <a:ext cx="8229600" cy="1143008"/>
          </a:xfrm>
        </p:spPr>
        <p:txBody>
          <a:bodyPr>
            <a:normAutofit fontScale="77500" lnSpcReduction="20000"/>
          </a:bodyPr>
          <a:lstStyle/>
          <a:p>
            <a:r>
              <a:rPr lang="en-US" dirty="0" smtClean="0"/>
              <a:t>The setters will be called with strings from the UI containing the numbers, so I need to parse the numbers to use them reliably in calculations.</a:t>
            </a:r>
          </a:p>
          <a:p>
            <a:r>
              <a:rPr lang="en-US" dirty="0" smtClean="0"/>
              <a:t>The producer class is mostly a simple data owner:</a:t>
            </a:r>
            <a:endParaRPr lang="tr-TR" dirty="0" smtClean="0"/>
          </a:p>
        </p:txBody>
      </p:sp>
      <p:pic>
        <p:nvPicPr>
          <p:cNvPr id="4" name="3 Resim"/>
          <p:cNvPicPr/>
          <p:nvPr/>
        </p:nvPicPr>
        <p:blipFill>
          <a:blip r:embed="rId2"/>
          <a:srcRect/>
          <a:stretch>
            <a:fillRect/>
          </a:stretch>
        </p:blipFill>
        <p:spPr bwMode="auto">
          <a:xfrm>
            <a:off x="642910" y="1714488"/>
            <a:ext cx="5357850" cy="1643074"/>
          </a:xfrm>
          <a:prstGeom prst="rect">
            <a:avLst/>
          </a:prstGeom>
          <a:noFill/>
          <a:ln w="9525">
            <a:noFill/>
            <a:miter lim="800000"/>
            <a:headEnd/>
            <a:tailEnd/>
          </a:ln>
        </p:spPr>
      </p:pic>
      <p:sp>
        <p:nvSpPr>
          <p:cNvPr id="5" name="2 İçerik Yer Tutucusu"/>
          <p:cNvSpPr txBox="1">
            <a:spLocks/>
          </p:cNvSpPr>
          <p:nvPr/>
        </p:nvSpPr>
        <p:spPr>
          <a:xfrm>
            <a:off x="609600" y="938194"/>
            <a:ext cx="8229600" cy="857256"/>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The Province class has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accessors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for various data values.</a:t>
            </a:r>
            <a:endParaRPr kumimoji="0" lang="tr-TR"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5 Resim"/>
          <p:cNvPicPr/>
          <p:nvPr/>
        </p:nvPicPr>
        <p:blipFill>
          <a:blip r:embed="rId3"/>
          <a:srcRect/>
          <a:stretch>
            <a:fillRect/>
          </a:stretch>
        </p:blipFill>
        <p:spPr bwMode="auto">
          <a:xfrm>
            <a:off x="785786" y="4572008"/>
            <a:ext cx="5429288" cy="2111829"/>
          </a:xfrm>
          <a:prstGeom prst="rect">
            <a:avLst/>
          </a:prstGeom>
          <a:noFill/>
          <a:ln w="9525">
            <a:noFill/>
            <a:miter lim="800000"/>
            <a:headEnd/>
            <a:tailEnd/>
          </a:ln>
        </p:spPr>
      </p:pic>
      <p:sp>
        <p:nvSpPr>
          <p:cNvPr id="7" name="6 Slayt Numarası Yer Tutucusu"/>
          <p:cNvSpPr>
            <a:spLocks noGrp="1"/>
          </p:cNvSpPr>
          <p:nvPr>
            <p:ph type="sldNum" sz="quarter" idx="12"/>
          </p:nvPr>
        </p:nvSpPr>
        <p:spPr/>
        <p:txBody>
          <a:bodyPr/>
          <a:lstStyle/>
          <a:p>
            <a:fld id="{353E4F1B-C057-498B-B768-02C20A166995}" type="slidenum">
              <a:rPr lang="tr-TR" smtClean="0"/>
              <a:pPr/>
              <a:t>36</a:t>
            </a:fld>
            <a:endParaRPr lang="tr-TR"/>
          </a:p>
        </p:txBody>
      </p:sp>
      <p:pic>
        <p:nvPicPr>
          <p:cNvPr id="8" name="Picture 2" descr="İTÜNOVA TTO"/>
          <p:cNvPicPr>
            <a:picLocks noChangeAspect="1" noChangeArrowheads="1"/>
          </p:cNvPicPr>
          <p:nvPr/>
        </p:nvPicPr>
        <p:blipFill>
          <a:blip r:embed="rId4"/>
          <a:srcRect/>
          <a:stretch>
            <a:fillRect/>
          </a:stretch>
        </p:blipFill>
        <p:spPr bwMode="auto">
          <a:xfrm>
            <a:off x="7786710" y="500042"/>
            <a:ext cx="1214446" cy="428628"/>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85794"/>
            <a:ext cx="8229600" cy="1000132"/>
          </a:xfrm>
        </p:spPr>
        <p:txBody>
          <a:bodyPr/>
          <a:lstStyle/>
          <a:p>
            <a:r>
              <a:rPr lang="en-US" dirty="0" smtClean="0"/>
              <a:t>The way the generation set updates the derived data in the state is ugly and I want to </a:t>
            </a:r>
            <a:r>
              <a:rPr lang="en-US" dirty="0" err="1" smtClean="0"/>
              <a:t>refactor</a:t>
            </a:r>
            <a:r>
              <a:rPr lang="en-US" dirty="0" smtClean="0"/>
              <a:t> it.</a:t>
            </a:r>
            <a:endParaRPr lang="tr-TR" dirty="0"/>
          </a:p>
        </p:txBody>
      </p:sp>
      <p:pic>
        <p:nvPicPr>
          <p:cNvPr id="4" name="3 Resim"/>
          <p:cNvPicPr/>
          <p:nvPr/>
        </p:nvPicPr>
        <p:blipFill>
          <a:blip r:embed="rId2"/>
          <a:srcRect/>
          <a:stretch>
            <a:fillRect/>
          </a:stretch>
        </p:blipFill>
        <p:spPr bwMode="auto">
          <a:xfrm>
            <a:off x="714348" y="1785926"/>
            <a:ext cx="5429288" cy="4429156"/>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fld id="{353E4F1B-C057-498B-B768-02C20A166995}" type="slidenum">
              <a:rPr lang="tr-TR" smtClean="0"/>
              <a:pPr/>
              <a:t>37</a:t>
            </a:fld>
            <a:endParaRPr lang="tr-TR"/>
          </a:p>
        </p:txBody>
      </p:sp>
      <p:pic>
        <p:nvPicPr>
          <p:cNvPr id="6" name="Picture 2" descr="İTÜNOVA TTO"/>
          <p:cNvPicPr>
            <a:picLocks noChangeAspect="1" noChangeArrowheads="1"/>
          </p:cNvPicPr>
          <p:nvPr/>
        </p:nvPicPr>
        <p:blipFill>
          <a:blip r:embed="rId3"/>
          <a:srcRect/>
          <a:stretch>
            <a:fillRect/>
          </a:stretch>
        </p:blipFill>
        <p:spPr bwMode="auto">
          <a:xfrm>
            <a:off x="7643834" y="357166"/>
            <a:ext cx="1214446" cy="428628"/>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 FIRST TEST</a:t>
            </a:r>
            <a:endParaRPr lang="tr-TR" dirty="0"/>
          </a:p>
        </p:txBody>
      </p:sp>
      <p:sp>
        <p:nvSpPr>
          <p:cNvPr id="3" name="2 İçerik Yer Tutucusu"/>
          <p:cNvSpPr>
            <a:spLocks noGrp="1"/>
          </p:cNvSpPr>
          <p:nvPr>
            <p:ph idx="1"/>
          </p:nvPr>
        </p:nvSpPr>
        <p:spPr/>
        <p:txBody>
          <a:bodyPr/>
          <a:lstStyle/>
          <a:p>
            <a:r>
              <a:rPr lang="en-US" dirty="0" smtClean="0"/>
              <a:t>To test this code, I’ll need some sort of testing framework</a:t>
            </a:r>
            <a:r>
              <a:rPr lang="tr-TR" dirty="0" smtClean="0"/>
              <a:t>.</a:t>
            </a:r>
          </a:p>
          <a:p>
            <a:r>
              <a:rPr lang="en-US" dirty="0" smtClean="0"/>
              <a:t>The one I’ll use is Mocha [mocha], which is </a:t>
            </a:r>
            <a:r>
              <a:rPr lang="en-US" dirty="0" err="1" smtClean="0"/>
              <a:t>reasonably</a:t>
            </a:r>
            <a:r>
              <a:rPr lang="en-US" dirty="0" smtClean="0"/>
              <a:t> common and well-regarded.</a:t>
            </a:r>
            <a:endParaRPr lang="tr-TR" dirty="0" smtClean="0"/>
          </a:p>
          <a:p>
            <a:r>
              <a:rPr lang="en-US" dirty="0" smtClean="0"/>
              <a:t> You should be able to adapt, easily enough, a different framework to build similar tests. </a:t>
            </a:r>
            <a:endParaRPr lang="tr-TR" dirty="0" smtClean="0"/>
          </a:p>
          <a:p>
            <a:r>
              <a:rPr lang="en-US" dirty="0" smtClean="0"/>
              <a:t>The key point is that I can quickly see if my tests are all OK.</a:t>
            </a:r>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38</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 FIRST TEST</a:t>
            </a:r>
            <a:endParaRPr lang="tr-TR" dirty="0"/>
          </a:p>
        </p:txBody>
      </p:sp>
      <p:sp>
        <p:nvSpPr>
          <p:cNvPr id="3" name="2 İçerik Yer Tutucusu"/>
          <p:cNvSpPr>
            <a:spLocks noGrp="1"/>
          </p:cNvSpPr>
          <p:nvPr>
            <p:ph idx="1"/>
          </p:nvPr>
        </p:nvSpPr>
        <p:spPr/>
        <p:txBody>
          <a:bodyPr/>
          <a:lstStyle/>
          <a:p>
            <a:r>
              <a:rPr lang="en-US" dirty="0" smtClean="0"/>
              <a:t>Here is a simple test for the shortfall calculation:</a:t>
            </a:r>
            <a:endParaRPr lang="tr-TR" dirty="0" smtClean="0"/>
          </a:p>
          <a:p>
            <a:endParaRPr lang="tr-TR" dirty="0" smtClean="0"/>
          </a:p>
          <a:p>
            <a:endParaRPr lang="tr-TR" dirty="0" smtClean="0"/>
          </a:p>
          <a:p>
            <a:pPr>
              <a:buNone/>
            </a:pPr>
            <a:endParaRPr lang="tr-TR" dirty="0" smtClean="0"/>
          </a:p>
          <a:p>
            <a:endParaRPr lang="tr-TR" dirty="0" smtClean="0"/>
          </a:p>
          <a:p>
            <a:endParaRPr lang="tr-TR" dirty="0" smtClean="0"/>
          </a:p>
          <a:p>
            <a:r>
              <a:rPr lang="en-US" dirty="0" smtClean="0"/>
              <a:t>The Mocha framework divides up the test code into blocks, each grouping together a suite of tests</a:t>
            </a:r>
            <a:r>
              <a:rPr lang="tr-TR" dirty="0" smtClean="0"/>
              <a:t>.</a:t>
            </a:r>
            <a:endParaRPr lang="tr-TR" dirty="0"/>
          </a:p>
        </p:txBody>
      </p:sp>
      <p:pic>
        <p:nvPicPr>
          <p:cNvPr id="4" name="3 Resim"/>
          <p:cNvPicPr/>
          <p:nvPr/>
        </p:nvPicPr>
        <p:blipFill>
          <a:blip r:embed="rId2"/>
          <a:srcRect/>
          <a:stretch>
            <a:fillRect/>
          </a:stretch>
        </p:blipFill>
        <p:spPr bwMode="auto">
          <a:xfrm>
            <a:off x="785786" y="2786058"/>
            <a:ext cx="4286280" cy="1571636"/>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fld id="{353E4F1B-C057-498B-B768-02C20A166995}" type="slidenum">
              <a:rPr lang="tr-TR" smtClean="0"/>
              <a:pPr/>
              <a:t>39</a:t>
            </a:fld>
            <a:endParaRPr lang="tr-TR"/>
          </a:p>
        </p:txBody>
      </p:sp>
      <p:pic>
        <p:nvPicPr>
          <p:cNvPr id="6" name="Picture 2" descr="İTÜNOVA TTO"/>
          <p:cNvPicPr>
            <a:picLocks noChangeAspect="1" noChangeArrowheads="1"/>
          </p:cNvPicPr>
          <p:nvPr/>
        </p:nvPicPr>
        <p:blipFill>
          <a:blip r:embed="rId3"/>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BAD SMELLS IN CODE</a:t>
            </a:r>
            <a:endParaRPr lang="tr-TR" dirty="0"/>
          </a:p>
        </p:txBody>
      </p:sp>
      <p:sp>
        <p:nvSpPr>
          <p:cNvPr id="3" name="2 İçerik Yer Tutucusu"/>
          <p:cNvSpPr>
            <a:spLocks noGrp="1"/>
          </p:cNvSpPr>
          <p:nvPr>
            <p:ph idx="1"/>
          </p:nvPr>
        </p:nvSpPr>
        <p:spPr/>
        <p:txBody>
          <a:bodyPr/>
          <a:lstStyle/>
          <a:p>
            <a:r>
              <a:rPr lang="en-US" dirty="0" smtClean="0"/>
              <a:t>Bad Smell is a term that has been used for messy or dirty coding, this term says there is part of the code which needs to be clean in term of future</a:t>
            </a:r>
            <a:r>
              <a:rPr lang="tr-TR" dirty="0" smtClean="0"/>
              <a:t>.</a:t>
            </a:r>
          </a:p>
          <a:p>
            <a:r>
              <a:rPr lang="en-US" dirty="0" smtClean="0"/>
              <a:t>The code we</a:t>
            </a:r>
            <a:r>
              <a:rPr lang="tr-TR" dirty="0" smtClean="0"/>
              <a:t> a</a:t>
            </a:r>
            <a:r>
              <a:rPr lang="en-US" dirty="0" smtClean="0"/>
              <a:t>re working on may have some nasty smells that make us feel the need to </a:t>
            </a:r>
            <a:r>
              <a:rPr lang="en-US" dirty="0" err="1" smtClean="0"/>
              <a:t>refactor</a:t>
            </a:r>
            <a:r>
              <a:rPr lang="en-US" dirty="0" smtClean="0"/>
              <a:t>.</a:t>
            </a:r>
          </a:p>
          <a:p>
            <a:r>
              <a:rPr lang="en-US" dirty="0" smtClean="0"/>
              <a:t>These odors usually do not prevent the program from running, but they indicate weaknesses in the project that can slow down development and increase the risk of future errors or failures.</a:t>
            </a:r>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4</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 FIRST TEST</a:t>
            </a:r>
            <a:endParaRPr lang="tr-TR" dirty="0"/>
          </a:p>
        </p:txBody>
      </p:sp>
      <p:sp>
        <p:nvSpPr>
          <p:cNvPr id="3" name="2 İçerik Yer Tutucusu"/>
          <p:cNvSpPr>
            <a:spLocks noGrp="1"/>
          </p:cNvSpPr>
          <p:nvPr>
            <p:ph idx="1"/>
          </p:nvPr>
        </p:nvSpPr>
        <p:spPr>
          <a:xfrm>
            <a:off x="457200" y="1935480"/>
            <a:ext cx="8229600" cy="2136462"/>
          </a:xfrm>
        </p:spPr>
        <p:txBody>
          <a:bodyPr>
            <a:normAutofit fontScale="85000" lnSpcReduction="20000"/>
          </a:bodyPr>
          <a:lstStyle/>
          <a:p>
            <a:r>
              <a:rPr lang="en-US" dirty="0" smtClean="0"/>
              <a:t>When I write a test against existing code like this, it’s nice to see that all is well—but I’m naturally skeptical. Particularly, once I have a lot of tests running, I’m always nervous that a test isn’t really exercising the code the way I think it is, and thus won’t catch a bug when I need it to. So I like to see every test fail at least once when I write it. My favorite way of doing that is to temporarily inject a fault into the code, for example: </a:t>
            </a:r>
            <a:endParaRPr lang="tr-TR" dirty="0"/>
          </a:p>
        </p:txBody>
      </p:sp>
      <p:pic>
        <p:nvPicPr>
          <p:cNvPr id="4" name="3 Resim"/>
          <p:cNvPicPr/>
          <p:nvPr/>
        </p:nvPicPr>
        <p:blipFill>
          <a:blip r:embed="rId2"/>
          <a:srcRect/>
          <a:stretch>
            <a:fillRect/>
          </a:stretch>
        </p:blipFill>
        <p:spPr bwMode="auto">
          <a:xfrm>
            <a:off x="500034" y="4000504"/>
            <a:ext cx="3786214" cy="2000264"/>
          </a:xfrm>
          <a:prstGeom prst="rect">
            <a:avLst/>
          </a:prstGeom>
          <a:noFill/>
          <a:ln w="9525">
            <a:noFill/>
            <a:miter lim="800000"/>
            <a:headEnd/>
            <a:tailEnd/>
          </a:ln>
        </p:spPr>
      </p:pic>
      <p:pic>
        <p:nvPicPr>
          <p:cNvPr id="5" name="4 Resim"/>
          <p:cNvPicPr/>
          <p:nvPr/>
        </p:nvPicPr>
        <p:blipFill>
          <a:blip r:embed="rId3"/>
          <a:srcRect/>
          <a:stretch>
            <a:fillRect/>
          </a:stretch>
        </p:blipFill>
        <p:spPr bwMode="auto">
          <a:xfrm>
            <a:off x="4572000" y="4071942"/>
            <a:ext cx="3857652" cy="2000264"/>
          </a:xfrm>
          <a:prstGeom prst="rect">
            <a:avLst/>
          </a:prstGeom>
          <a:noFill/>
          <a:ln w="9525">
            <a:noFill/>
            <a:miter lim="800000"/>
            <a:headEnd/>
            <a:tailEnd/>
          </a:ln>
        </p:spPr>
      </p:pic>
      <p:sp>
        <p:nvSpPr>
          <p:cNvPr id="6" name="5 Slayt Numarası Yer Tutucusu"/>
          <p:cNvSpPr>
            <a:spLocks noGrp="1"/>
          </p:cNvSpPr>
          <p:nvPr>
            <p:ph type="sldNum" sz="quarter" idx="12"/>
          </p:nvPr>
        </p:nvSpPr>
        <p:spPr/>
        <p:txBody>
          <a:bodyPr/>
          <a:lstStyle/>
          <a:p>
            <a:fld id="{353E4F1B-C057-498B-B768-02C20A166995}" type="slidenum">
              <a:rPr lang="tr-TR" smtClean="0"/>
              <a:pPr/>
              <a:t>40</a:t>
            </a:fld>
            <a:endParaRPr lang="tr-TR"/>
          </a:p>
        </p:txBody>
      </p:sp>
      <p:pic>
        <p:nvPicPr>
          <p:cNvPr id="7" name="Picture 2" descr="İTÜNOVA TTO"/>
          <p:cNvPicPr>
            <a:picLocks noChangeAspect="1" noChangeArrowheads="1"/>
          </p:cNvPicPr>
          <p:nvPr/>
        </p:nvPicPr>
        <p:blipFill>
          <a:blip r:embed="rId4"/>
          <a:srcRect/>
          <a:stretch>
            <a:fillRect/>
          </a:stretch>
        </p:blipFill>
        <p:spPr bwMode="auto">
          <a:xfrm>
            <a:off x="7715272" y="642918"/>
            <a:ext cx="1214446" cy="428628"/>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 FIRST TEST</a:t>
            </a:r>
            <a:endParaRPr lang="tr-TR" dirty="0"/>
          </a:p>
        </p:txBody>
      </p:sp>
      <p:sp>
        <p:nvSpPr>
          <p:cNvPr id="3" name="2 İçerik Yer Tutucusu"/>
          <p:cNvSpPr>
            <a:spLocks noGrp="1"/>
          </p:cNvSpPr>
          <p:nvPr>
            <p:ph idx="1"/>
          </p:nvPr>
        </p:nvSpPr>
        <p:spPr/>
        <p:txBody>
          <a:bodyPr/>
          <a:lstStyle/>
          <a:p>
            <a:r>
              <a:rPr lang="en-US" dirty="0" smtClean="0"/>
              <a:t>In a real system, I might have </a:t>
            </a:r>
            <a:r>
              <a:rPr lang="en-US" dirty="0" err="1" smtClean="0"/>
              <a:t>thousands</a:t>
            </a:r>
            <a:r>
              <a:rPr lang="en-US" dirty="0" smtClean="0"/>
              <a:t> of tests. A good test framework allows me to run them easily and to quickly see if any have failed. This simple feedback is essential to self-testing code. When I work, I’ll be running tests very frequently—checking progress with new code or checking for mistakes with refactoring.</a:t>
            </a:r>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41</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572396" y="714356"/>
            <a:ext cx="1214446" cy="428628"/>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785794"/>
            <a:ext cx="8229600" cy="2571768"/>
          </a:xfrm>
        </p:spPr>
        <p:txBody>
          <a:bodyPr>
            <a:normAutofit/>
          </a:bodyPr>
          <a:lstStyle/>
          <a:p>
            <a:r>
              <a:rPr lang="en-US" dirty="0" smtClean="0"/>
              <a:t>The Mocha framework can use different libraries, which it calls assertion libraries, to verify the fixture for a test. </a:t>
            </a:r>
            <a:endParaRPr lang="tr-TR" dirty="0" smtClean="0"/>
          </a:p>
          <a:p>
            <a:r>
              <a:rPr lang="en-US" dirty="0" smtClean="0"/>
              <a:t>The one I’m using at the moment is </a:t>
            </a:r>
            <a:r>
              <a:rPr lang="en-US" dirty="0" err="1" smtClean="0"/>
              <a:t>Chai</a:t>
            </a:r>
            <a:r>
              <a:rPr lang="en-US" dirty="0" smtClean="0"/>
              <a:t> [</a:t>
            </a:r>
            <a:r>
              <a:rPr lang="en-US" dirty="0" err="1" smtClean="0"/>
              <a:t>chai</a:t>
            </a:r>
            <a:r>
              <a:rPr lang="en-US" dirty="0" smtClean="0"/>
              <a:t>]. </a:t>
            </a:r>
            <a:r>
              <a:rPr lang="en-US" dirty="0" err="1" smtClean="0"/>
              <a:t>Chai</a:t>
            </a:r>
            <a:r>
              <a:rPr lang="en-US" dirty="0" smtClean="0"/>
              <a:t> allows me to write my validations either using an “assert” style:</a:t>
            </a:r>
            <a:endParaRPr lang="tr-TR" dirty="0"/>
          </a:p>
        </p:txBody>
      </p:sp>
      <p:pic>
        <p:nvPicPr>
          <p:cNvPr id="4" name="3 Resim"/>
          <p:cNvPicPr/>
          <p:nvPr/>
        </p:nvPicPr>
        <p:blipFill>
          <a:blip r:embed="rId2"/>
          <a:srcRect/>
          <a:stretch>
            <a:fillRect/>
          </a:stretch>
        </p:blipFill>
        <p:spPr bwMode="auto">
          <a:xfrm>
            <a:off x="1857356" y="3357562"/>
            <a:ext cx="4214842" cy="2786082"/>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fld id="{353E4F1B-C057-498B-B768-02C20A166995}" type="slidenum">
              <a:rPr lang="tr-TR" smtClean="0"/>
              <a:pPr/>
              <a:t>42</a:t>
            </a:fld>
            <a:endParaRPr lang="tr-TR"/>
          </a:p>
        </p:txBody>
      </p:sp>
      <p:pic>
        <p:nvPicPr>
          <p:cNvPr id="6" name="Picture 2" descr="İTÜNOVA TTO"/>
          <p:cNvPicPr>
            <a:picLocks noChangeAspect="1" noChangeArrowheads="1"/>
          </p:cNvPicPr>
          <p:nvPr/>
        </p:nvPicPr>
        <p:blipFill>
          <a:blip r:embed="rId3"/>
          <a:srcRect/>
          <a:stretch>
            <a:fillRect/>
          </a:stretch>
        </p:blipFill>
        <p:spPr bwMode="auto">
          <a:xfrm>
            <a:off x="7643834" y="357166"/>
            <a:ext cx="1214446" cy="428628"/>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ADD ANOTHER TEST</a:t>
            </a:r>
            <a:endParaRPr lang="tr-TR" dirty="0"/>
          </a:p>
        </p:txBody>
      </p:sp>
      <p:sp>
        <p:nvSpPr>
          <p:cNvPr id="3" name="2 İçerik Yer Tutucusu"/>
          <p:cNvSpPr>
            <a:spLocks noGrp="1"/>
          </p:cNvSpPr>
          <p:nvPr>
            <p:ph idx="1"/>
          </p:nvPr>
        </p:nvSpPr>
        <p:spPr>
          <a:xfrm>
            <a:off x="457200" y="1935480"/>
            <a:ext cx="8229600" cy="1493520"/>
          </a:xfrm>
        </p:spPr>
        <p:txBody>
          <a:bodyPr>
            <a:normAutofit/>
          </a:bodyPr>
          <a:lstStyle/>
          <a:p>
            <a:r>
              <a:rPr lang="en-US" dirty="0" smtClean="0"/>
              <a:t>I will start by hitting the other main output of this code, namely the profit calculation.</a:t>
            </a:r>
          </a:p>
          <a:p>
            <a:r>
              <a:rPr lang="en-US" dirty="0" smtClean="0"/>
              <a:t>  Again, I'll do a basic test for profit on my first fixture.</a:t>
            </a:r>
            <a:endParaRPr lang="tr-TR" dirty="0"/>
          </a:p>
        </p:txBody>
      </p:sp>
      <p:pic>
        <p:nvPicPr>
          <p:cNvPr id="4" name="3 Resim"/>
          <p:cNvPicPr/>
          <p:nvPr/>
        </p:nvPicPr>
        <p:blipFill>
          <a:blip r:embed="rId2"/>
          <a:srcRect/>
          <a:stretch>
            <a:fillRect/>
          </a:stretch>
        </p:blipFill>
        <p:spPr bwMode="auto">
          <a:xfrm>
            <a:off x="1071538" y="3357562"/>
            <a:ext cx="3429024" cy="2000264"/>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fld id="{353E4F1B-C057-498B-B768-02C20A166995}" type="slidenum">
              <a:rPr lang="tr-TR" smtClean="0"/>
              <a:pPr/>
              <a:t>43</a:t>
            </a:fld>
            <a:endParaRPr lang="tr-TR"/>
          </a:p>
        </p:txBody>
      </p:sp>
      <p:pic>
        <p:nvPicPr>
          <p:cNvPr id="6" name="Picture 2" descr="İTÜNOVA TTO"/>
          <p:cNvPicPr>
            <a:picLocks noChangeAspect="1" noChangeArrowheads="1"/>
          </p:cNvPicPr>
          <p:nvPr/>
        </p:nvPicPr>
        <p:blipFill>
          <a:blip r:embed="rId3"/>
          <a:srcRect/>
          <a:stretch>
            <a:fillRect/>
          </a:stretch>
        </p:blipFill>
        <p:spPr bwMode="auto">
          <a:xfrm>
            <a:off x="7715272" y="642918"/>
            <a:ext cx="1214446" cy="428628"/>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8596" y="3500438"/>
            <a:ext cx="8229600" cy="1571636"/>
          </a:xfrm>
        </p:spPr>
        <p:txBody>
          <a:bodyPr>
            <a:normAutofit fontScale="70000" lnSpcReduction="20000"/>
          </a:bodyPr>
          <a:lstStyle/>
          <a:p>
            <a:r>
              <a:rPr lang="en-US" dirty="0" smtClean="0"/>
              <a:t> The const keyword in JavaScript only</a:t>
            </a:r>
            <a:r>
              <a:rPr lang="tr-TR" dirty="0" smtClean="0"/>
              <a:t> </a:t>
            </a:r>
            <a:r>
              <a:rPr lang="en-US" dirty="0" smtClean="0"/>
              <a:t>means the reference to </a:t>
            </a:r>
            <a:r>
              <a:rPr lang="en-US" dirty="0" err="1" smtClean="0"/>
              <a:t>asia</a:t>
            </a:r>
            <a:r>
              <a:rPr lang="en-US" dirty="0" smtClean="0"/>
              <a:t> is constant, not the content of that object. Should a</a:t>
            </a:r>
            <a:r>
              <a:rPr lang="tr-TR" dirty="0" smtClean="0"/>
              <a:t> </a:t>
            </a:r>
            <a:r>
              <a:rPr lang="en-US" dirty="0" smtClean="0"/>
              <a:t>future test change that common object, I</a:t>
            </a:r>
            <a:r>
              <a:rPr lang="tr-TR" dirty="0" smtClean="0"/>
              <a:t> </a:t>
            </a:r>
            <a:r>
              <a:rPr lang="tr-TR" dirty="0" err="1" smtClean="0"/>
              <a:t>wi</a:t>
            </a:r>
            <a:r>
              <a:rPr lang="en-US" dirty="0" err="1" smtClean="0"/>
              <a:t>ll</a:t>
            </a:r>
            <a:r>
              <a:rPr lang="en-US" dirty="0" smtClean="0"/>
              <a:t> end up with intermittent test failures</a:t>
            </a:r>
            <a:r>
              <a:rPr lang="tr-TR" dirty="0" smtClean="0"/>
              <a:t> </a:t>
            </a:r>
            <a:r>
              <a:rPr lang="en-US" dirty="0" smtClean="0"/>
              <a:t>due to tests interacting through the shared fixture, yielding different results depending on what order the tests are run in. </a:t>
            </a:r>
            <a:endParaRPr lang="tr-TR" dirty="0" smtClean="0"/>
          </a:p>
          <a:p>
            <a:r>
              <a:rPr lang="en-US" dirty="0" smtClean="0"/>
              <a:t>Instead, I prefer to do this:</a:t>
            </a:r>
            <a:endParaRPr lang="tr-TR" dirty="0"/>
          </a:p>
        </p:txBody>
      </p:sp>
      <p:pic>
        <p:nvPicPr>
          <p:cNvPr id="4" name="3 Resim"/>
          <p:cNvPicPr/>
          <p:nvPr/>
        </p:nvPicPr>
        <p:blipFill>
          <a:blip r:embed="rId2"/>
          <a:srcRect/>
          <a:stretch>
            <a:fillRect/>
          </a:stretch>
        </p:blipFill>
        <p:spPr bwMode="auto">
          <a:xfrm>
            <a:off x="642910" y="1571612"/>
            <a:ext cx="5072098" cy="1857388"/>
          </a:xfrm>
          <a:prstGeom prst="rect">
            <a:avLst/>
          </a:prstGeom>
          <a:noFill/>
          <a:ln w="9525">
            <a:noFill/>
            <a:miter lim="800000"/>
            <a:headEnd/>
            <a:tailEnd/>
          </a:ln>
        </p:spPr>
      </p:pic>
      <p:sp>
        <p:nvSpPr>
          <p:cNvPr id="5" name="2 İçerik Yer Tutucusu"/>
          <p:cNvSpPr txBox="1">
            <a:spLocks/>
          </p:cNvSpPr>
          <p:nvPr/>
        </p:nvSpPr>
        <p:spPr>
          <a:xfrm>
            <a:off x="609600" y="1009632"/>
            <a:ext cx="8229600" cy="500066"/>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One option is to raise the constant to the outer scope.</a:t>
            </a:r>
            <a:endParaRPr kumimoji="0" lang="tr-TR"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7 Resim"/>
          <p:cNvPicPr/>
          <p:nvPr/>
        </p:nvPicPr>
        <p:blipFill>
          <a:blip r:embed="rId3"/>
          <a:srcRect/>
          <a:stretch>
            <a:fillRect/>
          </a:stretch>
        </p:blipFill>
        <p:spPr bwMode="auto">
          <a:xfrm>
            <a:off x="4143372" y="4572008"/>
            <a:ext cx="3071834" cy="1928826"/>
          </a:xfrm>
          <a:prstGeom prst="rect">
            <a:avLst/>
          </a:prstGeom>
          <a:noFill/>
          <a:ln w="9525">
            <a:noFill/>
            <a:miter lim="800000"/>
            <a:headEnd/>
            <a:tailEnd/>
          </a:ln>
        </p:spPr>
      </p:pic>
      <p:sp>
        <p:nvSpPr>
          <p:cNvPr id="9" name="8 Slayt Numarası Yer Tutucusu"/>
          <p:cNvSpPr>
            <a:spLocks noGrp="1"/>
          </p:cNvSpPr>
          <p:nvPr>
            <p:ph type="sldNum" sz="quarter" idx="12"/>
          </p:nvPr>
        </p:nvSpPr>
        <p:spPr/>
        <p:txBody>
          <a:bodyPr/>
          <a:lstStyle/>
          <a:p>
            <a:fld id="{353E4F1B-C057-498B-B768-02C20A166995}" type="slidenum">
              <a:rPr lang="tr-TR" smtClean="0"/>
              <a:pPr/>
              <a:t>44</a:t>
            </a:fld>
            <a:endParaRPr lang="tr-TR"/>
          </a:p>
        </p:txBody>
      </p:sp>
      <p:pic>
        <p:nvPicPr>
          <p:cNvPr id="10" name="Picture 2" descr="İTÜNOVA TTO"/>
          <p:cNvPicPr>
            <a:picLocks noChangeAspect="1" noChangeArrowheads="1"/>
          </p:cNvPicPr>
          <p:nvPr/>
        </p:nvPicPr>
        <p:blipFill>
          <a:blip r:embed="rId4"/>
          <a:srcRect/>
          <a:stretch>
            <a:fillRect/>
          </a:stretch>
        </p:blipFill>
        <p:spPr bwMode="auto">
          <a:xfrm>
            <a:off x="7715272" y="642918"/>
            <a:ext cx="1214446" cy="428628"/>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85728"/>
            <a:ext cx="8229600" cy="785818"/>
          </a:xfrm>
        </p:spPr>
        <p:txBody>
          <a:bodyPr>
            <a:normAutofit fontScale="90000"/>
          </a:bodyPr>
          <a:lstStyle/>
          <a:p>
            <a:r>
              <a:rPr lang="tr-TR" dirty="0" smtClean="0"/>
              <a:t>PROBING THE BOUNDARIES</a:t>
            </a:r>
            <a:endParaRPr lang="tr-TR" dirty="0"/>
          </a:p>
        </p:txBody>
      </p:sp>
      <p:sp>
        <p:nvSpPr>
          <p:cNvPr id="3" name="2 İçerik Yer Tutucusu"/>
          <p:cNvSpPr>
            <a:spLocks noGrp="1"/>
          </p:cNvSpPr>
          <p:nvPr>
            <p:ph idx="1"/>
          </p:nvPr>
        </p:nvSpPr>
        <p:spPr>
          <a:xfrm>
            <a:off x="457200" y="1071546"/>
            <a:ext cx="8229600" cy="1143008"/>
          </a:xfrm>
        </p:spPr>
        <p:txBody>
          <a:bodyPr>
            <a:normAutofit fontScale="92500" lnSpcReduction="10000"/>
          </a:bodyPr>
          <a:lstStyle/>
          <a:p>
            <a:r>
              <a:rPr lang="en-US" dirty="0" smtClean="0"/>
              <a:t>Whenever I have a collection of something, such as producers in this example, I like to see what happens when it’s empty</a:t>
            </a:r>
            <a:r>
              <a:rPr lang="tr-TR" dirty="0" smtClean="0"/>
              <a:t>.</a:t>
            </a:r>
            <a:endParaRPr lang="tr-TR" dirty="0"/>
          </a:p>
        </p:txBody>
      </p:sp>
      <p:pic>
        <p:nvPicPr>
          <p:cNvPr id="4" name="3 Resim"/>
          <p:cNvPicPr/>
          <p:nvPr/>
        </p:nvPicPr>
        <p:blipFill>
          <a:blip r:embed="rId2"/>
          <a:srcRect/>
          <a:stretch>
            <a:fillRect/>
          </a:stretch>
        </p:blipFill>
        <p:spPr bwMode="auto">
          <a:xfrm>
            <a:off x="642910" y="2285992"/>
            <a:ext cx="3000396" cy="3714776"/>
          </a:xfrm>
          <a:prstGeom prst="rect">
            <a:avLst/>
          </a:prstGeom>
          <a:noFill/>
          <a:ln w="9525">
            <a:noFill/>
            <a:miter lim="800000"/>
            <a:headEnd/>
            <a:tailEnd/>
          </a:ln>
        </p:spPr>
      </p:pic>
      <p:pic>
        <p:nvPicPr>
          <p:cNvPr id="5" name="4 Resim"/>
          <p:cNvPicPr/>
          <p:nvPr/>
        </p:nvPicPr>
        <p:blipFill>
          <a:blip r:embed="rId3"/>
          <a:srcRect/>
          <a:stretch>
            <a:fillRect/>
          </a:stretch>
        </p:blipFill>
        <p:spPr bwMode="auto">
          <a:xfrm>
            <a:off x="3786182" y="2357430"/>
            <a:ext cx="2428892" cy="1571636"/>
          </a:xfrm>
          <a:prstGeom prst="rect">
            <a:avLst/>
          </a:prstGeom>
          <a:noFill/>
          <a:ln w="9525">
            <a:noFill/>
            <a:miter lim="800000"/>
            <a:headEnd/>
            <a:tailEnd/>
          </a:ln>
        </p:spPr>
      </p:pic>
      <p:pic>
        <p:nvPicPr>
          <p:cNvPr id="6" name="5 Resim"/>
          <p:cNvPicPr/>
          <p:nvPr/>
        </p:nvPicPr>
        <p:blipFill>
          <a:blip r:embed="rId4"/>
          <a:srcRect/>
          <a:stretch>
            <a:fillRect/>
          </a:stretch>
        </p:blipFill>
        <p:spPr bwMode="auto">
          <a:xfrm>
            <a:off x="5286380" y="4071942"/>
            <a:ext cx="2571768" cy="1571636"/>
          </a:xfrm>
          <a:prstGeom prst="rect">
            <a:avLst/>
          </a:prstGeom>
          <a:noFill/>
          <a:ln w="9525">
            <a:noFill/>
            <a:miter lim="800000"/>
            <a:headEnd/>
            <a:tailEnd/>
          </a:ln>
        </p:spPr>
      </p:pic>
      <p:sp>
        <p:nvSpPr>
          <p:cNvPr id="7" name="6 Slayt Numarası Yer Tutucusu"/>
          <p:cNvSpPr>
            <a:spLocks noGrp="1"/>
          </p:cNvSpPr>
          <p:nvPr>
            <p:ph type="sldNum" sz="quarter" idx="12"/>
          </p:nvPr>
        </p:nvSpPr>
        <p:spPr/>
        <p:txBody>
          <a:bodyPr/>
          <a:lstStyle/>
          <a:p>
            <a:fld id="{353E4F1B-C057-498B-B768-02C20A166995}" type="slidenum">
              <a:rPr lang="tr-TR" smtClean="0"/>
              <a:pPr/>
              <a:t>45</a:t>
            </a:fld>
            <a:endParaRPr lang="tr-TR"/>
          </a:p>
        </p:txBody>
      </p:sp>
      <p:pic>
        <p:nvPicPr>
          <p:cNvPr id="8" name="Picture 2" descr="İTÜNOVA TTO"/>
          <p:cNvPicPr>
            <a:picLocks noChangeAspect="1" noChangeArrowheads="1"/>
          </p:cNvPicPr>
          <p:nvPr/>
        </p:nvPicPr>
        <p:blipFill>
          <a:blip r:embed="rId5"/>
          <a:srcRect/>
          <a:stretch>
            <a:fillRect/>
          </a:stretch>
        </p:blipFill>
        <p:spPr bwMode="auto">
          <a:xfrm>
            <a:off x="7643834" y="500042"/>
            <a:ext cx="1214446" cy="428628"/>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PROBING THE BOUNDARIES</a:t>
            </a:r>
            <a:endParaRPr lang="tr-TR" dirty="0"/>
          </a:p>
        </p:txBody>
      </p:sp>
      <p:pic>
        <p:nvPicPr>
          <p:cNvPr id="4" name="3 Resim"/>
          <p:cNvPicPr/>
          <p:nvPr/>
        </p:nvPicPr>
        <p:blipFill>
          <a:blip r:embed="rId2"/>
          <a:srcRect/>
          <a:stretch>
            <a:fillRect/>
          </a:stretch>
        </p:blipFill>
        <p:spPr bwMode="auto">
          <a:xfrm>
            <a:off x="785786" y="2214554"/>
            <a:ext cx="2928958" cy="3500462"/>
          </a:xfrm>
          <a:prstGeom prst="rect">
            <a:avLst/>
          </a:prstGeom>
          <a:noFill/>
          <a:ln w="9525">
            <a:noFill/>
            <a:miter lim="800000"/>
            <a:headEnd/>
            <a:tailEnd/>
          </a:ln>
        </p:spPr>
      </p:pic>
      <p:pic>
        <p:nvPicPr>
          <p:cNvPr id="5" name="4 Resim"/>
          <p:cNvPicPr/>
          <p:nvPr/>
        </p:nvPicPr>
        <p:blipFill>
          <a:blip r:embed="rId3"/>
          <a:srcRect/>
          <a:stretch>
            <a:fillRect/>
          </a:stretch>
        </p:blipFill>
        <p:spPr bwMode="auto">
          <a:xfrm>
            <a:off x="4857752" y="2786058"/>
            <a:ext cx="2955290" cy="1382395"/>
          </a:xfrm>
          <a:prstGeom prst="rect">
            <a:avLst/>
          </a:prstGeom>
          <a:noFill/>
          <a:ln w="9525">
            <a:noFill/>
            <a:miter lim="800000"/>
            <a:headEnd/>
            <a:tailEnd/>
          </a:ln>
        </p:spPr>
      </p:pic>
      <p:sp>
        <p:nvSpPr>
          <p:cNvPr id="6" name="5 Slayt Numarası Yer Tutucusu"/>
          <p:cNvSpPr>
            <a:spLocks noGrp="1"/>
          </p:cNvSpPr>
          <p:nvPr>
            <p:ph type="sldNum" sz="quarter" idx="12"/>
          </p:nvPr>
        </p:nvSpPr>
        <p:spPr/>
        <p:txBody>
          <a:bodyPr/>
          <a:lstStyle/>
          <a:p>
            <a:fld id="{353E4F1B-C057-498B-B768-02C20A166995}" type="slidenum">
              <a:rPr lang="tr-TR" smtClean="0"/>
              <a:pPr/>
              <a:t>46</a:t>
            </a:fld>
            <a:endParaRPr lang="tr-TR"/>
          </a:p>
        </p:txBody>
      </p:sp>
      <p:pic>
        <p:nvPicPr>
          <p:cNvPr id="7" name="Picture 2" descr="İTÜNOVA TTO"/>
          <p:cNvPicPr>
            <a:picLocks noChangeAspect="1" noChangeArrowheads="1"/>
          </p:cNvPicPr>
          <p:nvPr/>
        </p:nvPicPr>
        <p:blipFill>
          <a:blip r:embed="rId4"/>
          <a:srcRect/>
          <a:stretch>
            <a:fillRect/>
          </a:stretch>
        </p:blipFill>
        <p:spPr bwMode="auto">
          <a:xfrm>
            <a:off x="7643834" y="642918"/>
            <a:ext cx="1214446" cy="428628"/>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INTRODUCING THE CATALOG</a:t>
            </a:r>
            <a:endParaRPr lang="tr-TR" dirty="0"/>
          </a:p>
        </p:txBody>
      </p:sp>
      <p:sp>
        <p:nvSpPr>
          <p:cNvPr id="3" name="2 İçerik Yer Tutucusu"/>
          <p:cNvSpPr>
            <a:spLocks noGrp="1"/>
          </p:cNvSpPr>
          <p:nvPr>
            <p:ph idx="1"/>
          </p:nvPr>
        </p:nvSpPr>
        <p:spPr/>
        <p:txBody>
          <a:bodyPr>
            <a:normAutofit fontScale="85000" lnSpcReduction="10000"/>
          </a:bodyPr>
          <a:lstStyle/>
          <a:p>
            <a:r>
              <a:rPr lang="en-US" dirty="0" smtClean="0"/>
              <a:t>Each refactoring has five parts, as follows:</a:t>
            </a:r>
          </a:p>
          <a:p>
            <a:r>
              <a:rPr lang="en-US" dirty="0" smtClean="0"/>
              <a:t>I begin with a name. The name is important to building a vocabulary of </a:t>
            </a:r>
            <a:r>
              <a:rPr lang="en-US" dirty="0" err="1" smtClean="0"/>
              <a:t>refactorings</a:t>
            </a:r>
            <a:r>
              <a:rPr lang="en-US" dirty="0" smtClean="0"/>
              <a:t>. </a:t>
            </a:r>
            <a:r>
              <a:rPr lang="en-US" dirty="0" err="1" smtClean="0"/>
              <a:t>Refactorings</a:t>
            </a:r>
            <a:r>
              <a:rPr lang="en-US" dirty="0" smtClean="0"/>
              <a:t> often go by different names now, so I also list any aliases that seem to be common.</a:t>
            </a:r>
          </a:p>
          <a:p>
            <a:r>
              <a:rPr lang="en-US" dirty="0" smtClean="0"/>
              <a:t>I follow the name with a short sketch of the refactoring.</a:t>
            </a:r>
          </a:p>
          <a:p>
            <a:r>
              <a:rPr lang="en-US" dirty="0" smtClean="0"/>
              <a:t>This helps you find a refactoring more quickly.</a:t>
            </a:r>
          </a:p>
          <a:p>
            <a:r>
              <a:rPr lang="en-US" dirty="0" smtClean="0"/>
              <a:t>The motivation describes why the refactoring </a:t>
            </a:r>
            <a:r>
              <a:rPr lang="tr-TR" dirty="0" smtClean="0"/>
              <a:t> </a:t>
            </a:r>
            <a:r>
              <a:rPr lang="en-US" dirty="0" smtClean="0"/>
              <a:t>should be done and describes circumstances in which it shouldn’t be done.</a:t>
            </a:r>
          </a:p>
          <a:p>
            <a:r>
              <a:rPr lang="en-US" dirty="0" smtClean="0"/>
              <a:t>The mechanics are a concise, step-by-step description of how to carry out the refactoring.</a:t>
            </a:r>
          </a:p>
          <a:p>
            <a:r>
              <a:rPr lang="en-US" dirty="0" smtClean="0"/>
              <a:t>The examples show a very simple use of the refactoring to illustrate how it works.</a:t>
            </a:r>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47</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643834" y="714356"/>
            <a:ext cx="1214446" cy="428628"/>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SOURCE</a:t>
            </a:r>
            <a:endParaRPr lang="tr-TR" dirty="0"/>
          </a:p>
        </p:txBody>
      </p:sp>
      <p:sp>
        <p:nvSpPr>
          <p:cNvPr id="3" name="2 İçerik Yer Tutucusu"/>
          <p:cNvSpPr>
            <a:spLocks noGrp="1"/>
          </p:cNvSpPr>
          <p:nvPr>
            <p:ph idx="1"/>
          </p:nvPr>
        </p:nvSpPr>
        <p:spPr>
          <a:xfrm>
            <a:off x="457200" y="2285992"/>
            <a:ext cx="8229600" cy="3071834"/>
          </a:xfrm>
        </p:spPr>
        <p:txBody>
          <a:bodyPr/>
          <a:lstStyle/>
          <a:p>
            <a:r>
              <a:rPr lang="en-US" dirty="0" smtClean="0">
                <a:hlinkClick r:id="rId2"/>
              </a:rPr>
              <a:t>Refactoring Improving the Design of Existing Code by Martin Fowler (z-lib.org) (1).</a:t>
            </a:r>
            <a:r>
              <a:rPr lang="en-US" dirty="0" err="1" smtClean="0">
                <a:hlinkClick r:id="rId2"/>
              </a:rPr>
              <a:t>pdf</a:t>
            </a:r>
            <a:endParaRPr lang="tr-TR" dirty="0" smtClean="0"/>
          </a:p>
          <a:p>
            <a:r>
              <a:rPr lang="tr-TR" dirty="0" smtClean="0">
                <a:hlinkClick r:id="rId3"/>
              </a:rPr>
              <a:t>https://ehsangazar.com/refactoring-bad-smells-in-code-8c8eccad9833</a:t>
            </a:r>
            <a:endParaRPr lang="tr-TR" dirty="0" smtClean="0"/>
          </a:p>
          <a:p>
            <a:r>
              <a:rPr lang="tr-TR" dirty="0" smtClean="0">
                <a:hlinkClick r:id="rId4"/>
              </a:rPr>
              <a:t>https://handeebrar.medium.com/bad-smells-in-code-refactoring-b110d2298923</a:t>
            </a:r>
            <a:endParaRPr lang="tr-TR" dirty="0" smtClean="0"/>
          </a:p>
          <a:p>
            <a:pPr>
              <a:buNone/>
            </a:pPr>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48</a:t>
            </a:fld>
            <a:endParaRPr lang="tr-TR"/>
          </a:p>
        </p:txBody>
      </p:sp>
      <p:pic>
        <p:nvPicPr>
          <p:cNvPr id="5" name="Picture 2" descr="İTÜNOVA TTO"/>
          <p:cNvPicPr>
            <a:picLocks noChangeAspect="1" noChangeArrowheads="1"/>
          </p:cNvPicPr>
          <p:nvPr/>
        </p:nvPicPr>
        <p:blipFill>
          <a:blip r:embed="rId5"/>
          <a:srcRect/>
          <a:stretch>
            <a:fillRect/>
          </a:stretch>
        </p:blipFill>
        <p:spPr bwMode="auto">
          <a:xfrm>
            <a:off x="7572396" y="785794"/>
            <a:ext cx="1214446" cy="42862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MYSTERIOUS NAME</a:t>
            </a:r>
            <a:endParaRPr lang="tr-TR" dirty="0"/>
          </a:p>
        </p:txBody>
      </p:sp>
      <p:sp>
        <p:nvSpPr>
          <p:cNvPr id="3" name="2 İçerik Yer Tutucusu"/>
          <p:cNvSpPr>
            <a:spLocks noGrp="1"/>
          </p:cNvSpPr>
          <p:nvPr>
            <p:ph idx="1"/>
          </p:nvPr>
        </p:nvSpPr>
        <p:spPr>
          <a:xfrm>
            <a:off x="457200" y="2285992"/>
            <a:ext cx="8229600" cy="3286148"/>
          </a:xfrm>
        </p:spPr>
        <p:txBody>
          <a:bodyPr/>
          <a:lstStyle/>
          <a:p>
            <a:r>
              <a:rPr lang="en-US" dirty="0" smtClean="0"/>
              <a:t>Puzzling over some text to understand what’s going on is a great thing if you’re reading a detective novel, but not when you’re reading the code.</a:t>
            </a:r>
            <a:endParaRPr lang="tr-TR" dirty="0" smtClean="0"/>
          </a:p>
          <a:p>
            <a:r>
              <a:rPr lang="en-US" dirty="0" smtClean="0"/>
              <a:t>Naming is one of the two hard things in programming</a:t>
            </a:r>
            <a:r>
              <a:rPr lang="tr-TR" dirty="0" smtClean="0"/>
              <a:t>.</a:t>
            </a:r>
          </a:p>
          <a:p>
            <a:r>
              <a:rPr lang="en-US" dirty="0" smtClean="0"/>
              <a:t>So, perhaps the most common </a:t>
            </a:r>
            <a:r>
              <a:rPr lang="en-US" dirty="0" err="1" smtClean="0"/>
              <a:t>refactorings</a:t>
            </a:r>
            <a:r>
              <a:rPr lang="en-US" dirty="0" smtClean="0"/>
              <a:t> we do are the renames</a:t>
            </a:r>
            <a:r>
              <a:rPr lang="tr-TR" dirty="0" smtClean="0"/>
              <a:t>.</a:t>
            </a:r>
          </a:p>
          <a:p>
            <a:endParaRPr lang="tr-TR" dirty="0" smtClean="0"/>
          </a:p>
          <a:p>
            <a:endParaRPr lang="tr-TR" dirty="0" smtClean="0"/>
          </a:p>
        </p:txBody>
      </p:sp>
      <p:sp>
        <p:nvSpPr>
          <p:cNvPr id="4" name="3 Slayt Numarası Yer Tutucusu"/>
          <p:cNvSpPr>
            <a:spLocks noGrp="1"/>
          </p:cNvSpPr>
          <p:nvPr>
            <p:ph type="sldNum" sz="quarter" idx="12"/>
          </p:nvPr>
        </p:nvSpPr>
        <p:spPr/>
        <p:txBody>
          <a:bodyPr/>
          <a:lstStyle/>
          <a:p>
            <a:fld id="{353E4F1B-C057-498B-B768-02C20A166995}" type="slidenum">
              <a:rPr lang="tr-TR" smtClean="0"/>
              <a:pPr/>
              <a:t>5</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MYSTERIOUS NAME</a:t>
            </a:r>
            <a:endParaRPr lang="tr-TR" dirty="0"/>
          </a:p>
        </p:txBody>
      </p:sp>
      <p:sp>
        <p:nvSpPr>
          <p:cNvPr id="3" name="2 İçerik Yer Tutucusu"/>
          <p:cNvSpPr>
            <a:spLocks noGrp="1"/>
          </p:cNvSpPr>
          <p:nvPr>
            <p:ph idx="1"/>
          </p:nvPr>
        </p:nvSpPr>
        <p:spPr/>
        <p:txBody>
          <a:bodyPr/>
          <a:lstStyle/>
          <a:p>
            <a:r>
              <a:rPr lang="en-US" dirty="0" smtClean="0"/>
              <a:t>People are often afraid to rename things, thinking it’s not worth the trouble,</a:t>
            </a:r>
            <a:r>
              <a:rPr lang="tr-TR" dirty="0" smtClean="0"/>
              <a:t> </a:t>
            </a:r>
            <a:r>
              <a:rPr lang="en-US" dirty="0" smtClean="0"/>
              <a:t>but a good name can save hours of puzzled incomprehension in the future.</a:t>
            </a:r>
          </a:p>
          <a:p>
            <a:r>
              <a:rPr lang="en-US" dirty="0" smtClean="0"/>
              <a:t>Renaming is not just an exercise in changing names.</a:t>
            </a:r>
            <a:endParaRPr lang="tr-TR" dirty="0" smtClean="0"/>
          </a:p>
          <a:p>
            <a:r>
              <a:rPr lang="en-US" dirty="0" smtClean="0"/>
              <a:t> When you can’t think of</a:t>
            </a:r>
            <a:r>
              <a:rPr lang="tr-TR" dirty="0" smtClean="0"/>
              <a:t> </a:t>
            </a:r>
            <a:r>
              <a:rPr lang="en-US" dirty="0" smtClean="0"/>
              <a:t>a good name for something, it’s often a sign of a deeper design malaise.</a:t>
            </a:r>
            <a:endParaRPr lang="tr-TR" dirty="0" smtClean="0"/>
          </a:p>
        </p:txBody>
      </p:sp>
      <p:sp>
        <p:nvSpPr>
          <p:cNvPr id="4" name="3 Slayt Numarası Yer Tutucusu"/>
          <p:cNvSpPr>
            <a:spLocks noGrp="1"/>
          </p:cNvSpPr>
          <p:nvPr>
            <p:ph type="sldNum" sz="quarter" idx="12"/>
          </p:nvPr>
        </p:nvSpPr>
        <p:spPr/>
        <p:txBody>
          <a:bodyPr/>
          <a:lstStyle/>
          <a:p>
            <a:fld id="{353E4F1B-C057-498B-B768-02C20A166995}" type="slidenum">
              <a:rPr lang="tr-TR" smtClean="0"/>
              <a:pPr/>
              <a:t>6</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r>
            <a:br>
              <a:rPr lang="tr-TR" dirty="0" smtClean="0"/>
            </a:br>
            <a:r>
              <a:rPr lang="tr-TR" dirty="0" smtClean="0"/>
              <a:t/>
            </a:r>
            <a:br>
              <a:rPr lang="tr-TR" dirty="0" smtClean="0"/>
            </a:br>
            <a:r>
              <a:rPr lang="tr-TR" dirty="0" smtClean="0"/>
              <a:t/>
            </a:r>
            <a:br>
              <a:rPr lang="tr-TR" dirty="0" smtClean="0"/>
            </a:br>
            <a:r>
              <a:rPr lang="tr-TR" dirty="0" smtClean="0"/>
              <a:t/>
            </a:r>
            <a:br>
              <a:rPr lang="tr-TR" dirty="0" smtClean="0"/>
            </a:br>
            <a:r>
              <a:rPr lang="tr-TR" dirty="0" smtClean="0"/>
              <a:t>DUPLICATED CODE</a:t>
            </a:r>
            <a:endParaRPr lang="tr-TR" dirty="0"/>
          </a:p>
        </p:txBody>
      </p:sp>
      <p:sp>
        <p:nvSpPr>
          <p:cNvPr id="3" name="2 İçerik Yer Tutucusu"/>
          <p:cNvSpPr>
            <a:spLocks noGrp="1"/>
          </p:cNvSpPr>
          <p:nvPr>
            <p:ph idx="1"/>
          </p:nvPr>
        </p:nvSpPr>
        <p:spPr/>
        <p:txBody>
          <a:bodyPr>
            <a:normAutofit/>
          </a:bodyPr>
          <a:lstStyle/>
          <a:p>
            <a:r>
              <a:rPr lang="en-US" dirty="0" smtClean="0"/>
              <a:t>If you see the same code structure in more than one place, you can be sure that your program will be better if you find a way to unify them.</a:t>
            </a:r>
          </a:p>
          <a:p>
            <a:r>
              <a:rPr lang="en-US" dirty="0" smtClean="0"/>
              <a:t>If you need to replace the duplicated code,</a:t>
            </a:r>
            <a:r>
              <a:rPr lang="tr-TR" dirty="0" smtClean="0"/>
              <a:t> </a:t>
            </a:r>
            <a:r>
              <a:rPr lang="en-US" dirty="0" smtClean="0"/>
              <a:t>find and capture every duplicate.</a:t>
            </a:r>
          </a:p>
          <a:p>
            <a:r>
              <a:rPr lang="en-US" dirty="0" smtClean="0"/>
              <a:t>The simplest duplicated code problem is that you have the same statement in two methods of the same class.</a:t>
            </a:r>
            <a:endParaRPr lang="tr-TR" dirty="0"/>
          </a:p>
        </p:txBody>
      </p:sp>
      <p:sp>
        <p:nvSpPr>
          <p:cNvPr id="4" name="3 Slayt Numarası Yer Tutucusu"/>
          <p:cNvSpPr>
            <a:spLocks noGrp="1"/>
          </p:cNvSpPr>
          <p:nvPr>
            <p:ph type="sldNum" sz="quarter" idx="12"/>
          </p:nvPr>
        </p:nvSpPr>
        <p:spPr/>
        <p:txBody>
          <a:bodyPr/>
          <a:lstStyle/>
          <a:p>
            <a:fld id="{353E4F1B-C057-498B-B768-02C20A166995}" type="slidenum">
              <a:rPr lang="tr-TR" smtClean="0"/>
              <a:pPr/>
              <a:t>7</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LONG FUNCTION</a:t>
            </a:r>
            <a:endParaRPr lang="tr-TR" dirty="0"/>
          </a:p>
        </p:txBody>
      </p:sp>
      <p:sp>
        <p:nvSpPr>
          <p:cNvPr id="3" name="2 İçerik Yer Tutucusu"/>
          <p:cNvSpPr>
            <a:spLocks noGrp="1"/>
          </p:cNvSpPr>
          <p:nvPr>
            <p:ph idx="1"/>
          </p:nvPr>
        </p:nvSpPr>
        <p:spPr>
          <a:xfrm>
            <a:off x="4500562" y="1935480"/>
            <a:ext cx="4500594" cy="4389120"/>
          </a:xfrm>
        </p:spPr>
        <p:txBody>
          <a:bodyPr>
            <a:normAutofit/>
          </a:bodyPr>
          <a:lstStyle/>
          <a:p>
            <a:r>
              <a:rPr lang="en-US" dirty="0" smtClean="0"/>
              <a:t>In our experience, the programs that live best and longest are those with short functions. Programmers new to such a code base often feel that no computation ever takes place — that the program is an endless sequence of delegation.</a:t>
            </a:r>
            <a:endParaRPr lang="tr-TR" dirty="0" smtClean="0"/>
          </a:p>
          <a:p>
            <a:pPr>
              <a:buNone/>
            </a:pPr>
            <a:endParaRPr lang="tr-TR" dirty="0" smtClean="0"/>
          </a:p>
          <a:p>
            <a:endParaRPr lang="tr-TR" dirty="0"/>
          </a:p>
        </p:txBody>
      </p:sp>
      <p:pic>
        <p:nvPicPr>
          <p:cNvPr id="13313" name="Picture 1"/>
          <p:cNvPicPr>
            <a:picLocks noChangeAspect="1" noChangeArrowheads="1"/>
          </p:cNvPicPr>
          <p:nvPr/>
        </p:nvPicPr>
        <p:blipFill>
          <a:blip r:embed="rId2"/>
          <a:srcRect/>
          <a:stretch>
            <a:fillRect/>
          </a:stretch>
        </p:blipFill>
        <p:spPr bwMode="auto">
          <a:xfrm>
            <a:off x="357158" y="2285992"/>
            <a:ext cx="3714776" cy="3419475"/>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353E4F1B-C057-498B-B768-02C20A166995}" type="slidenum">
              <a:rPr lang="tr-TR" smtClean="0"/>
              <a:pPr/>
              <a:t>8</a:t>
            </a:fld>
            <a:endParaRPr lang="tr-TR"/>
          </a:p>
        </p:txBody>
      </p:sp>
      <p:pic>
        <p:nvPicPr>
          <p:cNvPr id="6" name="Picture 2" descr="İTÜNOVA TTO"/>
          <p:cNvPicPr>
            <a:picLocks noChangeAspect="1" noChangeArrowheads="1"/>
          </p:cNvPicPr>
          <p:nvPr/>
        </p:nvPicPr>
        <p:blipFill>
          <a:blip r:embed="rId3"/>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71480"/>
            <a:ext cx="8229600" cy="785818"/>
          </a:xfrm>
        </p:spPr>
        <p:txBody>
          <a:bodyPr>
            <a:normAutofit fontScale="90000"/>
          </a:bodyPr>
          <a:lstStyle/>
          <a:p>
            <a:r>
              <a:rPr lang="tr-TR" dirty="0" smtClean="0"/>
              <a:t>LONG PARAMETER LIST</a:t>
            </a:r>
            <a:endParaRPr lang="tr-TR" dirty="0"/>
          </a:p>
        </p:txBody>
      </p:sp>
      <p:pic>
        <p:nvPicPr>
          <p:cNvPr id="12290" name="Picture 2" descr="https://miro.medium.com/max/500/0*ugpaOqdf_veXKylE.png"/>
          <p:cNvPicPr>
            <a:picLocks noChangeAspect="1" noChangeArrowheads="1"/>
          </p:cNvPicPr>
          <p:nvPr/>
        </p:nvPicPr>
        <p:blipFill>
          <a:blip r:embed="rId2"/>
          <a:srcRect/>
          <a:stretch>
            <a:fillRect/>
          </a:stretch>
        </p:blipFill>
        <p:spPr bwMode="auto">
          <a:xfrm>
            <a:off x="0" y="1428736"/>
            <a:ext cx="9144000" cy="5429264"/>
          </a:xfrm>
          <a:prstGeom prst="rect">
            <a:avLst/>
          </a:prstGeom>
          <a:noFill/>
        </p:spPr>
      </p:pic>
      <p:sp>
        <p:nvSpPr>
          <p:cNvPr id="4" name="3 Slayt Numarası Yer Tutucusu"/>
          <p:cNvSpPr>
            <a:spLocks noGrp="1"/>
          </p:cNvSpPr>
          <p:nvPr>
            <p:ph type="sldNum" sz="quarter" idx="12"/>
          </p:nvPr>
        </p:nvSpPr>
        <p:spPr/>
        <p:txBody>
          <a:bodyPr/>
          <a:lstStyle/>
          <a:p>
            <a:fld id="{353E4F1B-C057-498B-B768-02C20A166995}" type="slidenum">
              <a:rPr lang="tr-TR" smtClean="0"/>
              <a:pPr/>
              <a:t>9</a:t>
            </a:fld>
            <a:endParaRPr lang="tr-TR"/>
          </a:p>
        </p:txBody>
      </p:sp>
      <p:pic>
        <p:nvPicPr>
          <p:cNvPr id="6" name="Picture 2" descr="İTÜNOVA TTO"/>
          <p:cNvPicPr>
            <a:picLocks noChangeAspect="1" noChangeArrowheads="1"/>
          </p:cNvPicPr>
          <p:nvPr/>
        </p:nvPicPr>
        <p:blipFill>
          <a:blip r:embed="rId3"/>
          <a:srcRect/>
          <a:stretch>
            <a:fillRect/>
          </a:stretch>
        </p:blipFill>
        <p:spPr bwMode="auto">
          <a:xfrm>
            <a:off x="7786710" y="714356"/>
            <a:ext cx="1214446" cy="42862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656</TotalTime>
  <Words>2433</Words>
  <Application>Microsoft Office PowerPoint</Application>
  <PresentationFormat>Ekran Gösterisi (4:3)</PresentationFormat>
  <Paragraphs>192</Paragraphs>
  <Slides>48</Slides>
  <Notes>0</Notes>
  <HiddenSlides>0</HiddenSlides>
  <MMClips>0</MMClips>
  <ScaleCrop>false</ScaleCrop>
  <HeadingPairs>
    <vt:vector size="4" baseType="variant">
      <vt:variant>
        <vt:lpstr>Tema</vt:lpstr>
      </vt:variant>
      <vt:variant>
        <vt:i4>1</vt:i4>
      </vt:variant>
      <vt:variant>
        <vt:lpstr>Slayt Başlıkları</vt:lpstr>
      </vt:variant>
      <vt:variant>
        <vt:i4>48</vt:i4>
      </vt:variant>
    </vt:vector>
  </HeadingPairs>
  <TitlesOfParts>
    <vt:vector size="49" baseType="lpstr">
      <vt:lpstr>Akış</vt:lpstr>
      <vt:lpstr>Bad Smells In Code(Chapter 3) Building Tests(Chapter 4) Introducing The Catalog(Chapter 5)</vt:lpstr>
      <vt:lpstr>CONTENTS</vt:lpstr>
      <vt:lpstr>Slayt 3</vt:lpstr>
      <vt:lpstr>BAD SMELLS IN CODE</vt:lpstr>
      <vt:lpstr>MYSTERIOUS NAME</vt:lpstr>
      <vt:lpstr>MYSTERIOUS NAME</vt:lpstr>
      <vt:lpstr>    DUPLICATED CODE</vt:lpstr>
      <vt:lpstr>LONG FUNCTION</vt:lpstr>
      <vt:lpstr>LONG PARAMETER LIST</vt:lpstr>
      <vt:lpstr>LONG PARAMETER LIST</vt:lpstr>
      <vt:lpstr>GLOBAL DATA</vt:lpstr>
      <vt:lpstr>MUTABLE DATA</vt:lpstr>
      <vt:lpstr>DIVENGENT CHANGE</vt:lpstr>
      <vt:lpstr>SHOTGUN SURGERY</vt:lpstr>
      <vt:lpstr>SHOTGUN SURGERY</vt:lpstr>
      <vt:lpstr>DATA CLUMPS</vt:lpstr>
      <vt:lpstr>DATA CLUMPS</vt:lpstr>
      <vt:lpstr>PRIMITIVE OBSESSION</vt:lpstr>
      <vt:lpstr>REPEATED SWITCHES</vt:lpstr>
      <vt:lpstr>LOOPS</vt:lpstr>
      <vt:lpstr>TEMPORARY FIELD</vt:lpstr>
      <vt:lpstr>LARGE CLASS</vt:lpstr>
      <vt:lpstr>ALTERNATIVE CLASSES WITH DIFFERENT INTERFACES</vt:lpstr>
      <vt:lpstr>DATA CLASS</vt:lpstr>
      <vt:lpstr>REFUSED BEQUEST</vt:lpstr>
      <vt:lpstr>COMMENTS</vt:lpstr>
      <vt:lpstr> TO CONCLUDE</vt:lpstr>
      <vt:lpstr>BUILDING TESTS</vt:lpstr>
      <vt:lpstr>THE VALUE OF SELF-TESTING CODE</vt:lpstr>
      <vt:lpstr>THE VALUE OF SELF-TESTING CODE</vt:lpstr>
      <vt:lpstr>THE VALUE OF SELF-TESTING CODE</vt:lpstr>
      <vt:lpstr>THE VALUE OF SELF-TESTING CODE</vt:lpstr>
      <vt:lpstr>Slayt 33</vt:lpstr>
      <vt:lpstr>SAMPLE CODE TO TEST</vt:lpstr>
      <vt:lpstr>Slayt 35</vt:lpstr>
      <vt:lpstr>Slayt 36</vt:lpstr>
      <vt:lpstr>Slayt 37</vt:lpstr>
      <vt:lpstr>A FIRST TEST</vt:lpstr>
      <vt:lpstr>A FIRST TEST</vt:lpstr>
      <vt:lpstr>A FIRST TEST</vt:lpstr>
      <vt:lpstr>A FIRST TEST</vt:lpstr>
      <vt:lpstr>Slayt 42</vt:lpstr>
      <vt:lpstr>ADD ANOTHER TEST</vt:lpstr>
      <vt:lpstr>Slayt 44</vt:lpstr>
      <vt:lpstr>PROBING THE BOUNDARIES</vt:lpstr>
      <vt:lpstr>PROBING THE BOUNDARIES</vt:lpstr>
      <vt:lpstr>INTRODUCING THE CATALOG</vt:lpstr>
      <vt:lpstr>SOURCE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 Smells In Code(Chapter 3) Building Tests(Chapter 4) Introducing the Catalog(Chapter 5)</dc:title>
  <dc:creator>birrenk</dc:creator>
  <cp:lastModifiedBy>birrenk</cp:lastModifiedBy>
  <cp:revision>54</cp:revision>
  <dcterms:created xsi:type="dcterms:W3CDTF">2021-08-10T15:47:15Z</dcterms:created>
  <dcterms:modified xsi:type="dcterms:W3CDTF">2021-08-11T10:51:10Z</dcterms:modified>
</cp:coreProperties>
</file>