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an Rodriguez Duran" initials="DRD" lastIdx="1" clrIdx="0">
    <p:extLst>
      <p:ext uri="{19B8F6BF-5375-455C-9EA6-DF929625EA0E}">
        <p15:presenceInfo xmlns:p15="http://schemas.microsoft.com/office/powerpoint/2012/main" userId="Dilan Rodriguez Du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31243-D684-45E4-88B1-1CE439724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CBA217-07CF-4EFC-8EB8-F768B28C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4B2C4-9232-41CB-A07D-8F6F399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DF0CC-1034-4D2E-8D0E-2C8BC206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41DC0-5076-4E12-BD72-020171E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98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307A4-56EA-40CB-8DF7-3D4EE03C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62C69-0CB6-43DF-B4AF-B8F0FC30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0C4B8-696A-4C22-8FFA-668111B1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9B635-756B-4262-B536-716F4142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09F80-2CCE-465B-B1BC-A2BACAD6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52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667ED-9021-4359-A697-9FDB9E9E1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F0177D-86F9-498C-B1B8-E4229FEE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E47F4-3895-4D8C-8A61-EA54FC4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DE19B-692E-498A-B9D5-C3B50155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A7375-D0F6-4791-81DA-9B63B0E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115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6098C-C1AD-46E4-937C-3429B31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5E8A3-EBD7-459D-920A-861EE67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D253C-A650-4336-B29E-643F8F97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D4718-91FC-4FE7-A5C3-B9862C3E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90EE0-FBE6-4C93-AA0C-4C01C438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29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41C6A-2A2D-48E2-A3AF-0732F787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CC492-D1D7-417B-AEA7-15676604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8264F-43E5-4ED8-B367-40328BB8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97C93-664C-4F89-B331-62EC3C07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2E33D-2341-4EB6-BD04-F628A58D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27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8B2E1-8C8C-44C5-8EB5-E643BF57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25750-C3DE-4C69-8B54-2D18204B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EE3CA-FB2B-476E-9538-EBD75DAA5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D7EBDF-AE39-49D3-A7B6-E7C6CC47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D7B20-683A-43DC-9283-9EFEB592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6B060D-7042-49BC-BB74-0CC3D328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91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1191-F450-4269-B627-972F4C62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3844C-337A-4A16-A587-36533BF3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47405-F4A3-4B2E-945C-E921CB5A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A2CA28-478B-4472-B043-5011FEAB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2C3820-20F3-434F-835D-BBF3CE3F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C19D25-6121-47D1-BAE6-68E5621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516733-6F54-464F-9D21-D19552D5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AE6EDB-FA89-43BA-8005-C145F3E2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27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DBDA-D54F-413C-A0C4-AFCF4276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747DA5-F868-48C7-8EED-5C8DBEEB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E5ACF5-1241-47A9-A934-BC297FF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858406-5993-445A-90F2-94C2F07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912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6AD6C1-5357-46D6-AD1B-B04745B8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B920B3-72AD-45D4-A870-BA1BEA4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ED0F0E-9A3F-4479-8DE3-805D21EB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41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FCEAE-623B-475B-BEFF-DD230641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68C1F-E16A-4061-92FA-1F6105D5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841A-92CE-4C84-AA11-98213DB5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91BCF-55F9-4620-8D71-BB506A65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4F083-E104-47BE-AD74-73191EA4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2D2E04-DCA8-4CEB-9CA2-6F5DE68E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126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49EF-E0FA-4E2B-B02F-A08B26C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4E666A-FFDA-4EDE-ABB6-11763248D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7339EE-EA0E-408E-9350-7E12809B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27FDFC-7011-449F-89F9-9E3E56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8B7D0-C4EC-4A77-B1A1-EF17CD42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8B38A1-8A57-40B6-853E-CA206DB4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82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8EAA6A-D8CC-46A8-B379-218BE96D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93870-8CC7-4B79-8A8A-241933C3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8E5F3-49B0-4DC5-9B4E-42A5DDBCB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9AEC-02E8-4F41-837F-D1E7061DB1CE}" type="datetimeFigureOut">
              <a:rPr lang="es-CR" smtClean="0"/>
              <a:t>3/6/2024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AB116-4B60-4EE3-989E-CC5EA7F15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0440C-5D0B-4942-A252-0063D5C37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40DE-3276-4CAD-A8CC-66D2ECE734E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44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ADE12783-8BCC-40CF-BF39-E487FFE8AF69}"/>
              </a:ext>
            </a:extLst>
          </p:cNvPr>
          <p:cNvSpPr/>
          <p:nvPr/>
        </p:nvSpPr>
        <p:spPr>
          <a:xfrm>
            <a:off x="-58723" y="151002"/>
            <a:ext cx="1971413" cy="45300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</a:t>
            </a:r>
            <a:endParaRPr lang="es-CR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E1B67C0-5567-4336-8B50-D87679FA0451}"/>
              </a:ext>
            </a:extLst>
          </p:cNvPr>
          <p:cNvCxnSpPr>
            <a:cxnSpLocks/>
          </p:cNvCxnSpPr>
          <p:nvPr/>
        </p:nvCxnSpPr>
        <p:spPr>
          <a:xfrm>
            <a:off x="897621" y="604008"/>
            <a:ext cx="0" cy="12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F26A169F-668F-4972-B308-477486D71265}"/>
              </a:ext>
            </a:extLst>
          </p:cNvPr>
          <p:cNvSpPr/>
          <p:nvPr/>
        </p:nvSpPr>
        <p:spPr>
          <a:xfrm>
            <a:off x="138420" y="1853967"/>
            <a:ext cx="1518399" cy="8069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valor de un lado </a:t>
            </a:r>
            <a:endParaRPr lang="es-C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3CB058-5F99-4E68-B5FA-2576B7916394}"/>
              </a:ext>
            </a:extLst>
          </p:cNvPr>
          <p:cNvSpPr txBox="1"/>
          <p:nvPr/>
        </p:nvSpPr>
        <p:spPr>
          <a:xfrm>
            <a:off x="3447877" y="310393"/>
            <a:ext cx="238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1/área de un cuadrado</a:t>
            </a:r>
            <a:endParaRPr lang="es-CR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A4CED37-7FD2-4B7E-BFCB-59328FA53808}"/>
              </a:ext>
            </a:extLst>
          </p:cNvPr>
          <p:cNvCxnSpPr>
            <a:stCxn id="3" idx="3"/>
          </p:cNvCxnSpPr>
          <p:nvPr/>
        </p:nvCxnSpPr>
        <p:spPr>
          <a:xfrm flipV="1">
            <a:off x="1656819" y="2239861"/>
            <a:ext cx="1463886" cy="1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datos 23">
            <a:extLst>
              <a:ext uri="{FF2B5EF4-FFF2-40B4-BE49-F238E27FC236}">
                <a16:creationId xmlns:a16="http://schemas.microsoft.com/office/drawing/2014/main" id="{7763333D-9E41-4FDF-BC76-95791824398C}"/>
              </a:ext>
            </a:extLst>
          </p:cNvPr>
          <p:cNvSpPr/>
          <p:nvPr/>
        </p:nvSpPr>
        <p:spPr>
          <a:xfrm>
            <a:off x="2919360" y="1931952"/>
            <a:ext cx="1719744" cy="7290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valor de lado </a:t>
            </a:r>
            <a:endParaRPr lang="es-CR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6370719-8674-4D09-983E-43096A644E11}"/>
              </a:ext>
            </a:extLst>
          </p:cNvPr>
          <p:cNvCxnSpPr>
            <a:stCxn id="24" idx="5"/>
          </p:cNvCxnSpPr>
          <p:nvPr/>
        </p:nvCxnSpPr>
        <p:spPr>
          <a:xfrm flipV="1">
            <a:off x="4467130" y="2257467"/>
            <a:ext cx="1421942" cy="3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proceso 27">
            <a:extLst>
              <a:ext uri="{FF2B5EF4-FFF2-40B4-BE49-F238E27FC236}">
                <a16:creationId xmlns:a16="http://schemas.microsoft.com/office/drawing/2014/main" id="{91CAF5C1-2D55-4FF2-9F12-506D34CE942B}"/>
              </a:ext>
            </a:extLst>
          </p:cNvPr>
          <p:cNvSpPr/>
          <p:nvPr/>
        </p:nvSpPr>
        <p:spPr>
          <a:xfrm>
            <a:off x="5972961" y="1853967"/>
            <a:ext cx="1828800" cy="931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=Lado*Lado</a:t>
            </a:r>
            <a:endParaRPr lang="es-CR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C6DEBB3-7EF0-49E2-BC2F-8BC516852760}"/>
              </a:ext>
            </a:extLst>
          </p:cNvPr>
          <p:cNvCxnSpPr>
            <a:stCxn id="28" idx="3"/>
          </p:cNvCxnSpPr>
          <p:nvPr/>
        </p:nvCxnSpPr>
        <p:spPr>
          <a:xfrm flipV="1">
            <a:off x="7801761" y="2296459"/>
            <a:ext cx="1291905" cy="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ocumento 32">
            <a:extLst>
              <a:ext uri="{FF2B5EF4-FFF2-40B4-BE49-F238E27FC236}">
                <a16:creationId xmlns:a16="http://schemas.microsoft.com/office/drawing/2014/main" id="{21888EE1-CF1F-4D1F-9B4F-E7EB4BE3796A}"/>
              </a:ext>
            </a:extLst>
          </p:cNvPr>
          <p:cNvSpPr/>
          <p:nvPr/>
        </p:nvSpPr>
        <p:spPr>
          <a:xfrm>
            <a:off x="9135618" y="1931952"/>
            <a:ext cx="1359017" cy="9311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</a:t>
            </a:r>
            <a:r>
              <a:rPr lang="es-MX" dirty="0" err="1"/>
              <a:t>area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61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39BF1302-4C2F-4F2C-B810-5F98742F9611}"/>
              </a:ext>
            </a:extLst>
          </p:cNvPr>
          <p:cNvSpPr/>
          <p:nvPr/>
        </p:nvSpPr>
        <p:spPr>
          <a:xfrm>
            <a:off x="4641913" y="41946"/>
            <a:ext cx="1593908" cy="4194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R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7EA5A1A-E58B-4C8B-84BE-50F17A88125C}"/>
              </a:ext>
            </a:extLst>
          </p:cNvPr>
          <p:cNvCxnSpPr/>
          <p:nvPr/>
        </p:nvCxnSpPr>
        <p:spPr>
          <a:xfrm>
            <a:off x="5360564" y="92281"/>
            <a:ext cx="0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8C7114F8-F41E-4D9E-8E95-E6D623ACC6A0}"/>
              </a:ext>
            </a:extLst>
          </p:cNvPr>
          <p:cNvSpPr/>
          <p:nvPr/>
        </p:nvSpPr>
        <p:spPr>
          <a:xfrm>
            <a:off x="4602771" y="2694965"/>
            <a:ext cx="1641438" cy="9815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Pedir datos</a:t>
            </a:r>
            <a:endParaRPr lang="es-CR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55AA2C-0661-48D4-B5AC-5B8B9F0A6C6D}"/>
              </a:ext>
            </a:extLst>
          </p:cNvPr>
          <p:cNvCxnSpPr>
            <a:stCxn id="6" idx="2"/>
          </p:cNvCxnSpPr>
          <p:nvPr/>
        </p:nvCxnSpPr>
        <p:spPr>
          <a:xfrm>
            <a:off x="5423490" y="3676476"/>
            <a:ext cx="0" cy="107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45E131-8F51-4353-B03F-AD074393AC62}"/>
              </a:ext>
            </a:extLst>
          </p:cNvPr>
          <p:cNvCxnSpPr/>
          <p:nvPr/>
        </p:nvCxnSpPr>
        <p:spPr>
          <a:xfrm flipH="1">
            <a:off x="4058877" y="4666378"/>
            <a:ext cx="116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AB58C6-1AD3-4DA4-9F89-14FEE6EBD546}"/>
              </a:ext>
            </a:extLst>
          </p:cNvPr>
          <p:cNvCxnSpPr/>
          <p:nvPr/>
        </p:nvCxnSpPr>
        <p:spPr>
          <a:xfrm flipV="1">
            <a:off x="3920460" y="3185720"/>
            <a:ext cx="0" cy="14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FA07B92-DF64-446B-990E-BF619B71589C}"/>
              </a:ext>
            </a:extLst>
          </p:cNvPr>
          <p:cNvCxnSpPr/>
          <p:nvPr/>
        </p:nvCxnSpPr>
        <p:spPr>
          <a:xfrm>
            <a:off x="3991768" y="3185720"/>
            <a:ext cx="591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B61CB3-7B28-409E-8BDE-C7A8F43C7545}"/>
              </a:ext>
            </a:extLst>
          </p:cNvPr>
          <p:cNvSpPr txBox="1"/>
          <p:nvPr/>
        </p:nvSpPr>
        <p:spPr>
          <a:xfrm>
            <a:off x="4002253" y="3511344"/>
            <a:ext cx="127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se dieron los datos</a:t>
            </a:r>
            <a:endParaRPr lang="es-CR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82E651B-C242-4A80-A0C6-352641DDC532}"/>
              </a:ext>
            </a:extLst>
          </p:cNvPr>
          <p:cNvCxnSpPr>
            <a:stCxn id="6" idx="3"/>
          </p:cNvCxnSpPr>
          <p:nvPr/>
        </p:nvCxnSpPr>
        <p:spPr>
          <a:xfrm flipV="1">
            <a:off x="6244209" y="3185720"/>
            <a:ext cx="1033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4E63EE3E-5D34-41AA-AE8B-A8DCB7AC8400}"/>
              </a:ext>
            </a:extLst>
          </p:cNvPr>
          <p:cNvSpPr/>
          <p:nvPr/>
        </p:nvSpPr>
        <p:spPr>
          <a:xfrm>
            <a:off x="7222245" y="2354581"/>
            <a:ext cx="2701255" cy="17551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 operación de la variante </a:t>
            </a:r>
            <a:r>
              <a:rPr lang="es-MX" dirty="0" err="1"/>
              <a:t>area</a:t>
            </a:r>
            <a:endParaRPr lang="es-C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76D44F-86E6-4773-BBCD-D5F1CA936210}"/>
              </a:ext>
            </a:extLst>
          </p:cNvPr>
          <p:cNvSpPr txBox="1"/>
          <p:nvPr/>
        </p:nvSpPr>
        <p:spPr>
          <a:xfrm>
            <a:off x="6024017" y="2303639"/>
            <a:ext cx="164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se dan los datos</a:t>
            </a:r>
            <a:endParaRPr lang="es-CR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547DD79-269F-4511-A4C2-4D6783E2F0C8}"/>
              </a:ext>
            </a:extLst>
          </p:cNvPr>
          <p:cNvCxnSpPr>
            <a:stCxn id="18" idx="2"/>
          </p:cNvCxnSpPr>
          <p:nvPr/>
        </p:nvCxnSpPr>
        <p:spPr>
          <a:xfrm flipH="1">
            <a:off x="8572872" y="4109697"/>
            <a:ext cx="1" cy="87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6FFC994D-EE19-47E9-87B3-EA5EC6CBB941}"/>
              </a:ext>
            </a:extLst>
          </p:cNvPr>
          <p:cNvSpPr/>
          <p:nvPr/>
        </p:nvSpPr>
        <p:spPr>
          <a:xfrm>
            <a:off x="7587838" y="4434674"/>
            <a:ext cx="2088777" cy="1317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Imprimir el </a:t>
            </a:r>
            <a:r>
              <a:rPr lang="es-MX" dirty="0" err="1"/>
              <a:t>area</a:t>
            </a:r>
            <a:endParaRPr lang="es-CR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0DA3C7C-5954-402C-9ADF-33F09C4083EE}"/>
              </a:ext>
            </a:extLst>
          </p:cNvPr>
          <p:cNvCxnSpPr>
            <a:stCxn id="22" idx="2"/>
          </p:cNvCxnSpPr>
          <p:nvPr/>
        </p:nvCxnSpPr>
        <p:spPr>
          <a:xfrm flipH="1">
            <a:off x="8632226" y="5751746"/>
            <a:ext cx="1" cy="64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rama de flujo: terminador 24">
            <a:extLst>
              <a:ext uri="{FF2B5EF4-FFF2-40B4-BE49-F238E27FC236}">
                <a16:creationId xmlns:a16="http://schemas.microsoft.com/office/drawing/2014/main" id="{8120DBE7-A544-471C-8D73-D3596FF9ECA4}"/>
              </a:ext>
            </a:extLst>
          </p:cNvPr>
          <p:cNvSpPr/>
          <p:nvPr/>
        </p:nvSpPr>
        <p:spPr>
          <a:xfrm>
            <a:off x="8106492" y="6194360"/>
            <a:ext cx="1249957" cy="54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EB53337-D4E5-4526-8AC9-449D682CBFD5}"/>
              </a:ext>
            </a:extLst>
          </p:cNvPr>
          <p:cNvSpPr/>
          <p:nvPr/>
        </p:nvSpPr>
        <p:spPr>
          <a:xfrm>
            <a:off x="4583192" y="926986"/>
            <a:ext cx="1652629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Pedir área, base, altura</a:t>
            </a:r>
            <a:endParaRPr lang="es-CR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2B05E55-84EC-44FE-9ABA-0FAAE8A3774E}"/>
              </a:ext>
            </a:extLst>
          </p:cNvPr>
          <p:cNvCxnSpPr>
            <a:stCxn id="3" idx="2"/>
          </p:cNvCxnSpPr>
          <p:nvPr/>
        </p:nvCxnSpPr>
        <p:spPr>
          <a:xfrm flipH="1">
            <a:off x="5409506" y="2067889"/>
            <a:ext cx="1" cy="62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F4D5987-2DE0-4026-AA15-C4697E04F9F8}"/>
              </a:ext>
            </a:extLst>
          </p:cNvPr>
          <p:cNvSpPr txBox="1"/>
          <p:nvPr/>
        </p:nvSpPr>
        <p:spPr>
          <a:xfrm>
            <a:off x="7457819" y="243281"/>
            <a:ext cx="142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2/área de u triangulo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10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D5699FDD-0684-427C-ABB0-8AE038195F2D}"/>
              </a:ext>
            </a:extLst>
          </p:cNvPr>
          <p:cNvSpPr/>
          <p:nvPr/>
        </p:nvSpPr>
        <p:spPr>
          <a:xfrm>
            <a:off x="151002" y="83889"/>
            <a:ext cx="2181137" cy="52850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R" dirty="0"/>
          </a:p>
        </p:txBody>
      </p:sp>
      <p:sp>
        <p:nvSpPr>
          <p:cNvPr id="3" name="Diagrama de flujo: proceso 2">
            <a:extLst>
              <a:ext uri="{FF2B5EF4-FFF2-40B4-BE49-F238E27FC236}">
                <a16:creationId xmlns:a16="http://schemas.microsoft.com/office/drawing/2014/main" id="{2903CB82-8420-40A7-9E55-EEA0224E7795}"/>
              </a:ext>
            </a:extLst>
          </p:cNvPr>
          <p:cNvSpPr/>
          <p:nvPr/>
        </p:nvSpPr>
        <p:spPr>
          <a:xfrm>
            <a:off x="497047" y="1577130"/>
            <a:ext cx="1489045" cy="1057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base menor</a:t>
            </a:r>
            <a:endParaRPr lang="es-C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19CF074-B2E2-4671-881A-388ED08A3AD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241570" y="612396"/>
            <a:ext cx="1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02BF76E-F285-430A-ACD0-5579C73F1F5C}"/>
              </a:ext>
            </a:extLst>
          </p:cNvPr>
          <p:cNvCxnSpPr>
            <a:cxnSpLocks/>
          </p:cNvCxnSpPr>
          <p:nvPr/>
        </p:nvCxnSpPr>
        <p:spPr>
          <a:xfrm>
            <a:off x="1988191" y="2147581"/>
            <a:ext cx="114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72BFE4-27AF-423D-A8DA-7574EC581754}"/>
              </a:ext>
            </a:extLst>
          </p:cNvPr>
          <p:cNvCxnSpPr>
            <a:cxnSpLocks/>
          </p:cNvCxnSpPr>
          <p:nvPr/>
        </p:nvCxnSpPr>
        <p:spPr>
          <a:xfrm flipV="1">
            <a:off x="4564312" y="2147581"/>
            <a:ext cx="1375794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C43BDABF-EF79-4AAF-B4FC-CF93A36D67B7}"/>
              </a:ext>
            </a:extLst>
          </p:cNvPr>
          <p:cNvSpPr/>
          <p:nvPr/>
        </p:nvSpPr>
        <p:spPr>
          <a:xfrm>
            <a:off x="5942204" y="1753382"/>
            <a:ext cx="1375794" cy="998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base mayor</a:t>
            </a:r>
            <a:endParaRPr lang="es-CR" dirty="0"/>
          </a:p>
        </p:txBody>
      </p:sp>
      <p:sp>
        <p:nvSpPr>
          <p:cNvPr id="16" name="Diagrama de flujo: datos 15">
            <a:extLst>
              <a:ext uri="{FF2B5EF4-FFF2-40B4-BE49-F238E27FC236}">
                <a16:creationId xmlns:a16="http://schemas.microsoft.com/office/drawing/2014/main" id="{E3A3F360-BF45-438E-9110-20EC4E95E9C4}"/>
              </a:ext>
            </a:extLst>
          </p:cNvPr>
          <p:cNvSpPr/>
          <p:nvPr/>
        </p:nvSpPr>
        <p:spPr>
          <a:xfrm>
            <a:off x="2900492" y="1753382"/>
            <a:ext cx="1832996" cy="9059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base menor</a:t>
            </a:r>
            <a:endParaRPr lang="es-CR" dirty="0"/>
          </a:p>
          <a:p>
            <a:pPr algn="ctr"/>
            <a:endParaRPr lang="es-CR" dirty="0"/>
          </a:p>
        </p:txBody>
      </p:sp>
      <p:sp>
        <p:nvSpPr>
          <p:cNvPr id="18" name="Diagrama de flujo: datos 17">
            <a:extLst>
              <a:ext uri="{FF2B5EF4-FFF2-40B4-BE49-F238E27FC236}">
                <a16:creationId xmlns:a16="http://schemas.microsoft.com/office/drawing/2014/main" id="{F10A7BCC-355F-448B-8E89-EEE73D31955E}"/>
              </a:ext>
            </a:extLst>
          </p:cNvPr>
          <p:cNvSpPr/>
          <p:nvPr/>
        </p:nvSpPr>
        <p:spPr>
          <a:xfrm>
            <a:off x="8447713" y="1858327"/>
            <a:ext cx="1954635" cy="8933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base mayor</a:t>
            </a:r>
            <a:endParaRPr lang="es-CR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3C4B7B6-1DD1-419F-B8D2-9155C0FF2C0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17998" y="2206370"/>
            <a:ext cx="1347830" cy="4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C2EEEBD-24D7-4381-8984-1B87C6BC61BB}"/>
              </a:ext>
            </a:extLst>
          </p:cNvPr>
          <p:cNvCxnSpPr/>
          <p:nvPr/>
        </p:nvCxnSpPr>
        <p:spPr>
          <a:xfrm>
            <a:off x="9597006" y="2751672"/>
            <a:ext cx="0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0ABC8361-42C3-488F-9026-84F1D57AE72E}"/>
              </a:ext>
            </a:extLst>
          </p:cNvPr>
          <p:cNvSpPr/>
          <p:nvPr/>
        </p:nvSpPr>
        <p:spPr>
          <a:xfrm>
            <a:off x="8913303" y="3590488"/>
            <a:ext cx="1367405" cy="8933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Dar altura</a:t>
            </a:r>
            <a:endParaRPr lang="es-CR" dirty="0"/>
          </a:p>
        </p:txBody>
      </p:sp>
      <p:sp>
        <p:nvSpPr>
          <p:cNvPr id="25" name="Diagrama de flujo: datos 24">
            <a:extLst>
              <a:ext uri="{FF2B5EF4-FFF2-40B4-BE49-F238E27FC236}">
                <a16:creationId xmlns:a16="http://schemas.microsoft.com/office/drawing/2014/main" id="{FA495D3C-3A3A-43EF-82FA-688860CA9874}"/>
              </a:ext>
            </a:extLst>
          </p:cNvPr>
          <p:cNvSpPr/>
          <p:nvPr/>
        </p:nvSpPr>
        <p:spPr>
          <a:xfrm>
            <a:off x="6291743" y="3659656"/>
            <a:ext cx="1367405" cy="89334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altura</a:t>
            </a:r>
            <a:endParaRPr lang="es-CR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F8C217D-F7BA-49A3-B7E9-0F829479AC09}"/>
              </a:ext>
            </a:extLst>
          </p:cNvPr>
          <p:cNvCxnSpPr>
            <a:cxnSpLocks/>
            <a:stCxn id="24" idx="1"/>
            <a:endCxn id="25" idx="5"/>
          </p:cNvCxnSpPr>
          <p:nvPr/>
        </p:nvCxnSpPr>
        <p:spPr>
          <a:xfrm flipH="1">
            <a:off x="7522408" y="4037161"/>
            <a:ext cx="1390895" cy="6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grama de flujo: proceso 27">
            <a:extLst>
              <a:ext uri="{FF2B5EF4-FFF2-40B4-BE49-F238E27FC236}">
                <a16:creationId xmlns:a16="http://schemas.microsoft.com/office/drawing/2014/main" id="{5AB25F1C-273D-407A-BBFA-8143A666CC5A}"/>
              </a:ext>
            </a:extLst>
          </p:cNvPr>
          <p:cNvSpPr/>
          <p:nvPr/>
        </p:nvSpPr>
        <p:spPr>
          <a:xfrm>
            <a:off x="2864421" y="3590488"/>
            <a:ext cx="2877424" cy="1050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>
                <a:sym typeface="Wingdings" panose="05000000000000000000" pitchFamily="2" charset="2"/>
              </a:rPr>
              <a:t>= (</a:t>
            </a:r>
            <a:r>
              <a:rPr lang="es-MX" dirty="0"/>
              <a:t>base </a:t>
            </a:r>
            <a:r>
              <a:rPr lang="es-MX" dirty="0" err="1"/>
              <a:t>mayor+base</a:t>
            </a:r>
            <a:r>
              <a:rPr lang="es-MX" dirty="0"/>
              <a:t> menor)*altura/2</a:t>
            </a:r>
            <a:endParaRPr lang="es-CR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9E13690-954B-45E7-92C9-59C15B8729E1}"/>
              </a:ext>
            </a:extLst>
          </p:cNvPr>
          <p:cNvCxnSpPr>
            <a:stCxn id="25" idx="2"/>
            <a:endCxn id="28" idx="3"/>
          </p:cNvCxnSpPr>
          <p:nvPr/>
        </p:nvCxnSpPr>
        <p:spPr>
          <a:xfrm flipH="1">
            <a:off x="5741845" y="4106329"/>
            <a:ext cx="686639" cy="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documento 33">
            <a:extLst>
              <a:ext uri="{FF2B5EF4-FFF2-40B4-BE49-F238E27FC236}">
                <a16:creationId xmlns:a16="http://schemas.microsoft.com/office/drawing/2014/main" id="{61218BD1-9FAD-4B00-B613-6F34F0138C7C}"/>
              </a:ext>
            </a:extLst>
          </p:cNvPr>
          <p:cNvSpPr/>
          <p:nvPr/>
        </p:nvSpPr>
        <p:spPr>
          <a:xfrm>
            <a:off x="360727" y="3867325"/>
            <a:ext cx="1273030" cy="8472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</a:t>
            </a:r>
            <a:r>
              <a:rPr lang="es-MX" dirty="0" err="1"/>
              <a:t>area</a:t>
            </a:r>
            <a:endParaRPr lang="es-CR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0D220E3-6D60-42E2-9349-EEE1FA11D4F9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610266" y="4106329"/>
            <a:ext cx="1254155" cy="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45A48B0-A0FB-47DB-806F-AF160D96D79E}"/>
              </a:ext>
            </a:extLst>
          </p:cNvPr>
          <p:cNvCxnSpPr/>
          <p:nvPr/>
        </p:nvCxnSpPr>
        <p:spPr>
          <a:xfrm>
            <a:off x="1115736" y="4641099"/>
            <a:ext cx="0" cy="73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terminador 38">
            <a:extLst>
              <a:ext uri="{FF2B5EF4-FFF2-40B4-BE49-F238E27FC236}">
                <a16:creationId xmlns:a16="http://schemas.microsoft.com/office/drawing/2014/main" id="{2B9B3FF9-6245-47AE-ACB7-6DF495246BDF}"/>
              </a:ext>
            </a:extLst>
          </p:cNvPr>
          <p:cNvSpPr/>
          <p:nvPr/>
        </p:nvSpPr>
        <p:spPr>
          <a:xfrm>
            <a:off x="570462" y="5377343"/>
            <a:ext cx="1090547" cy="52850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R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CC40A2-3D9C-4239-B9CF-2B29A2C2838F}"/>
              </a:ext>
            </a:extLst>
          </p:cNvPr>
          <p:cNvSpPr txBox="1"/>
          <p:nvPr/>
        </p:nvSpPr>
        <p:spPr>
          <a:xfrm>
            <a:off x="4891482" y="106557"/>
            <a:ext cx="192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3/</a:t>
            </a:r>
            <a:r>
              <a:rPr lang="es-MX" dirty="0" err="1"/>
              <a:t>Area</a:t>
            </a:r>
            <a:r>
              <a:rPr lang="es-MX" dirty="0"/>
              <a:t> de un trapecio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891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A495F517-24B8-40C7-914B-F7805C75E4FB}"/>
              </a:ext>
            </a:extLst>
          </p:cNvPr>
          <p:cNvSpPr/>
          <p:nvPr/>
        </p:nvSpPr>
        <p:spPr>
          <a:xfrm>
            <a:off x="1149292" y="562062"/>
            <a:ext cx="1409350" cy="5536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B029D0-BC0A-4447-A5D2-87B6074748FE}"/>
              </a:ext>
            </a:extLst>
          </p:cNvPr>
          <p:cNvSpPr txBox="1"/>
          <p:nvPr/>
        </p:nvSpPr>
        <p:spPr>
          <a:xfrm>
            <a:off x="7373923" y="226503"/>
            <a:ext cx="179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4/</a:t>
            </a:r>
            <a:r>
              <a:rPr lang="es-MX" dirty="0" err="1"/>
              <a:t>convertirde</a:t>
            </a:r>
            <a:r>
              <a:rPr lang="es-MX" dirty="0"/>
              <a:t> </a:t>
            </a:r>
            <a:r>
              <a:rPr lang="es-CR" dirty="0" err="1"/>
              <a:t>°c</a:t>
            </a:r>
            <a:r>
              <a:rPr lang="es-MX" dirty="0"/>
              <a:t> a </a:t>
            </a:r>
            <a:r>
              <a:rPr lang="es-CR" dirty="0" err="1"/>
              <a:t>°k</a:t>
            </a:r>
            <a:endParaRPr lang="es-C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EDA1F41-0F0B-4C36-96A8-B90689B6702D}"/>
              </a:ext>
            </a:extLst>
          </p:cNvPr>
          <p:cNvCxnSpPr>
            <a:stCxn id="2" idx="2"/>
          </p:cNvCxnSpPr>
          <p:nvPr/>
        </p:nvCxnSpPr>
        <p:spPr>
          <a:xfrm>
            <a:off x="1853967" y="1115736"/>
            <a:ext cx="25167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C8051351-1C44-4261-86DD-F11BA3DBB8CB}"/>
              </a:ext>
            </a:extLst>
          </p:cNvPr>
          <p:cNvSpPr/>
          <p:nvPr/>
        </p:nvSpPr>
        <p:spPr>
          <a:xfrm>
            <a:off x="952150" y="1711354"/>
            <a:ext cx="1803633" cy="8976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Ingrese temperatura</a:t>
            </a:r>
            <a:endParaRPr lang="es-CR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FA070F-D221-4E75-A938-3E53EA131DEF}"/>
              </a:ext>
            </a:extLst>
          </p:cNvPr>
          <p:cNvCxnSpPr>
            <a:stCxn id="6" idx="3"/>
          </p:cNvCxnSpPr>
          <p:nvPr/>
        </p:nvCxnSpPr>
        <p:spPr>
          <a:xfrm>
            <a:off x="2755783" y="2160165"/>
            <a:ext cx="1069597" cy="2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AD34B8F1-BCC2-4FA4-BD40-26EF80DABF66}"/>
              </a:ext>
            </a:extLst>
          </p:cNvPr>
          <p:cNvSpPr/>
          <p:nvPr/>
        </p:nvSpPr>
        <p:spPr>
          <a:xfrm>
            <a:off x="3657600" y="1887523"/>
            <a:ext cx="1375794" cy="8137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temperatura</a:t>
            </a:r>
            <a:endParaRPr lang="es-C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1DEA5E8-6D20-4E21-9E62-9F0B3002D77A}"/>
              </a:ext>
            </a:extLst>
          </p:cNvPr>
          <p:cNvCxnSpPr>
            <a:stCxn id="9" idx="5"/>
          </p:cNvCxnSpPr>
          <p:nvPr/>
        </p:nvCxnSpPr>
        <p:spPr>
          <a:xfrm flipV="1">
            <a:off x="4895815" y="2290194"/>
            <a:ext cx="1320427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B82DD626-D8D4-4997-974F-5C06BDBC454E}"/>
              </a:ext>
            </a:extLst>
          </p:cNvPr>
          <p:cNvSpPr/>
          <p:nvPr/>
        </p:nvSpPr>
        <p:spPr>
          <a:xfrm>
            <a:off x="6179330" y="1887523"/>
            <a:ext cx="2550253" cy="964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</a:t>
            </a:r>
            <a:r>
              <a:rPr lang="es-CR" dirty="0"/>
              <a:t>=c+273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B5EE12-D216-4AAC-A013-63192EEE67DC}"/>
              </a:ext>
            </a:extLst>
          </p:cNvPr>
          <p:cNvCxnSpPr>
            <a:stCxn id="12" idx="3"/>
          </p:cNvCxnSpPr>
          <p:nvPr/>
        </p:nvCxnSpPr>
        <p:spPr>
          <a:xfrm>
            <a:off x="8729583" y="2369890"/>
            <a:ext cx="1051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documento 14">
            <a:extLst>
              <a:ext uri="{FF2B5EF4-FFF2-40B4-BE49-F238E27FC236}">
                <a16:creationId xmlns:a16="http://schemas.microsoft.com/office/drawing/2014/main" id="{D610956B-B897-44E3-9164-02DAF1B173FE}"/>
              </a:ext>
            </a:extLst>
          </p:cNvPr>
          <p:cNvSpPr/>
          <p:nvPr/>
        </p:nvSpPr>
        <p:spPr>
          <a:xfrm>
            <a:off x="9781563" y="2030136"/>
            <a:ext cx="1375794" cy="10234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Mostrar temperatura</a:t>
            </a:r>
            <a:endParaRPr lang="es-CR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6A6FFF-E710-4587-B8DB-73E424833A02}"/>
              </a:ext>
            </a:extLst>
          </p:cNvPr>
          <p:cNvCxnSpPr>
            <a:stCxn id="15" idx="2"/>
          </p:cNvCxnSpPr>
          <p:nvPr/>
        </p:nvCxnSpPr>
        <p:spPr>
          <a:xfrm>
            <a:off x="10469460" y="2985923"/>
            <a:ext cx="0" cy="93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9888B577-96B2-4C83-8606-0CA38DD10491}"/>
              </a:ext>
            </a:extLst>
          </p:cNvPr>
          <p:cNvSpPr/>
          <p:nvPr/>
        </p:nvSpPr>
        <p:spPr>
          <a:xfrm>
            <a:off x="9437614" y="3894581"/>
            <a:ext cx="2063692" cy="6375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492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terminador 1">
            <a:extLst>
              <a:ext uri="{FF2B5EF4-FFF2-40B4-BE49-F238E27FC236}">
                <a16:creationId xmlns:a16="http://schemas.microsoft.com/office/drawing/2014/main" id="{C7B2EED9-240D-4994-845B-F699C3AE9184}"/>
              </a:ext>
            </a:extLst>
          </p:cNvPr>
          <p:cNvSpPr/>
          <p:nvPr/>
        </p:nvSpPr>
        <p:spPr>
          <a:xfrm>
            <a:off x="4613945" y="251668"/>
            <a:ext cx="2097248" cy="3942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Iniciar </a:t>
            </a:r>
            <a:endParaRPr lang="es-CR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A9A9DB7-65AB-40A0-8E6D-EACFEFA46156}"/>
              </a:ext>
            </a:extLst>
          </p:cNvPr>
          <p:cNvCxnSpPr>
            <a:stCxn id="2" idx="2"/>
          </p:cNvCxnSpPr>
          <p:nvPr/>
        </p:nvCxnSpPr>
        <p:spPr>
          <a:xfrm>
            <a:off x="5662569" y="645951"/>
            <a:ext cx="0" cy="7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B1F46491-00AF-49E0-8A01-F2C32D65A3C4}"/>
              </a:ext>
            </a:extLst>
          </p:cNvPr>
          <p:cNvSpPr/>
          <p:nvPr/>
        </p:nvSpPr>
        <p:spPr>
          <a:xfrm>
            <a:off x="4855129" y="1367406"/>
            <a:ext cx="1614880" cy="855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Pedir dato </a:t>
            </a:r>
            <a:endParaRPr lang="es-CR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01A9AC1-6228-4A5B-913F-B61EB14996EB}"/>
              </a:ext>
            </a:extLst>
          </p:cNvPr>
          <p:cNvCxnSpPr>
            <a:stCxn id="6" idx="2"/>
          </p:cNvCxnSpPr>
          <p:nvPr/>
        </p:nvCxnSpPr>
        <p:spPr>
          <a:xfrm>
            <a:off x="5662569" y="2223084"/>
            <a:ext cx="0" cy="7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85F406F7-1D82-4C12-B493-7AFCB4CF2E42}"/>
              </a:ext>
            </a:extLst>
          </p:cNvPr>
          <p:cNvSpPr/>
          <p:nvPr/>
        </p:nvSpPr>
        <p:spPr>
          <a:xfrm>
            <a:off x="4734540" y="2927758"/>
            <a:ext cx="1856057" cy="8556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Leer dato</a:t>
            </a:r>
            <a:endParaRPr lang="es-CR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7218B7F-BDFB-4D91-9872-D6A079B62B68}"/>
              </a:ext>
            </a:extLst>
          </p:cNvPr>
          <p:cNvCxnSpPr>
            <a:stCxn id="15" idx="3"/>
          </p:cNvCxnSpPr>
          <p:nvPr/>
        </p:nvCxnSpPr>
        <p:spPr>
          <a:xfrm>
            <a:off x="6590597" y="3355597"/>
            <a:ext cx="129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C2A4EC-D9EC-4D77-9059-C0F7099AC39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98877" y="3355597"/>
            <a:ext cx="113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501E16-6132-4289-94B5-B19928A54E4E}"/>
              </a:ext>
            </a:extLst>
          </p:cNvPr>
          <p:cNvSpPr txBox="1"/>
          <p:nvPr/>
        </p:nvSpPr>
        <p:spPr>
          <a:xfrm>
            <a:off x="6486787" y="2655310"/>
            <a:ext cx="113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par</a:t>
            </a:r>
            <a:endParaRPr lang="es-C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701081-383B-4BE1-AF9B-2247F6349F0C}"/>
              </a:ext>
            </a:extLst>
          </p:cNvPr>
          <p:cNvSpPr txBox="1"/>
          <p:nvPr/>
        </p:nvSpPr>
        <p:spPr>
          <a:xfrm>
            <a:off x="3702702" y="2634145"/>
            <a:ext cx="119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Numero impar</a:t>
            </a:r>
            <a:endParaRPr lang="es-CR" dirty="0"/>
          </a:p>
        </p:txBody>
      </p: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DDFC90C9-7B9D-4124-AE4C-3113F5CCB2CF}"/>
              </a:ext>
            </a:extLst>
          </p:cNvPr>
          <p:cNvSpPr/>
          <p:nvPr/>
        </p:nvSpPr>
        <p:spPr>
          <a:xfrm>
            <a:off x="7885651" y="2816613"/>
            <a:ext cx="2239861" cy="12247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el numero es par imprimir </a:t>
            </a:r>
            <a:endParaRPr lang="es-CR" dirty="0"/>
          </a:p>
        </p:txBody>
      </p: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E2A6584A-64B1-4894-971E-20411BC5D656}"/>
              </a:ext>
            </a:extLst>
          </p:cNvPr>
          <p:cNvSpPr/>
          <p:nvPr/>
        </p:nvSpPr>
        <p:spPr>
          <a:xfrm>
            <a:off x="1934192" y="2831286"/>
            <a:ext cx="1680963" cy="10486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el numero es impar </a:t>
            </a:r>
            <a:r>
              <a:rPr lang="es-MX" dirty="0" err="1"/>
              <a:t>imprimir”impar</a:t>
            </a:r>
            <a:r>
              <a:rPr lang="es-MX" dirty="0"/>
              <a:t>”</a:t>
            </a:r>
            <a:endParaRPr lang="es-CR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D5C53AF-0122-447C-8FF9-BCFE292C35C3}"/>
              </a:ext>
            </a:extLst>
          </p:cNvPr>
          <p:cNvCxnSpPr>
            <a:cxnSpLocks/>
          </p:cNvCxnSpPr>
          <p:nvPr/>
        </p:nvCxnSpPr>
        <p:spPr>
          <a:xfrm>
            <a:off x="3615155" y="3879907"/>
            <a:ext cx="1295054" cy="122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280BC71-9DCB-4762-BD5F-7D8B6906E98E}"/>
              </a:ext>
            </a:extLst>
          </p:cNvPr>
          <p:cNvCxnSpPr/>
          <p:nvPr/>
        </p:nvCxnSpPr>
        <p:spPr>
          <a:xfrm flipH="1">
            <a:off x="6346790" y="4220717"/>
            <a:ext cx="1415642" cy="87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terminador 28">
            <a:extLst>
              <a:ext uri="{FF2B5EF4-FFF2-40B4-BE49-F238E27FC236}">
                <a16:creationId xmlns:a16="http://schemas.microsoft.com/office/drawing/2014/main" id="{FE72E39E-A409-42BC-96DB-4666D8A58049}"/>
              </a:ext>
            </a:extLst>
          </p:cNvPr>
          <p:cNvSpPr/>
          <p:nvPr/>
        </p:nvSpPr>
        <p:spPr>
          <a:xfrm>
            <a:off x="4855129" y="4915949"/>
            <a:ext cx="1631658" cy="5746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R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09BF9C6-42F4-43D2-A4A9-D44F99178639}"/>
              </a:ext>
            </a:extLst>
          </p:cNvPr>
          <p:cNvSpPr txBox="1"/>
          <p:nvPr/>
        </p:nvSpPr>
        <p:spPr>
          <a:xfrm>
            <a:off x="8229600" y="251668"/>
            <a:ext cx="202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7/Dando valor A nos diga si es par o impar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881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154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Dilan Rodriguez Duran</dc:creator>
  <cp:lastModifiedBy>Dilan Rodriguez Duran</cp:lastModifiedBy>
  <cp:revision>13</cp:revision>
  <dcterms:created xsi:type="dcterms:W3CDTF">2024-06-02T23:22:13Z</dcterms:created>
  <dcterms:modified xsi:type="dcterms:W3CDTF">2024-06-03T21:11:23Z</dcterms:modified>
</cp:coreProperties>
</file>