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151"/>
    <a:srgbClr val="D96A45"/>
    <a:srgbClr val="393E46"/>
    <a:srgbClr val="EEEEEE"/>
    <a:srgbClr val="E8DA81"/>
    <a:srgbClr val="CA595F"/>
    <a:srgbClr val="518588"/>
    <a:srgbClr val="3C4756"/>
    <a:srgbClr val="314768"/>
    <a:srgbClr val="294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150" d="100"/>
          <a:sy n="150" d="100"/>
        </p:scale>
        <p:origin x="1638" y="-97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A004-A83D-4AA3-9F86-2826AB56058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D2C6D-B647-4A58-9FFB-143FD2D1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377C-2581-4443-BC1E-70C704DC608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5FCA-0E8D-4EB4-BD8B-77B396B4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9A821D-1F7D-4FDD-86F7-F8C394EC2EB1}"/>
              </a:ext>
            </a:extLst>
          </p:cNvPr>
          <p:cNvSpPr/>
          <p:nvPr/>
        </p:nvSpPr>
        <p:spPr>
          <a:xfrm>
            <a:off x="0" y="0"/>
            <a:ext cx="6858000" cy="494310"/>
          </a:xfrm>
          <a:prstGeom prst="rect">
            <a:avLst/>
          </a:prstGeom>
          <a:solidFill>
            <a:srgbClr val="D96A45"/>
          </a:solidFill>
          <a:ln>
            <a:solidFill>
              <a:srgbClr val="D96A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54562-7E13-494F-8A84-821616088E21}"/>
              </a:ext>
            </a:extLst>
          </p:cNvPr>
          <p:cNvSpPr txBox="1"/>
          <p:nvPr/>
        </p:nvSpPr>
        <p:spPr>
          <a:xfrm>
            <a:off x="120239" y="143280"/>
            <a:ext cx="998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badi" panose="020B0604020104020204" pitchFamily="34" charset="0"/>
              </a:rPr>
              <a:t>DILAN RAMIREZ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58629-FCB3-4F4D-B85C-24006A704B2D}"/>
              </a:ext>
            </a:extLst>
          </p:cNvPr>
          <p:cNvSpPr txBox="1"/>
          <p:nvPr/>
        </p:nvSpPr>
        <p:spPr>
          <a:xfrm>
            <a:off x="4437663" y="143280"/>
            <a:ext cx="765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badi" panose="020B0604020104020204" pitchFamily="34" charset="0"/>
              </a:rPr>
              <a:t>ABOUT 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33BBE-98CA-43BC-B883-DB2195CE98DA}"/>
              </a:ext>
            </a:extLst>
          </p:cNvPr>
          <p:cNvSpPr txBox="1"/>
          <p:nvPr/>
        </p:nvSpPr>
        <p:spPr>
          <a:xfrm>
            <a:off x="5260121" y="143280"/>
            <a:ext cx="765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badi" panose="020B0604020104020204" pitchFamily="34" charset="0"/>
              </a:rPr>
              <a:t>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29FC7-7FB6-424D-BDBB-0C498FEEC677}"/>
              </a:ext>
            </a:extLst>
          </p:cNvPr>
          <p:cNvSpPr txBox="1"/>
          <p:nvPr/>
        </p:nvSpPr>
        <p:spPr>
          <a:xfrm>
            <a:off x="6082580" y="143280"/>
            <a:ext cx="765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badi" panose="020B0604020104020204" pitchFamily="34" charset="0"/>
              </a:rPr>
              <a:t>CONTACT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DABB6-5E6D-4FA7-A8CC-0A992001F196}"/>
              </a:ext>
            </a:extLst>
          </p:cNvPr>
          <p:cNvSpPr/>
          <p:nvPr/>
        </p:nvSpPr>
        <p:spPr>
          <a:xfrm>
            <a:off x="0" y="494312"/>
            <a:ext cx="6858000" cy="2710853"/>
          </a:xfrm>
          <a:prstGeom prst="rect">
            <a:avLst/>
          </a:prstGeom>
          <a:solidFill>
            <a:srgbClr val="384151"/>
          </a:solidFill>
          <a:ln>
            <a:solidFill>
              <a:srgbClr val="3C4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3758D-E17E-49F6-B4D2-36518B4B5F2E}"/>
              </a:ext>
            </a:extLst>
          </p:cNvPr>
          <p:cNvSpPr txBox="1"/>
          <p:nvPr/>
        </p:nvSpPr>
        <p:spPr>
          <a:xfrm>
            <a:off x="2807924" y="2261665"/>
            <a:ext cx="130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Welcome!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A519C-A9FE-4AD8-B74D-7190CBFDCB39}"/>
              </a:ext>
            </a:extLst>
          </p:cNvPr>
          <p:cNvSpPr txBox="1"/>
          <p:nvPr/>
        </p:nvSpPr>
        <p:spPr>
          <a:xfrm>
            <a:off x="1674134" y="2600255"/>
            <a:ext cx="35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badi" panose="020B0604020104020204" pitchFamily="34" charset="0"/>
              </a:rPr>
              <a:t>Computer Science – Data Analytic – Web Developer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40" name="Picture 39" descr="A close up of a mans face&#10;&#10;Description automatically generated">
            <a:extLst>
              <a:ext uri="{FF2B5EF4-FFF2-40B4-BE49-F238E27FC236}">
                <a16:creationId xmlns:a16="http://schemas.microsoft.com/office/drawing/2014/main" id="{E6D7BD87-0133-4323-99E4-654B3901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7" y="756971"/>
            <a:ext cx="1334571" cy="14002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E5D1A1-2E52-4922-8427-73600FFD79FE}"/>
              </a:ext>
            </a:extLst>
          </p:cNvPr>
          <p:cNvSpPr txBox="1"/>
          <p:nvPr/>
        </p:nvSpPr>
        <p:spPr>
          <a:xfrm>
            <a:off x="2743188" y="354135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84151"/>
                </a:solidFill>
                <a:latin typeface="Abadi" panose="020B0604020104020204" pitchFamily="34" charset="0"/>
              </a:rPr>
              <a:t>Portfolio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391BFFC-89DA-4279-BE77-FD1A29FC6F98}"/>
              </a:ext>
            </a:extLst>
          </p:cNvPr>
          <p:cNvSpPr/>
          <p:nvPr/>
        </p:nvSpPr>
        <p:spPr>
          <a:xfrm>
            <a:off x="723899" y="4266209"/>
            <a:ext cx="1626069" cy="2001896"/>
          </a:xfrm>
          <a:prstGeom prst="roundRect">
            <a:avLst>
              <a:gd name="adj" fmla="val 9430"/>
            </a:avLst>
          </a:prstGeom>
          <a:solidFill>
            <a:srgbClr val="518588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C8FDF0-6DD1-4BDB-AF7C-4890986A6CD3}"/>
              </a:ext>
            </a:extLst>
          </p:cNvPr>
          <p:cNvSpPr/>
          <p:nvPr/>
        </p:nvSpPr>
        <p:spPr>
          <a:xfrm>
            <a:off x="0" y="9481149"/>
            <a:ext cx="6858000" cy="2710853"/>
          </a:xfrm>
          <a:prstGeom prst="rect">
            <a:avLst/>
          </a:prstGeom>
          <a:solidFill>
            <a:srgbClr val="384151"/>
          </a:solidFill>
          <a:ln>
            <a:solidFill>
              <a:srgbClr val="3C4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6ABCDC1-5040-46CA-9A35-2399E43DEE19}"/>
              </a:ext>
            </a:extLst>
          </p:cNvPr>
          <p:cNvSpPr/>
          <p:nvPr/>
        </p:nvSpPr>
        <p:spPr>
          <a:xfrm>
            <a:off x="2641215" y="4265677"/>
            <a:ext cx="1593801" cy="2001896"/>
          </a:xfrm>
          <a:prstGeom prst="roundRect">
            <a:avLst>
              <a:gd name="adj" fmla="val 9430"/>
            </a:avLst>
          </a:prstGeom>
          <a:solidFill>
            <a:srgbClr val="EEEEEE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A4534-2BBC-4332-BC35-782819202AC0}"/>
              </a:ext>
            </a:extLst>
          </p:cNvPr>
          <p:cNvSpPr/>
          <p:nvPr/>
        </p:nvSpPr>
        <p:spPr>
          <a:xfrm>
            <a:off x="4526263" y="4265677"/>
            <a:ext cx="1593801" cy="2001896"/>
          </a:xfrm>
          <a:prstGeom prst="roundRect">
            <a:avLst>
              <a:gd name="adj" fmla="val 9430"/>
            </a:avLst>
          </a:prstGeom>
          <a:solidFill>
            <a:srgbClr val="CA595F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73516A-1856-4946-94B3-E9DC6300F8CF}"/>
              </a:ext>
            </a:extLst>
          </p:cNvPr>
          <p:cNvSpPr/>
          <p:nvPr/>
        </p:nvSpPr>
        <p:spPr>
          <a:xfrm>
            <a:off x="723899" y="6842067"/>
            <a:ext cx="1626069" cy="2001895"/>
          </a:xfrm>
          <a:prstGeom prst="roundRect">
            <a:avLst>
              <a:gd name="adj" fmla="val 9430"/>
            </a:avLst>
          </a:prstGeom>
          <a:solidFill>
            <a:srgbClr val="EEEEEE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7B82122-B4C8-4FD0-94EB-95E7301A2EF9}"/>
              </a:ext>
            </a:extLst>
          </p:cNvPr>
          <p:cNvSpPr/>
          <p:nvPr/>
        </p:nvSpPr>
        <p:spPr>
          <a:xfrm>
            <a:off x="2641215" y="6842067"/>
            <a:ext cx="1593801" cy="2001897"/>
          </a:xfrm>
          <a:prstGeom prst="roundRect">
            <a:avLst>
              <a:gd name="adj" fmla="val 9430"/>
            </a:avLst>
          </a:prstGeom>
          <a:solidFill>
            <a:srgbClr val="E8DA8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02E8AB-6251-45A9-A159-9B7CA120E099}"/>
              </a:ext>
            </a:extLst>
          </p:cNvPr>
          <p:cNvSpPr/>
          <p:nvPr/>
        </p:nvSpPr>
        <p:spPr>
          <a:xfrm>
            <a:off x="4526263" y="6842065"/>
            <a:ext cx="1593801" cy="2001897"/>
          </a:xfrm>
          <a:prstGeom prst="roundRect">
            <a:avLst>
              <a:gd name="adj" fmla="val 9430"/>
            </a:avLst>
          </a:prstGeom>
          <a:solidFill>
            <a:srgbClr val="EEEEEE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F324305-1859-499A-A58D-39D9EC76C139}"/>
              </a:ext>
            </a:extLst>
          </p:cNvPr>
          <p:cNvSpPr/>
          <p:nvPr/>
        </p:nvSpPr>
        <p:spPr>
          <a:xfrm>
            <a:off x="838200" y="4438652"/>
            <a:ext cx="1371600" cy="1657349"/>
          </a:xfrm>
          <a:prstGeom prst="roundRect">
            <a:avLst>
              <a:gd name="adj" fmla="val 94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9A67E71-CD35-4ECD-B7EE-69004C0A08A5}"/>
              </a:ext>
            </a:extLst>
          </p:cNvPr>
          <p:cNvSpPr/>
          <p:nvPr/>
        </p:nvSpPr>
        <p:spPr>
          <a:xfrm>
            <a:off x="2724676" y="4438652"/>
            <a:ext cx="1371600" cy="1657349"/>
          </a:xfrm>
          <a:prstGeom prst="roundRect">
            <a:avLst>
              <a:gd name="adj" fmla="val 94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CE39AE5-0004-4DFC-9525-7730554A9E68}"/>
              </a:ext>
            </a:extLst>
          </p:cNvPr>
          <p:cNvSpPr/>
          <p:nvPr/>
        </p:nvSpPr>
        <p:spPr>
          <a:xfrm>
            <a:off x="4648200" y="4438652"/>
            <a:ext cx="1371600" cy="1657349"/>
          </a:xfrm>
          <a:prstGeom prst="roundRect">
            <a:avLst>
              <a:gd name="adj" fmla="val 94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CC842CB-A52F-4333-ACF6-FC01033565D4}"/>
              </a:ext>
            </a:extLst>
          </p:cNvPr>
          <p:cNvSpPr/>
          <p:nvPr/>
        </p:nvSpPr>
        <p:spPr>
          <a:xfrm>
            <a:off x="2743188" y="7014337"/>
            <a:ext cx="1371600" cy="1657349"/>
          </a:xfrm>
          <a:prstGeom prst="roundRect">
            <a:avLst>
              <a:gd name="adj" fmla="val 94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E714FC3-58FE-47DF-AEAE-B90DA00DB3DC}"/>
              </a:ext>
            </a:extLst>
          </p:cNvPr>
          <p:cNvSpPr/>
          <p:nvPr/>
        </p:nvSpPr>
        <p:spPr>
          <a:xfrm>
            <a:off x="4645362" y="7014336"/>
            <a:ext cx="1371600" cy="1689099"/>
          </a:xfrm>
          <a:prstGeom prst="roundRect">
            <a:avLst>
              <a:gd name="adj" fmla="val 94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ARMAP: The Arctic Research Mapping Application">
            <a:extLst>
              <a:ext uri="{FF2B5EF4-FFF2-40B4-BE49-F238E27FC236}">
                <a16:creationId xmlns:a16="http://schemas.microsoft.com/office/drawing/2014/main" id="{8336BC43-B4C1-4060-AA7C-BAFB152AF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t="11110" b="6483"/>
          <a:stretch/>
        </p:blipFill>
        <p:spPr bwMode="auto">
          <a:xfrm>
            <a:off x="910602" y="4548829"/>
            <a:ext cx="1190074" cy="29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667F30F-9251-4AFB-8C87-B26A2C0D3D93}"/>
              </a:ext>
            </a:extLst>
          </p:cNvPr>
          <p:cNvSpPr txBox="1"/>
          <p:nvPr/>
        </p:nvSpPr>
        <p:spPr>
          <a:xfrm>
            <a:off x="910602" y="5211525"/>
            <a:ext cx="11900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Hundreds of project locations and ship tracks are shown on the interactive web map.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3EE8E3-A43D-4054-9A9F-F15BDC0FEFE2}"/>
              </a:ext>
            </a:extLst>
          </p:cNvPr>
          <p:cNvSpPr txBox="1"/>
          <p:nvPr/>
        </p:nvSpPr>
        <p:spPr>
          <a:xfrm>
            <a:off x="910604" y="5024588"/>
            <a:ext cx="56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393E46"/>
                </a:solidFill>
                <a:latin typeface="Abadi" panose="020B0604020104020204" pitchFamily="34" charset="0"/>
              </a:rPr>
              <a:t>ARMAP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9FF9FD2-45AF-4520-AC78-F3DCC4601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12" y="4543073"/>
            <a:ext cx="1153352" cy="30991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9F99628-8FCE-410B-9111-A9D03B7F3715}"/>
              </a:ext>
            </a:extLst>
          </p:cNvPr>
          <p:cNvSpPr txBox="1"/>
          <p:nvPr/>
        </p:nvSpPr>
        <p:spPr>
          <a:xfrm>
            <a:off x="2802666" y="5024588"/>
            <a:ext cx="44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393E46"/>
                </a:solidFill>
                <a:latin typeface="Abadi" panose="020B0604020104020204" pitchFamily="34" charset="0"/>
              </a:rPr>
              <a:t>AOV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DBF585-FB8E-466B-AEAC-18C70C3882DE}"/>
              </a:ext>
            </a:extLst>
          </p:cNvPr>
          <p:cNvSpPr txBox="1"/>
          <p:nvPr/>
        </p:nvSpPr>
        <p:spPr>
          <a:xfrm>
            <a:off x="2805503" y="5255422"/>
            <a:ext cx="12463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Web mapping application to better plan, coordinate, and achieve monitoring objectives. </a:t>
            </a:r>
          </a:p>
        </p:txBody>
      </p:sp>
      <p:pic>
        <p:nvPicPr>
          <p:cNvPr id="1032" name="Picture 8" descr="ASTRAL">
            <a:extLst>
              <a:ext uri="{FF2B5EF4-FFF2-40B4-BE49-F238E27FC236}">
                <a16:creationId xmlns:a16="http://schemas.microsoft.com/office/drawing/2014/main" id="{E51B34DA-E322-4ABF-9EF9-CA1FD80DD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3" t="27932" r="25624" b="28096"/>
          <a:stretch/>
        </p:blipFill>
        <p:spPr bwMode="auto">
          <a:xfrm>
            <a:off x="4939448" y="4499361"/>
            <a:ext cx="773173" cy="53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F49C5C0-7862-44A7-B335-C2448B9C7744}"/>
              </a:ext>
            </a:extLst>
          </p:cNvPr>
          <p:cNvSpPr txBox="1"/>
          <p:nvPr/>
        </p:nvSpPr>
        <p:spPr>
          <a:xfrm>
            <a:off x="4645363" y="5177376"/>
            <a:ext cx="1371600" cy="918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Web mapping application to enhance the discovery, visualization, and sharing of hyperspectral reflectance data.</a:t>
            </a:r>
          </a:p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9DF601-A894-4227-9FDD-C5230DD5075B}"/>
              </a:ext>
            </a:extLst>
          </p:cNvPr>
          <p:cNvSpPr txBox="1"/>
          <p:nvPr/>
        </p:nvSpPr>
        <p:spPr>
          <a:xfrm>
            <a:off x="4689960" y="5024588"/>
            <a:ext cx="56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393E46"/>
                </a:solidFill>
                <a:latin typeface="Abadi" panose="020B0604020104020204" pitchFamily="34" charset="0"/>
              </a:rPr>
              <a:t>ASTRAL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1DBEB7A-EDC0-4CE4-8D5B-BF4D9730B711}"/>
              </a:ext>
            </a:extLst>
          </p:cNvPr>
          <p:cNvSpPr/>
          <p:nvPr/>
        </p:nvSpPr>
        <p:spPr>
          <a:xfrm>
            <a:off x="838200" y="7014338"/>
            <a:ext cx="1371600" cy="1657349"/>
          </a:xfrm>
          <a:prstGeom prst="roundRect">
            <a:avLst>
              <a:gd name="adj" fmla="val 94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3" name="Picture 12">
            <a:extLst>
              <a:ext uri="{FF2B5EF4-FFF2-40B4-BE49-F238E27FC236}">
                <a16:creationId xmlns:a16="http://schemas.microsoft.com/office/drawing/2014/main" id="{BE5E41AF-3436-4E69-A9E1-6331A80A5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" t="3927" r="4625" b="4263"/>
          <a:stretch/>
        </p:blipFill>
        <p:spPr bwMode="auto">
          <a:xfrm>
            <a:off x="1002787" y="7114956"/>
            <a:ext cx="1048059" cy="6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E0347E5-2BAA-4E40-9235-E3ADA9CC91F1}"/>
              </a:ext>
            </a:extLst>
          </p:cNvPr>
          <p:cNvSpPr txBox="1"/>
          <p:nvPr/>
        </p:nvSpPr>
        <p:spPr>
          <a:xfrm>
            <a:off x="928963" y="7819095"/>
            <a:ext cx="11900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The irrigation app wants to keep track and get better the crop wellness using geospatial data.</a:t>
            </a:r>
          </a:p>
        </p:txBody>
      </p:sp>
      <p:pic>
        <p:nvPicPr>
          <p:cNvPr id="1038" name="Picture 14" descr="Systems Ecology Lab">
            <a:extLst>
              <a:ext uri="{FF2B5EF4-FFF2-40B4-BE49-F238E27FC236}">
                <a16:creationId xmlns:a16="http://schemas.microsoft.com/office/drawing/2014/main" id="{FDC63F5F-D0A0-4979-857D-637B149C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23" y="7077995"/>
            <a:ext cx="740092" cy="63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755FC4E-92F1-4D42-85A5-99056ACEC1ED}"/>
              </a:ext>
            </a:extLst>
          </p:cNvPr>
          <p:cNvSpPr txBox="1"/>
          <p:nvPr/>
        </p:nvSpPr>
        <p:spPr>
          <a:xfrm>
            <a:off x="2852312" y="7714577"/>
            <a:ext cx="784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393E46"/>
                </a:solidFill>
                <a:latin typeface="Abadi" panose="020B0604020104020204" pitchFamily="34" charset="0"/>
              </a:rPr>
              <a:t>SEL Website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EAA841-407B-423D-98D2-79AA4FB5CB6D}"/>
              </a:ext>
            </a:extLst>
          </p:cNvPr>
          <p:cNvSpPr txBox="1"/>
          <p:nvPr/>
        </p:nvSpPr>
        <p:spPr>
          <a:xfrm>
            <a:off x="2761707" y="7886855"/>
            <a:ext cx="13530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Developing some novel technology, cyberinfrastructure, and ecoinformatics tools for environmental change</a:t>
            </a:r>
          </a:p>
        </p:txBody>
      </p:sp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B5066DA8-350E-464F-A046-A713D9D785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0" t="31515" r="26091" b="33665"/>
          <a:stretch/>
        </p:blipFill>
        <p:spPr>
          <a:xfrm>
            <a:off x="4964907" y="7098996"/>
            <a:ext cx="790574" cy="78785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383E1F8-3B58-4BE5-9469-9F275502F637}"/>
              </a:ext>
            </a:extLst>
          </p:cNvPr>
          <p:cNvSpPr txBox="1"/>
          <p:nvPr/>
        </p:nvSpPr>
        <p:spPr>
          <a:xfrm>
            <a:off x="4727988" y="7925715"/>
            <a:ext cx="11903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prototype web-based system to help a medical office to schedule home visits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0FD2BC-69E0-4B45-9E1C-7C39A7B69C91}"/>
              </a:ext>
            </a:extLst>
          </p:cNvPr>
          <p:cNvSpPr txBox="1"/>
          <p:nvPr/>
        </p:nvSpPr>
        <p:spPr>
          <a:xfrm>
            <a:off x="2833799" y="9875232"/>
            <a:ext cx="115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adi" panose="020B0604020104020204" pitchFamily="34" charset="0"/>
              </a:rPr>
              <a:t>About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F6943C-45FE-4B8F-B7F1-70CD683EEB8F}"/>
              </a:ext>
            </a:extLst>
          </p:cNvPr>
          <p:cNvSpPr txBox="1"/>
          <p:nvPr/>
        </p:nvSpPr>
        <p:spPr>
          <a:xfrm>
            <a:off x="340164" y="10479060"/>
            <a:ext cx="619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2"/>
                </a:solidFill>
                <a:latin typeface="Abadi" panose="020B0604020104020204" pitchFamily="34" charset="0"/>
              </a:rPr>
              <a:t>	My name is Dilan Raul Ramirez Ramirez. I am an international senior student from Mexico, majoring in computer science at the university of Texas at El Paso. I have always liked how people can create, built, design, and innovate nearly everything from scratch. This has been my desire to help someone else with my work.</a:t>
            </a:r>
          </a:p>
        </p:txBody>
      </p:sp>
    </p:spTree>
    <p:extLst>
      <p:ext uri="{BB962C8B-B14F-4D97-AF65-F5344CB8AC3E}">
        <p14:creationId xmlns:p14="http://schemas.microsoft.com/office/powerpoint/2010/main" val="42579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4" y="0"/>
            <a:ext cx="6858000" cy="12192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50" y="1143939"/>
            <a:ext cx="1981433" cy="990411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6E136-D122-44FB-B3C7-8E47D233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943477"/>
            <a:ext cx="1619484" cy="83050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3871" y="1143939"/>
            <a:ext cx="1981433" cy="990411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C882E-D507-423C-9F6C-94A10461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86" y="2096401"/>
            <a:ext cx="1620203" cy="8000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2851" y="1143939"/>
            <a:ext cx="1981433" cy="990411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D2798-EA7B-4941-BD54-9E799851F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466" y="2095499"/>
            <a:ext cx="1620203" cy="80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Ramirez Ramirez, Dilan R</dc:creator>
  <cp:lastModifiedBy>Ramirez Ramirez, Dilan R</cp:lastModifiedBy>
  <cp:revision>5</cp:revision>
  <dcterms:created xsi:type="dcterms:W3CDTF">2020-06-28T19:19:37Z</dcterms:created>
  <dcterms:modified xsi:type="dcterms:W3CDTF">2020-06-28T22:59:36Z</dcterms:modified>
</cp:coreProperties>
</file>