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4" r:id="rId2"/>
    <p:sldMasterId id="2147483756" r:id="rId3"/>
  </p:sldMasterIdLst>
  <p:notesMasterIdLst>
    <p:notesMasterId r:id="rId58"/>
  </p:notesMasterIdLst>
  <p:sldIdLst>
    <p:sldId id="256" r:id="rId4"/>
    <p:sldId id="308" r:id="rId5"/>
    <p:sldId id="493" r:id="rId6"/>
    <p:sldId id="494" r:id="rId7"/>
    <p:sldId id="495" r:id="rId8"/>
    <p:sldId id="496" r:id="rId9"/>
    <p:sldId id="497" r:id="rId10"/>
    <p:sldId id="498" r:id="rId11"/>
    <p:sldId id="499" r:id="rId12"/>
    <p:sldId id="500" r:id="rId13"/>
    <p:sldId id="542" r:id="rId14"/>
    <p:sldId id="543" r:id="rId15"/>
    <p:sldId id="504" r:id="rId16"/>
    <p:sldId id="505" r:id="rId17"/>
    <p:sldId id="544" r:id="rId18"/>
    <p:sldId id="507" r:id="rId19"/>
    <p:sldId id="545" r:id="rId20"/>
    <p:sldId id="509" r:id="rId21"/>
    <p:sldId id="546" r:id="rId22"/>
    <p:sldId id="511" r:id="rId23"/>
    <p:sldId id="547" r:id="rId24"/>
    <p:sldId id="513" r:id="rId25"/>
    <p:sldId id="548" r:id="rId26"/>
    <p:sldId id="515" r:id="rId27"/>
    <p:sldId id="549" r:id="rId28"/>
    <p:sldId id="517" r:id="rId29"/>
    <p:sldId id="550" r:id="rId30"/>
    <p:sldId id="519" r:id="rId31"/>
    <p:sldId id="561" r:id="rId32"/>
    <p:sldId id="520" r:id="rId33"/>
    <p:sldId id="551" r:id="rId34"/>
    <p:sldId id="552" r:id="rId35"/>
    <p:sldId id="553" r:id="rId36"/>
    <p:sldId id="554" r:id="rId37"/>
    <p:sldId id="530" r:id="rId38"/>
    <p:sldId id="531" r:id="rId39"/>
    <p:sldId id="555" r:id="rId40"/>
    <p:sldId id="533" r:id="rId41"/>
    <p:sldId id="556" r:id="rId42"/>
    <p:sldId id="534" r:id="rId43"/>
    <p:sldId id="535" r:id="rId44"/>
    <p:sldId id="557" r:id="rId45"/>
    <p:sldId id="560" r:id="rId46"/>
    <p:sldId id="558" r:id="rId47"/>
    <p:sldId id="559" r:id="rId48"/>
    <p:sldId id="539" r:id="rId49"/>
    <p:sldId id="540" r:id="rId50"/>
    <p:sldId id="541" r:id="rId51"/>
    <p:sldId id="526" r:id="rId52"/>
    <p:sldId id="527" r:id="rId53"/>
    <p:sldId id="562" r:id="rId54"/>
    <p:sldId id="563" r:id="rId55"/>
    <p:sldId id="564" r:id="rId56"/>
    <p:sldId id="395"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8" autoAdjust="0"/>
    <p:restoredTop sz="94660"/>
  </p:normalViewPr>
  <p:slideViewPr>
    <p:cSldViewPr>
      <p:cViewPr>
        <p:scale>
          <a:sx n="70" d="100"/>
          <a:sy n="70" d="100"/>
        </p:scale>
        <p:origin x="-1350" y="-6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es-ES" sz="1200"/>
            </a:lvl1pPr>
          </a:lstStyle>
          <a:p>
            <a:endParaRPr lang="es-E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es-ES" sz="1200"/>
            </a:lvl1pPr>
          </a:lstStyle>
          <a:p>
            <a:fld id="{5FA7A704-9F1C-4FD3-85D1-57AF2D7FD0E8}" type="datetimeFigureOut">
              <a:rPr/>
              <a:pPr/>
              <a:t>6/9/2006</a:t>
            </a:fld>
            <a:endParaRPr lang="es-E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los estilos de título del patrón</a:t>
            </a:r>
          </a:p>
          <a:p>
            <a:pPr lvl="1"/>
            <a:r>
              <a:rPr lang="es-ES"/>
              <a:t>Segundo nivel</a:t>
            </a:r>
          </a:p>
          <a:p>
            <a:pPr lvl="2"/>
            <a:r>
              <a:rPr lang="es-ES"/>
              <a:t>Tercer nivel</a:t>
            </a:r>
          </a:p>
          <a:p>
            <a:pPr lvl="3"/>
            <a:r>
              <a:rPr lang="es-ES"/>
              <a:t>Cuarto nivel</a:t>
            </a:r>
          </a:p>
          <a:p>
            <a:pPr lvl="4"/>
            <a:r>
              <a:rPr lang="es-ES"/>
              <a:t>Quinto nivel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es-ES" sz="1200"/>
            </a:lvl1pPr>
          </a:lstStyle>
          <a:p>
            <a:endParaRPr lang="es-E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es-ES" sz="1200"/>
            </a:lvl1pPr>
          </a:lstStyle>
          <a:p>
            <a:fld id="{F7EBFB8C-BBFF-4397-A51C-1E92596422A9}" type="slidenum">
              <a:rPr/>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F7EBFB8C-BBFF-4397-A51C-1E92596422A9}" type="slidenum">
              <a:rPr lang="es-ES" smtClean="0"/>
              <a:pPr/>
              <a:t>1</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79C7B59-D468-45A5-B056-6CD712099943}" type="slidenum">
              <a:rPr lang="es-VE" smtClean="0"/>
              <a:pPr/>
              <a:t>10</a:t>
            </a:fld>
            <a:endParaRPr lang="es-VE"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79C7B59-D468-45A5-B056-6CD712099943}" type="slidenum">
              <a:rPr lang="es-VE" smtClean="0"/>
              <a:pPr/>
              <a:t>11</a:t>
            </a:fld>
            <a:endParaRPr lang="es-VE"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79C7B59-D468-45A5-B056-6CD712099943}" type="slidenum">
              <a:rPr lang="es-VE" smtClean="0"/>
              <a:pPr/>
              <a:t>12</a:t>
            </a:fld>
            <a:endParaRPr lang="es-VE"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56A8E190-FB41-4A26-B20A-F2235FA40C98}" type="slidenum">
              <a:rPr lang="es-VE" smtClean="0"/>
              <a:pPr/>
              <a:t>13</a:t>
            </a:fld>
            <a:endParaRPr lang="es-VE"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EB96C3A9-18C8-405D-9111-DB17FDDFE466}" type="slidenum">
              <a:rPr lang="es-VE" smtClean="0"/>
              <a:pPr/>
              <a:t>14</a:t>
            </a:fld>
            <a:endParaRPr lang="es-VE"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79C7B59-D468-45A5-B056-6CD712099943}" type="slidenum">
              <a:rPr lang="es-VE" smtClean="0"/>
              <a:pPr/>
              <a:t>15</a:t>
            </a:fld>
            <a:endParaRPr lang="es-VE"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28AE3F4B-AF4C-457D-874E-B0049EFF791F}" type="slidenum">
              <a:rPr lang="es-VE" smtClean="0"/>
              <a:pPr/>
              <a:t>16</a:t>
            </a:fld>
            <a:endParaRPr lang="es-VE"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79C7B59-D468-45A5-B056-6CD712099943}" type="slidenum">
              <a:rPr lang="es-VE" smtClean="0"/>
              <a:pPr/>
              <a:t>17</a:t>
            </a:fld>
            <a:endParaRPr lang="es-VE"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369FB7AE-C0B1-4CC5-977E-DAD98D6C5361}" type="slidenum">
              <a:rPr lang="es-VE" smtClean="0"/>
              <a:pPr/>
              <a:t>18</a:t>
            </a:fld>
            <a:endParaRPr lang="es-VE"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79C7B59-D468-45A5-B056-6CD712099943}" type="slidenum">
              <a:rPr lang="es-VE" smtClean="0"/>
              <a:pPr/>
              <a:t>19</a:t>
            </a:fld>
            <a:endParaRPr lang="es-VE"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es-ES"/>
            </a:pPr>
            <a:r>
              <a:rPr lang="es-ES" dirty="0" smtClean="0"/>
              <a:t>Tip: Add your own speaker notes here.</a:t>
            </a:r>
          </a:p>
        </p:txBody>
      </p:sp>
      <p:sp>
        <p:nvSpPr>
          <p:cNvPr id="4" name="Slide Number Placeholder 3"/>
          <p:cNvSpPr>
            <a:spLocks noGrp="1"/>
          </p:cNvSpPr>
          <p:nvPr>
            <p:ph type="sldNum" sz="quarter" idx="10"/>
          </p:nvPr>
        </p:nvSpPr>
        <p:spPr/>
        <p:txBody>
          <a:bodyPr/>
          <a:lstStyle/>
          <a:p>
            <a:fld id="{F7EBFB8C-BBFF-4397-A51C-1E92596422A9}" type="slidenum">
              <a:rPr lang="es-ES" smtClean="0"/>
              <a:pPr/>
              <a:t>2</a:t>
            </a:fld>
            <a:endParaRPr lang="es-E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370F8AC1-46BC-44E7-992C-000762F69EBE}" type="slidenum">
              <a:rPr lang="es-VE" smtClean="0"/>
              <a:pPr/>
              <a:t>20</a:t>
            </a:fld>
            <a:endParaRPr lang="es-VE"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79C7B59-D468-45A5-B056-6CD712099943}" type="slidenum">
              <a:rPr lang="es-VE" smtClean="0"/>
              <a:pPr/>
              <a:t>21</a:t>
            </a:fld>
            <a:endParaRPr lang="es-VE"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248479CA-5DFC-4AD5-ADF0-5C0DD73C9178}" type="slidenum">
              <a:rPr lang="es-VE" smtClean="0"/>
              <a:pPr/>
              <a:t>22</a:t>
            </a:fld>
            <a:endParaRPr lang="es-VE"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79C7B59-D468-45A5-B056-6CD712099943}" type="slidenum">
              <a:rPr lang="es-VE" smtClean="0"/>
              <a:pPr/>
              <a:t>23</a:t>
            </a:fld>
            <a:endParaRPr lang="es-VE"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349BB47F-C133-4C00-ADA4-0A610D6FBF97}" type="slidenum">
              <a:rPr lang="es-VE" smtClean="0"/>
              <a:pPr/>
              <a:t>24</a:t>
            </a:fld>
            <a:endParaRPr lang="es-VE"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79C7B59-D468-45A5-B056-6CD712099943}" type="slidenum">
              <a:rPr lang="es-VE" smtClean="0"/>
              <a:pPr/>
              <a:t>25</a:t>
            </a:fld>
            <a:endParaRPr lang="es-VE"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8401D9F0-6F64-4E5F-8388-CDE63A3B60CB}" type="slidenum">
              <a:rPr lang="es-VE" smtClean="0"/>
              <a:pPr/>
              <a:t>26</a:t>
            </a:fld>
            <a:endParaRPr lang="es-VE"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79C7B59-D468-45A5-B056-6CD712099943}" type="slidenum">
              <a:rPr lang="es-VE" smtClean="0"/>
              <a:pPr/>
              <a:t>27</a:t>
            </a:fld>
            <a:endParaRPr lang="es-VE"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D7F4F0F3-47D9-4E9D-B145-10E8163ECC67}" type="slidenum">
              <a:rPr lang="es-VE" smtClean="0"/>
              <a:pPr/>
              <a:t>28</a:t>
            </a:fld>
            <a:endParaRPr lang="es-VE"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D7F4F0F3-47D9-4E9D-B145-10E8163ECC67}" type="slidenum">
              <a:rPr lang="es-VE" smtClean="0"/>
              <a:pPr/>
              <a:t>29</a:t>
            </a:fld>
            <a:endParaRPr lang="es-VE"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F8517F-DD9D-4853-A887-A0D478F8D9ED}" type="slidenum">
              <a:rPr lang="es-VE"/>
              <a:pPr/>
              <a:t>3</a:t>
            </a:fld>
            <a:endParaRPr lang="es-VE"/>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s-VE"/>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3B155C55-15D9-47E4-BD6A-525C5A83DA7C}" type="slidenum">
              <a:rPr lang="es-VE" smtClean="0"/>
              <a:pPr/>
              <a:t>30</a:t>
            </a:fld>
            <a:endParaRPr lang="es-VE"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79C7B59-D468-45A5-B056-6CD712099943}" type="slidenum">
              <a:rPr lang="es-VE" smtClean="0"/>
              <a:pPr/>
              <a:t>31</a:t>
            </a:fld>
            <a:endParaRPr lang="es-VE"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79C7B59-D468-45A5-B056-6CD712099943}" type="slidenum">
              <a:rPr lang="es-VE" smtClean="0"/>
              <a:pPr/>
              <a:t>32</a:t>
            </a:fld>
            <a:endParaRPr lang="es-VE"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79C7B59-D468-45A5-B056-6CD712099943}" type="slidenum">
              <a:rPr lang="es-VE" smtClean="0"/>
              <a:pPr/>
              <a:t>33</a:t>
            </a:fld>
            <a:endParaRPr lang="es-VE"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79C7B59-D468-45A5-B056-6CD712099943}" type="slidenum">
              <a:rPr lang="es-VE" smtClean="0"/>
              <a:pPr/>
              <a:t>34</a:t>
            </a:fld>
            <a:endParaRPr lang="es-VE"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55FB45B-DD19-487B-93AF-FB4534572C1F}" type="slidenum">
              <a:rPr lang="es-VE" smtClean="0"/>
              <a:pPr/>
              <a:t>35</a:t>
            </a:fld>
            <a:endParaRPr lang="es-VE"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55FB45B-DD19-487B-93AF-FB4534572C1F}" type="slidenum">
              <a:rPr lang="es-VE" smtClean="0"/>
              <a:pPr/>
              <a:t>36</a:t>
            </a:fld>
            <a:endParaRPr lang="es-VE"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79C7B59-D468-45A5-B056-6CD712099943}" type="slidenum">
              <a:rPr lang="es-VE" smtClean="0"/>
              <a:pPr/>
              <a:t>37</a:t>
            </a:fld>
            <a:endParaRPr lang="es-VE"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55FB45B-DD19-487B-93AF-FB4534572C1F}" type="slidenum">
              <a:rPr lang="es-VE" smtClean="0"/>
              <a:pPr/>
              <a:t>38</a:t>
            </a:fld>
            <a:endParaRPr lang="es-VE"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79C7B59-D468-45A5-B056-6CD712099943}" type="slidenum">
              <a:rPr lang="es-VE" smtClean="0"/>
              <a:pPr/>
              <a:t>39</a:t>
            </a:fld>
            <a:endParaRPr lang="es-VE"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F8517F-DD9D-4853-A887-A0D478F8D9ED}" type="slidenum">
              <a:rPr lang="es-VE"/>
              <a:pPr/>
              <a:t>4</a:t>
            </a:fld>
            <a:endParaRPr lang="es-VE"/>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s-VE"/>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55FB45B-DD19-487B-93AF-FB4534572C1F}" type="slidenum">
              <a:rPr lang="es-VE" smtClean="0"/>
              <a:pPr/>
              <a:t>40</a:t>
            </a:fld>
            <a:endParaRPr lang="es-VE"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55FB45B-DD19-487B-93AF-FB4534572C1F}" type="slidenum">
              <a:rPr lang="es-VE" smtClean="0"/>
              <a:pPr/>
              <a:t>41</a:t>
            </a:fld>
            <a:endParaRPr lang="es-VE"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79C7B59-D468-45A5-B056-6CD712099943}" type="slidenum">
              <a:rPr lang="es-VE" smtClean="0"/>
              <a:pPr/>
              <a:t>42</a:t>
            </a:fld>
            <a:endParaRPr lang="es-VE"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79C7B59-D468-45A5-B056-6CD712099943}" type="slidenum">
              <a:rPr lang="es-VE" smtClean="0"/>
              <a:pPr/>
              <a:t>43</a:t>
            </a:fld>
            <a:endParaRPr lang="es-VE"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79C7B59-D468-45A5-B056-6CD712099943}" type="slidenum">
              <a:rPr lang="es-VE" smtClean="0"/>
              <a:pPr/>
              <a:t>44</a:t>
            </a:fld>
            <a:endParaRPr lang="es-VE"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79C7B59-D468-45A5-B056-6CD712099943}" type="slidenum">
              <a:rPr lang="es-VE" smtClean="0"/>
              <a:pPr/>
              <a:t>45</a:t>
            </a:fld>
            <a:endParaRPr lang="es-VE"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55FB45B-DD19-487B-93AF-FB4534572C1F}" type="slidenum">
              <a:rPr lang="es-VE" smtClean="0"/>
              <a:pPr/>
              <a:t>46</a:t>
            </a:fld>
            <a:endParaRPr lang="es-VE"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55FB45B-DD19-487B-93AF-FB4534572C1F}" type="slidenum">
              <a:rPr lang="es-VE" smtClean="0"/>
              <a:pPr/>
              <a:t>47</a:t>
            </a:fld>
            <a:endParaRPr lang="es-VE"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55FB45B-DD19-487B-93AF-FB4534572C1F}" type="slidenum">
              <a:rPr lang="es-VE" smtClean="0"/>
              <a:pPr/>
              <a:t>48</a:t>
            </a:fld>
            <a:endParaRPr lang="es-VE"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55FB45B-DD19-487B-93AF-FB4534572C1F}" type="slidenum">
              <a:rPr lang="es-VE" smtClean="0"/>
              <a:pPr/>
              <a:t>49</a:t>
            </a:fld>
            <a:endParaRPr lang="es-VE"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F7EBFB8C-BBFF-4397-A51C-1E92596422A9}" type="slidenum">
              <a:rPr lang="es-ES" smtClean="0"/>
              <a:pPr/>
              <a:t>5</a:t>
            </a:fld>
            <a:endParaRPr lang="es-E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55FB45B-DD19-487B-93AF-FB4534572C1F}" type="slidenum">
              <a:rPr lang="es-VE" smtClean="0"/>
              <a:pPr/>
              <a:t>50</a:t>
            </a:fld>
            <a:endParaRPr lang="es-VE"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55FB45B-DD19-487B-93AF-FB4534572C1F}" type="slidenum">
              <a:rPr lang="es-VE" smtClean="0"/>
              <a:pPr/>
              <a:t>51</a:t>
            </a:fld>
            <a:endParaRPr lang="es-VE"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F7EBFB8C-BBFF-4397-A51C-1E92596422A9}" type="slidenum">
              <a:rPr lang="es-ES" smtClean="0"/>
              <a:pPr/>
              <a:t>54</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F8517F-DD9D-4853-A887-A0D478F8D9ED}" type="slidenum">
              <a:rPr lang="es-VE"/>
              <a:pPr/>
              <a:t>6</a:t>
            </a:fld>
            <a:endParaRPr lang="es-VE"/>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s-V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F8517F-DD9D-4853-A887-A0D478F8D9ED}" type="slidenum">
              <a:rPr lang="es-VE"/>
              <a:pPr/>
              <a:t>7</a:t>
            </a:fld>
            <a:endParaRPr lang="es-VE"/>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s-V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9D2BEF8B-E9E7-483D-A9B6-011ABFC5E19D}" type="slidenum">
              <a:rPr lang="es-VE" smtClean="0"/>
              <a:pPr/>
              <a:t>8</a:t>
            </a:fld>
            <a:endParaRPr lang="es-VE"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3B155C55-15D9-47E4-BD6A-525C5A83DA7C}" type="slidenum">
              <a:rPr lang="es-VE" smtClean="0"/>
              <a:pPr/>
              <a:t>9</a:t>
            </a:fld>
            <a:endParaRPr lang="es-VE"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Title 13"/>
          <p:cNvSpPr>
            <a:spLocks noGrp="1"/>
          </p:cNvSpPr>
          <p:nvPr>
            <p:ph type="ctrTitle"/>
          </p:nvPr>
        </p:nvSpPr>
        <p:spPr>
          <a:xfrm>
            <a:off x="1435608" y="435936"/>
            <a:ext cx="7406640" cy="1472184"/>
          </a:xfrm>
        </p:spPr>
        <p:txBody>
          <a:bodyPr anchor="b"/>
          <a:lstStyle>
            <a:lvl1pPr algn="l" latinLnBrk="0">
              <a:defRPr lang="es-ES"/>
            </a:lvl1pPr>
            <a:extLst/>
          </a:lstStyle>
          <a:p>
            <a:r>
              <a:rPr lang="es-ES" smtClean="0"/>
              <a:t>Haga clic para modificar el estilo de título del patrón</a:t>
            </a:r>
            <a:endParaRPr lang="es-ES"/>
          </a:p>
        </p:txBody>
      </p:sp>
      <p:sp>
        <p:nvSpPr>
          <p:cNvPr id="22" name="Subtitle 21"/>
          <p:cNvSpPr>
            <a:spLocks noGrp="1"/>
          </p:cNvSpPr>
          <p:nvPr>
            <p:ph type="subTitle" idx="1"/>
          </p:nvPr>
        </p:nvSpPr>
        <p:spPr>
          <a:xfrm>
            <a:off x="1432560" y="1850064"/>
            <a:ext cx="7406640" cy="1752600"/>
          </a:xfrm>
        </p:spPr>
        <p:txBody>
          <a:bodyPr/>
          <a:lstStyle>
            <a:lvl1pPr marL="73152" indent="0" algn="l" latinLnBrk="0">
              <a:buNone/>
              <a:defRPr lang="es-ES"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s-ES" smtClean="0"/>
              <a:t>Haga clic para modificar el estilo de subtítulo del patrón</a:t>
            </a:r>
            <a:endParaRPr lang="es-ES"/>
          </a:p>
        </p:txBody>
      </p:sp>
      <p:sp>
        <p:nvSpPr>
          <p:cNvPr id="7" name="Date Placeholder 6"/>
          <p:cNvSpPr>
            <a:spLocks noGrp="1"/>
          </p:cNvSpPr>
          <p:nvPr>
            <p:ph type="dt" sz="half" idx="10"/>
          </p:nvPr>
        </p:nvSpPr>
        <p:spPr/>
        <p:txBody>
          <a:bodyPr/>
          <a:lstStyle>
            <a:extLst/>
          </a:lstStyle>
          <a:p>
            <a:fld id="{D80A4771-C6EF-4B99-81F4-D30BE4E017A0}" type="datetimeFigureOut">
              <a:rPr/>
              <a:pPr/>
              <a:t>6/9/2006</a:t>
            </a:fld>
            <a:endParaRPr lang="es-ES"/>
          </a:p>
        </p:txBody>
      </p:sp>
      <p:sp>
        <p:nvSpPr>
          <p:cNvPr id="20" name="Footer Placeholder 19"/>
          <p:cNvSpPr>
            <a:spLocks noGrp="1"/>
          </p:cNvSpPr>
          <p:nvPr>
            <p:ph type="ftr" sz="quarter" idx="11"/>
          </p:nvPr>
        </p:nvSpPr>
        <p:spPr/>
        <p:txBody>
          <a:bodyPr/>
          <a:lstStyle>
            <a:extLst/>
          </a:lstStyle>
          <a:p>
            <a:r>
              <a:rPr lang="es-VE" dirty="0" smtClean="0"/>
              <a:t>Programación I – Prof. Desiree Chacón</a:t>
            </a:r>
          </a:p>
        </p:txBody>
      </p:sp>
      <p:sp>
        <p:nvSpPr>
          <p:cNvPr id="10" name="Slide Number Placeholder 9"/>
          <p:cNvSpPr>
            <a:spLocks noGrp="1"/>
          </p:cNvSpPr>
          <p:nvPr>
            <p:ph type="sldNum" sz="quarter" idx="12"/>
          </p:nvPr>
        </p:nvSpPr>
        <p:spPr/>
        <p:txBody>
          <a:bodyPr/>
          <a:lstStyle>
            <a:extLst/>
          </a:lstStyle>
          <a:p>
            <a:fld id="{990B41CA-569D-40E7-8E58-026C0338B2C8}" type="slidenum">
              <a:rPr/>
              <a:pPr/>
              <a:t>‹Nº›</a:t>
            </a:fld>
            <a:endParaRPr lang="es-E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s-E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s-ES"/>
          </a:p>
        </p:txBody>
      </p:sp>
      <p:pic>
        <p:nvPicPr>
          <p:cNvPr id="11" name="10 Imagen" descr="PresentacionesPowerPointLimpias.jpg"/>
          <p:cNvPicPr>
            <a:picLocks noChangeAspect="1"/>
          </p:cNvPicPr>
          <p:nvPr userDrawn="1"/>
        </p:nvPicPr>
        <p:blipFill>
          <a:blip r:embed="rId2" cstate="print">
            <a:clrChange>
              <a:clrFrom>
                <a:srgbClr val="FFFFFF"/>
              </a:clrFrom>
              <a:clrTo>
                <a:srgbClr val="FFFFFF">
                  <a:alpha val="0"/>
                </a:srgbClr>
              </a:clrTo>
            </a:clrChange>
          </a:blip>
          <a:srcRect r="89374" b="88849"/>
          <a:stretch>
            <a:fillRect/>
          </a:stretch>
        </p:blipFill>
        <p:spPr>
          <a:xfrm>
            <a:off x="0" y="6093296"/>
            <a:ext cx="971600" cy="764704"/>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s-ES" smtClean="0"/>
              <a:t>Haga clic para modificar el estilo de título del patrón</a:t>
            </a:r>
            <a:endParaRPr lang="es-ES"/>
          </a:p>
        </p:txBody>
      </p:sp>
      <p:sp>
        <p:nvSpPr>
          <p:cNvPr id="3" name="Vertical Text Placeholder 2"/>
          <p:cNvSpPr>
            <a:spLocks noGrp="1"/>
          </p:cNvSpPr>
          <p:nvPr>
            <p:ph type="body" orient="vert" idx="1"/>
          </p:nvPr>
        </p:nvSpPr>
        <p:spPr/>
        <p:txBody>
          <a:bodyPr vert="eaVert"/>
          <a:lstStyle>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Date Placeholder 3"/>
          <p:cNvSpPr>
            <a:spLocks noGrp="1"/>
          </p:cNvSpPr>
          <p:nvPr>
            <p:ph type="dt" sz="half" idx="10"/>
          </p:nvPr>
        </p:nvSpPr>
        <p:spPr/>
        <p:txBody>
          <a:bodyPr/>
          <a:lstStyle>
            <a:extLst/>
          </a:lstStyle>
          <a:p>
            <a:fld id="{D80A4771-C6EF-4B99-81F4-D30BE4E017A0}" type="datetimeFigureOut">
              <a:rPr/>
              <a:pPr/>
              <a:t>6/9/2006</a:t>
            </a:fld>
            <a:endParaRPr lang="es-ES"/>
          </a:p>
        </p:txBody>
      </p:sp>
      <p:sp>
        <p:nvSpPr>
          <p:cNvPr id="5" name="Footer Placeholder 4"/>
          <p:cNvSpPr>
            <a:spLocks noGrp="1"/>
          </p:cNvSpPr>
          <p:nvPr>
            <p:ph type="ftr" sz="quarter" idx="11"/>
          </p:nvPr>
        </p:nvSpPr>
        <p:spPr/>
        <p:txBody>
          <a:bodyPr/>
          <a:lstStyle>
            <a:extLst/>
          </a:lstStyle>
          <a:p>
            <a:r>
              <a:rPr lang="es-VE" dirty="0" smtClean="0"/>
              <a:t>Programación I – Prof. Desiree Chacón</a:t>
            </a:r>
          </a:p>
        </p:txBody>
      </p:sp>
      <p:sp>
        <p:nvSpPr>
          <p:cNvPr id="6" name="Slide Number Placeholder 5"/>
          <p:cNvSpPr>
            <a:spLocks noGrp="1"/>
          </p:cNvSpPr>
          <p:nvPr>
            <p:ph type="sldNum" sz="quarter" idx="12"/>
          </p:nvPr>
        </p:nvSpPr>
        <p:spPr/>
        <p:txBody>
          <a:bodyPr/>
          <a:lstStyle>
            <a:extLst/>
          </a:lstStyle>
          <a:p>
            <a:fld id="{990B41CA-569D-40E7-8E58-026C0338B2C8}" type="slidenum">
              <a: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y text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s-ES" smtClean="0"/>
              <a:t>Haga clic para modificar el estilo de título del patrón</a:t>
            </a:r>
            <a:endParaRPr lang="es-E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Date Placeholder 3"/>
          <p:cNvSpPr>
            <a:spLocks noGrp="1"/>
          </p:cNvSpPr>
          <p:nvPr>
            <p:ph type="dt" sz="half" idx="10"/>
          </p:nvPr>
        </p:nvSpPr>
        <p:spPr/>
        <p:txBody>
          <a:bodyPr/>
          <a:lstStyle>
            <a:extLst/>
          </a:lstStyle>
          <a:p>
            <a:fld id="{D80A4771-C6EF-4B99-81F4-D30BE4E017A0}" type="datetimeFigureOut">
              <a:rPr/>
              <a:pPr/>
              <a:t>6/9/2006</a:t>
            </a:fld>
            <a:endParaRPr lang="es-ES"/>
          </a:p>
        </p:txBody>
      </p:sp>
      <p:sp>
        <p:nvSpPr>
          <p:cNvPr id="5" name="Footer Placeholder 4"/>
          <p:cNvSpPr>
            <a:spLocks noGrp="1"/>
          </p:cNvSpPr>
          <p:nvPr>
            <p:ph type="ftr" sz="quarter" idx="11"/>
          </p:nvPr>
        </p:nvSpPr>
        <p:spPr/>
        <p:txBody>
          <a:bodyPr/>
          <a:lstStyle>
            <a:extLst/>
          </a:lstStyle>
          <a:p>
            <a:endParaRPr lang="es-ES"/>
          </a:p>
        </p:txBody>
      </p:sp>
      <p:sp>
        <p:nvSpPr>
          <p:cNvPr id="6" name="Slide Number Placeholder 5"/>
          <p:cNvSpPr>
            <a:spLocks noGrp="1"/>
          </p:cNvSpPr>
          <p:nvPr>
            <p:ph type="sldNum" sz="quarter" idx="12"/>
          </p:nvPr>
        </p:nvSpPr>
        <p:spPr/>
        <p:txBody>
          <a:bodyPr/>
          <a:lstStyle>
            <a:extLst/>
          </a:lstStyle>
          <a:p>
            <a:fld id="{990B41CA-569D-40E7-8E58-026C0338B2C8}" type="slidenum">
              <a:rPr/>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V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VE"/>
          </a:p>
        </p:txBody>
      </p:sp>
      <p:sp>
        <p:nvSpPr>
          <p:cNvPr id="4" name="3 Marcador de fecha"/>
          <p:cNvSpPr>
            <a:spLocks noGrp="1"/>
          </p:cNvSpPr>
          <p:nvPr>
            <p:ph type="dt" sz="half" idx="10"/>
          </p:nvPr>
        </p:nvSpPr>
        <p:spPr/>
        <p:txBody>
          <a:bodyPr/>
          <a:lstStyle/>
          <a:p>
            <a:fld id="{7514FBF2-503E-4FF4-A58A-692D4A9EF4D6}" type="datetimeFigureOut">
              <a:rPr lang="es-VE" smtClean="0"/>
              <a:pPr/>
              <a:t>17/06/2014</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F843EC7F-2C78-4E33-8F5C-25491E3AD7BB}" type="slidenum">
              <a:rPr lang="es-VE" smtClean="0"/>
              <a:pPr/>
              <a:t>‹Nº›</a:t>
            </a:fld>
            <a:endParaRPr lang="es-V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p>
            <a:fld id="{7514FBF2-503E-4FF4-A58A-692D4A9EF4D6}" type="datetimeFigureOut">
              <a:rPr lang="es-VE" smtClean="0"/>
              <a:pPr/>
              <a:t>17/06/2014</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F843EC7F-2C78-4E33-8F5C-25491E3AD7BB}" type="slidenum">
              <a:rPr lang="es-VE" smtClean="0"/>
              <a:pPr/>
              <a:t>‹Nº›</a:t>
            </a:fld>
            <a:endParaRPr lang="es-V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514FBF2-503E-4FF4-A58A-692D4A9EF4D6}" type="datetimeFigureOut">
              <a:rPr lang="es-VE" smtClean="0"/>
              <a:pPr/>
              <a:t>17/06/2014</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F843EC7F-2C78-4E33-8F5C-25491E3AD7BB}" type="slidenum">
              <a:rPr lang="es-VE" smtClean="0"/>
              <a:pPr/>
              <a:t>‹Nº›</a:t>
            </a:fld>
            <a:endParaRPr lang="es-V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4 Marcador de fecha"/>
          <p:cNvSpPr>
            <a:spLocks noGrp="1"/>
          </p:cNvSpPr>
          <p:nvPr>
            <p:ph type="dt" sz="half" idx="10"/>
          </p:nvPr>
        </p:nvSpPr>
        <p:spPr/>
        <p:txBody>
          <a:bodyPr/>
          <a:lstStyle/>
          <a:p>
            <a:fld id="{7514FBF2-503E-4FF4-A58A-692D4A9EF4D6}" type="datetimeFigureOut">
              <a:rPr lang="es-VE" smtClean="0"/>
              <a:pPr/>
              <a:t>17/06/2014</a:t>
            </a:fld>
            <a:endParaRPr lang="es-VE"/>
          </a:p>
        </p:txBody>
      </p:sp>
      <p:sp>
        <p:nvSpPr>
          <p:cNvPr id="6" name="5 Marcador de pie de página"/>
          <p:cNvSpPr>
            <a:spLocks noGrp="1"/>
          </p:cNvSpPr>
          <p:nvPr>
            <p:ph type="ftr" sz="quarter" idx="11"/>
          </p:nvPr>
        </p:nvSpPr>
        <p:spPr/>
        <p:txBody>
          <a:bodyPr/>
          <a:lstStyle/>
          <a:p>
            <a:endParaRPr lang="es-VE"/>
          </a:p>
        </p:txBody>
      </p:sp>
      <p:sp>
        <p:nvSpPr>
          <p:cNvPr id="7" name="6 Marcador de número de diapositiva"/>
          <p:cNvSpPr>
            <a:spLocks noGrp="1"/>
          </p:cNvSpPr>
          <p:nvPr>
            <p:ph type="sldNum" sz="quarter" idx="12"/>
          </p:nvPr>
        </p:nvSpPr>
        <p:spPr/>
        <p:txBody>
          <a:bodyPr/>
          <a:lstStyle/>
          <a:p>
            <a:fld id="{F843EC7F-2C78-4E33-8F5C-25491E3AD7BB}" type="slidenum">
              <a:rPr lang="es-VE" smtClean="0"/>
              <a:pPr/>
              <a:t>‹Nº›</a:t>
            </a:fld>
            <a:endParaRPr lang="es-V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7" name="6 Marcador de fecha"/>
          <p:cNvSpPr>
            <a:spLocks noGrp="1"/>
          </p:cNvSpPr>
          <p:nvPr>
            <p:ph type="dt" sz="half" idx="10"/>
          </p:nvPr>
        </p:nvSpPr>
        <p:spPr/>
        <p:txBody>
          <a:bodyPr/>
          <a:lstStyle/>
          <a:p>
            <a:fld id="{7514FBF2-503E-4FF4-A58A-692D4A9EF4D6}" type="datetimeFigureOut">
              <a:rPr lang="es-VE" smtClean="0"/>
              <a:pPr/>
              <a:t>17/06/2014</a:t>
            </a:fld>
            <a:endParaRPr lang="es-VE"/>
          </a:p>
        </p:txBody>
      </p:sp>
      <p:sp>
        <p:nvSpPr>
          <p:cNvPr id="8" name="7 Marcador de pie de página"/>
          <p:cNvSpPr>
            <a:spLocks noGrp="1"/>
          </p:cNvSpPr>
          <p:nvPr>
            <p:ph type="ftr" sz="quarter" idx="11"/>
          </p:nvPr>
        </p:nvSpPr>
        <p:spPr/>
        <p:txBody>
          <a:bodyPr/>
          <a:lstStyle/>
          <a:p>
            <a:endParaRPr lang="es-VE"/>
          </a:p>
        </p:txBody>
      </p:sp>
      <p:sp>
        <p:nvSpPr>
          <p:cNvPr id="9" name="8 Marcador de número de diapositiva"/>
          <p:cNvSpPr>
            <a:spLocks noGrp="1"/>
          </p:cNvSpPr>
          <p:nvPr>
            <p:ph type="sldNum" sz="quarter" idx="12"/>
          </p:nvPr>
        </p:nvSpPr>
        <p:spPr/>
        <p:txBody>
          <a:bodyPr/>
          <a:lstStyle/>
          <a:p>
            <a:fld id="{F843EC7F-2C78-4E33-8F5C-25491E3AD7BB}" type="slidenum">
              <a:rPr lang="es-VE" smtClean="0"/>
              <a:pPr/>
              <a:t>‹Nº›</a:t>
            </a:fld>
            <a:endParaRPr lang="es-V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fecha"/>
          <p:cNvSpPr>
            <a:spLocks noGrp="1"/>
          </p:cNvSpPr>
          <p:nvPr>
            <p:ph type="dt" sz="half" idx="10"/>
          </p:nvPr>
        </p:nvSpPr>
        <p:spPr/>
        <p:txBody>
          <a:bodyPr/>
          <a:lstStyle/>
          <a:p>
            <a:fld id="{7514FBF2-503E-4FF4-A58A-692D4A9EF4D6}" type="datetimeFigureOut">
              <a:rPr lang="es-VE" smtClean="0"/>
              <a:pPr/>
              <a:t>17/06/2014</a:t>
            </a:fld>
            <a:endParaRPr lang="es-VE"/>
          </a:p>
        </p:txBody>
      </p:sp>
      <p:sp>
        <p:nvSpPr>
          <p:cNvPr id="4" name="3 Marcador de pie de página"/>
          <p:cNvSpPr>
            <a:spLocks noGrp="1"/>
          </p:cNvSpPr>
          <p:nvPr>
            <p:ph type="ftr" sz="quarter" idx="11"/>
          </p:nvPr>
        </p:nvSpPr>
        <p:spPr/>
        <p:txBody>
          <a:bodyPr/>
          <a:lstStyle/>
          <a:p>
            <a:endParaRPr lang="es-VE"/>
          </a:p>
        </p:txBody>
      </p:sp>
      <p:sp>
        <p:nvSpPr>
          <p:cNvPr id="5" name="4 Marcador de número de diapositiva"/>
          <p:cNvSpPr>
            <a:spLocks noGrp="1"/>
          </p:cNvSpPr>
          <p:nvPr>
            <p:ph type="sldNum" sz="quarter" idx="12"/>
          </p:nvPr>
        </p:nvSpPr>
        <p:spPr/>
        <p:txBody>
          <a:bodyPr/>
          <a:lstStyle/>
          <a:p>
            <a:fld id="{F843EC7F-2C78-4E33-8F5C-25491E3AD7BB}" type="slidenum">
              <a:rPr lang="es-VE" smtClean="0"/>
              <a:pPr/>
              <a:t>‹Nº›</a:t>
            </a:fld>
            <a:endParaRPr lang="es-V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514FBF2-503E-4FF4-A58A-692D4A9EF4D6}" type="datetimeFigureOut">
              <a:rPr lang="es-VE" smtClean="0"/>
              <a:pPr/>
              <a:t>17/06/2014</a:t>
            </a:fld>
            <a:endParaRPr lang="es-VE"/>
          </a:p>
        </p:txBody>
      </p:sp>
      <p:sp>
        <p:nvSpPr>
          <p:cNvPr id="3" name="2 Marcador de pie de página"/>
          <p:cNvSpPr>
            <a:spLocks noGrp="1"/>
          </p:cNvSpPr>
          <p:nvPr>
            <p:ph type="ftr" sz="quarter" idx="11"/>
          </p:nvPr>
        </p:nvSpPr>
        <p:spPr/>
        <p:txBody>
          <a:bodyPr/>
          <a:lstStyle/>
          <a:p>
            <a:endParaRPr lang="es-VE"/>
          </a:p>
        </p:txBody>
      </p:sp>
      <p:sp>
        <p:nvSpPr>
          <p:cNvPr id="4" name="3 Marcador de número de diapositiva"/>
          <p:cNvSpPr>
            <a:spLocks noGrp="1"/>
          </p:cNvSpPr>
          <p:nvPr>
            <p:ph type="sldNum" sz="quarter" idx="12"/>
          </p:nvPr>
        </p:nvSpPr>
        <p:spPr/>
        <p:txBody>
          <a:bodyPr/>
          <a:lstStyle/>
          <a:p>
            <a:fld id="{F843EC7F-2C78-4E33-8F5C-25491E3AD7BB}" type="slidenum">
              <a:rPr lang="es-VE" smtClean="0"/>
              <a:pPr/>
              <a:t>‹Nº›</a:t>
            </a:fld>
            <a:endParaRPr lang="es-V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V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514FBF2-503E-4FF4-A58A-692D4A9EF4D6}" type="datetimeFigureOut">
              <a:rPr lang="es-VE" smtClean="0"/>
              <a:pPr/>
              <a:t>17/06/2014</a:t>
            </a:fld>
            <a:endParaRPr lang="es-VE"/>
          </a:p>
        </p:txBody>
      </p:sp>
      <p:sp>
        <p:nvSpPr>
          <p:cNvPr id="6" name="5 Marcador de pie de página"/>
          <p:cNvSpPr>
            <a:spLocks noGrp="1"/>
          </p:cNvSpPr>
          <p:nvPr>
            <p:ph type="ftr" sz="quarter" idx="11"/>
          </p:nvPr>
        </p:nvSpPr>
        <p:spPr/>
        <p:txBody>
          <a:bodyPr/>
          <a:lstStyle/>
          <a:p>
            <a:endParaRPr lang="es-VE"/>
          </a:p>
        </p:txBody>
      </p:sp>
      <p:sp>
        <p:nvSpPr>
          <p:cNvPr id="7" name="6 Marcador de número de diapositiva"/>
          <p:cNvSpPr>
            <a:spLocks noGrp="1"/>
          </p:cNvSpPr>
          <p:nvPr>
            <p:ph type="sldNum" sz="quarter" idx="12"/>
          </p:nvPr>
        </p:nvSpPr>
        <p:spPr/>
        <p:txBody>
          <a:bodyPr/>
          <a:lstStyle/>
          <a:p>
            <a:fld id="{F843EC7F-2C78-4E33-8F5C-25491E3AD7BB}" type="slidenum">
              <a:rPr lang="es-VE" smtClean="0"/>
              <a:pPr/>
              <a:t>‹Nº›</a:t>
            </a:fld>
            <a:endParaRPr lang="es-V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s-ES" smtClean="0"/>
              <a:t>Haga clic para modificar el estilo de título del patrón</a:t>
            </a:r>
            <a:endParaRPr lang="es-ES"/>
          </a:p>
        </p:txBody>
      </p:sp>
      <p:sp>
        <p:nvSpPr>
          <p:cNvPr id="3" name="Content Placeholder 2"/>
          <p:cNvSpPr>
            <a:spLocks noGrp="1"/>
          </p:cNvSpPr>
          <p:nvPr>
            <p:ph idx="1"/>
          </p:nvPr>
        </p:nvSpPr>
        <p:spPr/>
        <p:txBody>
          <a:bodyPr/>
          <a:lstStyle>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Date Placeholder 3"/>
          <p:cNvSpPr>
            <a:spLocks noGrp="1"/>
          </p:cNvSpPr>
          <p:nvPr>
            <p:ph type="dt" sz="half" idx="10"/>
          </p:nvPr>
        </p:nvSpPr>
        <p:spPr/>
        <p:txBody>
          <a:bodyPr/>
          <a:lstStyle>
            <a:extLst/>
          </a:lstStyle>
          <a:p>
            <a:fld id="{D80A4771-C6EF-4B99-81F4-D30BE4E017A0}" type="datetimeFigureOut">
              <a:rPr/>
              <a:pPr/>
              <a:t>6/9/2006</a:t>
            </a:fld>
            <a:endParaRPr lang="es-ES"/>
          </a:p>
        </p:txBody>
      </p:sp>
      <p:sp>
        <p:nvSpPr>
          <p:cNvPr id="5" name="Footer Placeholder 4"/>
          <p:cNvSpPr>
            <a:spLocks noGrp="1"/>
          </p:cNvSpPr>
          <p:nvPr>
            <p:ph type="ftr" sz="quarter" idx="11"/>
          </p:nvPr>
        </p:nvSpPr>
        <p:spPr/>
        <p:txBody>
          <a:bodyPr/>
          <a:lstStyle>
            <a:extLst/>
          </a:lstStyle>
          <a:p>
            <a:r>
              <a:rPr lang="es-VE" dirty="0" smtClean="0"/>
              <a:t>Programación I – Prof. Desiree Chacón</a:t>
            </a:r>
          </a:p>
        </p:txBody>
      </p:sp>
      <p:sp>
        <p:nvSpPr>
          <p:cNvPr id="6" name="Slide Number Placeholder 5"/>
          <p:cNvSpPr>
            <a:spLocks noGrp="1"/>
          </p:cNvSpPr>
          <p:nvPr>
            <p:ph type="sldNum" sz="quarter" idx="12"/>
          </p:nvPr>
        </p:nvSpPr>
        <p:spPr/>
        <p:txBody>
          <a:bodyPr/>
          <a:lstStyle>
            <a:extLst/>
          </a:lstStyle>
          <a:p>
            <a:fld id="{990B41CA-569D-40E7-8E58-026C0338B2C8}" type="slidenum">
              <a:rPr/>
              <a:pPr/>
              <a:t>‹Nº›</a:t>
            </a:fld>
            <a:endParaRPr lang="es-E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V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V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514FBF2-503E-4FF4-A58A-692D4A9EF4D6}" type="datetimeFigureOut">
              <a:rPr lang="es-VE" smtClean="0"/>
              <a:pPr/>
              <a:t>17/06/2014</a:t>
            </a:fld>
            <a:endParaRPr lang="es-VE"/>
          </a:p>
        </p:txBody>
      </p:sp>
      <p:sp>
        <p:nvSpPr>
          <p:cNvPr id="6" name="5 Marcador de pie de página"/>
          <p:cNvSpPr>
            <a:spLocks noGrp="1"/>
          </p:cNvSpPr>
          <p:nvPr>
            <p:ph type="ftr" sz="quarter" idx="11"/>
          </p:nvPr>
        </p:nvSpPr>
        <p:spPr/>
        <p:txBody>
          <a:bodyPr/>
          <a:lstStyle/>
          <a:p>
            <a:endParaRPr lang="es-VE"/>
          </a:p>
        </p:txBody>
      </p:sp>
      <p:sp>
        <p:nvSpPr>
          <p:cNvPr id="7" name="6 Marcador de número de diapositiva"/>
          <p:cNvSpPr>
            <a:spLocks noGrp="1"/>
          </p:cNvSpPr>
          <p:nvPr>
            <p:ph type="sldNum" sz="quarter" idx="12"/>
          </p:nvPr>
        </p:nvSpPr>
        <p:spPr/>
        <p:txBody>
          <a:bodyPr/>
          <a:lstStyle/>
          <a:p>
            <a:fld id="{F843EC7F-2C78-4E33-8F5C-25491E3AD7BB}" type="slidenum">
              <a:rPr lang="es-VE" smtClean="0"/>
              <a:pPr/>
              <a:t>‹Nº›</a:t>
            </a:fld>
            <a:endParaRPr lang="es-V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p>
            <a:fld id="{7514FBF2-503E-4FF4-A58A-692D4A9EF4D6}" type="datetimeFigureOut">
              <a:rPr lang="es-VE" smtClean="0"/>
              <a:pPr/>
              <a:t>17/06/2014</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F843EC7F-2C78-4E33-8F5C-25491E3AD7BB}" type="slidenum">
              <a:rPr lang="es-VE" smtClean="0"/>
              <a:pPr/>
              <a:t>‹Nº›</a:t>
            </a:fld>
            <a:endParaRPr lang="es-V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V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p>
            <a:fld id="{7514FBF2-503E-4FF4-A58A-692D4A9EF4D6}" type="datetimeFigureOut">
              <a:rPr lang="es-VE" smtClean="0"/>
              <a:pPr/>
              <a:t>17/06/2014</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F843EC7F-2C78-4E33-8F5C-25491E3AD7BB}" type="slidenum">
              <a:rPr lang="es-VE" smtClean="0"/>
              <a:pPr/>
              <a:t>‹Nº›</a:t>
            </a:fld>
            <a:endParaRPr lang="es-V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2" name="Title 1"/>
          <p:cNvSpPr>
            <a:spLocks noGrp="1"/>
          </p:cNvSpPr>
          <p:nvPr>
            <p:ph type="title"/>
          </p:nvPr>
        </p:nvSpPr>
        <p:spPr>
          <a:xfrm>
            <a:off x="2578392" y="2600325"/>
            <a:ext cx="6400800" cy="2286000"/>
          </a:xfrm>
        </p:spPr>
        <p:txBody>
          <a:bodyPr anchor="t"/>
          <a:lstStyle>
            <a:lvl1pPr algn="l" latinLnBrk="0">
              <a:lnSpc>
                <a:spcPts val="4500"/>
              </a:lnSpc>
              <a:buNone/>
              <a:defRPr lang="es-ES" sz="4000" b="1" cap="all"/>
            </a:lvl1pPr>
            <a:extLst/>
          </a:lstStyle>
          <a:p>
            <a:r>
              <a:rPr lang="es-ES" smtClean="0"/>
              <a:t>Haga clic para modificar el estilo de título del patrón</a:t>
            </a:r>
            <a:endParaRPr lang="es-ES"/>
          </a:p>
        </p:txBody>
      </p:sp>
      <p:sp>
        <p:nvSpPr>
          <p:cNvPr id="3" name="Text Placeholder 2"/>
          <p:cNvSpPr>
            <a:spLocks noGrp="1"/>
          </p:cNvSpPr>
          <p:nvPr>
            <p:ph type="body" idx="1"/>
          </p:nvPr>
        </p:nvSpPr>
        <p:spPr>
          <a:xfrm>
            <a:off x="2578392" y="1100138"/>
            <a:ext cx="6400800" cy="1509712"/>
          </a:xfrm>
        </p:spPr>
        <p:txBody>
          <a:bodyPr anchor="b"/>
          <a:lstStyle>
            <a:lvl1pPr marL="27432" indent="0" latinLnBrk="0">
              <a:lnSpc>
                <a:spcPts val="2300"/>
              </a:lnSpc>
              <a:spcBef>
                <a:spcPts val="0"/>
              </a:spcBef>
              <a:buNone/>
              <a:defRPr lang="es-ES" sz="2000">
                <a:solidFill>
                  <a:schemeClr val="tx2">
                    <a:shade val="30000"/>
                    <a:satMod val="150000"/>
                  </a:schemeClr>
                </a:solidFill>
              </a:defRPr>
            </a:lvl1pPr>
            <a:lvl2pPr>
              <a:buNone/>
              <a:defRPr lang="es-ES" sz="1800">
                <a:solidFill>
                  <a:schemeClr val="tx1">
                    <a:tint val="75000"/>
                  </a:schemeClr>
                </a:solidFill>
              </a:defRPr>
            </a:lvl2pPr>
            <a:lvl3pPr>
              <a:buNone/>
              <a:defRPr lang="es-ES" sz="1600">
                <a:solidFill>
                  <a:schemeClr val="tx1">
                    <a:tint val="75000"/>
                  </a:schemeClr>
                </a:solidFill>
              </a:defRPr>
            </a:lvl3pPr>
            <a:lvl4pPr>
              <a:buNone/>
              <a:defRPr lang="es-ES" sz="1400">
                <a:solidFill>
                  <a:schemeClr val="tx1">
                    <a:tint val="75000"/>
                  </a:schemeClr>
                </a:solidFill>
              </a:defRPr>
            </a:lvl4pPr>
            <a:lvl5pPr>
              <a:buNone/>
              <a:defRPr lang="es-ES" sz="1400">
                <a:solidFill>
                  <a:schemeClr val="tx1">
                    <a:tint val="75000"/>
                  </a:schemeClr>
                </a:solidFill>
              </a:defRPr>
            </a:lvl5pPr>
            <a:extLst/>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extLst/>
          </a:lstStyle>
          <a:p>
            <a:fld id="{D80A4771-C6EF-4B99-81F4-D30BE4E017A0}" type="datetimeFigureOut">
              <a:rPr/>
              <a:pPr/>
              <a:t>6/9/2006</a:t>
            </a:fld>
            <a:endParaRPr lang="es-ES"/>
          </a:p>
        </p:txBody>
      </p:sp>
      <p:sp>
        <p:nvSpPr>
          <p:cNvPr id="5" name="Footer Placeholder 4"/>
          <p:cNvSpPr>
            <a:spLocks noGrp="1"/>
          </p:cNvSpPr>
          <p:nvPr>
            <p:ph type="ftr" sz="quarter" idx="11"/>
          </p:nvPr>
        </p:nvSpPr>
        <p:spPr/>
        <p:txBody>
          <a:bodyPr/>
          <a:lstStyle>
            <a:extLst/>
          </a:lstStyle>
          <a:p>
            <a:r>
              <a:rPr lang="es-VE" dirty="0" smtClean="0"/>
              <a:t>Programación I – Prof. Desiree Chacón</a:t>
            </a:r>
          </a:p>
        </p:txBody>
      </p:sp>
      <p:sp>
        <p:nvSpPr>
          <p:cNvPr id="6" name="Slide Number Placeholder 5"/>
          <p:cNvSpPr>
            <a:spLocks noGrp="1"/>
          </p:cNvSpPr>
          <p:nvPr>
            <p:ph type="sldNum" sz="quarter" idx="12"/>
          </p:nvPr>
        </p:nvSpPr>
        <p:spPr/>
        <p:txBody>
          <a:bodyPr/>
          <a:lstStyle>
            <a:extLst/>
          </a:lstStyle>
          <a:p>
            <a:fld id="{990B41CA-569D-40E7-8E58-026C0338B2C8}" type="slidenum">
              <a:rPr/>
              <a:pPr/>
              <a:t>‹Nº›</a:t>
            </a:fld>
            <a:endParaRPr lang="es-E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s-E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Contenido dos">
    <p:spTree>
      <p:nvGrpSpPr>
        <p:cNvPr id="1" name=""/>
        <p:cNvGrpSpPr/>
        <p:nvPr/>
      </p:nvGrpSpPr>
      <p:grpSpPr>
        <a:xfrm>
          <a:off x="0" y="0"/>
          <a:ext cx="0" cy="0"/>
          <a:chOff x="0" y="0"/>
          <a:chExt cx="0" cy="0"/>
        </a:xfrm>
      </p:grpSpPr>
      <p:sp>
        <p:nvSpPr>
          <p:cNvPr id="9" name="Pie 8"/>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10" name="Oval 9"/>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12" name="Rectangle 11"/>
          <p:cNvSpPr/>
          <p:nvPr/>
        </p:nvSpPr>
        <p:spPr>
          <a:xfrm>
            <a:off x="1033974" y="-54"/>
            <a:ext cx="8131127"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2" name="Title 1"/>
          <p:cNvSpPr>
            <a:spLocks noGrp="1"/>
          </p:cNvSpPr>
          <p:nvPr>
            <p:ph type="title"/>
          </p:nvPr>
        </p:nvSpPr>
        <p:spPr>
          <a:xfrm>
            <a:off x="1435608" y="274320"/>
            <a:ext cx="7498080" cy="1143000"/>
          </a:xfrm>
        </p:spPr>
        <p:txBody>
          <a:bodyPr/>
          <a:lstStyle>
            <a:extLst/>
          </a:lstStyle>
          <a:p>
            <a:r>
              <a:rPr lang="es-ES" smtClean="0"/>
              <a:t>Haga clic para modificar el estilo de título del patrón</a:t>
            </a:r>
            <a:endParaRPr lang="es-ES"/>
          </a:p>
        </p:txBody>
      </p:sp>
      <p:sp>
        <p:nvSpPr>
          <p:cNvPr id="3" name="Content Placeholder 2"/>
          <p:cNvSpPr>
            <a:spLocks noGrp="1"/>
          </p:cNvSpPr>
          <p:nvPr>
            <p:ph sz="half" idx="1"/>
          </p:nvPr>
        </p:nvSpPr>
        <p:spPr>
          <a:xfrm>
            <a:off x="1435608" y="1524000"/>
            <a:ext cx="3657600" cy="4663440"/>
          </a:xfrm>
        </p:spPr>
        <p:txBody>
          <a:bodyPr/>
          <a:lstStyle>
            <a:lvl1pPr latinLnBrk="0">
              <a:defRPr lang="es-ES" sz="2800"/>
            </a:lvl1pPr>
            <a:lvl2pPr>
              <a:defRPr lang="es-ES" sz="2400"/>
            </a:lvl2pPr>
            <a:lvl3pPr>
              <a:defRPr lang="es-ES" sz="2000"/>
            </a:lvl3pPr>
            <a:lvl4pPr>
              <a:defRPr lang="es-ES" sz="1800"/>
            </a:lvl4pPr>
            <a:lvl5pPr>
              <a:defRPr lang="es-ES" sz="18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Content Placeholder 3"/>
          <p:cNvSpPr>
            <a:spLocks noGrp="1"/>
          </p:cNvSpPr>
          <p:nvPr>
            <p:ph sz="half" idx="2"/>
          </p:nvPr>
        </p:nvSpPr>
        <p:spPr>
          <a:xfrm>
            <a:off x="5276088" y="1524000"/>
            <a:ext cx="3657600" cy="4663440"/>
          </a:xfrm>
        </p:spPr>
        <p:txBody>
          <a:bodyPr/>
          <a:lstStyle>
            <a:lvl1pPr latinLnBrk="0">
              <a:defRPr lang="es-ES" sz="2800"/>
            </a:lvl1pPr>
            <a:lvl2pPr>
              <a:defRPr lang="es-ES" sz="2400"/>
            </a:lvl2pPr>
            <a:lvl3pPr>
              <a:defRPr lang="es-ES" sz="2000"/>
            </a:lvl3pPr>
            <a:lvl4pPr>
              <a:defRPr lang="es-ES" sz="1800"/>
            </a:lvl4pPr>
            <a:lvl5pPr>
              <a:defRPr lang="es-ES" sz="18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Date Placeholder 4"/>
          <p:cNvSpPr>
            <a:spLocks noGrp="1"/>
          </p:cNvSpPr>
          <p:nvPr>
            <p:ph type="dt" sz="half" idx="10"/>
          </p:nvPr>
        </p:nvSpPr>
        <p:spPr/>
        <p:txBody>
          <a:bodyPr/>
          <a:lstStyle>
            <a:extLst/>
          </a:lstStyle>
          <a:p>
            <a:fld id="{D80A4771-C6EF-4B99-81F4-D30BE4E017A0}" type="datetimeFigureOut">
              <a:rPr/>
              <a:pPr/>
              <a:t>6/9/2006</a:t>
            </a:fld>
            <a:endParaRPr lang="es-ES"/>
          </a:p>
        </p:txBody>
      </p:sp>
      <p:sp>
        <p:nvSpPr>
          <p:cNvPr id="6" name="Footer Placeholder 5"/>
          <p:cNvSpPr>
            <a:spLocks noGrp="1"/>
          </p:cNvSpPr>
          <p:nvPr>
            <p:ph type="ftr" sz="quarter" idx="11"/>
          </p:nvPr>
        </p:nvSpPr>
        <p:spPr/>
        <p:txBody>
          <a:bodyPr/>
          <a:lstStyle>
            <a:extLst/>
          </a:lstStyle>
          <a:p>
            <a:r>
              <a:rPr lang="es-VE" dirty="0" smtClean="0"/>
              <a:t>Programación I – Prof. Desiree Chacón</a:t>
            </a:r>
            <a:endParaRPr lang="es-VE" dirty="0"/>
          </a:p>
        </p:txBody>
      </p:sp>
      <p:sp>
        <p:nvSpPr>
          <p:cNvPr id="7" name="Slide Number Placeholder 6"/>
          <p:cNvSpPr>
            <a:spLocks noGrp="1"/>
          </p:cNvSpPr>
          <p:nvPr>
            <p:ph type="sldNum" sz="quarter" idx="12"/>
          </p:nvPr>
        </p:nvSpPr>
        <p:spPr/>
        <p:txBody>
          <a:bodyPr/>
          <a:lstStyle>
            <a:extLst/>
          </a:lstStyle>
          <a:p>
            <a:fld id="{990B41CA-569D-40E7-8E58-026C0338B2C8}" type="slidenum">
              <a:rPr/>
              <a:pPr/>
              <a:t>‹Nº›</a:t>
            </a:fld>
            <a:endParaRPr lang="es-ES"/>
          </a:p>
        </p:txBody>
      </p:sp>
      <p:pic>
        <p:nvPicPr>
          <p:cNvPr id="13" name="12 Imagen" descr="PresentacionesPowerPointLimpias.jpg"/>
          <p:cNvPicPr>
            <a:picLocks noChangeAspect="1"/>
          </p:cNvPicPr>
          <p:nvPr userDrawn="1"/>
        </p:nvPicPr>
        <p:blipFill>
          <a:blip r:embed="rId2" cstate="print">
            <a:clrChange>
              <a:clrFrom>
                <a:srgbClr val="FFFFFF"/>
              </a:clrFrom>
              <a:clrTo>
                <a:srgbClr val="FFFFFF">
                  <a:alpha val="0"/>
                </a:srgbClr>
              </a:clrTo>
            </a:clrChange>
          </a:blip>
          <a:srcRect r="89374" b="88849"/>
          <a:stretch>
            <a:fillRect/>
          </a:stretch>
        </p:blipFill>
        <p:spPr>
          <a:xfrm>
            <a:off x="0" y="6093296"/>
            <a:ext cx="971600" cy="764704"/>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latinLnBrk="0">
              <a:defRPr lang="es-ES" sz="4500" b="1" cap="none" baseline="0"/>
            </a:lvl1pPr>
            <a:extLst/>
          </a:lstStyle>
          <a:p>
            <a:r>
              <a:rPr lang="es-ES" smtClean="0"/>
              <a:t>Haga clic para modificar el estilo de título del patrón</a:t>
            </a:r>
            <a:endParaRPr lang="es-E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283464" algn="l" latinLnBrk="0">
              <a:lnSpc>
                <a:spcPct val="100000"/>
              </a:lnSpc>
              <a:spcBef>
                <a:spcPts val="100"/>
              </a:spcBef>
              <a:buNone/>
              <a:defRPr lang="es-ES" sz="1900" b="0">
                <a:solidFill>
                  <a:schemeClr val="tx1"/>
                </a:solidFill>
              </a:defRPr>
            </a:lvl1pPr>
            <a:lvl2pPr>
              <a:buNone/>
              <a:defRPr lang="es-ES" sz="2000" b="1"/>
            </a:lvl2pPr>
            <a:lvl3pPr>
              <a:buNone/>
              <a:defRPr lang="es-ES" sz="1800" b="1"/>
            </a:lvl3pPr>
            <a:lvl4pPr>
              <a:buNone/>
              <a:defRPr lang="es-ES" sz="1600" b="1"/>
            </a:lvl4pPr>
            <a:lvl5pPr>
              <a:buNone/>
              <a:defRPr lang="es-ES" sz="1600" b="1"/>
            </a:lvl5pPr>
            <a:extLst/>
          </a:lstStyle>
          <a:p>
            <a:pPr lvl="0"/>
            <a:r>
              <a:rPr lang="es-ES" smtClean="0"/>
              <a:t>Haga clic para modificar el estilo de texto del patrón</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283464" algn="l" latinLnBrk="0">
              <a:lnSpc>
                <a:spcPct val="100000"/>
              </a:lnSpc>
              <a:spcBef>
                <a:spcPts val="100"/>
              </a:spcBef>
              <a:buNone/>
              <a:defRPr lang="es-ES" sz="1900" b="0">
                <a:solidFill>
                  <a:schemeClr val="tx1"/>
                </a:solidFill>
              </a:defRPr>
            </a:lvl1pPr>
            <a:lvl2pPr>
              <a:buNone/>
              <a:defRPr lang="es-ES" sz="2000" b="1"/>
            </a:lvl2pPr>
            <a:lvl3pPr>
              <a:buNone/>
              <a:defRPr lang="es-ES" sz="1800" b="1"/>
            </a:lvl3pPr>
            <a:lvl4pPr>
              <a:buNone/>
              <a:defRPr lang="es-ES" sz="1600" b="1"/>
            </a:lvl4pPr>
            <a:lvl5pPr>
              <a:buNone/>
              <a:defRPr lang="es-ES" sz="1600" b="1"/>
            </a:lvl5pPr>
            <a:extLst/>
          </a:lstStyle>
          <a:p>
            <a:pPr lvl="0"/>
            <a:r>
              <a:rPr lang="es-ES" smtClean="0"/>
              <a:t>Haga clic para modificar el estilo de texto del patrón</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latinLnBrk="0">
              <a:lnSpc>
                <a:spcPct val="100000"/>
              </a:lnSpc>
              <a:spcBef>
                <a:spcPts val="700"/>
              </a:spcBef>
              <a:defRPr lang="es-ES" sz="2400"/>
            </a:lvl1pPr>
            <a:lvl2pPr>
              <a:lnSpc>
                <a:spcPct val="100000"/>
              </a:lnSpc>
              <a:spcBef>
                <a:spcPts val="700"/>
              </a:spcBef>
              <a:defRPr lang="es-ES" sz="2000"/>
            </a:lvl2pPr>
            <a:lvl3pPr>
              <a:lnSpc>
                <a:spcPct val="100000"/>
              </a:lnSpc>
              <a:spcBef>
                <a:spcPts val="700"/>
              </a:spcBef>
              <a:defRPr lang="es-ES" sz="1800"/>
            </a:lvl3pPr>
            <a:lvl4pPr>
              <a:lnSpc>
                <a:spcPct val="100000"/>
              </a:lnSpc>
              <a:spcBef>
                <a:spcPts val="700"/>
              </a:spcBef>
              <a:defRPr lang="es-ES" sz="1600"/>
            </a:lvl4pPr>
            <a:lvl5pPr>
              <a:lnSpc>
                <a:spcPct val="100000"/>
              </a:lnSpc>
              <a:spcBef>
                <a:spcPts val="700"/>
              </a:spcBef>
              <a:defRPr lang="es-ES" sz="16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latinLnBrk="0">
              <a:lnSpc>
                <a:spcPct val="100000"/>
              </a:lnSpc>
              <a:spcBef>
                <a:spcPts val="700"/>
              </a:spcBef>
              <a:defRPr lang="es-ES" sz="2400"/>
            </a:lvl1pPr>
            <a:lvl2pPr>
              <a:lnSpc>
                <a:spcPct val="100000"/>
              </a:lnSpc>
              <a:spcBef>
                <a:spcPts val="700"/>
              </a:spcBef>
              <a:defRPr lang="es-ES" sz="2000"/>
            </a:lvl2pPr>
            <a:lvl3pPr>
              <a:lnSpc>
                <a:spcPct val="100000"/>
              </a:lnSpc>
              <a:spcBef>
                <a:spcPts val="700"/>
              </a:spcBef>
              <a:defRPr lang="es-ES" sz="1800"/>
            </a:lvl3pPr>
            <a:lvl4pPr>
              <a:lnSpc>
                <a:spcPct val="100000"/>
              </a:lnSpc>
              <a:spcBef>
                <a:spcPts val="700"/>
              </a:spcBef>
              <a:defRPr lang="es-ES" sz="1600"/>
            </a:lvl4pPr>
            <a:lvl5pPr>
              <a:lnSpc>
                <a:spcPct val="100000"/>
              </a:lnSpc>
              <a:spcBef>
                <a:spcPts val="700"/>
              </a:spcBef>
              <a:defRPr lang="es-ES" sz="16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Date Placeholder 6"/>
          <p:cNvSpPr>
            <a:spLocks noGrp="1"/>
          </p:cNvSpPr>
          <p:nvPr>
            <p:ph type="dt" sz="half" idx="10"/>
          </p:nvPr>
        </p:nvSpPr>
        <p:spPr/>
        <p:txBody>
          <a:bodyPr/>
          <a:lstStyle>
            <a:extLst/>
          </a:lstStyle>
          <a:p>
            <a:fld id="{D80A4771-C6EF-4B99-81F4-D30BE4E017A0}" type="datetimeFigureOut">
              <a:rPr/>
              <a:pPr/>
              <a:t>6/9/2006</a:t>
            </a:fld>
            <a:endParaRPr lang="es-ES"/>
          </a:p>
        </p:txBody>
      </p:sp>
      <p:sp>
        <p:nvSpPr>
          <p:cNvPr id="8" name="Footer Placeholder 7"/>
          <p:cNvSpPr>
            <a:spLocks noGrp="1"/>
          </p:cNvSpPr>
          <p:nvPr>
            <p:ph type="ftr" sz="quarter" idx="11"/>
          </p:nvPr>
        </p:nvSpPr>
        <p:spPr/>
        <p:txBody>
          <a:bodyPr/>
          <a:lstStyle>
            <a:extLst/>
          </a:lstStyle>
          <a:p>
            <a:r>
              <a:rPr lang="es-VE" dirty="0" smtClean="0"/>
              <a:t>Programación I – Prof. Desiree Chacón</a:t>
            </a:r>
          </a:p>
        </p:txBody>
      </p:sp>
      <p:sp>
        <p:nvSpPr>
          <p:cNvPr id="9" name="Slide Number Placeholder 8"/>
          <p:cNvSpPr>
            <a:spLocks noGrp="1"/>
          </p:cNvSpPr>
          <p:nvPr>
            <p:ph type="sldNum" sz="quarter" idx="12"/>
          </p:nvPr>
        </p:nvSpPr>
        <p:spPr/>
        <p:txBody>
          <a:bodyPr/>
          <a:lstStyle>
            <a:extLst/>
          </a:lstStyle>
          <a:p>
            <a:fld id="{990B41CA-569D-40E7-8E58-026C0338B2C8}" type="slidenum">
              <a: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título">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lang="es-ES" smtClean="0"/>
              <a:t>Haga clic para modificar el estilo de título del patrón</a:t>
            </a:r>
            <a:endParaRPr lang="es-ES"/>
          </a:p>
        </p:txBody>
      </p:sp>
      <p:sp>
        <p:nvSpPr>
          <p:cNvPr id="3" name="Date Placeholder 2"/>
          <p:cNvSpPr>
            <a:spLocks noGrp="1"/>
          </p:cNvSpPr>
          <p:nvPr>
            <p:ph type="dt" sz="half" idx="10"/>
          </p:nvPr>
        </p:nvSpPr>
        <p:spPr/>
        <p:txBody>
          <a:bodyPr/>
          <a:lstStyle>
            <a:extLst/>
          </a:lstStyle>
          <a:p>
            <a:fld id="{D80A4771-C6EF-4B99-81F4-D30BE4E017A0}" type="datetimeFigureOut">
              <a:rPr/>
              <a:pPr/>
              <a:t>6/9/2006</a:t>
            </a:fld>
            <a:endParaRPr lang="es-ES"/>
          </a:p>
        </p:txBody>
      </p:sp>
      <p:sp>
        <p:nvSpPr>
          <p:cNvPr id="4" name="Footer Placeholder 3"/>
          <p:cNvSpPr>
            <a:spLocks noGrp="1"/>
          </p:cNvSpPr>
          <p:nvPr>
            <p:ph type="ftr" sz="quarter" idx="11"/>
          </p:nvPr>
        </p:nvSpPr>
        <p:spPr/>
        <p:txBody>
          <a:bodyPr/>
          <a:lstStyle>
            <a:extLst/>
          </a:lstStyle>
          <a:p>
            <a:endParaRPr lang="es-ES"/>
          </a:p>
        </p:txBody>
      </p:sp>
      <p:sp>
        <p:nvSpPr>
          <p:cNvPr id="5" name="Slide Number Placeholder 4"/>
          <p:cNvSpPr>
            <a:spLocks noGrp="1"/>
          </p:cNvSpPr>
          <p:nvPr>
            <p:ph type="sldNum" sz="quarter" idx="12"/>
          </p:nvPr>
        </p:nvSpPr>
        <p:spPr/>
        <p:txBody>
          <a:bodyPr/>
          <a:lstStyle>
            <a:extLst/>
          </a:lstStyle>
          <a:p>
            <a:fld id="{990B41CA-569D-40E7-8E58-026C0338B2C8}" type="slidenum">
              <a: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2" name="Date Placeholder 1"/>
          <p:cNvSpPr>
            <a:spLocks noGrp="1"/>
          </p:cNvSpPr>
          <p:nvPr>
            <p:ph type="dt" sz="half" idx="10"/>
          </p:nvPr>
        </p:nvSpPr>
        <p:spPr/>
        <p:txBody>
          <a:bodyPr/>
          <a:lstStyle>
            <a:extLst/>
          </a:lstStyle>
          <a:p>
            <a:fld id="{D80A4771-C6EF-4B99-81F4-D30BE4E017A0}" type="datetimeFigureOut">
              <a:rPr/>
              <a:pPr/>
              <a:t>6/9/2006</a:t>
            </a:fld>
            <a:endParaRPr lang="es-ES"/>
          </a:p>
        </p:txBody>
      </p:sp>
      <p:sp>
        <p:nvSpPr>
          <p:cNvPr id="3" name="Footer Placeholder 2"/>
          <p:cNvSpPr>
            <a:spLocks noGrp="1"/>
          </p:cNvSpPr>
          <p:nvPr>
            <p:ph type="ftr" sz="quarter" idx="11"/>
          </p:nvPr>
        </p:nvSpPr>
        <p:spPr/>
        <p:txBody>
          <a:bodyPr/>
          <a:lstStyle>
            <a:extLst/>
          </a:lstStyle>
          <a:p>
            <a:endParaRPr lang="es-ES"/>
          </a:p>
        </p:txBody>
      </p:sp>
      <p:sp>
        <p:nvSpPr>
          <p:cNvPr id="4" name="Slide Number Placeholder 3"/>
          <p:cNvSpPr>
            <a:spLocks noGrp="1"/>
          </p:cNvSpPr>
          <p:nvPr>
            <p:ph type="sldNum" sz="quarter" idx="12"/>
          </p:nvPr>
        </p:nvSpPr>
        <p:spPr/>
        <p:txBody>
          <a:bodyPr/>
          <a:lstStyle>
            <a:extLst/>
          </a:lstStyle>
          <a:p>
            <a:fld id="{990B41CA-569D-40E7-8E58-026C0338B2C8}" type="slidenum">
              <a:rPr/>
              <a:pPr/>
              <a:t>‹Nº›</a:t>
            </a:fld>
            <a:endParaRPr lang="es-E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810000" cy="1162050"/>
          </a:xfrm>
          <a:ln>
            <a:noFill/>
          </a:ln>
        </p:spPr>
        <p:txBody>
          <a:bodyPr anchor="b"/>
          <a:lstStyle>
            <a:lvl1pPr algn="l" latinLnBrk="0">
              <a:lnSpc>
                <a:spcPts val="2000"/>
              </a:lnSpc>
              <a:buNone/>
              <a:defRPr lang="es-ES" sz="2200" b="1" cap="all" baseline="0"/>
            </a:lvl1pPr>
            <a:extLst/>
          </a:lstStyle>
          <a:p>
            <a:r>
              <a:rPr lang="es-ES" smtClean="0"/>
              <a:t>Haga clic para modificar el estilo de título del patrón</a:t>
            </a:r>
            <a:endParaRPr lang="es-ES"/>
          </a:p>
        </p:txBody>
      </p:sp>
      <p:sp>
        <p:nvSpPr>
          <p:cNvPr id="3" name="Text Placeholder 2"/>
          <p:cNvSpPr>
            <a:spLocks noGrp="1"/>
          </p:cNvSpPr>
          <p:nvPr>
            <p:ph type="body" idx="2"/>
          </p:nvPr>
        </p:nvSpPr>
        <p:spPr>
          <a:xfrm>
            <a:off x="457200" y="1435100"/>
            <a:ext cx="3810000" cy="698500"/>
          </a:xfrm>
        </p:spPr>
        <p:txBody>
          <a:bodyPr/>
          <a:lstStyle>
            <a:lvl1pPr marL="0" latinLnBrk="0">
              <a:lnSpc>
                <a:spcPct val="100000"/>
              </a:lnSpc>
              <a:spcBef>
                <a:spcPts val="0"/>
              </a:spcBef>
              <a:buNone/>
              <a:defRPr lang="es-ES" sz="1400"/>
            </a:lvl1pPr>
            <a:lvl2pPr>
              <a:buNone/>
              <a:defRPr lang="es-ES" sz="1200"/>
            </a:lvl2pPr>
            <a:lvl3pPr>
              <a:buNone/>
              <a:defRPr lang="es-ES" sz="1000"/>
            </a:lvl3pPr>
            <a:lvl4pPr>
              <a:buNone/>
              <a:defRPr lang="es-ES" sz="900"/>
            </a:lvl4pPr>
            <a:lvl5pPr>
              <a:buNone/>
              <a:defRPr lang="es-ES" sz="900"/>
            </a:lvl5pPr>
            <a:extLst/>
          </a:lstStyle>
          <a:p>
            <a:pPr lvl="0"/>
            <a:r>
              <a:rPr lang="es-ES" smtClean="0"/>
              <a:t>Haga clic para modificar el estilo de texto del patrón</a:t>
            </a:r>
          </a:p>
        </p:txBody>
      </p:sp>
      <p:sp>
        <p:nvSpPr>
          <p:cNvPr id="4" name="Content Placeholder 3"/>
          <p:cNvSpPr>
            <a:spLocks noGrp="1"/>
          </p:cNvSpPr>
          <p:nvPr>
            <p:ph sz="half" idx="1"/>
          </p:nvPr>
        </p:nvSpPr>
        <p:spPr>
          <a:xfrm>
            <a:off x="457200" y="2133600"/>
            <a:ext cx="8153400" cy="3992563"/>
          </a:xfrm>
        </p:spPr>
        <p:txBody>
          <a:bodyPr/>
          <a:lstStyle>
            <a:lvl1pPr latinLnBrk="0">
              <a:defRPr lang="es-ES" sz="3200"/>
            </a:lvl1pPr>
            <a:lvl2pPr>
              <a:defRPr lang="es-ES" sz="2800"/>
            </a:lvl2pPr>
            <a:lvl3pPr>
              <a:defRPr lang="es-ES" sz="2400"/>
            </a:lvl3pPr>
            <a:lvl4pPr>
              <a:defRPr lang="es-ES" sz="2000"/>
            </a:lvl4pPr>
            <a:lvl5pPr>
              <a:defRPr lang="es-ES" sz="20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Date Placeholder 4"/>
          <p:cNvSpPr>
            <a:spLocks noGrp="1"/>
          </p:cNvSpPr>
          <p:nvPr>
            <p:ph type="dt" sz="half" idx="10"/>
          </p:nvPr>
        </p:nvSpPr>
        <p:spPr/>
        <p:txBody>
          <a:bodyPr/>
          <a:lstStyle>
            <a:extLst/>
          </a:lstStyle>
          <a:p>
            <a:fld id="{D80A4771-C6EF-4B99-81F4-D30BE4E017A0}" type="datetimeFigureOut">
              <a:rPr/>
              <a:pPr/>
              <a:t>6/9/2006</a:t>
            </a:fld>
            <a:endParaRPr lang="es-ES"/>
          </a:p>
        </p:txBody>
      </p:sp>
      <p:sp>
        <p:nvSpPr>
          <p:cNvPr id="6" name="Footer Placeholder 5"/>
          <p:cNvSpPr>
            <a:spLocks noGrp="1"/>
          </p:cNvSpPr>
          <p:nvPr>
            <p:ph type="ftr" sz="quarter" idx="11"/>
          </p:nvPr>
        </p:nvSpPr>
        <p:spPr/>
        <p:txBody>
          <a:bodyPr/>
          <a:lstStyle>
            <a:extLst/>
          </a:lstStyle>
          <a:p>
            <a:endParaRPr lang="es-ES"/>
          </a:p>
        </p:txBody>
      </p:sp>
      <p:sp>
        <p:nvSpPr>
          <p:cNvPr id="7" name="Slide Number Placeholder 6"/>
          <p:cNvSpPr>
            <a:spLocks noGrp="1"/>
          </p:cNvSpPr>
          <p:nvPr>
            <p:ph type="sldNum" sz="quarter" idx="12"/>
          </p:nvPr>
        </p:nvSpPr>
        <p:spPr/>
        <p:txBody>
          <a:bodyPr/>
          <a:lstStyle>
            <a:extLst/>
          </a:lstStyle>
          <a:p>
            <a:fld id="{990B41CA-569D-40E7-8E58-026C0338B2C8}" type="slidenum">
              <a: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latinLnBrk="0">
              <a:buNone/>
              <a:defRPr lang="es-ES" sz="2100" b="1">
                <a:effectLst/>
              </a:defRPr>
            </a:lvl1pPr>
            <a:extLst/>
          </a:lstStyle>
          <a:p>
            <a:r>
              <a:rPr lang="es-ES" smtClean="0"/>
              <a:t>Haga clic para modificar el estilo de título del patrón</a:t>
            </a:r>
            <a:endParaRPr lang="es-ES"/>
          </a:p>
        </p:txBody>
      </p:sp>
      <p:sp>
        <p:nvSpPr>
          <p:cNvPr id="5" name="Date Placeholder 4"/>
          <p:cNvSpPr>
            <a:spLocks noGrp="1"/>
          </p:cNvSpPr>
          <p:nvPr>
            <p:ph type="dt" sz="half" idx="10"/>
          </p:nvPr>
        </p:nvSpPr>
        <p:spPr/>
        <p:txBody>
          <a:bodyPr/>
          <a:lstStyle>
            <a:extLst/>
          </a:lstStyle>
          <a:p>
            <a:fld id="{D80A4771-C6EF-4B99-81F4-D30BE4E017A0}" type="datetimeFigureOut">
              <a:rPr/>
              <a:pPr/>
              <a:t>6/9/2006</a:t>
            </a:fld>
            <a:endParaRPr lang="es-ES"/>
          </a:p>
        </p:txBody>
      </p:sp>
      <p:sp>
        <p:nvSpPr>
          <p:cNvPr id="6" name="Footer Placeholder 5"/>
          <p:cNvSpPr>
            <a:spLocks noGrp="1"/>
          </p:cNvSpPr>
          <p:nvPr>
            <p:ph type="ftr" sz="quarter" idx="11"/>
          </p:nvPr>
        </p:nvSpPr>
        <p:spPr/>
        <p:txBody>
          <a:bodyPr/>
          <a:lstStyle>
            <a:extLst/>
          </a:lstStyle>
          <a:p>
            <a:r>
              <a:rPr lang="es-VE" dirty="0" smtClean="0"/>
              <a:t>Programación I – Prof. Desiree Chacón</a:t>
            </a:r>
          </a:p>
        </p:txBody>
      </p:sp>
      <p:sp>
        <p:nvSpPr>
          <p:cNvPr id="7" name="Slide Number Placeholder 6"/>
          <p:cNvSpPr>
            <a:spLocks noGrp="1"/>
          </p:cNvSpPr>
          <p:nvPr>
            <p:ph type="sldNum" sz="quarter" idx="12"/>
          </p:nvPr>
        </p:nvSpPr>
        <p:spPr/>
        <p:txBody>
          <a:bodyPr/>
          <a:lstStyle>
            <a:extLst/>
          </a:lstStyle>
          <a:p>
            <a:fld id="{990B41CA-569D-40E7-8E58-026C0338B2C8}" type="slidenum">
              <a:rPr/>
              <a:pPr/>
              <a:t>‹Nº›</a:t>
            </a:fld>
            <a:endParaRPr lang="es-E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0">
            <a:bevelT w="25400" h="19050"/>
            <a:contourClr>
              <a:srgbClr val="969696"/>
            </a:contourClr>
          </a:sp3d>
        </p:spPr>
        <p:txBody>
          <a:bodyPr lIns="91440" tIns="274320" rtlCol="0" anchor="t">
            <a:normAutofit/>
          </a:bodyPr>
          <a:lstStyle>
            <a:extLst/>
          </a:lstStyle>
          <a:p>
            <a:pPr marL="0" indent="-283464" algn="l" latinLnBrk="0">
              <a:lnSpc>
                <a:spcPts val="3000"/>
              </a:lnSpc>
              <a:spcBef>
                <a:spcPts val="600"/>
              </a:spcBef>
              <a:buClr>
                <a:schemeClr val="accent1"/>
              </a:buClr>
              <a:buSzPct val="80000"/>
              <a:buFont typeface="Wingdings 2"/>
              <a:buNone/>
            </a:pPr>
            <a:endParaRPr lang="es-ES" sz="3200" kern="1200">
              <a:solidFill>
                <a:schemeClr val="tx1"/>
              </a:solidFill>
              <a:latin typeface="+mn-lt"/>
              <a:ea typeface="+mn-ea"/>
              <a:cs typeface="+mn-cs"/>
            </a:endParaRPr>
          </a:p>
        </p:txBody>
      </p:sp>
      <p:sp>
        <p:nvSpPr>
          <p:cNvPr id="3" name="Shap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latinLnBrk="0">
              <a:buNone/>
              <a:defRPr lang="es-ES" sz="3200"/>
            </a:lvl1pPr>
            <a:extLst/>
          </a:lstStyle>
          <a:p>
            <a:pPr marL="0" algn="l"/>
            <a:r>
              <a:rPr lang="es-ES" smtClean="0"/>
              <a:t>Haga clic en el icono para agregar una imagen</a:t>
            </a:r>
            <a:endParaRPr lang="es-ES"/>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4" name="Text Placeholder 3"/>
          <p:cNvSpPr>
            <a:spLocks noGrp="1"/>
          </p:cNvSpPr>
          <p:nvPr>
            <p:ph type="body" sz="half" idx="2"/>
          </p:nvPr>
        </p:nvSpPr>
        <p:spPr>
          <a:xfrm>
            <a:off x="838200" y="4800600"/>
            <a:ext cx="4419600" cy="762000"/>
          </a:xfrm>
        </p:spPr>
        <p:txBody>
          <a:bodyPr/>
          <a:lstStyle>
            <a:lvl1pPr marL="0" indent="0" algn="l" latinLnBrk="0">
              <a:lnSpc>
                <a:spcPts val="1600"/>
              </a:lnSpc>
              <a:spcBef>
                <a:spcPts val="0"/>
              </a:spcBef>
              <a:buNone/>
              <a:defRPr lang="es-ES" sz="1400">
                <a:solidFill>
                  <a:srgbClr val="777777"/>
                </a:solidFill>
              </a:defRPr>
            </a:lvl1pPr>
            <a:lvl2pPr>
              <a:defRPr lang="es-ES" sz="1200"/>
            </a:lvl2pPr>
            <a:lvl3pPr>
              <a:defRPr lang="es-ES" sz="1000"/>
            </a:lvl3pPr>
            <a:lvl4pPr>
              <a:defRPr lang="es-ES" sz="900"/>
            </a:lvl4pPr>
            <a:lvl5pPr>
              <a:defRPr lang="es-ES" sz="900"/>
            </a:lvl5pPr>
            <a:extLst/>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lang="es-ES"/>
              <a:t>Haga clic para modificar el estilo de título del patrón</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a:r>
              <a:rPr lang="es-ES"/>
              <a:t>Haga clic para modificar los estilos de título del patrón</a:t>
            </a:r>
          </a:p>
          <a:p>
            <a:pPr lvl="1"/>
            <a:r>
              <a:rPr lang="es-ES"/>
              <a:t>Segundo nivel</a:t>
            </a:r>
          </a:p>
          <a:p>
            <a:pPr lvl="2"/>
            <a:r>
              <a:rPr lang="es-ES"/>
              <a:t>Tercer nivel</a:t>
            </a:r>
          </a:p>
          <a:p>
            <a:pPr lvl="3"/>
            <a:r>
              <a:rPr lang="es-ES"/>
              <a:t>Cuarto nivel</a:t>
            </a:r>
          </a:p>
          <a:p>
            <a:pPr lvl="4"/>
            <a:r>
              <a:rPr lang="es-ES"/>
              <a:t>Quinto nivel</a:t>
            </a:r>
          </a:p>
          <a:p>
            <a:pPr lvl="5"/>
            <a:r>
              <a:rPr lang="es-ES"/>
              <a:t>Sexto nivel</a:t>
            </a:r>
          </a:p>
          <a:p>
            <a:pPr lvl="6"/>
            <a:r>
              <a:rPr lang="es-ES"/>
              <a:t>Séptimo nivel</a:t>
            </a:r>
          </a:p>
          <a:p>
            <a:pPr lvl="7"/>
            <a:r>
              <a:rPr lang="es-ES"/>
              <a:t>Octavo nivel</a:t>
            </a:r>
          </a:p>
          <a:p>
            <a:pPr lvl="8"/>
            <a:r>
              <a:rPr lang="es-ES"/>
              <a:t>Noveno nivel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latinLnBrk="0">
              <a:defRPr lang="es-ES" sz="1200">
                <a:solidFill>
                  <a:schemeClr val="bg2">
                    <a:shade val="50000"/>
                    <a:satMod val="200000"/>
                  </a:schemeClr>
                </a:solidFill>
              </a:defRPr>
            </a:lvl1pPr>
            <a:extLst/>
          </a:lstStyle>
          <a:p>
            <a:pPr algn="r"/>
            <a:fld id="{D80A4771-C6EF-4B99-81F4-D30BE4E017A0}" type="datetimeFigureOut">
              <a:rPr/>
              <a:pPr algn="r"/>
              <a:t>6/9/2006</a:t>
            </a:fld>
            <a:endParaRPr lang="es-E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latinLnBrk="0">
              <a:defRPr lang="es-ES" sz="1200">
                <a:solidFill>
                  <a:schemeClr val="bg2">
                    <a:shade val="50000"/>
                    <a:satMod val="200000"/>
                  </a:schemeClr>
                </a:solidFill>
                <a:effectLst/>
              </a:defRPr>
            </a:lvl1pPr>
            <a:extLst/>
          </a:lstStyle>
          <a:p>
            <a:r>
              <a:rPr lang="es-VE" dirty="0" smtClean="0"/>
              <a:t>Programación I – Prof. Desiree Chacón</a:t>
            </a: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latinLnBrk="0">
              <a:defRPr lang="es-ES" sz="1200">
                <a:solidFill>
                  <a:schemeClr val="bg2">
                    <a:shade val="50000"/>
                    <a:satMod val="200000"/>
                  </a:schemeClr>
                </a:solidFill>
                <a:effectLst/>
              </a:defRPr>
            </a:lvl1pPr>
            <a:extLst/>
          </a:lstStyle>
          <a:p>
            <a:pPr algn="ctr"/>
            <a:fld id="{990B41CA-569D-40E7-8E58-026C0338B2C8}" type="slidenum">
              <a:rPr/>
              <a:pPr algn="ctr"/>
              <a:t>‹Nº›</a:t>
            </a:fld>
            <a:endParaRPr lang="es-E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pic>
        <p:nvPicPr>
          <p:cNvPr id="13" name="12 Imagen" descr="PresentacionesPowerPointLimpias.jpg"/>
          <p:cNvPicPr>
            <a:picLocks noChangeAspect="1"/>
          </p:cNvPicPr>
          <p:nvPr userDrawn="1"/>
        </p:nvPicPr>
        <p:blipFill>
          <a:blip r:embed="rId13" cstate="print">
            <a:clrChange>
              <a:clrFrom>
                <a:srgbClr val="FFFFFF"/>
              </a:clrFrom>
              <a:clrTo>
                <a:srgbClr val="FFFFFF">
                  <a:alpha val="0"/>
                </a:srgbClr>
              </a:clrTo>
            </a:clrChange>
          </a:blip>
          <a:srcRect r="89374" b="88849"/>
          <a:stretch>
            <a:fillRect/>
          </a:stretch>
        </p:blipFill>
        <p:spPr>
          <a:xfrm>
            <a:off x="0" y="6093296"/>
            <a:ext cx="971600" cy="764704"/>
          </a:xfrm>
          <a:prstGeom prst="rect">
            <a:avLst/>
          </a:prstGeom>
          <a:noFill/>
        </p:spPr>
      </p:pic>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lang="es-ES" sz="44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ts val="3000"/>
        </a:lnSpc>
        <a:spcBef>
          <a:spcPts val="600"/>
        </a:spcBef>
        <a:buClr>
          <a:schemeClr val="accent1"/>
        </a:buClr>
        <a:buSzPct val="80000"/>
        <a:buFont typeface="Wingdings 2"/>
        <a:buChar char=""/>
        <a:defRPr lang="es-ES"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es-ES"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es-ES"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es-ES"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es-ES"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es-ES"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es-ES"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es-ES"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es-ES" sz="2000" kern="1200">
          <a:solidFill>
            <a:schemeClr val="tx1"/>
          </a:solidFill>
          <a:latin typeface="+mn-lt"/>
          <a:ea typeface="+mn-ea"/>
          <a:cs typeface="+mn-cs"/>
        </a:defRPr>
      </a:lvl9pPr>
      <a:extLst/>
    </p:bodyStyle>
    <p:otherStyle>
      <a:lvl1pPr marL="0" algn="l" rtl="0" eaLnBrk="1" latinLnBrk="0" hangingPunct="1">
        <a:defRPr lang="es-ES" kern="1200">
          <a:solidFill>
            <a:schemeClr val="tx1"/>
          </a:solidFill>
          <a:latin typeface="+mn-lt"/>
          <a:ea typeface="+mn-ea"/>
          <a:cs typeface="+mn-cs"/>
        </a:defRPr>
      </a:lvl1pPr>
      <a:lvl2pPr marL="457200" algn="l" rtl="0" eaLnBrk="1" hangingPunct="1">
        <a:defRPr lang="es-ES" kern="1200">
          <a:solidFill>
            <a:schemeClr val="tx1"/>
          </a:solidFill>
          <a:latin typeface="+mn-lt"/>
          <a:ea typeface="+mn-ea"/>
          <a:cs typeface="+mn-cs"/>
        </a:defRPr>
      </a:lvl2pPr>
      <a:lvl3pPr marL="914400" algn="l" rtl="0" eaLnBrk="1" hangingPunct="1">
        <a:defRPr lang="es-ES" kern="1200">
          <a:solidFill>
            <a:schemeClr val="tx1"/>
          </a:solidFill>
          <a:latin typeface="+mn-lt"/>
          <a:ea typeface="+mn-ea"/>
          <a:cs typeface="+mn-cs"/>
        </a:defRPr>
      </a:lvl3pPr>
      <a:lvl4pPr marL="1371600" algn="l" rtl="0" eaLnBrk="1" hangingPunct="1">
        <a:defRPr lang="es-ES" kern="1200">
          <a:solidFill>
            <a:schemeClr val="tx1"/>
          </a:solidFill>
          <a:latin typeface="+mn-lt"/>
          <a:ea typeface="+mn-ea"/>
          <a:cs typeface="+mn-cs"/>
        </a:defRPr>
      </a:lvl4pPr>
      <a:lvl5pPr marL="1828800" algn="l" rtl="0" eaLnBrk="1" hangingPunct="1">
        <a:defRPr lang="es-ES" kern="1200">
          <a:solidFill>
            <a:schemeClr val="tx1"/>
          </a:solidFill>
          <a:latin typeface="+mn-lt"/>
          <a:ea typeface="+mn-ea"/>
          <a:cs typeface="+mn-cs"/>
        </a:defRPr>
      </a:lvl5pPr>
      <a:lvl6pPr marL="2286000" algn="l" rtl="0" eaLnBrk="1" hangingPunct="1">
        <a:defRPr lang="es-ES" kern="1200">
          <a:solidFill>
            <a:schemeClr val="tx1"/>
          </a:solidFill>
          <a:latin typeface="+mn-lt"/>
          <a:ea typeface="+mn-ea"/>
          <a:cs typeface="+mn-cs"/>
        </a:defRPr>
      </a:lvl6pPr>
      <a:lvl7pPr marL="2743200" algn="l" rtl="0" eaLnBrk="1" hangingPunct="1">
        <a:defRPr lang="es-ES" kern="1200">
          <a:solidFill>
            <a:schemeClr val="tx1"/>
          </a:solidFill>
          <a:latin typeface="+mn-lt"/>
          <a:ea typeface="+mn-ea"/>
          <a:cs typeface="+mn-cs"/>
        </a:defRPr>
      </a:lvl7pPr>
      <a:lvl8pPr marL="3200400" algn="l" rtl="0" eaLnBrk="1" hangingPunct="1">
        <a:defRPr lang="es-ES" kern="1200">
          <a:solidFill>
            <a:schemeClr val="tx1"/>
          </a:solidFill>
          <a:latin typeface="+mn-lt"/>
          <a:ea typeface="+mn-ea"/>
          <a:cs typeface="+mn-cs"/>
        </a:defRPr>
      </a:lvl8pPr>
      <a:lvl9pPr marL="3657600" algn="l" rtl="0" eaLnBrk="1" hangingPunct="1">
        <a:defRPr lang="es-ES"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14FBF2-503E-4FF4-A58A-692D4A9EF4D6}" type="datetimeFigureOut">
              <a:rPr lang="es-VE" smtClean="0"/>
              <a:pPr/>
              <a:t>17/06/2014</a:t>
            </a:fld>
            <a:endParaRPr lang="es-V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V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43EC7F-2C78-4E33-8F5C-25491E3AD7BB}" type="slidenum">
              <a:rPr lang="es-VE" smtClean="0"/>
              <a:pPr/>
              <a:t>‹Nº›</a:t>
            </a:fld>
            <a:endParaRPr lang="es-VE"/>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608" y="435936"/>
            <a:ext cx="7406640" cy="2633024"/>
          </a:xfrm>
        </p:spPr>
        <p:txBody>
          <a:bodyPr>
            <a:normAutofit/>
          </a:bodyPr>
          <a:lstStyle/>
          <a:p>
            <a:r>
              <a:rPr lang="es-ES" dirty="0" smtClean="0"/>
              <a:t>Programación I</a:t>
            </a:r>
            <a:br>
              <a:rPr lang="es-ES" dirty="0" smtClean="0"/>
            </a:br>
            <a:r>
              <a:rPr lang="es-ES" dirty="0" smtClean="0"/>
              <a:t>Archivos en C++</a:t>
            </a:r>
            <a:endParaRPr lang="es-ES" dirty="0"/>
          </a:p>
        </p:txBody>
      </p:sp>
      <p:sp>
        <p:nvSpPr>
          <p:cNvPr id="3" name="Subtitle 2"/>
          <p:cNvSpPr>
            <a:spLocks noGrp="1"/>
          </p:cNvSpPr>
          <p:nvPr>
            <p:ph type="subTitle" idx="1"/>
          </p:nvPr>
        </p:nvSpPr>
        <p:spPr>
          <a:xfrm>
            <a:off x="1331640" y="3645024"/>
            <a:ext cx="7406640" cy="1752600"/>
          </a:xfrm>
        </p:spPr>
        <p:txBody>
          <a:bodyPr/>
          <a:lstStyle/>
          <a:p>
            <a:r>
              <a:rPr lang="es-ES" dirty="0" smtClean="0"/>
              <a:t>Prof. Desiree Chacón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6" name="Text Box 10"/>
          <p:cNvSpPr txBox="1">
            <a:spLocks noChangeArrowheads="1"/>
          </p:cNvSpPr>
          <p:nvPr/>
        </p:nvSpPr>
        <p:spPr bwMode="auto">
          <a:xfrm>
            <a:off x="1331640" y="1628800"/>
            <a:ext cx="7560840" cy="4154984"/>
          </a:xfrm>
          <a:prstGeom prst="rect">
            <a:avLst/>
          </a:prstGeom>
          <a:noFill/>
          <a:ln w="9525">
            <a:noFill/>
            <a:miter lim="800000"/>
            <a:headEnd/>
            <a:tailEnd/>
          </a:ln>
          <a:effectLst/>
        </p:spPr>
        <p:txBody>
          <a:bodyPr wrap="square">
            <a:spAutoFit/>
          </a:bodyPr>
          <a:lstStyle/>
          <a:p>
            <a:pPr>
              <a:spcBef>
                <a:spcPct val="50000"/>
              </a:spcBef>
              <a:defRPr/>
            </a:pPr>
            <a:r>
              <a:rPr lang="es-VE" sz="2400" dirty="0" smtClean="0">
                <a:effectLst>
                  <a:outerShdw blurRad="38100" dist="38100" dir="2700000" algn="tl">
                    <a:srgbClr val="FFFFFF"/>
                  </a:outerShdw>
                </a:effectLst>
                <a:latin typeface="Calibri" pitchFamily="34" charset="0"/>
              </a:rPr>
              <a:t>Para poder acceder a un archivo de texto se debe apuntar </a:t>
            </a:r>
            <a:r>
              <a:rPr lang="es-VE" sz="2400" dirty="0">
                <a:effectLst>
                  <a:outerShdw blurRad="38100" dist="38100" dir="2700000" algn="tl">
                    <a:srgbClr val="FFFFFF"/>
                  </a:outerShdw>
                </a:effectLst>
                <a:latin typeface="Calibri" pitchFamily="34" charset="0"/>
              </a:rPr>
              <a:t>al archivo que se desea abrir y utilizar desde el programa o aplicación para poder realizar el intercambio de </a:t>
            </a:r>
            <a:r>
              <a:rPr lang="es-VE" sz="2400" dirty="0" smtClean="0">
                <a:effectLst>
                  <a:outerShdw blurRad="38100" dist="38100" dir="2700000" algn="tl">
                    <a:srgbClr val="FFFFFF"/>
                  </a:outerShdw>
                </a:effectLst>
                <a:latin typeface="Calibri" pitchFamily="34" charset="0"/>
              </a:rPr>
              <a:t>información. Los pasos a </a:t>
            </a:r>
            <a:r>
              <a:rPr lang="es-VE" sz="2400" dirty="0" err="1" smtClean="0">
                <a:effectLst>
                  <a:outerShdw blurRad="38100" dist="38100" dir="2700000" algn="tl">
                    <a:srgbClr val="FFFFFF"/>
                  </a:outerShdw>
                </a:effectLst>
                <a:latin typeface="Calibri" pitchFamily="34" charset="0"/>
              </a:rPr>
              <a:t>aseguir</a:t>
            </a:r>
            <a:r>
              <a:rPr lang="es-VE" sz="2400" dirty="0" smtClean="0">
                <a:effectLst>
                  <a:outerShdw blurRad="38100" dist="38100" dir="2700000" algn="tl">
                    <a:srgbClr val="FFFFFF"/>
                  </a:outerShdw>
                </a:effectLst>
                <a:latin typeface="Calibri" pitchFamily="34" charset="0"/>
              </a:rPr>
              <a:t> deben ser:</a:t>
            </a:r>
          </a:p>
          <a:p>
            <a:pPr algn="just">
              <a:lnSpc>
                <a:spcPct val="150000"/>
              </a:lnSpc>
              <a:spcBef>
                <a:spcPct val="50000"/>
              </a:spcBef>
              <a:defRPr/>
            </a:pPr>
            <a:r>
              <a:rPr lang="es-VE" sz="2400" b="1" dirty="0" smtClean="0">
                <a:effectLst>
                  <a:outerShdw blurRad="38100" dist="38100" dir="2700000" algn="tl">
                    <a:srgbClr val="FFFFFF"/>
                  </a:outerShdw>
                </a:effectLst>
                <a:latin typeface="Calibri" pitchFamily="34" charset="0"/>
              </a:rPr>
              <a:t>Paso 1: </a:t>
            </a:r>
            <a:r>
              <a:rPr lang="es-VE" sz="2400" dirty="0" smtClean="0">
                <a:effectLst>
                  <a:outerShdw blurRad="38100" dist="38100" dir="2700000" algn="tl">
                    <a:srgbClr val="FFFFFF"/>
                  </a:outerShdw>
                </a:effectLst>
                <a:latin typeface="Calibri" pitchFamily="34" charset="0"/>
              </a:rPr>
              <a:t>se necesita declara un puntero de tipo </a:t>
            </a:r>
            <a:r>
              <a:rPr lang="es-VE" sz="2400" dirty="0" smtClean="0">
                <a:solidFill>
                  <a:srgbClr val="C00000"/>
                </a:solidFill>
                <a:effectLst>
                  <a:outerShdw blurRad="38100" dist="38100" dir="2700000" algn="tl">
                    <a:srgbClr val="FFFFFF"/>
                  </a:outerShdw>
                </a:effectLst>
                <a:latin typeface="Calibri" pitchFamily="34" charset="0"/>
              </a:rPr>
              <a:t>FILE</a:t>
            </a:r>
            <a:r>
              <a:rPr lang="es-VE" sz="2400" dirty="0" smtClean="0">
                <a:effectLst>
                  <a:outerShdw blurRad="38100" dist="38100" dir="2700000" algn="tl">
                    <a:srgbClr val="FFFFFF"/>
                  </a:outerShdw>
                </a:effectLst>
                <a:latin typeface="Calibri" pitchFamily="34" charset="0"/>
              </a:rPr>
              <a:t>, con el que trabajaremos  durante todo el proceso.</a:t>
            </a:r>
          </a:p>
          <a:p>
            <a:pPr algn="ctr">
              <a:lnSpc>
                <a:spcPct val="150000"/>
              </a:lnSpc>
              <a:spcBef>
                <a:spcPct val="50000"/>
              </a:spcBef>
              <a:defRPr/>
            </a:pPr>
            <a:r>
              <a:rPr lang="es-VE" sz="2400" dirty="0" smtClean="0">
                <a:solidFill>
                  <a:srgbClr val="800000"/>
                </a:solidFill>
                <a:effectLst>
                  <a:outerShdw blurRad="38100" dist="38100" dir="2700000" algn="tl">
                    <a:srgbClr val="000000"/>
                  </a:outerShdw>
                </a:effectLst>
                <a:latin typeface="Calibri" pitchFamily="34" charset="0"/>
              </a:rPr>
              <a:t>FILE *puntero;</a:t>
            </a:r>
          </a:p>
          <a:p>
            <a:pPr>
              <a:spcBef>
                <a:spcPct val="50000"/>
              </a:spcBef>
              <a:defRPr/>
            </a:pPr>
            <a:endParaRPr lang="es-ES" sz="2400" dirty="0">
              <a:effectLst>
                <a:outerShdw blurRad="38100" dist="38100" dir="2700000" algn="tl">
                  <a:srgbClr val="FFFFFF"/>
                </a:outerShdw>
              </a:effectLst>
              <a:latin typeface="Calibri" pitchFamily="34" charset="0"/>
            </a:endParaRPr>
          </a:p>
        </p:txBody>
      </p:sp>
      <p:sp>
        <p:nvSpPr>
          <p:cNvPr id="17"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a:t>
            </a:r>
            <a:endParaRPr lang="es-ES" dirty="0"/>
          </a:p>
        </p:txBody>
      </p:sp>
      <p:sp>
        <p:nvSpPr>
          <p:cNvPr id="18"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6" name="Text Box 10"/>
          <p:cNvSpPr txBox="1">
            <a:spLocks noChangeArrowheads="1"/>
          </p:cNvSpPr>
          <p:nvPr/>
        </p:nvSpPr>
        <p:spPr bwMode="auto">
          <a:xfrm>
            <a:off x="1331640" y="1628800"/>
            <a:ext cx="7560840" cy="3416320"/>
          </a:xfrm>
          <a:prstGeom prst="rect">
            <a:avLst/>
          </a:prstGeom>
          <a:noFill/>
          <a:ln w="9525">
            <a:noFill/>
            <a:miter lim="800000"/>
            <a:headEnd/>
            <a:tailEnd/>
          </a:ln>
          <a:effectLst/>
        </p:spPr>
        <p:txBody>
          <a:bodyPr wrap="square">
            <a:spAutoFit/>
          </a:bodyPr>
          <a:lstStyle/>
          <a:p>
            <a:pPr>
              <a:spcBef>
                <a:spcPct val="50000"/>
              </a:spcBef>
              <a:defRPr/>
            </a:pPr>
            <a:r>
              <a:rPr lang="es-VE" sz="2400" b="1" dirty="0" smtClean="0">
                <a:effectLst>
                  <a:outerShdw blurRad="38100" dist="38100" dir="2700000" algn="tl">
                    <a:srgbClr val="FFFFFF"/>
                  </a:outerShdw>
                </a:effectLst>
                <a:latin typeface="Calibri" pitchFamily="34" charset="0"/>
              </a:rPr>
              <a:t>Paso 2: </a:t>
            </a:r>
            <a:r>
              <a:rPr lang="es-VE" sz="2400" dirty="0" smtClean="0">
                <a:effectLst>
                  <a:outerShdw blurRad="38100" dist="38100" dir="2700000" algn="tl">
                    <a:srgbClr val="FFFFFF"/>
                  </a:outerShdw>
                </a:effectLst>
                <a:latin typeface="Calibri" pitchFamily="34" charset="0"/>
              </a:rPr>
              <a:t>Una creado el apuntador, se debe ABRIR el archivo. Para esto se utiliza una función llamada </a:t>
            </a:r>
            <a:r>
              <a:rPr lang="es-VE" sz="2400" b="1" dirty="0" err="1" smtClean="0">
                <a:effectLst>
                  <a:outerShdw blurRad="38100" dist="38100" dir="2700000" algn="tl">
                    <a:srgbClr val="FFFFFF"/>
                  </a:outerShdw>
                </a:effectLst>
                <a:latin typeface="Calibri" pitchFamily="34" charset="0"/>
              </a:rPr>
              <a:t>fopen</a:t>
            </a:r>
            <a:r>
              <a:rPr lang="es-VE" sz="2400" b="1" dirty="0" smtClean="0">
                <a:effectLst>
                  <a:outerShdw blurRad="38100" dist="38100" dir="2700000" algn="tl">
                    <a:srgbClr val="FFFFFF"/>
                  </a:outerShdw>
                </a:effectLst>
                <a:latin typeface="Calibri" pitchFamily="34" charset="0"/>
              </a:rPr>
              <a:t>()</a:t>
            </a:r>
            <a:r>
              <a:rPr lang="es-VE" sz="2400" dirty="0" smtClean="0">
                <a:effectLst>
                  <a:outerShdw blurRad="38100" dist="38100" dir="2700000" algn="tl">
                    <a:srgbClr val="FFFFFF"/>
                  </a:outerShdw>
                </a:effectLst>
                <a:latin typeface="Calibri" pitchFamily="34" charset="0"/>
              </a:rPr>
              <a:t> que tiene el siguiente formato:</a:t>
            </a:r>
          </a:p>
          <a:p>
            <a:pPr>
              <a:spcBef>
                <a:spcPct val="50000"/>
              </a:spcBef>
              <a:defRPr/>
            </a:pPr>
            <a:endParaRPr lang="es-VE" sz="2400" dirty="0" smtClean="0">
              <a:effectLst>
                <a:outerShdw blurRad="38100" dist="38100" dir="2700000" algn="tl">
                  <a:srgbClr val="FFFFFF"/>
                </a:outerShdw>
              </a:effectLst>
              <a:latin typeface="Calibri" pitchFamily="34" charset="0"/>
            </a:endParaRPr>
          </a:p>
          <a:p>
            <a:pPr>
              <a:spcBef>
                <a:spcPct val="50000"/>
              </a:spcBef>
              <a:defRPr/>
            </a:pPr>
            <a:r>
              <a:rPr lang="es-VE" sz="2400" b="1" dirty="0" smtClean="0">
                <a:solidFill>
                  <a:srgbClr val="800000"/>
                </a:solidFill>
                <a:effectLst>
                  <a:outerShdw blurRad="38100" dist="38100" dir="2700000" algn="tl">
                    <a:srgbClr val="000000"/>
                  </a:outerShdw>
                </a:effectLst>
                <a:latin typeface="Calibri" pitchFamily="34" charset="0"/>
              </a:rPr>
              <a:t>FILE *puntero;</a:t>
            </a:r>
          </a:p>
          <a:p>
            <a:pPr>
              <a:spcBef>
                <a:spcPct val="50000"/>
              </a:spcBef>
              <a:defRPr/>
            </a:pPr>
            <a:r>
              <a:rPr lang="es-VE" sz="2400" b="1" dirty="0" smtClean="0">
                <a:solidFill>
                  <a:srgbClr val="800000"/>
                </a:solidFill>
                <a:effectLst>
                  <a:outerShdw blurRad="38100" dist="38100" dir="2700000" algn="tl">
                    <a:srgbClr val="000000"/>
                  </a:outerShdw>
                </a:effectLst>
                <a:latin typeface="Calibri" pitchFamily="34" charset="0"/>
              </a:rPr>
              <a:t>puntero=</a:t>
            </a:r>
            <a:r>
              <a:rPr lang="es-VE" sz="2400" b="1" dirty="0" err="1" smtClean="0">
                <a:solidFill>
                  <a:srgbClr val="800000"/>
                </a:solidFill>
                <a:effectLst>
                  <a:outerShdw blurRad="38100" dist="38100" dir="2700000" algn="tl">
                    <a:srgbClr val="000000"/>
                  </a:outerShdw>
                </a:effectLst>
                <a:latin typeface="Calibri" pitchFamily="34" charset="0"/>
              </a:rPr>
              <a:t>fopen</a:t>
            </a:r>
            <a:r>
              <a:rPr lang="es-VE" sz="2400" b="1" dirty="0" smtClean="0">
                <a:solidFill>
                  <a:srgbClr val="800000"/>
                </a:solidFill>
                <a:effectLst>
                  <a:outerShdw blurRad="38100" dist="38100" dir="2700000" algn="tl">
                    <a:srgbClr val="000000"/>
                  </a:outerShdw>
                </a:effectLst>
                <a:latin typeface="Calibri" pitchFamily="34" charset="0"/>
              </a:rPr>
              <a:t>(</a:t>
            </a:r>
            <a:r>
              <a:rPr lang="es-VE" sz="2400" b="1" dirty="0" err="1" smtClean="0">
                <a:solidFill>
                  <a:srgbClr val="800000"/>
                </a:solidFill>
                <a:effectLst>
                  <a:outerShdw blurRad="38100" dist="38100" dir="2700000" algn="tl">
                    <a:srgbClr val="000000"/>
                  </a:outerShdw>
                </a:effectLst>
                <a:latin typeface="Calibri" pitchFamily="34" charset="0"/>
              </a:rPr>
              <a:t>nombre_del_fichero,”modo_apertura</a:t>
            </a:r>
            <a:r>
              <a:rPr lang="es-VE" sz="2400" b="1" dirty="0" smtClean="0">
                <a:solidFill>
                  <a:srgbClr val="800000"/>
                </a:solidFill>
                <a:effectLst>
                  <a:outerShdw blurRad="38100" dist="38100" dir="2700000" algn="tl">
                    <a:srgbClr val="000000"/>
                  </a:outerShdw>
                </a:effectLst>
                <a:latin typeface="Calibri" pitchFamily="34" charset="0"/>
              </a:rPr>
              <a:t>”);</a:t>
            </a:r>
          </a:p>
          <a:p>
            <a:pPr>
              <a:spcBef>
                <a:spcPct val="50000"/>
              </a:spcBef>
              <a:defRPr/>
            </a:pPr>
            <a:endParaRPr lang="es-ES" sz="2400" dirty="0">
              <a:effectLst>
                <a:outerShdw blurRad="38100" dist="38100" dir="2700000" algn="tl">
                  <a:srgbClr val="FFFFFF"/>
                </a:outerShdw>
              </a:effectLst>
              <a:latin typeface="Calibri" pitchFamily="34" charset="0"/>
            </a:endParaRPr>
          </a:p>
        </p:txBody>
      </p:sp>
      <p:sp>
        <p:nvSpPr>
          <p:cNvPr id="17"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a:t>
            </a:r>
            <a:endParaRPr lang="es-ES" dirty="0"/>
          </a:p>
        </p:txBody>
      </p:sp>
      <p:sp>
        <p:nvSpPr>
          <p:cNvPr id="18"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6" name="Text Box 10"/>
          <p:cNvSpPr txBox="1">
            <a:spLocks noChangeArrowheads="1"/>
          </p:cNvSpPr>
          <p:nvPr/>
        </p:nvSpPr>
        <p:spPr bwMode="auto">
          <a:xfrm>
            <a:off x="1331640" y="1628800"/>
            <a:ext cx="7560840" cy="1015663"/>
          </a:xfrm>
          <a:prstGeom prst="rect">
            <a:avLst/>
          </a:prstGeom>
          <a:noFill/>
          <a:ln w="9525">
            <a:noFill/>
            <a:miter lim="800000"/>
            <a:headEnd/>
            <a:tailEnd/>
          </a:ln>
          <a:effectLst/>
        </p:spPr>
        <p:txBody>
          <a:bodyPr wrap="square">
            <a:spAutoFit/>
          </a:bodyPr>
          <a:lstStyle/>
          <a:p>
            <a:pPr>
              <a:spcBef>
                <a:spcPct val="50000"/>
              </a:spcBef>
              <a:defRPr/>
            </a:pPr>
            <a:r>
              <a:rPr lang="es-VE" sz="2400" b="1" dirty="0" smtClean="0">
                <a:effectLst>
                  <a:outerShdw blurRad="38100" dist="38100" dir="2700000" algn="tl">
                    <a:srgbClr val="FFFFFF"/>
                  </a:outerShdw>
                </a:effectLst>
                <a:latin typeface="Calibri" pitchFamily="34" charset="0"/>
              </a:rPr>
              <a:t>Modos de Apertura para archivos de texto</a:t>
            </a:r>
          </a:p>
          <a:p>
            <a:pPr>
              <a:spcBef>
                <a:spcPct val="50000"/>
              </a:spcBef>
              <a:defRPr/>
            </a:pPr>
            <a:endParaRPr lang="es-ES" sz="2400" b="1" dirty="0">
              <a:effectLst>
                <a:outerShdw blurRad="38100" dist="38100" dir="2700000" algn="tl">
                  <a:srgbClr val="FFFFFF"/>
                </a:outerShdw>
              </a:effectLst>
              <a:latin typeface="Calibri" pitchFamily="34" charset="0"/>
            </a:endParaRPr>
          </a:p>
        </p:txBody>
      </p:sp>
      <p:sp>
        <p:nvSpPr>
          <p:cNvPr id="17"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a:t>
            </a:r>
            <a:endParaRPr lang="es-ES" dirty="0"/>
          </a:p>
        </p:txBody>
      </p:sp>
      <p:sp>
        <p:nvSpPr>
          <p:cNvPr id="18"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
        <p:nvSpPr>
          <p:cNvPr id="5" name="Text Box 8"/>
          <p:cNvSpPr txBox="1">
            <a:spLocks noChangeArrowheads="1"/>
          </p:cNvSpPr>
          <p:nvPr/>
        </p:nvSpPr>
        <p:spPr bwMode="auto">
          <a:xfrm>
            <a:off x="1259632" y="2564904"/>
            <a:ext cx="7239000" cy="3785652"/>
          </a:xfrm>
          <a:prstGeom prst="rect">
            <a:avLst/>
          </a:prstGeom>
          <a:noFill/>
          <a:ln w="9525">
            <a:noFill/>
            <a:miter lim="800000"/>
            <a:headEnd/>
            <a:tailEnd/>
          </a:ln>
          <a:effectLst/>
        </p:spPr>
        <p:txBody>
          <a:bodyPr>
            <a:spAutoFit/>
          </a:bodyPr>
          <a:lstStyle/>
          <a:p>
            <a:pPr>
              <a:spcBef>
                <a:spcPct val="50000"/>
              </a:spcBef>
              <a:buFontTx/>
              <a:buChar char="•"/>
              <a:defRPr/>
            </a:pPr>
            <a:r>
              <a:rPr lang="es-VE" sz="2000" dirty="0">
                <a:effectLst>
                  <a:outerShdw blurRad="38100" dist="38100" dir="2700000" algn="tl">
                    <a:srgbClr val="FFFFFF"/>
                  </a:outerShdw>
                </a:effectLst>
                <a:latin typeface="Calibri" pitchFamily="34" charset="0"/>
              </a:rPr>
              <a:t> w  </a:t>
            </a:r>
            <a:r>
              <a:rPr lang="es-VE" sz="2000" dirty="0">
                <a:effectLst>
                  <a:outerShdw blurRad="38100" dist="38100" dir="2700000" algn="tl">
                    <a:srgbClr val="FFFFFF"/>
                  </a:outerShdw>
                </a:effectLst>
                <a:latin typeface="Calibri" pitchFamily="34" charset="0"/>
                <a:sym typeface="Wingdings" pitchFamily="2" charset="2"/>
              </a:rPr>
              <a:t> 	Crea un archivo de escritura. Si ya existe lo crea de nuevo.</a:t>
            </a:r>
          </a:p>
          <a:p>
            <a:pPr>
              <a:spcBef>
                <a:spcPct val="50000"/>
              </a:spcBef>
              <a:buFontTx/>
              <a:buChar char="•"/>
              <a:defRPr/>
            </a:pPr>
            <a:r>
              <a:rPr lang="es-VE" sz="2000" dirty="0">
                <a:effectLst>
                  <a:outerShdw blurRad="38100" dist="38100" dir="2700000" algn="tl">
                    <a:srgbClr val="FFFFFF"/>
                  </a:outerShdw>
                </a:effectLst>
                <a:latin typeface="Calibri" pitchFamily="34" charset="0"/>
                <a:sym typeface="Wingdings" pitchFamily="2" charset="2"/>
              </a:rPr>
              <a:t> w+	Crea un archivo de lectura y escritura. Si ya existe lo crea de nuevo</a:t>
            </a:r>
          </a:p>
          <a:p>
            <a:pPr>
              <a:spcBef>
                <a:spcPct val="50000"/>
              </a:spcBef>
              <a:buFontTx/>
              <a:buChar char="•"/>
              <a:defRPr/>
            </a:pPr>
            <a:r>
              <a:rPr lang="es-VE" sz="2000" dirty="0">
                <a:effectLst>
                  <a:outerShdw blurRad="38100" dist="38100" dir="2700000" algn="tl">
                    <a:srgbClr val="FFFFFF"/>
                  </a:outerShdw>
                </a:effectLst>
                <a:latin typeface="Calibri" pitchFamily="34" charset="0"/>
                <a:sym typeface="Wingdings" pitchFamily="2" charset="2"/>
              </a:rPr>
              <a:t> a   	Abre o crea un archivo para añadir datos al final del mismo.</a:t>
            </a:r>
          </a:p>
          <a:p>
            <a:pPr>
              <a:spcBef>
                <a:spcPct val="50000"/>
              </a:spcBef>
              <a:buFontTx/>
              <a:buChar char="•"/>
              <a:defRPr/>
            </a:pPr>
            <a:r>
              <a:rPr lang="es-VE" sz="2000" dirty="0">
                <a:effectLst>
                  <a:outerShdw blurRad="38100" dist="38100" dir="2700000" algn="tl">
                    <a:srgbClr val="FFFFFF"/>
                  </a:outerShdw>
                </a:effectLst>
                <a:latin typeface="Calibri" pitchFamily="34" charset="0"/>
                <a:sym typeface="Wingdings" pitchFamily="2" charset="2"/>
              </a:rPr>
              <a:t> a+ 	Abre o crea un archivo para leer y añadir datos al final del mismo</a:t>
            </a:r>
          </a:p>
          <a:p>
            <a:pPr>
              <a:spcBef>
                <a:spcPct val="50000"/>
              </a:spcBef>
              <a:buFontTx/>
              <a:buChar char="•"/>
              <a:defRPr/>
            </a:pPr>
            <a:r>
              <a:rPr lang="es-VE" sz="2000" dirty="0">
                <a:effectLst>
                  <a:outerShdw blurRad="38100" dist="38100" dir="2700000" algn="tl">
                    <a:srgbClr val="FFFFFF"/>
                  </a:outerShdw>
                </a:effectLst>
                <a:latin typeface="Calibri" pitchFamily="34" charset="0"/>
                <a:sym typeface="Wingdings" pitchFamily="2" charset="2"/>
              </a:rPr>
              <a:t> r    	Abre un archivo de lectura</a:t>
            </a:r>
          </a:p>
          <a:p>
            <a:pPr>
              <a:spcBef>
                <a:spcPct val="50000"/>
              </a:spcBef>
              <a:buFontTx/>
              <a:buChar char="•"/>
              <a:defRPr/>
            </a:pPr>
            <a:r>
              <a:rPr lang="es-VE" sz="2000" dirty="0">
                <a:effectLst>
                  <a:outerShdw blurRad="38100" dist="38100" dir="2700000" algn="tl">
                    <a:srgbClr val="FFFFFF"/>
                  </a:outerShdw>
                </a:effectLst>
                <a:latin typeface="Calibri" pitchFamily="34" charset="0"/>
                <a:sym typeface="Wingdings" pitchFamily="2" charset="2"/>
              </a:rPr>
              <a:t> r+  	Abre un fichero de lectura y escritura</a:t>
            </a:r>
            <a:endParaRPr lang="es-VE" sz="2000" dirty="0">
              <a:effectLst>
                <a:outerShdw blurRad="38100" dist="38100" dir="2700000" algn="tl">
                  <a:srgbClr val="FFFFFF"/>
                </a:outerShdw>
              </a:effectLst>
              <a:latin typeface="Calibri" pitchFamily="34" charset="0"/>
            </a:endParaRPr>
          </a:p>
          <a:p>
            <a:pPr algn="ctr">
              <a:spcBef>
                <a:spcPct val="50000"/>
              </a:spcBef>
              <a:defRPr/>
            </a:pPr>
            <a:endParaRPr lang="es-ES" sz="2000" b="1" dirty="0">
              <a:solidFill>
                <a:srgbClr val="800000"/>
              </a:solidFill>
              <a:effectLst>
                <a:outerShdw blurRad="38100" dist="38100" dir="2700000" algn="tl">
                  <a:srgbClr val="000000"/>
                </a:outerShdw>
              </a:effectLst>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6" name="Text Box 6"/>
          <p:cNvSpPr txBox="1">
            <a:spLocks noChangeArrowheads="1"/>
          </p:cNvSpPr>
          <p:nvPr/>
        </p:nvSpPr>
        <p:spPr bwMode="auto">
          <a:xfrm>
            <a:off x="1331640" y="1772816"/>
            <a:ext cx="6248400" cy="400110"/>
          </a:xfrm>
          <a:prstGeom prst="rect">
            <a:avLst/>
          </a:prstGeom>
          <a:noFill/>
          <a:ln w="9525">
            <a:noFill/>
            <a:miter lim="800000"/>
            <a:headEnd/>
            <a:tailEnd/>
          </a:ln>
          <a:effectLst/>
        </p:spPr>
        <p:txBody>
          <a:bodyPr>
            <a:spAutoFit/>
          </a:bodyPr>
          <a:lstStyle/>
          <a:p>
            <a:pPr>
              <a:spcBef>
                <a:spcPct val="50000"/>
              </a:spcBef>
              <a:defRPr/>
            </a:pPr>
            <a:r>
              <a:rPr lang="es-VE" sz="2000" b="1" dirty="0" smtClean="0">
                <a:effectLst>
                  <a:outerShdw blurRad="38100" dist="38100" dir="2700000" algn="tl">
                    <a:srgbClr val="FFFFFF"/>
                  </a:outerShdw>
                </a:effectLst>
                <a:latin typeface="Calibri" pitchFamily="34" charset="0"/>
              </a:rPr>
              <a:t>Ejemplos</a:t>
            </a:r>
            <a:r>
              <a:rPr lang="es-VE" sz="2000" b="1" dirty="0">
                <a:effectLst>
                  <a:outerShdw blurRad="38100" dist="38100" dir="2700000" algn="tl">
                    <a:srgbClr val="FFFFFF"/>
                  </a:outerShdw>
                </a:effectLst>
                <a:latin typeface="Calibri" pitchFamily="34" charset="0"/>
              </a:rPr>
              <a:t>:</a:t>
            </a:r>
            <a:endParaRPr lang="es-ES" sz="2000" b="1" dirty="0">
              <a:effectLst>
                <a:outerShdw blurRad="38100" dist="38100" dir="2700000" algn="tl">
                  <a:srgbClr val="FFFFFF"/>
                </a:outerShdw>
              </a:effectLst>
              <a:latin typeface="Calibri" pitchFamily="34" charset="0"/>
            </a:endParaRPr>
          </a:p>
        </p:txBody>
      </p:sp>
      <p:sp>
        <p:nvSpPr>
          <p:cNvPr id="645127" name="Text Box 7"/>
          <p:cNvSpPr txBox="1">
            <a:spLocks noChangeArrowheads="1"/>
          </p:cNvSpPr>
          <p:nvPr/>
        </p:nvSpPr>
        <p:spPr bwMode="auto">
          <a:xfrm>
            <a:off x="1331640" y="2204864"/>
            <a:ext cx="3429000" cy="590550"/>
          </a:xfrm>
          <a:prstGeom prst="rect">
            <a:avLst/>
          </a:prstGeom>
          <a:noFill/>
          <a:ln w="9525">
            <a:solidFill>
              <a:schemeClr val="tx1"/>
            </a:solidFill>
            <a:miter lim="800000"/>
            <a:headEnd/>
            <a:tailEnd/>
          </a:ln>
          <a:effectLst/>
        </p:spPr>
        <p:txBody>
          <a:bodyPr>
            <a:spAutoFit/>
          </a:bodyPr>
          <a:lstStyle/>
          <a:p>
            <a:pPr>
              <a:spcBef>
                <a:spcPct val="50000"/>
              </a:spcBef>
              <a:defRPr/>
            </a:pPr>
            <a:r>
              <a:rPr lang="es-VE" sz="1600" b="1">
                <a:solidFill>
                  <a:srgbClr val="800000"/>
                </a:solidFill>
                <a:effectLst>
                  <a:outerShdw blurRad="38100" dist="38100" dir="2700000" algn="tl">
                    <a:srgbClr val="000000"/>
                  </a:outerShdw>
                </a:effectLst>
                <a:latin typeface="Verdana" pitchFamily="34" charset="0"/>
              </a:rPr>
              <a:t>FILE *p;</a:t>
            </a:r>
            <a:br>
              <a:rPr lang="es-VE" sz="1600" b="1">
                <a:solidFill>
                  <a:srgbClr val="800000"/>
                </a:solidFill>
                <a:effectLst>
                  <a:outerShdw blurRad="38100" dist="38100" dir="2700000" algn="tl">
                    <a:srgbClr val="000000"/>
                  </a:outerShdw>
                </a:effectLst>
                <a:latin typeface="Verdana" pitchFamily="34" charset="0"/>
              </a:rPr>
            </a:br>
            <a:r>
              <a:rPr lang="es-VE" sz="1600" b="1">
                <a:solidFill>
                  <a:srgbClr val="800000"/>
                </a:solidFill>
                <a:effectLst>
                  <a:outerShdw blurRad="38100" dist="38100" dir="2700000" algn="tl">
                    <a:srgbClr val="000000"/>
                  </a:outerShdw>
                </a:effectLst>
                <a:latin typeface="Verdana" pitchFamily="34" charset="0"/>
              </a:rPr>
              <a:t>p=fopen(“DATOS.txt”,”r”);</a:t>
            </a:r>
            <a:endParaRPr lang="es-ES" sz="1600" b="1">
              <a:solidFill>
                <a:srgbClr val="800000"/>
              </a:solidFill>
              <a:effectLst>
                <a:outerShdw blurRad="38100" dist="38100" dir="2700000" algn="tl">
                  <a:srgbClr val="000000"/>
                </a:outerShdw>
              </a:effectLst>
              <a:latin typeface="Verdana" pitchFamily="34" charset="0"/>
            </a:endParaRPr>
          </a:p>
        </p:txBody>
      </p:sp>
      <p:sp>
        <p:nvSpPr>
          <p:cNvPr id="645132" name="Text Box 12"/>
          <p:cNvSpPr txBox="1">
            <a:spLocks noChangeArrowheads="1"/>
          </p:cNvSpPr>
          <p:nvPr/>
        </p:nvSpPr>
        <p:spPr bwMode="auto">
          <a:xfrm>
            <a:off x="1403648" y="4869160"/>
            <a:ext cx="5334000" cy="590550"/>
          </a:xfrm>
          <a:prstGeom prst="rect">
            <a:avLst/>
          </a:prstGeom>
          <a:noFill/>
          <a:ln w="9525">
            <a:solidFill>
              <a:schemeClr val="tx1"/>
            </a:solidFill>
            <a:miter lim="800000"/>
            <a:headEnd/>
            <a:tailEnd/>
          </a:ln>
          <a:effectLst/>
        </p:spPr>
        <p:txBody>
          <a:bodyPr>
            <a:spAutoFit/>
          </a:bodyPr>
          <a:lstStyle/>
          <a:p>
            <a:pPr>
              <a:spcBef>
                <a:spcPct val="50000"/>
              </a:spcBef>
              <a:defRPr/>
            </a:pPr>
            <a:r>
              <a:rPr lang="es-VE" sz="1600" b="1">
                <a:solidFill>
                  <a:srgbClr val="800000"/>
                </a:solidFill>
                <a:effectLst>
                  <a:outerShdw blurRad="38100" dist="38100" dir="2700000" algn="tl">
                    <a:srgbClr val="000000"/>
                  </a:outerShdw>
                </a:effectLst>
                <a:latin typeface="Verdana" pitchFamily="34" charset="0"/>
              </a:rPr>
              <a:t>FILE *p;</a:t>
            </a:r>
            <a:br>
              <a:rPr lang="es-VE" sz="1600" b="1">
                <a:solidFill>
                  <a:srgbClr val="800000"/>
                </a:solidFill>
                <a:effectLst>
                  <a:outerShdw blurRad="38100" dist="38100" dir="2700000" algn="tl">
                    <a:srgbClr val="000000"/>
                  </a:outerShdw>
                </a:effectLst>
                <a:latin typeface="Verdana" pitchFamily="34" charset="0"/>
              </a:rPr>
            </a:br>
            <a:r>
              <a:rPr lang="es-VE" sz="1600" b="1">
                <a:solidFill>
                  <a:srgbClr val="800000"/>
                </a:solidFill>
                <a:effectLst>
                  <a:outerShdw blurRad="38100" dist="38100" dir="2700000" algn="tl">
                    <a:srgbClr val="000000"/>
                  </a:outerShdw>
                </a:effectLst>
                <a:latin typeface="Verdana" pitchFamily="34" charset="0"/>
              </a:rPr>
              <a:t>p=fopen(“C:\\txt\\saludo.dat”,”w”);</a:t>
            </a:r>
            <a:endParaRPr lang="es-ES" sz="1600" b="1">
              <a:solidFill>
                <a:srgbClr val="800000"/>
              </a:solidFill>
              <a:effectLst>
                <a:outerShdw blurRad="38100" dist="38100" dir="2700000" algn="tl">
                  <a:srgbClr val="000000"/>
                </a:outerShdw>
              </a:effectLst>
              <a:latin typeface="Verdana" pitchFamily="34" charset="0"/>
            </a:endParaRPr>
          </a:p>
        </p:txBody>
      </p:sp>
      <p:sp>
        <p:nvSpPr>
          <p:cNvPr id="645133" name="Text Box 13"/>
          <p:cNvSpPr txBox="1">
            <a:spLocks noChangeArrowheads="1"/>
          </p:cNvSpPr>
          <p:nvPr/>
        </p:nvSpPr>
        <p:spPr bwMode="auto">
          <a:xfrm>
            <a:off x="1331640" y="3356992"/>
            <a:ext cx="3429000" cy="835025"/>
          </a:xfrm>
          <a:prstGeom prst="rect">
            <a:avLst/>
          </a:prstGeom>
          <a:noFill/>
          <a:ln w="9525">
            <a:solidFill>
              <a:schemeClr val="tx1"/>
            </a:solidFill>
            <a:miter lim="800000"/>
            <a:headEnd/>
            <a:tailEnd/>
          </a:ln>
          <a:effectLst/>
        </p:spPr>
        <p:txBody>
          <a:bodyPr>
            <a:spAutoFit/>
          </a:bodyPr>
          <a:lstStyle/>
          <a:p>
            <a:pPr>
              <a:spcBef>
                <a:spcPct val="50000"/>
              </a:spcBef>
              <a:defRPr/>
            </a:pPr>
            <a:r>
              <a:rPr lang="es-VE" sz="1600" b="1">
                <a:solidFill>
                  <a:srgbClr val="800000"/>
                </a:solidFill>
                <a:effectLst>
                  <a:outerShdw blurRad="38100" dist="38100" dir="2700000" algn="tl">
                    <a:srgbClr val="000000"/>
                  </a:outerShdw>
                </a:effectLst>
                <a:latin typeface="Verdana" pitchFamily="34" charset="0"/>
              </a:rPr>
              <a:t>Char *ruta=“C:\\hola.txt”;</a:t>
            </a:r>
            <a:br>
              <a:rPr lang="es-VE" sz="1600" b="1">
                <a:solidFill>
                  <a:srgbClr val="800000"/>
                </a:solidFill>
                <a:effectLst>
                  <a:outerShdw blurRad="38100" dist="38100" dir="2700000" algn="tl">
                    <a:srgbClr val="000000"/>
                  </a:outerShdw>
                </a:effectLst>
                <a:latin typeface="Verdana" pitchFamily="34" charset="0"/>
              </a:rPr>
            </a:br>
            <a:r>
              <a:rPr lang="es-VE" sz="1600" b="1">
                <a:solidFill>
                  <a:srgbClr val="800000"/>
                </a:solidFill>
                <a:effectLst>
                  <a:outerShdw blurRad="38100" dist="38100" dir="2700000" algn="tl">
                    <a:srgbClr val="000000"/>
                  </a:outerShdw>
                </a:effectLst>
                <a:latin typeface="Verdana" pitchFamily="34" charset="0"/>
              </a:rPr>
              <a:t>FILE *p;</a:t>
            </a:r>
            <a:br>
              <a:rPr lang="es-VE" sz="1600" b="1">
                <a:solidFill>
                  <a:srgbClr val="800000"/>
                </a:solidFill>
                <a:effectLst>
                  <a:outerShdw blurRad="38100" dist="38100" dir="2700000" algn="tl">
                    <a:srgbClr val="000000"/>
                  </a:outerShdw>
                </a:effectLst>
                <a:latin typeface="Verdana" pitchFamily="34" charset="0"/>
              </a:rPr>
            </a:br>
            <a:r>
              <a:rPr lang="es-VE" sz="1600" b="1">
                <a:solidFill>
                  <a:srgbClr val="800000"/>
                </a:solidFill>
                <a:effectLst>
                  <a:outerShdw blurRad="38100" dist="38100" dir="2700000" algn="tl">
                    <a:srgbClr val="000000"/>
                  </a:outerShdw>
                </a:effectLst>
                <a:latin typeface="Verdana" pitchFamily="34" charset="0"/>
              </a:rPr>
              <a:t>p=fopen(ruta,”a”);</a:t>
            </a:r>
            <a:endParaRPr lang="es-ES" sz="1600" b="1">
              <a:solidFill>
                <a:srgbClr val="800000"/>
              </a:solidFill>
              <a:effectLst>
                <a:outerShdw blurRad="38100" dist="38100" dir="2700000" algn="tl">
                  <a:srgbClr val="000000"/>
                </a:outerShdw>
              </a:effectLst>
              <a:latin typeface="Verdana" pitchFamily="34" charset="0"/>
            </a:endParaRPr>
          </a:p>
        </p:txBody>
      </p:sp>
      <p:sp>
        <p:nvSpPr>
          <p:cNvPr id="12"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 - Apertura</a:t>
            </a:r>
            <a:endParaRPr lang="es-ES" dirty="0"/>
          </a:p>
        </p:txBody>
      </p:sp>
      <p:sp>
        <p:nvSpPr>
          <p:cNvPr id="13"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45127"/>
                                        </p:tgtEl>
                                        <p:attrNameLst>
                                          <p:attrName>style.visibility</p:attrName>
                                        </p:attrNameLst>
                                      </p:cBhvr>
                                      <p:to>
                                        <p:strVal val="visible"/>
                                      </p:to>
                                    </p:set>
                                    <p:animEffect transition="in" filter="box(in)">
                                      <p:cBhvr>
                                        <p:cTn id="7" dur="500"/>
                                        <p:tgtEl>
                                          <p:spTgt spid="64512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45132"/>
                                        </p:tgtEl>
                                        <p:attrNameLst>
                                          <p:attrName>style.visibility</p:attrName>
                                        </p:attrNameLst>
                                      </p:cBhvr>
                                      <p:to>
                                        <p:strVal val="visible"/>
                                      </p:to>
                                    </p:set>
                                    <p:animEffect transition="in" filter="box(in)">
                                      <p:cBhvr>
                                        <p:cTn id="12" dur="500"/>
                                        <p:tgtEl>
                                          <p:spTgt spid="64513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45133"/>
                                        </p:tgtEl>
                                        <p:attrNameLst>
                                          <p:attrName>style.visibility</p:attrName>
                                        </p:attrNameLst>
                                      </p:cBhvr>
                                      <p:to>
                                        <p:strVal val="visible"/>
                                      </p:to>
                                    </p:set>
                                    <p:animEffect transition="in" filter="box(in)">
                                      <p:cBhvr>
                                        <p:cTn id="17" dur="500"/>
                                        <p:tgtEl>
                                          <p:spTgt spid="645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7" grpId="0" animBg="1"/>
      <p:bldP spid="645132" grpId="0" animBg="1"/>
      <p:bldP spid="6451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1" name="Picture 1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057400" y="1676400"/>
            <a:ext cx="4953000" cy="4076700"/>
          </a:xfrm>
          <a:prstGeom prst="rect">
            <a:avLst/>
          </a:prstGeom>
          <a:noFill/>
          <a:ln w="9525">
            <a:noFill/>
            <a:miter lim="800000"/>
            <a:headEnd/>
            <a:tailEnd/>
          </a:ln>
        </p:spPr>
      </p:pic>
      <p:sp>
        <p:nvSpPr>
          <p:cNvPr id="647182" name="AutoShape 14"/>
          <p:cNvSpPr>
            <a:spLocks noChangeArrowheads="1"/>
          </p:cNvSpPr>
          <p:nvPr/>
        </p:nvSpPr>
        <p:spPr bwMode="auto">
          <a:xfrm>
            <a:off x="6400800" y="2362200"/>
            <a:ext cx="1828800" cy="304800"/>
          </a:xfrm>
          <a:prstGeom prst="wedgeRectCallout">
            <a:avLst>
              <a:gd name="adj1" fmla="val -181597"/>
              <a:gd name="adj2" fmla="val 169792"/>
            </a:avLst>
          </a:prstGeom>
          <a:ln>
            <a:headEnd/>
            <a:tailEnd/>
          </a:ln>
        </p:spPr>
        <p:style>
          <a:lnRef idx="3">
            <a:schemeClr val="lt1"/>
          </a:lnRef>
          <a:fillRef idx="1">
            <a:schemeClr val="accent3"/>
          </a:fillRef>
          <a:effectRef idx="1">
            <a:schemeClr val="accent3"/>
          </a:effectRef>
          <a:fontRef idx="minor">
            <a:schemeClr val="lt1"/>
          </a:fontRef>
        </p:style>
        <p:txBody>
          <a:bodyPr/>
          <a:lstStyle/>
          <a:p>
            <a:pPr algn="ctr"/>
            <a:r>
              <a:rPr lang="es-VE" sz="1400" b="1" dirty="0"/>
              <a:t>Se crea apuntador</a:t>
            </a:r>
            <a:endParaRPr lang="es-ES" sz="1400" b="1" dirty="0"/>
          </a:p>
        </p:txBody>
      </p:sp>
      <p:sp>
        <p:nvSpPr>
          <p:cNvPr id="647183" name="AutoShape 15"/>
          <p:cNvSpPr>
            <a:spLocks noChangeArrowheads="1"/>
          </p:cNvSpPr>
          <p:nvPr/>
        </p:nvSpPr>
        <p:spPr bwMode="auto">
          <a:xfrm>
            <a:off x="6400800" y="2819400"/>
            <a:ext cx="1828800" cy="304800"/>
          </a:xfrm>
          <a:prstGeom prst="wedgeRectCallout">
            <a:avLst>
              <a:gd name="adj1" fmla="val -127954"/>
              <a:gd name="adj2" fmla="val 93750"/>
            </a:avLst>
          </a:prstGeom>
          <a:ln>
            <a:headEnd/>
            <a:tailEnd/>
          </a:ln>
        </p:spPr>
        <p:style>
          <a:lnRef idx="3">
            <a:schemeClr val="lt1"/>
          </a:lnRef>
          <a:fillRef idx="1">
            <a:schemeClr val="accent3"/>
          </a:fillRef>
          <a:effectRef idx="1">
            <a:schemeClr val="accent3"/>
          </a:effectRef>
          <a:fontRef idx="minor">
            <a:schemeClr val="lt1"/>
          </a:fontRef>
        </p:style>
        <p:txBody>
          <a:bodyPr/>
          <a:lstStyle/>
          <a:p>
            <a:pPr algn="ctr"/>
            <a:r>
              <a:rPr lang="es-VE" sz="1400" b="1" dirty="0"/>
              <a:t>Se abre archivo</a:t>
            </a:r>
            <a:endParaRPr lang="es-ES" sz="1400" b="1" dirty="0"/>
          </a:p>
        </p:txBody>
      </p:sp>
      <p:sp>
        <p:nvSpPr>
          <p:cNvPr id="647184" name="AutoShape 16"/>
          <p:cNvSpPr>
            <a:spLocks noChangeArrowheads="1"/>
          </p:cNvSpPr>
          <p:nvPr/>
        </p:nvSpPr>
        <p:spPr bwMode="auto">
          <a:xfrm>
            <a:off x="6400800" y="3200400"/>
            <a:ext cx="1828800" cy="685800"/>
          </a:xfrm>
          <a:prstGeom prst="wedgeRectCallout">
            <a:avLst>
              <a:gd name="adj1" fmla="val -169009"/>
              <a:gd name="adj2" fmla="val 24769"/>
            </a:avLst>
          </a:prstGeom>
          <a:ln>
            <a:headEnd/>
            <a:tailEnd/>
          </a:ln>
        </p:spPr>
        <p:style>
          <a:lnRef idx="3">
            <a:schemeClr val="lt1"/>
          </a:lnRef>
          <a:fillRef idx="1">
            <a:schemeClr val="accent3"/>
          </a:fillRef>
          <a:effectRef idx="1">
            <a:schemeClr val="accent3"/>
          </a:effectRef>
          <a:fontRef idx="minor">
            <a:schemeClr val="lt1"/>
          </a:fontRef>
        </p:style>
        <p:txBody>
          <a:bodyPr/>
          <a:lstStyle/>
          <a:p>
            <a:pPr algn="ctr"/>
            <a:r>
              <a:rPr lang="es-VE" sz="1400" b="1"/>
              <a:t>Se verifica si se pudo abrir correctamente</a:t>
            </a:r>
            <a:endParaRPr lang="es-ES" sz="1400" b="1"/>
          </a:p>
        </p:txBody>
      </p:sp>
      <p:sp>
        <p:nvSpPr>
          <p:cNvPr id="10"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 - Apertura</a:t>
            </a:r>
            <a:endParaRPr lang="es-ES" dirty="0"/>
          </a:p>
        </p:txBody>
      </p:sp>
      <p:sp>
        <p:nvSpPr>
          <p:cNvPr id="11"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47182"/>
                                        </p:tgtEl>
                                        <p:attrNameLst>
                                          <p:attrName>style.visibility</p:attrName>
                                        </p:attrNameLst>
                                      </p:cBhvr>
                                      <p:to>
                                        <p:strVal val="visible"/>
                                      </p:to>
                                    </p:set>
                                    <p:animEffect transition="in" filter="box(in)">
                                      <p:cBhvr>
                                        <p:cTn id="7" dur="500"/>
                                        <p:tgtEl>
                                          <p:spTgt spid="64718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47183"/>
                                        </p:tgtEl>
                                        <p:attrNameLst>
                                          <p:attrName>style.visibility</p:attrName>
                                        </p:attrNameLst>
                                      </p:cBhvr>
                                      <p:to>
                                        <p:strVal val="visible"/>
                                      </p:to>
                                    </p:set>
                                    <p:animEffect transition="in" filter="box(in)">
                                      <p:cBhvr>
                                        <p:cTn id="12" dur="500"/>
                                        <p:tgtEl>
                                          <p:spTgt spid="64718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47184"/>
                                        </p:tgtEl>
                                        <p:attrNameLst>
                                          <p:attrName>style.visibility</p:attrName>
                                        </p:attrNameLst>
                                      </p:cBhvr>
                                      <p:to>
                                        <p:strVal val="visible"/>
                                      </p:to>
                                    </p:set>
                                    <p:animEffect transition="in" filter="box(in)">
                                      <p:cBhvr>
                                        <p:cTn id="17" dur="500"/>
                                        <p:tgtEl>
                                          <p:spTgt spid="647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82" grpId="0" animBg="1"/>
      <p:bldP spid="647183" grpId="0" animBg="1"/>
      <p:bldP spid="64718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6" name="Text Box 10"/>
          <p:cNvSpPr txBox="1">
            <a:spLocks noChangeArrowheads="1"/>
          </p:cNvSpPr>
          <p:nvPr/>
        </p:nvSpPr>
        <p:spPr bwMode="auto">
          <a:xfrm>
            <a:off x="1331640" y="1628800"/>
            <a:ext cx="7560840" cy="3231654"/>
          </a:xfrm>
          <a:prstGeom prst="rect">
            <a:avLst/>
          </a:prstGeom>
          <a:noFill/>
          <a:ln w="9525">
            <a:noFill/>
            <a:miter lim="800000"/>
            <a:headEnd/>
            <a:tailEnd/>
          </a:ln>
          <a:effectLst/>
        </p:spPr>
        <p:txBody>
          <a:bodyPr wrap="square">
            <a:spAutoFit/>
          </a:bodyPr>
          <a:lstStyle/>
          <a:p>
            <a:pPr>
              <a:spcBef>
                <a:spcPct val="50000"/>
              </a:spcBef>
              <a:defRPr/>
            </a:pPr>
            <a:r>
              <a:rPr lang="es-VE" sz="2400" b="1" dirty="0" smtClean="0">
                <a:effectLst>
                  <a:outerShdw blurRad="38100" dist="38100" dir="2700000" algn="tl">
                    <a:srgbClr val="FFFFFF"/>
                  </a:outerShdw>
                </a:effectLst>
                <a:latin typeface="Calibri" pitchFamily="34" charset="0"/>
              </a:rPr>
              <a:t>Paso 3: </a:t>
            </a:r>
            <a:r>
              <a:rPr lang="es-VE" sz="2400" dirty="0" smtClean="0">
                <a:effectLst>
                  <a:outerShdw blurRad="38100" dist="38100" dir="2700000" algn="tl">
                    <a:srgbClr val="FFFFFF"/>
                  </a:outerShdw>
                </a:effectLst>
                <a:latin typeface="Calibri" pitchFamily="34" charset="0"/>
              </a:rPr>
              <a:t>Escritura en archivo</a:t>
            </a:r>
          </a:p>
          <a:p>
            <a:pPr marL="342900" indent="-1588">
              <a:spcBef>
                <a:spcPct val="50000"/>
              </a:spcBef>
              <a:defRPr/>
            </a:pPr>
            <a:r>
              <a:rPr lang="es-VE" sz="2400" b="1" u="sng" dirty="0" smtClean="0">
                <a:effectLst>
                  <a:outerShdw blurRad="38100" dist="38100" dir="2700000" algn="tl">
                    <a:srgbClr val="FFFFFF"/>
                  </a:outerShdw>
                </a:effectLst>
                <a:latin typeface="Calibri" pitchFamily="34" charset="0"/>
              </a:rPr>
              <a:t>Para escribir un </a:t>
            </a:r>
            <a:r>
              <a:rPr lang="es-VE" sz="2400" b="1" u="sng" dirty="0" err="1" smtClean="0">
                <a:effectLst>
                  <a:outerShdw blurRad="38100" dist="38100" dir="2700000" algn="tl">
                    <a:srgbClr val="FFFFFF"/>
                  </a:outerShdw>
                </a:effectLst>
                <a:latin typeface="Calibri" pitchFamily="34" charset="0"/>
              </a:rPr>
              <a:t>caracters</a:t>
            </a:r>
            <a:r>
              <a:rPr lang="es-VE" sz="2400" b="1" u="sng" dirty="0" smtClean="0">
                <a:effectLst>
                  <a:outerShdw blurRad="38100" dist="38100" dir="2700000" algn="tl">
                    <a:srgbClr val="FFFFFF"/>
                  </a:outerShdw>
                </a:effectLst>
                <a:latin typeface="Calibri" pitchFamily="34" charset="0"/>
              </a:rPr>
              <a:t> en el archivo:</a:t>
            </a:r>
          </a:p>
          <a:p>
            <a:pPr marL="342900" indent="-1588">
              <a:spcBef>
                <a:spcPct val="50000"/>
              </a:spcBef>
              <a:defRPr/>
            </a:pPr>
            <a:r>
              <a:rPr lang="es-VE" sz="2400" b="1" dirty="0" smtClean="0">
                <a:effectLst>
                  <a:outerShdw blurRad="38100" dist="38100" dir="2700000" algn="tl">
                    <a:srgbClr val="FFFFFF"/>
                  </a:outerShdw>
                </a:effectLst>
                <a:latin typeface="Calibri" pitchFamily="34" charset="0"/>
              </a:rPr>
              <a:t>		</a:t>
            </a:r>
            <a:r>
              <a:rPr lang="es-VE" sz="2400" dirty="0" err="1" smtClean="0">
                <a:effectLst>
                  <a:outerShdw blurRad="38100" dist="38100" dir="2700000" algn="tl">
                    <a:srgbClr val="FFFFFF"/>
                  </a:outerShdw>
                </a:effectLst>
                <a:latin typeface="Calibri" pitchFamily="34" charset="0"/>
              </a:rPr>
              <a:t>fputc</a:t>
            </a:r>
            <a:r>
              <a:rPr lang="es-VE" sz="2400" dirty="0" smtClean="0">
                <a:effectLst>
                  <a:outerShdw blurRad="38100" dist="38100" dir="2700000" algn="tl">
                    <a:srgbClr val="FFFFFF"/>
                  </a:outerShdw>
                </a:effectLst>
                <a:latin typeface="Calibri" pitchFamily="34" charset="0"/>
              </a:rPr>
              <a:t> (</a:t>
            </a:r>
            <a:r>
              <a:rPr lang="es-VE" sz="2400" dirty="0" err="1" smtClean="0">
                <a:effectLst>
                  <a:outerShdw blurRad="38100" dist="38100" dir="2700000" algn="tl">
                    <a:srgbClr val="FFFFFF"/>
                  </a:outerShdw>
                </a:effectLst>
                <a:latin typeface="Calibri" pitchFamily="34" charset="0"/>
              </a:rPr>
              <a:t>variable_caracter,puntero_archivo</a:t>
            </a:r>
            <a:r>
              <a:rPr lang="es-VE" sz="2400" dirty="0" smtClean="0">
                <a:effectLst>
                  <a:outerShdw blurRad="38100" dist="38100" dir="2700000" algn="tl">
                    <a:srgbClr val="FFFFFF"/>
                  </a:outerShdw>
                </a:effectLst>
                <a:latin typeface="Calibri" pitchFamily="34" charset="0"/>
              </a:rPr>
              <a:t>);</a:t>
            </a:r>
          </a:p>
          <a:p>
            <a:pPr marL="342900" indent="-1588">
              <a:spcBef>
                <a:spcPct val="50000"/>
              </a:spcBef>
              <a:defRPr/>
            </a:pPr>
            <a:endParaRPr lang="es-VE" sz="2400" dirty="0" smtClean="0">
              <a:effectLst>
                <a:outerShdw blurRad="38100" dist="38100" dir="2700000" algn="tl">
                  <a:srgbClr val="FFFFFF"/>
                </a:outerShdw>
              </a:effectLst>
              <a:latin typeface="Calibri" pitchFamily="34" charset="0"/>
            </a:endParaRPr>
          </a:p>
          <a:p>
            <a:pPr marL="342900" indent="-1588">
              <a:spcBef>
                <a:spcPct val="50000"/>
              </a:spcBef>
              <a:defRPr/>
            </a:pPr>
            <a:r>
              <a:rPr lang="es-VE" sz="2400" dirty="0" smtClean="0">
                <a:effectLst>
                  <a:outerShdw blurRad="38100" dist="38100" dir="2700000" algn="tl">
                    <a:srgbClr val="FFFFFF"/>
                  </a:outerShdw>
                </a:effectLst>
                <a:latin typeface="Calibri" pitchFamily="34" charset="0"/>
              </a:rPr>
              <a:t>Ejemplo:  </a:t>
            </a:r>
            <a:r>
              <a:rPr lang="es-VE" sz="2400" dirty="0" err="1" smtClean="0">
                <a:effectLst>
                  <a:outerShdw blurRad="38100" dist="38100" dir="2700000" algn="tl">
                    <a:srgbClr val="FFFFFF"/>
                  </a:outerShdw>
                </a:effectLst>
                <a:latin typeface="Calibri" pitchFamily="34" charset="0"/>
              </a:rPr>
              <a:t>fputc</a:t>
            </a:r>
            <a:r>
              <a:rPr lang="es-VE" sz="2400" dirty="0" smtClean="0">
                <a:effectLst>
                  <a:outerShdw blurRad="38100" dist="38100" dir="2700000" algn="tl">
                    <a:srgbClr val="FFFFFF"/>
                  </a:outerShdw>
                </a:effectLst>
                <a:latin typeface="Calibri" pitchFamily="34" charset="0"/>
              </a:rPr>
              <a:t>(</a:t>
            </a:r>
            <a:r>
              <a:rPr lang="es-VE" sz="2400" dirty="0" err="1" smtClean="0">
                <a:effectLst>
                  <a:outerShdw blurRad="38100" dist="38100" dir="2700000" algn="tl">
                    <a:srgbClr val="FFFFFF"/>
                  </a:outerShdw>
                </a:effectLst>
                <a:latin typeface="Calibri" pitchFamily="34" charset="0"/>
              </a:rPr>
              <a:t>letra,puntero</a:t>
            </a:r>
            <a:r>
              <a:rPr lang="es-VE" sz="2400" dirty="0" smtClean="0">
                <a:effectLst>
                  <a:outerShdw blurRad="38100" dist="38100" dir="2700000" algn="tl">
                    <a:srgbClr val="FFFFFF"/>
                  </a:outerShdw>
                </a:effectLst>
                <a:latin typeface="Calibri" pitchFamily="34" charset="0"/>
              </a:rPr>
              <a:t>);</a:t>
            </a:r>
            <a:endParaRPr lang="es-ES" sz="2400" dirty="0" smtClean="0">
              <a:effectLst>
                <a:outerShdw blurRad="38100" dist="38100" dir="2700000" algn="tl">
                  <a:srgbClr val="FFFFFF"/>
                </a:outerShdw>
              </a:effectLst>
              <a:latin typeface="Calibri" pitchFamily="34" charset="0"/>
            </a:endParaRPr>
          </a:p>
          <a:p>
            <a:pPr>
              <a:spcBef>
                <a:spcPct val="50000"/>
              </a:spcBef>
              <a:defRPr/>
            </a:pPr>
            <a:endParaRPr lang="es-ES" sz="2400" dirty="0">
              <a:effectLst>
                <a:outerShdw blurRad="38100" dist="38100" dir="2700000" algn="tl">
                  <a:srgbClr val="FFFFFF"/>
                </a:outerShdw>
              </a:effectLst>
              <a:latin typeface="Calibri" pitchFamily="34" charset="0"/>
            </a:endParaRPr>
          </a:p>
        </p:txBody>
      </p:sp>
      <p:sp>
        <p:nvSpPr>
          <p:cNvPr id="17"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a:t>
            </a:r>
            <a:endParaRPr lang="es-ES" dirty="0"/>
          </a:p>
        </p:txBody>
      </p:sp>
      <p:sp>
        <p:nvSpPr>
          <p:cNvPr id="18"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9" name="Picture 10"/>
          <p:cNvPicPr>
            <a:picLocks noChangeAspect="1" noChangeArrowheads="1"/>
          </p:cNvPicPr>
          <p:nvPr/>
        </p:nvPicPr>
        <p:blipFill>
          <a:blip r:embed="rId3" cstate="print"/>
          <a:srcRect/>
          <a:stretch>
            <a:fillRect/>
          </a:stretch>
        </p:blipFill>
        <p:spPr bwMode="auto">
          <a:xfrm>
            <a:off x="1905000" y="1676400"/>
            <a:ext cx="4572000" cy="3862388"/>
          </a:xfrm>
          <a:prstGeom prst="rect">
            <a:avLst/>
          </a:prstGeom>
          <a:noFill/>
          <a:ln w="9525">
            <a:noFill/>
            <a:miter lim="800000"/>
            <a:headEnd/>
            <a:tailEnd/>
          </a:ln>
        </p:spPr>
      </p:pic>
      <p:sp>
        <p:nvSpPr>
          <p:cNvPr id="651275" name="AutoShape 11"/>
          <p:cNvSpPr>
            <a:spLocks noChangeArrowheads="1"/>
          </p:cNvSpPr>
          <p:nvPr/>
        </p:nvSpPr>
        <p:spPr bwMode="auto">
          <a:xfrm>
            <a:off x="6400800" y="2362200"/>
            <a:ext cx="1828800" cy="762000"/>
          </a:xfrm>
          <a:prstGeom prst="wedgeRectCallout">
            <a:avLst>
              <a:gd name="adj1" fmla="val -177343"/>
              <a:gd name="adj2" fmla="val 55417"/>
            </a:avLst>
          </a:prstGeom>
          <a:ln>
            <a:headEnd/>
            <a:tailEnd/>
          </a:ln>
        </p:spPr>
        <p:style>
          <a:lnRef idx="3">
            <a:schemeClr val="lt1"/>
          </a:lnRef>
          <a:fillRef idx="1">
            <a:schemeClr val="accent3"/>
          </a:fillRef>
          <a:effectRef idx="1">
            <a:schemeClr val="accent3"/>
          </a:effectRef>
          <a:fontRef idx="minor">
            <a:schemeClr val="lt1"/>
          </a:fontRef>
        </p:style>
        <p:txBody>
          <a:bodyPr/>
          <a:lstStyle/>
          <a:p>
            <a:pPr algn="ctr"/>
            <a:r>
              <a:rPr lang="es-VE" sz="1400" b="1"/>
              <a:t>Se crea apuntador y se abre el archivo</a:t>
            </a:r>
            <a:endParaRPr lang="es-ES" sz="1400" b="1"/>
          </a:p>
        </p:txBody>
      </p:sp>
      <p:sp>
        <p:nvSpPr>
          <p:cNvPr id="651276" name="AutoShape 12"/>
          <p:cNvSpPr>
            <a:spLocks noChangeArrowheads="1"/>
          </p:cNvSpPr>
          <p:nvPr/>
        </p:nvSpPr>
        <p:spPr bwMode="auto">
          <a:xfrm>
            <a:off x="6400800" y="3733800"/>
            <a:ext cx="1828800" cy="304800"/>
          </a:xfrm>
          <a:prstGeom prst="wedgeRectCallout">
            <a:avLst>
              <a:gd name="adj1" fmla="val -164148"/>
              <a:gd name="adj2" fmla="val 124481"/>
            </a:avLst>
          </a:prstGeom>
          <a:ln>
            <a:headEnd/>
            <a:tailEnd/>
          </a:ln>
        </p:spPr>
        <p:style>
          <a:lnRef idx="3">
            <a:schemeClr val="lt1"/>
          </a:lnRef>
          <a:fillRef idx="1">
            <a:schemeClr val="accent3"/>
          </a:fillRef>
          <a:effectRef idx="1">
            <a:schemeClr val="accent3"/>
          </a:effectRef>
          <a:fontRef idx="minor">
            <a:schemeClr val="lt1"/>
          </a:fontRef>
        </p:style>
        <p:txBody>
          <a:bodyPr/>
          <a:lstStyle/>
          <a:p>
            <a:pPr algn="ctr"/>
            <a:r>
              <a:rPr lang="es-VE" sz="1400" b="1"/>
              <a:t>Se escribe la letra</a:t>
            </a:r>
            <a:endParaRPr lang="es-ES" sz="1400" b="1"/>
          </a:p>
        </p:txBody>
      </p:sp>
      <p:sp>
        <p:nvSpPr>
          <p:cNvPr id="9"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 - Escritura</a:t>
            </a:r>
            <a:endParaRPr lang="es-ES" dirty="0"/>
          </a:p>
        </p:txBody>
      </p:sp>
      <p:sp>
        <p:nvSpPr>
          <p:cNvPr id="10"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51275"/>
                                        </p:tgtEl>
                                        <p:attrNameLst>
                                          <p:attrName>style.visibility</p:attrName>
                                        </p:attrNameLst>
                                      </p:cBhvr>
                                      <p:to>
                                        <p:strVal val="visible"/>
                                      </p:to>
                                    </p:set>
                                    <p:animEffect transition="in" filter="box(in)">
                                      <p:cBhvr>
                                        <p:cTn id="7" dur="500"/>
                                        <p:tgtEl>
                                          <p:spTgt spid="65127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51276"/>
                                        </p:tgtEl>
                                        <p:attrNameLst>
                                          <p:attrName>style.visibility</p:attrName>
                                        </p:attrNameLst>
                                      </p:cBhvr>
                                      <p:to>
                                        <p:strVal val="visible"/>
                                      </p:to>
                                    </p:set>
                                    <p:animEffect transition="in" filter="box(in)">
                                      <p:cBhvr>
                                        <p:cTn id="12" dur="500"/>
                                        <p:tgtEl>
                                          <p:spTgt spid="651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75" grpId="0" animBg="1"/>
      <p:bldP spid="65127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6" name="Text Box 10"/>
          <p:cNvSpPr txBox="1">
            <a:spLocks noChangeArrowheads="1"/>
          </p:cNvSpPr>
          <p:nvPr/>
        </p:nvSpPr>
        <p:spPr bwMode="auto">
          <a:xfrm>
            <a:off x="1331640" y="1628800"/>
            <a:ext cx="7560840" cy="3231654"/>
          </a:xfrm>
          <a:prstGeom prst="rect">
            <a:avLst/>
          </a:prstGeom>
          <a:noFill/>
          <a:ln w="9525">
            <a:noFill/>
            <a:miter lim="800000"/>
            <a:headEnd/>
            <a:tailEnd/>
          </a:ln>
          <a:effectLst/>
        </p:spPr>
        <p:txBody>
          <a:bodyPr wrap="square">
            <a:spAutoFit/>
          </a:bodyPr>
          <a:lstStyle/>
          <a:p>
            <a:pPr>
              <a:spcBef>
                <a:spcPct val="50000"/>
              </a:spcBef>
              <a:defRPr/>
            </a:pPr>
            <a:r>
              <a:rPr lang="es-VE" sz="2400" b="1" dirty="0" smtClean="0">
                <a:effectLst>
                  <a:outerShdw blurRad="38100" dist="38100" dir="2700000" algn="tl">
                    <a:srgbClr val="FFFFFF"/>
                  </a:outerShdw>
                </a:effectLst>
                <a:latin typeface="Calibri" pitchFamily="34" charset="0"/>
              </a:rPr>
              <a:t>Paso 3: </a:t>
            </a:r>
            <a:r>
              <a:rPr lang="es-VE" sz="2400" dirty="0" smtClean="0">
                <a:effectLst>
                  <a:outerShdw blurRad="38100" dist="38100" dir="2700000" algn="tl">
                    <a:srgbClr val="FFFFFF"/>
                  </a:outerShdw>
                </a:effectLst>
                <a:latin typeface="Calibri" pitchFamily="34" charset="0"/>
              </a:rPr>
              <a:t>Escritura en archivo</a:t>
            </a:r>
          </a:p>
          <a:p>
            <a:pPr marL="342900" indent="-1588">
              <a:spcBef>
                <a:spcPct val="50000"/>
              </a:spcBef>
              <a:defRPr/>
            </a:pPr>
            <a:r>
              <a:rPr lang="es-VE" sz="2400" b="1" u="sng" dirty="0" smtClean="0">
                <a:effectLst>
                  <a:outerShdw blurRad="38100" dist="38100" dir="2700000" algn="tl">
                    <a:srgbClr val="FFFFFF"/>
                  </a:outerShdw>
                </a:effectLst>
                <a:latin typeface="Calibri" pitchFamily="34" charset="0"/>
              </a:rPr>
              <a:t>Para escribir una cadena de caracteres en el archivo:</a:t>
            </a:r>
          </a:p>
          <a:p>
            <a:pPr marL="342900" indent="-1588">
              <a:spcBef>
                <a:spcPct val="50000"/>
              </a:spcBef>
              <a:defRPr/>
            </a:pPr>
            <a:r>
              <a:rPr lang="es-VE" sz="2400" b="1" dirty="0" smtClean="0">
                <a:effectLst>
                  <a:outerShdw blurRad="38100" dist="38100" dir="2700000" algn="tl">
                    <a:srgbClr val="FFFFFF"/>
                  </a:outerShdw>
                </a:effectLst>
                <a:latin typeface="Calibri" pitchFamily="34" charset="0"/>
              </a:rPr>
              <a:t>		</a:t>
            </a:r>
            <a:r>
              <a:rPr lang="es-VE" sz="2400" dirty="0" err="1" smtClean="0">
                <a:effectLst>
                  <a:outerShdw blurRad="38100" dist="38100" dir="2700000" algn="tl">
                    <a:srgbClr val="FFFFFF"/>
                  </a:outerShdw>
                </a:effectLst>
                <a:latin typeface="Calibri" pitchFamily="34" charset="0"/>
              </a:rPr>
              <a:t>fputs</a:t>
            </a:r>
            <a:r>
              <a:rPr lang="es-VE" sz="2400" dirty="0" smtClean="0">
                <a:effectLst>
                  <a:outerShdw blurRad="38100" dist="38100" dir="2700000" algn="tl">
                    <a:srgbClr val="FFFFFF"/>
                  </a:outerShdw>
                </a:effectLst>
                <a:latin typeface="Calibri" pitchFamily="34" charset="0"/>
              </a:rPr>
              <a:t> (</a:t>
            </a:r>
            <a:r>
              <a:rPr lang="es-VE" sz="2400" dirty="0" err="1" smtClean="0">
                <a:effectLst>
                  <a:outerShdw blurRad="38100" dist="38100" dir="2700000" algn="tl">
                    <a:srgbClr val="FFFFFF"/>
                  </a:outerShdw>
                </a:effectLst>
                <a:latin typeface="Calibri" pitchFamily="34" charset="0"/>
              </a:rPr>
              <a:t>variable_cadena,puntero_archivo</a:t>
            </a:r>
            <a:r>
              <a:rPr lang="es-VE" sz="2400" dirty="0" smtClean="0">
                <a:effectLst>
                  <a:outerShdw blurRad="38100" dist="38100" dir="2700000" algn="tl">
                    <a:srgbClr val="FFFFFF"/>
                  </a:outerShdw>
                </a:effectLst>
                <a:latin typeface="Calibri" pitchFamily="34" charset="0"/>
              </a:rPr>
              <a:t>);</a:t>
            </a:r>
          </a:p>
          <a:p>
            <a:pPr marL="342900" indent="-1588">
              <a:spcBef>
                <a:spcPct val="50000"/>
              </a:spcBef>
              <a:defRPr/>
            </a:pPr>
            <a:endParaRPr lang="es-VE" sz="2400" dirty="0" smtClean="0">
              <a:effectLst>
                <a:outerShdw blurRad="38100" dist="38100" dir="2700000" algn="tl">
                  <a:srgbClr val="FFFFFF"/>
                </a:outerShdw>
              </a:effectLst>
              <a:latin typeface="Calibri" pitchFamily="34" charset="0"/>
            </a:endParaRPr>
          </a:p>
          <a:p>
            <a:pPr marL="342900" indent="-1588">
              <a:spcBef>
                <a:spcPct val="50000"/>
              </a:spcBef>
              <a:defRPr/>
            </a:pPr>
            <a:r>
              <a:rPr lang="es-VE" sz="2400" dirty="0" smtClean="0">
                <a:effectLst>
                  <a:outerShdw blurRad="38100" dist="38100" dir="2700000" algn="tl">
                    <a:srgbClr val="FFFFFF"/>
                  </a:outerShdw>
                </a:effectLst>
                <a:latin typeface="Calibri" pitchFamily="34" charset="0"/>
              </a:rPr>
              <a:t>Ejemplo:  </a:t>
            </a:r>
            <a:r>
              <a:rPr lang="es-VE" sz="2400" dirty="0" err="1" smtClean="0">
                <a:effectLst>
                  <a:outerShdw blurRad="38100" dist="38100" dir="2700000" algn="tl">
                    <a:srgbClr val="FFFFFF"/>
                  </a:outerShdw>
                </a:effectLst>
                <a:latin typeface="Calibri" pitchFamily="34" charset="0"/>
              </a:rPr>
              <a:t>fputs</a:t>
            </a:r>
            <a:r>
              <a:rPr lang="es-VE" sz="2400" dirty="0" smtClean="0">
                <a:effectLst>
                  <a:outerShdw blurRad="38100" dist="38100" dir="2700000" algn="tl">
                    <a:srgbClr val="FFFFFF"/>
                  </a:outerShdw>
                </a:effectLst>
                <a:latin typeface="Calibri" pitchFamily="34" charset="0"/>
              </a:rPr>
              <a:t>(</a:t>
            </a:r>
            <a:r>
              <a:rPr lang="es-VE" sz="2400" dirty="0" err="1" smtClean="0">
                <a:effectLst>
                  <a:outerShdw blurRad="38100" dist="38100" dir="2700000" algn="tl">
                    <a:srgbClr val="FFFFFF"/>
                  </a:outerShdw>
                </a:effectLst>
                <a:latin typeface="Calibri" pitchFamily="34" charset="0"/>
              </a:rPr>
              <a:t>palabras,puntero</a:t>
            </a:r>
            <a:r>
              <a:rPr lang="es-VE" sz="2400" dirty="0" smtClean="0">
                <a:effectLst>
                  <a:outerShdw blurRad="38100" dist="38100" dir="2700000" algn="tl">
                    <a:srgbClr val="FFFFFF"/>
                  </a:outerShdw>
                </a:effectLst>
                <a:latin typeface="Calibri" pitchFamily="34" charset="0"/>
              </a:rPr>
              <a:t>);</a:t>
            </a:r>
            <a:endParaRPr lang="es-ES" sz="2400" dirty="0" smtClean="0">
              <a:effectLst>
                <a:outerShdw blurRad="38100" dist="38100" dir="2700000" algn="tl">
                  <a:srgbClr val="FFFFFF"/>
                </a:outerShdw>
              </a:effectLst>
              <a:latin typeface="Calibri" pitchFamily="34" charset="0"/>
            </a:endParaRPr>
          </a:p>
          <a:p>
            <a:pPr>
              <a:spcBef>
                <a:spcPct val="50000"/>
              </a:spcBef>
              <a:defRPr/>
            </a:pPr>
            <a:endParaRPr lang="es-ES" sz="2400" dirty="0">
              <a:effectLst>
                <a:outerShdw blurRad="38100" dist="38100" dir="2700000" algn="tl">
                  <a:srgbClr val="FFFFFF"/>
                </a:outerShdw>
              </a:effectLst>
              <a:latin typeface="Calibri" pitchFamily="34" charset="0"/>
            </a:endParaRPr>
          </a:p>
        </p:txBody>
      </p:sp>
      <p:sp>
        <p:nvSpPr>
          <p:cNvPr id="17"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a:t>
            </a:r>
            <a:endParaRPr lang="es-ES" dirty="0"/>
          </a:p>
        </p:txBody>
      </p:sp>
      <p:sp>
        <p:nvSpPr>
          <p:cNvPr id="18"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63" name="AutoShape 7"/>
          <p:cNvSpPr>
            <a:spLocks noChangeArrowheads="1"/>
          </p:cNvSpPr>
          <p:nvPr/>
        </p:nvSpPr>
        <p:spPr bwMode="auto">
          <a:xfrm>
            <a:off x="6400800" y="2362200"/>
            <a:ext cx="1828800" cy="762000"/>
          </a:xfrm>
          <a:prstGeom prst="wedgeRectCallout">
            <a:avLst>
              <a:gd name="adj1" fmla="val -182815"/>
              <a:gd name="adj2" fmla="val 80000"/>
            </a:avLst>
          </a:prstGeom>
          <a:ln>
            <a:headEnd/>
            <a:tailEnd/>
          </a:ln>
        </p:spPr>
        <p:style>
          <a:lnRef idx="3">
            <a:schemeClr val="lt1"/>
          </a:lnRef>
          <a:fillRef idx="1">
            <a:schemeClr val="accent3"/>
          </a:fillRef>
          <a:effectRef idx="1">
            <a:schemeClr val="accent3"/>
          </a:effectRef>
          <a:fontRef idx="minor">
            <a:schemeClr val="lt1"/>
          </a:fontRef>
        </p:style>
        <p:txBody>
          <a:bodyPr/>
          <a:lstStyle/>
          <a:p>
            <a:pPr algn="ctr"/>
            <a:r>
              <a:rPr lang="es-VE" sz="1400" b="1"/>
              <a:t>Se crea apuntador y se abre el archivo</a:t>
            </a:r>
            <a:endParaRPr lang="es-ES" sz="1400" b="1"/>
          </a:p>
        </p:txBody>
      </p:sp>
      <p:sp>
        <p:nvSpPr>
          <p:cNvPr id="659464" name="AutoShape 8"/>
          <p:cNvSpPr>
            <a:spLocks noChangeArrowheads="1"/>
          </p:cNvSpPr>
          <p:nvPr/>
        </p:nvSpPr>
        <p:spPr bwMode="auto">
          <a:xfrm>
            <a:off x="6400800" y="3733800"/>
            <a:ext cx="1828800" cy="457200"/>
          </a:xfrm>
          <a:prstGeom prst="wedgeRectCallout">
            <a:avLst>
              <a:gd name="adj1" fmla="val -183509"/>
              <a:gd name="adj2" fmla="val 100000"/>
            </a:avLst>
          </a:prstGeom>
          <a:ln>
            <a:headEnd/>
            <a:tailEnd/>
          </a:ln>
        </p:spPr>
        <p:style>
          <a:lnRef idx="3">
            <a:schemeClr val="lt1"/>
          </a:lnRef>
          <a:fillRef idx="1">
            <a:schemeClr val="accent3"/>
          </a:fillRef>
          <a:effectRef idx="1">
            <a:schemeClr val="accent3"/>
          </a:effectRef>
          <a:fontRef idx="minor">
            <a:schemeClr val="lt1"/>
          </a:fontRef>
        </p:style>
        <p:txBody>
          <a:bodyPr/>
          <a:lstStyle/>
          <a:p>
            <a:pPr algn="ctr"/>
            <a:r>
              <a:rPr lang="es-VE" sz="1400" b="1"/>
              <a:t>Se escribe la cadena</a:t>
            </a:r>
            <a:endParaRPr lang="es-ES" sz="1400" b="1"/>
          </a:p>
        </p:txBody>
      </p:sp>
      <p:pic>
        <p:nvPicPr>
          <p:cNvPr id="23559"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371600" y="1676400"/>
            <a:ext cx="4343400" cy="3994150"/>
          </a:xfrm>
          <a:prstGeom prst="rect">
            <a:avLst/>
          </a:prstGeom>
          <a:noFill/>
          <a:ln w="9525">
            <a:noFill/>
            <a:miter lim="800000"/>
            <a:headEnd/>
            <a:tailEnd/>
          </a:ln>
        </p:spPr>
      </p:pic>
      <p:sp>
        <p:nvSpPr>
          <p:cNvPr id="9"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 - Escritura</a:t>
            </a:r>
            <a:endParaRPr lang="es-ES" dirty="0"/>
          </a:p>
        </p:txBody>
      </p:sp>
      <p:sp>
        <p:nvSpPr>
          <p:cNvPr id="11"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59463"/>
                                        </p:tgtEl>
                                        <p:attrNameLst>
                                          <p:attrName>style.visibility</p:attrName>
                                        </p:attrNameLst>
                                      </p:cBhvr>
                                      <p:to>
                                        <p:strVal val="visible"/>
                                      </p:to>
                                    </p:set>
                                    <p:animEffect transition="in" filter="box(in)">
                                      <p:cBhvr>
                                        <p:cTn id="7" dur="500"/>
                                        <p:tgtEl>
                                          <p:spTgt spid="65946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59464"/>
                                        </p:tgtEl>
                                        <p:attrNameLst>
                                          <p:attrName>style.visibility</p:attrName>
                                        </p:attrNameLst>
                                      </p:cBhvr>
                                      <p:to>
                                        <p:strVal val="visible"/>
                                      </p:to>
                                    </p:set>
                                    <p:animEffect transition="in" filter="box(in)">
                                      <p:cBhvr>
                                        <p:cTn id="12" dur="500"/>
                                        <p:tgtEl>
                                          <p:spTgt spid="65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63" grpId="0" animBg="1"/>
      <p:bldP spid="65946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6" name="Text Box 10"/>
          <p:cNvSpPr txBox="1">
            <a:spLocks noChangeArrowheads="1"/>
          </p:cNvSpPr>
          <p:nvPr/>
        </p:nvSpPr>
        <p:spPr bwMode="auto">
          <a:xfrm>
            <a:off x="1331640" y="1628800"/>
            <a:ext cx="7560840" cy="2677656"/>
          </a:xfrm>
          <a:prstGeom prst="rect">
            <a:avLst/>
          </a:prstGeom>
          <a:noFill/>
          <a:ln w="9525">
            <a:noFill/>
            <a:miter lim="800000"/>
            <a:headEnd/>
            <a:tailEnd/>
          </a:ln>
          <a:effectLst/>
        </p:spPr>
        <p:txBody>
          <a:bodyPr wrap="square">
            <a:spAutoFit/>
          </a:bodyPr>
          <a:lstStyle/>
          <a:p>
            <a:pPr>
              <a:spcBef>
                <a:spcPct val="50000"/>
              </a:spcBef>
              <a:defRPr/>
            </a:pPr>
            <a:r>
              <a:rPr lang="es-VE" sz="2400" b="1" dirty="0" smtClean="0">
                <a:effectLst>
                  <a:outerShdw blurRad="38100" dist="38100" dir="2700000" algn="tl">
                    <a:srgbClr val="FFFFFF"/>
                  </a:outerShdw>
                </a:effectLst>
                <a:latin typeface="Calibri" pitchFamily="34" charset="0"/>
              </a:rPr>
              <a:t>Paso 3: </a:t>
            </a:r>
            <a:r>
              <a:rPr lang="es-VE" sz="2400" dirty="0" smtClean="0">
                <a:effectLst>
                  <a:outerShdw blurRad="38100" dist="38100" dir="2700000" algn="tl">
                    <a:srgbClr val="FFFFFF"/>
                  </a:outerShdw>
                </a:effectLst>
                <a:latin typeface="Calibri" pitchFamily="34" charset="0"/>
              </a:rPr>
              <a:t>Escritura en archivo</a:t>
            </a:r>
          </a:p>
          <a:p>
            <a:pPr marL="342900" indent="-1588">
              <a:spcBef>
                <a:spcPct val="50000"/>
              </a:spcBef>
              <a:defRPr/>
            </a:pPr>
            <a:r>
              <a:rPr lang="es-VE" sz="2400" b="1" u="sng" dirty="0" smtClean="0">
                <a:effectLst>
                  <a:outerShdw blurRad="38100" dist="38100" dir="2700000" algn="tl">
                    <a:srgbClr val="FFFFFF"/>
                  </a:outerShdw>
                </a:effectLst>
                <a:latin typeface="Calibri" pitchFamily="34" charset="0"/>
              </a:rPr>
              <a:t>Para escribir varios tipos de variables:</a:t>
            </a:r>
          </a:p>
          <a:p>
            <a:pPr marL="342900" indent="-1588">
              <a:spcBef>
                <a:spcPct val="50000"/>
              </a:spcBef>
              <a:defRPr/>
            </a:pPr>
            <a:r>
              <a:rPr lang="es-VE" sz="2400" b="1" dirty="0" smtClean="0">
                <a:effectLst>
                  <a:outerShdw blurRad="38100" dist="38100" dir="2700000" algn="tl">
                    <a:srgbClr val="FFFFFF"/>
                  </a:outerShdw>
                </a:effectLst>
                <a:latin typeface="Calibri" pitchFamily="34" charset="0"/>
              </a:rPr>
              <a:t>		</a:t>
            </a:r>
            <a:r>
              <a:rPr lang="es-VE" sz="2400" dirty="0" err="1" smtClean="0">
                <a:effectLst>
                  <a:outerShdw blurRad="38100" dist="38100" dir="2700000" algn="tl">
                    <a:srgbClr val="FFFFFF"/>
                  </a:outerShdw>
                </a:effectLst>
                <a:latin typeface="Calibri" pitchFamily="34" charset="0"/>
              </a:rPr>
              <a:t>fprintf</a:t>
            </a:r>
            <a:r>
              <a:rPr lang="es-VE" sz="2400" dirty="0" smtClean="0">
                <a:effectLst>
                  <a:outerShdw blurRad="38100" dist="38100" dir="2700000" algn="tl">
                    <a:srgbClr val="FFFFFF"/>
                  </a:outerShdw>
                </a:effectLst>
                <a:latin typeface="Calibri" pitchFamily="34" charset="0"/>
              </a:rPr>
              <a:t> (</a:t>
            </a:r>
            <a:r>
              <a:rPr lang="es-VE" sz="2400" dirty="0" err="1" smtClean="0">
                <a:effectLst>
                  <a:outerShdw blurRad="38100" dist="38100" dir="2700000" algn="tl">
                    <a:srgbClr val="FFFFFF"/>
                  </a:outerShdw>
                </a:effectLst>
                <a:latin typeface="Calibri" pitchFamily="34" charset="0"/>
              </a:rPr>
              <a:t>puntero_archivo,formato,argumentos</a:t>
            </a:r>
            <a:r>
              <a:rPr lang="es-VE" sz="2400" dirty="0" smtClean="0">
                <a:effectLst>
                  <a:outerShdw blurRad="38100" dist="38100" dir="2700000" algn="tl">
                    <a:srgbClr val="FFFFFF"/>
                  </a:outerShdw>
                </a:effectLst>
                <a:latin typeface="Calibri" pitchFamily="34" charset="0"/>
              </a:rPr>
              <a:t>);</a:t>
            </a:r>
          </a:p>
          <a:p>
            <a:pPr marL="342900" indent="-1588">
              <a:spcBef>
                <a:spcPct val="50000"/>
              </a:spcBef>
              <a:defRPr/>
            </a:pPr>
            <a:endParaRPr lang="es-VE" sz="2400" dirty="0" smtClean="0">
              <a:effectLst>
                <a:outerShdw blurRad="38100" dist="38100" dir="2700000" algn="tl">
                  <a:srgbClr val="FFFFFF"/>
                </a:outerShdw>
              </a:effectLst>
              <a:latin typeface="Calibri" pitchFamily="34" charset="0"/>
            </a:endParaRPr>
          </a:p>
          <a:p>
            <a:pPr marL="342900" indent="-1588">
              <a:spcBef>
                <a:spcPct val="50000"/>
              </a:spcBef>
              <a:defRPr/>
            </a:pPr>
            <a:r>
              <a:rPr lang="es-VE" sz="2400" dirty="0" smtClean="0">
                <a:effectLst>
                  <a:outerShdw blurRad="38100" dist="38100" dir="2700000" algn="tl">
                    <a:srgbClr val="FFFFFF"/>
                  </a:outerShdw>
                </a:effectLst>
                <a:latin typeface="Calibri" pitchFamily="34" charset="0"/>
              </a:rPr>
              <a:t>Ejemplo:  </a:t>
            </a:r>
            <a:r>
              <a:rPr lang="es-VE" sz="2400" dirty="0" err="1" smtClean="0">
                <a:effectLst>
                  <a:outerShdw blurRad="38100" dist="38100" dir="2700000" algn="tl">
                    <a:srgbClr val="FFFFFF"/>
                  </a:outerShdw>
                </a:effectLst>
                <a:latin typeface="Calibri" pitchFamily="34" charset="0"/>
              </a:rPr>
              <a:t>fprintf</a:t>
            </a:r>
            <a:r>
              <a:rPr lang="es-VE" sz="2400" dirty="0" smtClean="0">
                <a:effectLst>
                  <a:outerShdw blurRad="38100" dist="38100" dir="2700000" algn="tl">
                    <a:srgbClr val="FFFFFF"/>
                  </a:outerShdw>
                </a:effectLst>
                <a:latin typeface="Calibri" pitchFamily="34" charset="0"/>
              </a:rPr>
              <a:t>(puntero,”%</a:t>
            </a:r>
            <a:r>
              <a:rPr lang="es-VE" sz="2400" dirty="0" err="1" smtClean="0">
                <a:effectLst>
                  <a:outerShdw blurRad="38100" dist="38100" dir="2700000" algn="tl">
                    <a:srgbClr val="FFFFFF"/>
                  </a:outerShdw>
                </a:effectLst>
                <a:latin typeface="Calibri" pitchFamily="34" charset="0"/>
              </a:rPr>
              <a:t>d”,numero</a:t>
            </a:r>
            <a:r>
              <a:rPr lang="es-VE" sz="2400" dirty="0" smtClean="0">
                <a:effectLst>
                  <a:outerShdw blurRad="38100" dist="38100" dir="2700000" algn="tl">
                    <a:srgbClr val="FFFFFF"/>
                  </a:outerShdw>
                </a:effectLst>
                <a:latin typeface="Calibri" pitchFamily="34" charset="0"/>
              </a:rPr>
              <a:t>);</a:t>
            </a:r>
            <a:endParaRPr lang="es-ES" sz="2400" dirty="0">
              <a:effectLst>
                <a:outerShdw blurRad="38100" dist="38100" dir="2700000" algn="tl">
                  <a:srgbClr val="FFFFFF"/>
                </a:outerShdw>
              </a:effectLst>
              <a:latin typeface="Calibri" pitchFamily="34" charset="0"/>
            </a:endParaRPr>
          </a:p>
        </p:txBody>
      </p:sp>
      <p:sp>
        <p:nvSpPr>
          <p:cNvPr id="17"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a:t>
            </a:r>
            <a:endParaRPr lang="es-ES" dirty="0"/>
          </a:p>
        </p:txBody>
      </p:sp>
      <p:sp>
        <p:nvSpPr>
          <p:cNvPr id="18"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Agenda</a:t>
            </a:r>
            <a:endParaRPr lang="es-ES" dirty="0"/>
          </a:p>
        </p:txBody>
      </p:sp>
      <p:sp>
        <p:nvSpPr>
          <p:cNvPr id="3" name="Content Placeholder 2"/>
          <p:cNvSpPr>
            <a:spLocks noGrp="1"/>
          </p:cNvSpPr>
          <p:nvPr>
            <p:ph idx="1"/>
          </p:nvPr>
        </p:nvSpPr>
        <p:spPr>
          <a:xfrm>
            <a:off x="1357290" y="1357298"/>
            <a:ext cx="7312856" cy="5072098"/>
          </a:xfrm>
        </p:spPr>
        <p:txBody>
          <a:bodyPr>
            <a:normAutofit fontScale="92500" lnSpcReduction="20000"/>
          </a:bodyPr>
          <a:lstStyle/>
          <a:p>
            <a:pPr marL="653796" indent="0">
              <a:lnSpc>
                <a:spcPct val="150000"/>
              </a:lnSpc>
            </a:pPr>
            <a:r>
              <a:rPr lang="es-VE" dirty="0" smtClean="0"/>
              <a:t>Definición</a:t>
            </a:r>
          </a:p>
          <a:p>
            <a:pPr marL="653796" indent="0">
              <a:lnSpc>
                <a:spcPct val="150000"/>
              </a:lnSpc>
            </a:pPr>
            <a:r>
              <a:rPr lang="es-VE" dirty="0" smtClean="0"/>
              <a:t>Clasificación</a:t>
            </a:r>
          </a:p>
          <a:p>
            <a:pPr marL="928116" lvl="1" indent="0">
              <a:lnSpc>
                <a:spcPct val="150000"/>
              </a:lnSpc>
            </a:pPr>
            <a:r>
              <a:rPr lang="es-VE" dirty="0" smtClean="0"/>
              <a:t>Archivos de texto</a:t>
            </a:r>
          </a:p>
          <a:p>
            <a:pPr marL="928116" lvl="1" indent="0">
              <a:lnSpc>
                <a:spcPct val="150000"/>
              </a:lnSpc>
            </a:pPr>
            <a:r>
              <a:rPr lang="es-VE" dirty="0" smtClean="0"/>
              <a:t>Archivos binarios</a:t>
            </a:r>
          </a:p>
          <a:p>
            <a:pPr marL="653796" indent="0">
              <a:lnSpc>
                <a:spcPct val="150000"/>
              </a:lnSpc>
            </a:pPr>
            <a:r>
              <a:rPr lang="es-VE" dirty="0" smtClean="0"/>
              <a:t>Implementación en C++</a:t>
            </a:r>
          </a:p>
          <a:p>
            <a:pPr marL="928116" lvl="1" indent="0">
              <a:lnSpc>
                <a:spcPct val="150000"/>
              </a:lnSpc>
            </a:pPr>
            <a:r>
              <a:rPr lang="es-VE" dirty="0" smtClean="0"/>
              <a:t>Apertura - cierre</a:t>
            </a:r>
          </a:p>
          <a:p>
            <a:pPr marL="928116" lvl="1" indent="0">
              <a:lnSpc>
                <a:spcPct val="150000"/>
              </a:lnSpc>
            </a:pPr>
            <a:r>
              <a:rPr lang="es-VE" dirty="0" smtClean="0"/>
              <a:t>Lectura – escritura</a:t>
            </a:r>
          </a:p>
          <a:p>
            <a:pPr marL="928116" lvl="1" indent="0">
              <a:lnSpc>
                <a:spcPct val="150000"/>
              </a:lnSpc>
            </a:pPr>
            <a:r>
              <a:rPr lang="es-VE" dirty="0" smtClean="0"/>
              <a:t>Fin de archivo</a:t>
            </a:r>
          </a:p>
          <a:p>
            <a:pPr marL="653796" indent="0">
              <a:lnSpc>
                <a:spcPct val="150000"/>
              </a:lnSpc>
            </a:pPr>
            <a:endParaRPr lang="es-VE" dirty="0" smtClean="0"/>
          </a:p>
          <a:p>
            <a:pPr marL="653796" indent="0">
              <a:lnSpc>
                <a:spcPts val="2700"/>
              </a:lnSpc>
            </a:pPr>
            <a:endParaRPr lang="es-VE" dirty="0" smtClean="0"/>
          </a:p>
          <a:p>
            <a:pPr marL="653796" indent="0">
              <a:lnSpc>
                <a:spcPts val="2700"/>
              </a:lnSpc>
            </a:pPr>
            <a:endParaRPr lang="es-VE" dirty="0" smtClean="0"/>
          </a:p>
          <a:p>
            <a:pPr marL="653796" indent="-571500"/>
            <a:endParaRPr lang="es-VE" dirty="0" smtClean="0"/>
          </a:p>
          <a:p>
            <a:pPr marL="653796" indent="-571500"/>
            <a:endParaRPr lang="es-V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8" name="AutoShape 6"/>
          <p:cNvSpPr>
            <a:spLocks noChangeArrowheads="1"/>
          </p:cNvSpPr>
          <p:nvPr/>
        </p:nvSpPr>
        <p:spPr bwMode="auto">
          <a:xfrm>
            <a:off x="6781800" y="2362200"/>
            <a:ext cx="1828800" cy="762000"/>
          </a:xfrm>
          <a:prstGeom prst="wedgeRectCallout">
            <a:avLst>
              <a:gd name="adj1" fmla="val -182815"/>
              <a:gd name="adj2" fmla="val 80000"/>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a:r>
              <a:rPr lang="es-VE" sz="1400" b="1"/>
              <a:t>Se crea apuntador y se abre el archivo</a:t>
            </a:r>
            <a:endParaRPr lang="es-ES" sz="1400" b="1"/>
          </a:p>
        </p:txBody>
      </p:sp>
      <p:sp>
        <p:nvSpPr>
          <p:cNvPr id="663559" name="AutoShape 7"/>
          <p:cNvSpPr>
            <a:spLocks noChangeArrowheads="1"/>
          </p:cNvSpPr>
          <p:nvPr/>
        </p:nvSpPr>
        <p:spPr bwMode="auto">
          <a:xfrm>
            <a:off x="6781800" y="3733800"/>
            <a:ext cx="1828800" cy="457200"/>
          </a:xfrm>
          <a:prstGeom prst="wedgeRectCallout">
            <a:avLst>
              <a:gd name="adj1" fmla="val -183509"/>
              <a:gd name="adj2" fmla="val 100000"/>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a:r>
              <a:rPr lang="es-VE" sz="1400" b="1"/>
              <a:t>Se escriben los tipos de variables</a:t>
            </a:r>
            <a:endParaRPr lang="es-ES" sz="1400" b="1"/>
          </a:p>
        </p:txBody>
      </p:sp>
      <p:pic>
        <p:nvPicPr>
          <p:cNvPr id="25607" name="Picture 1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371600" y="1676400"/>
            <a:ext cx="4876800" cy="3989388"/>
          </a:xfrm>
          <a:prstGeom prst="rect">
            <a:avLst/>
          </a:prstGeom>
          <a:noFill/>
          <a:ln w="9525">
            <a:noFill/>
            <a:miter lim="800000"/>
            <a:headEnd/>
            <a:tailEnd/>
          </a:ln>
        </p:spPr>
      </p:pic>
      <p:sp>
        <p:nvSpPr>
          <p:cNvPr id="9"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 - Escritura</a:t>
            </a:r>
            <a:endParaRPr lang="es-ES" dirty="0"/>
          </a:p>
        </p:txBody>
      </p:sp>
      <p:sp>
        <p:nvSpPr>
          <p:cNvPr id="11"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63558"/>
                                        </p:tgtEl>
                                        <p:attrNameLst>
                                          <p:attrName>style.visibility</p:attrName>
                                        </p:attrNameLst>
                                      </p:cBhvr>
                                      <p:to>
                                        <p:strVal val="visible"/>
                                      </p:to>
                                    </p:set>
                                    <p:animEffect transition="in" filter="box(in)">
                                      <p:cBhvr>
                                        <p:cTn id="7" dur="500"/>
                                        <p:tgtEl>
                                          <p:spTgt spid="66355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63559"/>
                                        </p:tgtEl>
                                        <p:attrNameLst>
                                          <p:attrName>style.visibility</p:attrName>
                                        </p:attrNameLst>
                                      </p:cBhvr>
                                      <p:to>
                                        <p:strVal val="visible"/>
                                      </p:to>
                                    </p:set>
                                    <p:animEffect transition="in" filter="box(in)">
                                      <p:cBhvr>
                                        <p:cTn id="12" dur="500"/>
                                        <p:tgtEl>
                                          <p:spTgt spid="66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8" grpId="0" animBg="1"/>
      <p:bldP spid="66355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6" name="Text Box 10"/>
          <p:cNvSpPr txBox="1">
            <a:spLocks noChangeArrowheads="1"/>
          </p:cNvSpPr>
          <p:nvPr/>
        </p:nvSpPr>
        <p:spPr bwMode="auto">
          <a:xfrm>
            <a:off x="1331640" y="1628800"/>
            <a:ext cx="7560840" cy="2677656"/>
          </a:xfrm>
          <a:prstGeom prst="rect">
            <a:avLst/>
          </a:prstGeom>
          <a:noFill/>
          <a:ln w="9525">
            <a:noFill/>
            <a:miter lim="800000"/>
            <a:headEnd/>
            <a:tailEnd/>
          </a:ln>
          <a:effectLst/>
        </p:spPr>
        <p:txBody>
          <a:bodyPr wrap="square">
            <a:spAutoFit/>
          </a:bodyPr>
          <a:lstStyle/>
          <a:p>
            <a:pPr>
              <a:spcBef>
                <a:spcPct val="50000"/>
              </a:spcBef>
              <a:defRPr/>
            </a:pPr>
            <a:r>
              <a:rPr lang="es-VE" sz="2400" b="1" dirty="0" smtClean="0">
                <a:effectLst>
                  <a:outerShdw blurRad="38100" dist="38100" dir="2700000" algn="tl">
                    <a:srgbClr val="FFFFFF"/>
                  </a:outerShdw>
                </a:effectLst>
                <a:latin typeface="Calibri" pitchFamily="34" charset="0"/>
              </a:rPr>
              <a:t>Paso 4: </a:t>
            </a:r>
            <a:r>
              <a:rPr lang="es-VE" sz="2400" dirty="0" smtClean="0">
                <a:effectLst>
                  <a:outerShdw blurRad="38100" dist="38100" dir="2700000" algn="tl">
                    <a:srgbClr val="FFFFFF"/>
                  </a:outerShdw>
                </a:effectLst>
                <a:latin typeface="Calibri" pitchFamily="34" charset="0"/>
              </a:rPr>
              <a:t>Lectura en archivo</a:t>
            </a:r>
          </a:p>
          <a:p>
            <a:pPr marL="342900" indent="-1588">
              <a:spcBef>
                <a:spcPct val="50000"/>
              </a:spcBef>
              <a:defRPr/>
            </a:pPr>
            <a:r>
              <a:rPr lang="es-VE" sz="2400" b="1" u="sng" dirty="0" smtClean="0">
                <a:effectLst>
                  <a:outerShdw blurRad="38100" dist="38100" dir="2700000" algn="tl">
                    <a:srgbClr val="FFFFFF"/>
                  </a:outerShdw>
                </a:effectLst>
                <a:latin typeface="Calibri" pitchFamily="34" charset="0"/>
              </a:rPr>
              <a:t>Para leer un carácter de un archivo:</a:t>
            </a:r>
          </a:p>
          <a:p>
            <a:pPr marL="342900" indent="-1588">
              <a:spcBef>
                <a:spcPct val="50000"/>
              </a:spcBef>
              <a:defRPr/>
            </a:pPr>
            <a:r>
              <a:rPr lang="es-VE" sz="2400" b="1" dirty="0" smtClean="0">
                <a:effectLst>
                  <a:outerShdw blurRad="38100" dist="38100" dir="2700000" algn="tl">
                    <a:srgbClr val="FFFFFF"/>
                  </a:outerShdw>
                </a:effectLst>
                <a:latin typeface="Calibri" pitchFamily="34" charset="0"/>
              </a:rPr>
              <a:t>			</a:t>
            </a:r>
            <a:r>
              <a:rPr lang="es-VE" sz="2400" dirty="0" err="1" smtClean="0">
                <a:effectLst>
                  <a:outerShdw blurRad="38100" dist="38100" dir="2700000" algn="tl">
                    <a:srgbClr val="FFFFFF"/>
                  </a:outerShdw>
                </a:effectLst>
                <a:latin typeface="Calibri" pitchFamily="34" charset="0"/>
              </a:rPr>
              <a:t>fgetc</a:t>
            </a:r>
            <a:r>
              <a:rPr lang="es-VE" sz="2400" dirty="0" smtClean="0">
                <a:effectLst>
                  <a:outerShdw blurRad="38100" dist="38100" dir="2700000" algn="tl">
                    <a:srgbClr val="FFFFFF"/>
                  </a:outerShdw>
                </a:effectLst>
                <a:latin typeface="Calibri" pitchFamily="34" charset="0"/>
              </a:rPr>
              <a:t> (</a:t>
            </a:r>
            <a:r>
              <a:rPr lang="es-VE" sz="2400" dirty="0" err="1" smtClean="0">
                <a:effectLst>
                  <a:outerShdw blurRad="38100" dist="38100" dir="2700000" algn="tl">
                    <a:srgbClr val="FFFFFF"/>
                  </a:outerShdw>
                </a:effectLst>
                <a:latin typeface="Calibri" pitchFamily="34" charset="0"/>
              </a:rPr>
              <a:t>puntero_archivo</a:t>
            </a:r>
            <a:r>
              <a:rPr lang="es-VE" sz="2400" dirty="0" smtClean="0">
                <a:effectLst>
                  <a:outerShdw blurRad="38100" dist="38100" dir="2700000" algn="tl">
                    <a:srgbClr val="FFFFFF"/>
                  </a:outerShdw>
                </a:effectLst>
                <a:latin typeface="Calibri" pitchFamily="34" charset="0"/>
              </a:rPr>
              <a:t>);</a:t>
            </a:r>
          </a:p>
          <a:p>
            <a:pPr marL="342900" indent="-1588">
              <a:spcBef>
                <a:spcPct val="50000"/>
              </a:spcBef>
              <a:defRPr/>
            </a:pPr>
            <a:endParaRPr lang="es-VE" sz="2400" dirty="0" smtClean="0">
              <a:effectLst>
                <a:outerShdw blurRad="38100" dist="38100" dir="2700000" algn="tl">
                  <a:srgbClr val="FFFFFF"/>
                </a:outerShdw>
              </a:effectLst>
              <a:latin typeface="Calibri" pitchFamily="34" charset="0"/>
            </a:endParaRPr>
          </a:p>
          <a:p>
            <a:pPr marL="342900" indent="-1588">
              <a:spcBef>
                <a:spcPct val="50000"/>
              </a:spcBef>
              <a:defRPr/>
            </a:pPr>
            <a:r>
              <a:rPr lang="es-VE" sz="2400" dirty="0" smtClean="0">
                <a:effectLst>
                  <a:outerShdw blurRad="38100" dist="38100" dir="2700000" algn="tl">
                    <a:srgbClr val="FFFFFF"/>
                  </a:outerShdw>
                </a:effectLst>
                <a:latin typeface="Calibri" pitchFamily="34" charset="0"/>
              </a:rPr>
              <a:t>Ejemplo:  </a:t>
            </a:r>
            <a:r>
              <a:rPr lang="es-VE" sz="2400" dirty="0" err="1" smtClean="0">
                <a:effectLst>
                  <a:outerShdw blurRad="38100" dist="38100" dir="2700000" algn="tl">
                    <a:srgbClr val="FFFFFF"/>
                  </a:outerShdw>
                </a:effectLst>
                <a:latin typeface="Calibri" pitchFamily="34" charset="0"/>
              </a:rPr>
              <a:t>fgetc</a:t>
            </a:r>
            <a:r>
              <a:rPr lang="es-VE" sz="2400" dirty="0" smtClean="0">
                <a:effectLst>
                  <a:outerShdw blurRad="38100" dist="38100" dir="2700000" algn="tl">
                    <a:srgbClr val="FFFFFF"/>
                  </a:outerShdw>
                </a:effectLst>
                <a:latin typeface="Calibri" pitchFamily="34" charset="0"/>
              </a:rPr>
              <a:t>(p);</a:t>
            </a:r>
            <a:endParaRPr lang="es-ES" sz="2400" dirty="0">
              <a:effectLst>
                <a:outerShdw blurRad="38100" dist="38100" dir="2700000" algn="tl">
                  <a:srgbClr val="FFFFFF"/>
                </a:outerShdw>
              </a:effectLst>
              <a:latin typeface="Calibri" pitchFamily="34" charset="0"/>
            </a:endParaRPr>
          </a:p>
        </p:txBody>
      </p:sp>
      <p:sp>
        <p:nvSpPr>
          <p:cNvPr id="17"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a:t>
            </a:r>
            <a:endParaRPr lang="es-ES" dirty="0"/>
          </a:p>
        </p:txBody>
      </p:sp>
      <p:sp>
        <p:nvSpPr>
          <p:cNvPr id="18"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4" name="AutoShape 6"/>
          <p:cNvSpPr>
            <a:spLocks noChangeArrowheads="1"/>
          </p:cNvSpPr>
          <p:nvPr/>
        </p:nvSpPr>
        <p:spPr bwMode="auto">
          <a:xfrm>
            <a:off x="6858000" y="2362200"/>
            <a:ext cx="1828800" cy="762000"/>
          </a:xfrm>
          <a:prstGeom prst="wedgeRectCallout">
            <a:avLst>
              <a:gd name="adj1" fmla="val -182815"/>
              <a:gd name="adj2" fmla="val 80000"/>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a:r>
              <a:rPr lang="es-VE" sz="1400" b="1" dirty="0"/>
              <a:t>Se crea apuntador y se abre el archivo</a:t>
            </a:r>
            <a:endParaRPr lang="es-ES" sz="1400" b="1" dirty="0"/>
          </a:p>
        </p:txBody>
      </p:sp>
      <p:sp>
        <p:nvSpPr>
          <p:cNvPr id="667655" name="AutoShape 7"/>
          <p:cNvSpPr>
            <a:spLocks noChangeArrowheads="1"/>
          </p:cNvSpPr>
          <p:nvPr/>
        </p:nvSpPr>
        <p:spPr bwMode="auto">
          <a:xfrm>
            <a:off x="6858000" y="3733800"/>
            <a:ext cx="1828800" cy="304800"/>
          </a:xfrm>
          <a:prstGeom prst="wedgeRectCallout">
            <a:avLst>
              <a:gd name="adj1" fmla="val -183509"/>
              <a:gd name="adj2" fmla="val 175000"/>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a:r>
              <a:rPr lang="es-VE" sz="1400" b="1" dirty="0"/>
              <a:t>Se lee el carácter</a:t>
            </a:r>
            <a:endParaRPr lang="es-ES" sz="1400" b="1" dirty="0"/>
          </a:p>
        </p:txBody>
      </p:sp>
      <p:pic>
        <p:nvPicPr>
          <p:cNvPr id="27655"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447800" y="1676400"/>
            <a:ext cx="4724400" cy="4103688"/>
          </a:xfrm>
          <a:prstGeom prst="rect">
            <a:avLst/>
          </a:prstGeom>
          <a:noFill/>
          <a:ln w="9525">
            <a:noFill/>
            <a:miter lim="800000"/>
            <a:headEnd/>
            <a:tailEnd/>
          </a:ln>
        </p:spPr>
      </p:pic>
      <p:sp>
        <p:nvSpPr>
          <p:cNvPr id="9"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 - Escritura</a:t>
            </a:r>
            <a:endParaRPr lang="es-ES" dirty="0"/>
          </a:p>
        </p:txBody>
      </p:sp>
      <p:sp>
        <p:nvSpPr>
          <p:cNvPr id="11"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67654"/>
                                        </p:tgtEl>
                                        <p:attrNameLst>
                                          <p:attrName>style.visibility</p:attrName>
                                        </p:attrNameLst>
                                      </p:cBhvr>
                                      <p:to>
                                        <p:strVal val="visible"/>
                                      </p:to>
                                    </p:set>
                                    <p:animEffect transition="in" filter="box(in)">
                                      <p:cBhvr>
                                        <p:cTn id="7" dur="500"/>
                                        <p:tgtEl>
                                          <p:spTgt spid="66765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67655"/>
                                        </p:tgtEl>
                                        <p:attrNameLst>
                                          <p:attrName>style.visibility</p:attrName>
                                        </p:attrNameLst>
                                      </p:cBhvr>
                                      <p:to>
                                        <p:strVal val="visible"/>
                                      </p:to>
                                    </p:set>
                                    <p:animEffect transition="in" filter="box(in)">
                                      <p:cBhvr>
                                        <p:cTn id="12" dur="500"/>
                                        <p:tgtEl>
                                          <p:spTgt spid="66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54" grpId="0" animBg="1"/>
      <p:bldP spid="66765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6" name="Text Box 10"/>
          <p:cNvSpPr txBox="1">
            <a:spLocks noChangeArrowheads="1"/>
          </p:cNvSpPr>
          <p:nvPr/>
        </p:nvSpPr>
        <p:spPr bwMode="auto">
          <a:xfrm>
            <a:off x="1331640" y="1628800"/>
            <a:ext cx="7560840" cy="3046988"/>
          </a:xfrm>
          <a:prstGeom prst="rect">
            <a:avLst/>
          </a:prstGeom>
          <a:noFill/>
          <a:ln w="9525">
            <a:noFill/>
            <a:miter lim="800000"/>
            <a:headEnd/>
            <a:tailEnd/>
          </a:ln>
          <a:effectLst/>
        </p:spPr>
        <p:txBody>
          <a:bodyPr wrap="square">
            <a:spAutoFit/>
          </a:bodyPr>
          <a:lstStyle/>
          <a:p>
            <a:pPr>
              <a:spcBef>
                <a:spcPct val="50000"/>
              </a:spcBef>
              <a:defRPr/>
            </a:pPr>
            <a:r>
              <a:rPr lang="es-VE" sz="2400" b="1" dirty="0" smtClean="0">
                <a:effectLst>
                  <a:outerShdw blurRad="38100" dist="38100" dir="2700000" algn="tl">
                    <a:srgbClr val="FFFFFF"/>
                  </a:outerShdw>
                </a:effectLst>
                <a:latin typeface="Calibri" pitchFamily="34" charset="0"/>
              </a:rPr>
              <a:t>Paso 4: </a:t>
            </a:r>
            <a:r>
              <a:rPr lang="es-VE" sz="2400" dirty="0" smtClean="0">
                <a:effectLst>
                  <a:outerShdw blurRad="38100" dist="38100" dir="2700000" algn="tl">
                    <a:srgbClr val="FFFFFF"/>
                  </a:outerShdw>
                </a:effectLst>
                <a:latin typeface="Calibri" pitchFamily="34" charset="0"/>
              </a:rPr>
              <a:t>Lectura en archivo</a:t>
            </a:r>
          </a:p>
          <a:p>
            <a:pPr marL="342900" indent="-1588">
              <a:spcBef>
                <a:spcPct val="50000"/>
              </a:spcBef>
              <a:defRPr/>
            </a:pPr>
            <a:r>
              <a:rPr lang="es-VE" sz="2400" b="1" u="sng" dirty="0" smtClean="0">
                <a:effectLst>
                  <a:outerShdw blurRad="38100" dist="38100" dir="2700000" algn="tl">
                    <a:srgbClr val="FFFFFF"/>
                  </a:outerShdw>
                </a:effectLst>
                <a:latin typeface="Calibri" pitchFamily="34" charset="0"/>
              </a:rPr>
              <a:t>Para leer una cadena de caracteres de un archivo:</a:t>
            </a:r>
          </a:p>
          <a:p>
            <a:pPr marL="342900" indent="-1588">
              <a:spcBef>
                <a:spcPct val="50000"/>
              </a:spcBef>
              <a:defRPr/>
            </a:pPr>
            <a:r>
              <a:rPr lang="es-VE" sz="2400" b="1" dirty="0" smtClean="0">
                <a:effectLst>
                  <a:outerShdw blurRad="38100" dist="38100" dir="2700000" algn="tl">
                    <a:srgbClr val="FFFFFF"/>
                  </a:outerShdw>
                </a:effectLst>
                <a:latin typeface="Calibri" pitchFamily="34" charset="0"/>
              </a:rPr>
              <a:t>		</a:t>
            </a:r>
            <a:r>
              <a:rPr lang="es-VE" sz="2400" dirty="0" err="1" smtClean="0">
                <a:effectLst>
                  <a:outerShdw blurRad="38100" dist="38100" dir="2700000" algn="tl">
                    <a:srgbClr val="FFFFFF"/>
                  </a:outerShdw>
                </a:effectLst>
                <a:latin typeface="Calibri" pitchFamily="34" charset="0"/>
              </a:rPr>
              <a:t>fgets</a:t>
            </a:r>
            <a:r>
              <a:rPr lang="es-VE" sz="2400" dirty="0" smtClean="0">
                <a:effectLst>
                  <a:outerShdw blurRad="38100" dist="38100" dir="2700000" algn="tl">
                    <a:srgbClr val="FFFFFF"/>
                  </a:outerShdw>
                </a:effectLst>
                <a:latin typeface="Calibri" pitchFamily="34" charset="0"/>
              </a:rPr>
              <a:t> (</a:t>
            </a:r>
            <a:r>
              <a:rPr lang="es-VE" sz="2400" dirty="0" err="1" smtClean="0">
                <a:effectLst>
                  <a:outerShdw blurRad="38100" dist="38100" dir="2700000" algn="tl">
                    <a:srgbClr val="FFFFFF"/>
                  </a:outerShdw>
                </a:effectLst>
                <a:latin typeface="Calibri" pitchFamily="34" charset="0"/>
              </a:rPr>
              <a:t>variable_caracteres,tamaño,puntero_archivo</a:t>
            </a:r>
            <a:r>
              <a:rPr lang="es-VE" sz="2400" dirty="0" smtClean="0">
                <a:effectLst>
                  <a:outerShdw blurRad="38100" dist="38100" dir="2700000" algn="tl">
                    <a:srgbClr val="FFFFFF"/>
                  </a:outerShdw>
                </a:effectLst>
                <a:latin typeface="Calibri" pitchFamily="34" charset="0"/>
              </a:rPr>
              <a:t>);</a:t>
            </a:r>
          </a:p>
          <a:p>
            <a:pPr marL="342900" indent="-1588">
              <a:spcBef>
                <a:spcPct val="50000"/>
              </a:spcBef>
              <a:defRPr/>
            </a:pPr>
            <a:endParaRPr lang="es-VE" sz="2400" dirty="0" smtClean="0">
              <a:effectLst>
                <a:outerShdw blurRad="38100" dist="38100" dir="2700000" algn="tl">
                  <a:srgbClr val="FFFFFF"/>
                </a:outerShdw>
              </a:effectLst>
              <a:latin typeface="Calibri" pitchFamily="34" charset="0"/>
            </a:endParaRPr>
          </a:p>
          <a:p>
            <a:pPr marL="342900" indent="-1588">
              <a:spcBef>
                <a:spcPct val="50000"/>
              </a:spcBef>
              <a:defRPr/>
            </a:pPr>
            <a:r>
              <a:rPr lang="es-VE" sz="2400" dirty="0" smtClean="0">
                <a:effectLst>
                  <a:outerShdw blurRad="38100" dist="38100" dir="2700000" algn="tl">
                    <a:srgbClr val="FFFFFF"/>
                  </a:outerShdw>
                </a:effectLst>
                <a:latin typeface="Calibri" pitchFamily="34" charset="0"/>
              </a:rPr>
              <a:t>Ejemplo:  </a:t>
            </a:r>
            <a:r>
              <a:rPr lang="es-VE" sz="2400" dirty="0" err="1" smtClean="0">
                <a:effectLst>
                  <a:outerShdw blurRad="38100" dist="38100" dir="2700000" algn="tl">
                    <a:srgbClr val="FFFFFF"/>
                  </a:outerShdw>
                </a:effectLst>
                <a:latin typeface="Calibri" pitchFamily="34" charset="0"/>
              </a:rPr>
              <a:t>fgets</a:t>
            </a:r>
            <a:r>
              <a:rPr lang="es-VE" sz="2400" dirty="0" smtClean="0">
                <a:effectLst>
                  <a:outerShdw blurRad="38100" dist="38100" dir="2700000" algn="tl">
                    <a:srgbClr val="FFFFFF"/>
                  </a:outerShdw>
                </a:effectLst>
                <a:latin typeface="Calibri" pitchFamily="34" charset="0"/>
              </a:rPr>
              <a:t>(cadena,80,p);</a:t>
            </a:r>
            <a:endParaRPr lang="es-ES" sz="2400" dirty="0">
              <a:effectLst>
                <a:outerShdw blurRad="38100" dist="38100" dir="2700000" algn="tl">
                  <a:srgbClr val="FFFFFF"/>
                </a:outerShdw>
              </a:effectLst>
              <a:latin typeface="Calibri" pitchFamily="34" charset="0"/>
            </a:endParaRPr>
          </a:p>
        </p:txBody>
      </p:sp>
      <p:sp>
        <p:nvSpPr>
          <p:cNvPr id="17"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a:t>
            </a:r>
            <a:endParaRPr lang="es-ES" dirty="0"/>
          </a:p>
        </p:txBody>
      </p:sp>
      <p:sp>
        <p:nvSpPr>
          <p:cNvPr id="18"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50" name="AutoShape 6"/>
          <p:cNvSpPr>
            <a:spLocks noChangeArrowheads="1"/>
          </p:cNvSpPr>
          <p:nvPr/>
        </p:nvSpPr>
        <p:spPr bwMode="auto">
          <a:xfrm>
            <a:off x="6781800" y="2362200"/>
            <a:ext cx="1828800" cy="762000"/>
          </a:xfrm>
          <a:prstGeom prst="wedgeRectCallout">
            <a:avLst>
              <a:gd name="adj1" fmla="val -182815"/>
              <a:gd name="adj2" fmla="val 69792"/>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a:r>
              <a:rPr lang="es-VE" sz="1400" b="1"/>
              <a:t>Se crea apuntador y se abre el archivo</a:t>
            </a:r>
            <a:endParaRPr lang="es-ES" sz="1400" b="1"/>
          </a:p>
        </p:txBody>
      </p:sp>
      <p:sp>
        <p:nvSpPr>
          <p:cNvPr id="671751" name="AutoShape 7"/>
          <p:cNvSpPr>
            <a:spLocks noChangeArrowheads="1"/>
          </p:cNvSpPr>
          <p:nvPr/>
        </p:nvSpPr>
        <p:spPr bwMode="auto">
          <a:xfrm>
            <a:off x="6781800" y="3733800"/>
            <a:ext cx="1828800" cy="304800"/>
          </a:xfrm>
          <a:prstGeom prst="wedgeRectCallout">
            <a:avLst>
              <a:gd name="adj1" fmla="val -191926"/>
              <a:gd name="adj2" fmla="val 80731"/>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a:r>
              <a:rPr lang="es-VE" sz="1400" b="1"/>
              <a:t>Se lee cadena</a:t>
            </a:r>
            <a:endParaRPr lang="es-ES" sz="1400" b="1"/>
          </a:p>
        </p:txBody>
      </p:sp>
      <p:pic>
        <p:nvPicPr>
          <p:cNvPr id="29703"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371600" y="1676400"/>
            <a:ext cx="4800600" cy="4048125"/>
          </a:xfrm>
          <a:prstGeom prst="rect">
            <a:avLst/>
          </a:prstGeom>
          <a:noFill/>
          <a:ln w="9525">
            <a:noFill/>
            <a:miter lim="800000"/>
            <a:headEnd/>
            <a:tailEnd/>
          </a:ln>
        </p:spPr>
      </p:pic>
      <p:sp>
        <p:nvSpPr>
          <p:cNvPr id="9"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 - Lectura</a:t>
            </a:r>
            <a:endParaRPr lang="es-ES" dirty="0"/>
          </a:p>
        </p:txBody>
      </p:sp>
      <p:sp>
        <p:nvSpPr>
          <p:cNvPr id="11"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71750"/>
                                        </p:tgtEl>
                                        <p:attrNameLst>
                                          <p:attrName>style.visibility</p:attrName>
                                        </p:attrNameLst>
                                      </p:cBhvr>
                                      <p:to>
                                        <p:strVal val="visible"/>
                                      </p:to>
                                    </p:set>
                                    <p:animEffect transition="in" filter="box(in)">
                                      <p:cBhvr>
                                        <p:cTn id="7" dur="500"/>
                                        <p:tgtEl>
                                          <p:spTgt spid="67175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71751"/>
                                        </p:tgtEl>
                                        <p:attrNameLst>
                                          <p:attrName>style.visibility</p:attrName>
                                        </p:attrNameLst>
                                      </p:cBhvr>
                                      <p:to>
                                        <p:strVal val="visible"/>
                                      </p:to>
                                    </p:set>
                                    <p:animEffect transition="in" filter="box(in)">
                                      <p:cBhvr>
                                        <p:cTn id="12" dur="500"/>
                                        <p:tgtEl>
                                          <p:spTgt spid="67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50" grpId="0" animBg="1"/>
      <p:bldP spid="67175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6" name="Text Box 10"/>
          <p:cNvSpPr txBox="1">
            <a:spLocks noChangeArrowheads="1"/>
          </p:cNvSpPr>
          <p:nvPr/>
        </p:nvSpPr>
        <p:spPr bwMode="auto">
          <a:xfrm>
            <a:off x="1331640" y="1628800"/>
            <a:ext cx="7560840" cy="2677656"/>
          </a:xfrm>
          <a:prstGeom prst="rect">
            <a:avLst/>
          </a:prstGeom>
          <a:noFill/>
          <a:ln w="9525">
            <a:noFill/>
            <a:miter lim="800000"/>
            <a:headEnd/>
            <a:tailEnd/>
          </a:ln>
          <a:effectLst/>
        </p:spPr>
        <p:txBody>
          <a:bodyPr wrap="square">
            <a:spAutoFit/>
          </a:bodyPr>
          <a:lstStyle/>
          <a:p>
            <a:pPr>
              <a:spcBef>
                <a:spcPct val="50000"/>
              </a:spcBef>
              <a:defRPr/>
            </a:pPr>
            <a:r>
              <a:rPr lang="es-VE" sz="2400" b="1" dirty="0" smtClean="0">
                <a:effectLst>
                  <a:outerShdw blurRad="38100" dist="38100" dir="2700000" algn="tl">
                    <a:srgbClr val="FFFFFF"/>
                  </a:outerShdw>
                </a:effectLst>
                <a:latin typeface="Calibri" pitchFamily="34" charset="0"/>
              </a:rPr>
              <a:t>Paso 4: </a:t>
            </a:r>
            <a:r>
              <a:rPr lang="es-VE" sz="2400" dirty="0" smtClean="0">
                <a:effectLst>
                  <a:outerShdw blurRad="38100" dist="38100" dir="2700000" algn="tl">
                    <a:srgbClr val="FFFFFF"/>
                  </a:outerShdw>
                </a:effectLst>
                <a:latin typeface="Calibri" pitchFamily="34" charset="0"/>
              </a:rPr>
              <a:t>Lectura en archivo</a:t>
            </a:r>
          </a:p>
          <a:p>
            <a:pPr marL="342900" indent="-1588">
              <a:spcBef>
                <a:spcPct val="50000"/>
              </a:spcBef>
              <a:defRPr/>
            </a:pPr>
            <a:r>
              <a:rPr lang="es-VE" sz="2400" b="1" u="sng" dirty="0" smtClean="0">
                <a:effectLst>
                  <a:outerShdw blurRad="38100" dist="38100" dir="2700000" algn="tl">
                    <a:srgbClr val="FFFFFF"/>
                  </a:outerShdw>
                </a:effectLst>
                <a:latin typeface="Calibri" pitchFamily="34" charset="0"/>
              </a:rPr>
              <a:t>Para leer cualquier tipo de variable con formato:</a:t>
            </a:r>
          </a:p>
          <a:p>
            <a:pPr marL="342900" indent="-1588">
              <a:spcBef>
                <a:spcPct val="50000"/>
              </a:spcBef>
              <a:defRPr/>
            </a:pPr>
            <a:r>
              <a:rPr lang="es-VE" sz="2400" b="1" dirty="0" smtClean="0">
                <a:effectLst>
                  <a:outerShdw blurRad="38100" dist="38100" dir="2700000" algn="tl">
                    <a:srgbClr val="FFFFFF"/>
                  </a:outerShdw>
                </a:effectLst>
                <a:latin typeface="Calibri" pitchFamily="34" charset="0"/>
              </a:rPr>
              <a:t>		</a:t>
            </a:r>
            <a:r>
              <a:rPr lang="es-VE" sz="2400" dirty="0" err="1" smtClean="0">
                <a:effectLst>
                  <a:outerShdw blurRad="38100" dist="38100" dir="2700000" algn="tl">
                    <a:srgbClr val="FFFFFF"/>
                  </a:outerShdw>
                </a:effectLst>
                <a:latin typeface="Calibri" pitchFamily="34" charset="0"/>
              </a:rPr>
              <a:t>fscanf</a:t>
            </a:r>
            <a:r>
              <a:rPr lang="es-VE" sz="2400" dirty="0" smtClean="0">
                <a:effectLst>
                  <a:outerShdw blurRad="38100" dist="38100" dir="2700000" algn="tl">
                    <a:srgbClr val="FFFFFF"/>
                  </a:outerShdw>
                </a:effectLst>
                <a:latin typeface="Calibri" pitchFamily="34" charset="0"/>
              </a:rPr>
              <a:t> (</a:t>
            </a:r>
            <a:r>
              <a:rPr lang="es-VE" sz="2400" dirty="0" err="1" smtClean="0">
                <a:effectLst>
                  <a:outerShdw blurRad="38100" dist="38100" dir="2700000" algn="tl">
                    <a:srgbClr val="FFFFFF"/>
                  </a:outerShdw>
                </a:effectLst>
                <a:latin typeface="Calibri" pitchFamily="34" charset="0"/>
              </a:rPr>
              <a:t>puntero_archivo,formato,argumentos</a:t>
            </a:r>
            <a:r>
              <a:rPr lang="es-VE" sz="2400" dirty="0" smtClean="0">
                <a:effectLst>
                  <a:outerShdw blurRad="38100" dist="38100" dir="2700000" algn="tl">
                    <a:srgbClr val="FFFFFF"/>
                  </a:outerShdw>
                </a:effectLst>
                <a:latin typeface="Calibri" pitchFamily="34" charset="0"/>
              </a:rPr>
              <a:t>);</a:t>
            </a:r>
          </a:p>
          <a:p>
            <a:pPr marL="342900" indent="-1588">
              <a:spcBef>
                <a:spcPct val="50000"/>
              </a:spcBef>
              <a:defRPr/>
            </a:pPr>
            <a:endParaRPr lang="es-VE" sz="2400" dirty="0" smtClean="0">
              <a:effectLst>
                <a:outerShdw blurRad="38100" dist="38100" dir="2700000" algn="tl">
                  <a:srgbClr val="FFFFFF"/>
                </a:outerShdw>
              </a:effectLst>
              <a:latin typeface="Calibri" pitchFamily="34" charset="0"/>
            </a:endParaRPr>
          </a:p>
          <a:p>
            <a:pPr marL="342900" indent="-1588">
              <a:spcBef>
                <a:spcPct val="50000"/>
              </a:spcBef>
              <a:defRPr/>
            </a:pPr>
            <a:r>
              <a:rPr lang="es-VE" sz="2400" dirty="0" smtClean="0">
                <a:effectLst>
                  <a:outerShdw blurRad="38100" dist="38100" dir="2700000" algn="tl">
                    <a:srgbClr val="FFFFFF"/>
                  </a:outerShdw>
                </a:effectLst>
                <a:latin typeface="Calibri" pitchFamily="34" charset="0"/>
              </a:rPr>
              <a:t>Ejemplo:  </a:t>
            </a:r>
            <a:r>
              <a:rPr lang="es-VE" sz="2400" dirty="0" err="1" smtClean="0">
                <a:effectLst>
                  <a:outerShdw blurRad="38100" dist="38100" dir="2700000" algn="tl">
                    <a:srgbClr val="FFFFFF"/>
                  </a:outerShdw>
                </a:effectLst>
                <a:latin typeface="Calibri" pitchFamily="34" charset="0"/>
              </a:rPr>
              <a:t>fscanf</a:t>
            </a:r>
            <a:r>
              <a:rPr lang="es-VE" sz="2400" dirty="0" smtClean="0">
                <a:effectLst>
                  <a:outerShdw blurRad="38100" dist="38100" dir="2700000" algn="tl">
                    <a:srgbClr val="FFFFFF"/>
                  </a:outerShdw>
                </a:effectLst>
                <a:latin typeface="Calibri" pitchFamily="34" charset="0"/>
              </a:rPr>
              <a:t>(p,”%</a:t>
            </a:r>
            <a:r>
              <a:rPr lang="es-VE" sz="2400" dirty="0" err="1" smtClean="0">
                <a:effectLst>
                  <a:outerShdw blurRad="38100" dist="38100" dir="2700000" algn="tl">
                    <a:srgbClr val="FFFFFF"/>
                  </a:outerShdw>
                </a:effectLst>
                <a:latin typeface="Calibri" pitchFamily="34" charset="0"/>
              </a:rPr>
              <a:t>d”,&amp;num</a:t>
            </a:r>
            <a:r>
              <a:rPr lang="es-VE" sz="2400" dirty="0" smtClean="0">
                <a:effectLst>
                  <a:outerShdw blurRad="38100" dist="38100" dir="2700000" algn="tl">
                    <a:srgbClr val="FFFFFF"/>
                  </a:outerShdw>
                </a:effectLst>
                <a:latin typeface="Calibri" pitchFamily="34" charset="0"/>
              </a:rPr>
              <a:t>);</a:t>
            </a:r>
            <a:endParaRPr lang="es-ES" sz="2400" dirty="0">
              <a:effectLst>
                <a:outerShdw blurRad="38100" dist="38100" dir="2700000" algn="tl">
                  <a:srgbClr val="FFFFFF"/>
                </a:outerShdw>
              </a:effectLst>
              <a:latin typeface="Calibri" pitchFamily="34" charset="0"/>
            </a:endParaRPr>
          </a:p>
        </p:txBody>
      </p:sp>
      <p:sp>
        <p:nvSpPr>
          <p:cNvPr id="17"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a:t>
            </a:r>
            <a:endParaRPr lang="es-ES" dirty="0"/>
          </a:p>
        </p:txBody>
      </p:sp>
      <p:sp>
        <p:nvSpPr>
          <p:cNvPr id="18"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6" name="AutoShape 6"/>
          <p:cNvSpPr>
            <a:spLocks noChangeArrowheads="1"/>
          </p:cNvSpPr>
          <p:nvPr/>
        </p:nvSpPr>
        <p:spPr bwMode="auto">
          <a:xfrm>
            <a:off x="6858000" y="2362200"/>
            <a:ext cx="1828800" cy="762000"/>
          </a:xfrm>
          <a:prstGeom prst="wedgeRectCallout">
            <a:avLst>
              <a:gd name="adj1" fmla="val -182815"/>
              <a:gd name="adj2" fmla="val 69792"/>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a:r>
              <a:rPr lang="es-VE" sz="1400" b="1"/>
              <a:t>Se crea apuntador y se abre el archivo</a:t>
            </a:r>
            <a:endParaRPr lang="es-ES" sz="1400" b="1"/>
          </a:p>
        </p:txBody>
      </p:sp>
      <p:sp>
        <p:nvSpPr>
          <p:cNvPr id="675847" name="AutoShape 7"/>
          <p:cNvSpPr>
            <a:spLocks noChangeArrowheads="1"/>
          </p:cNvSpPr>
          <p:nvPr/>
        </p:nvSpPr>
        <p:spPr bwMode="auto">
          <a:xfrm>
            <a:off x="6858000" y="3733800"/>
            <a:ext cx="1828800" cy="304800"/>
          </a:xfrm>
          <a:prstGeom prst="wedgeRectCallout">
            <a:avLst>
              <a:gd name="adj1" fmla="val -191926"/>
              <a:gd name="adj2" fmla="val 80731"/>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a:r>
              <a:rPr lang="es-VE" sz="1400" b="1"/>
              <a:t>Se lee formato</a:t>
            </a:r>
            <a:endParaRPr lang="es-ES" sz="1400" b="1"/>
          </a:p>
        </p:txBody>
      </p:sp>
      <p:pic>
        <p:nvPicPr>
          <p:cNvPr id="31751"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447800" y="1600200"/>
            <a:ext cx="5562600" cy="4130675"/>
          </a:xfrm>
          <a:prstGeom prst="rect">
            <a:avLst/>
          </a:prstGeom>
          <a:noFill/>
          <a:ln w="9525">
            <a:noFill/>
            <a:miter lim="800000"/>
            <a:headEnd/>
            <a:tailEnd/>
          </a:ln>
        </p:spPr>
      </p:pic>
      <p:sp>
        <p:nvSpPr>
          <p:cNvPr id="9"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 - Lectura</a:t>
            </a:r>
            <a:endParaRPr lang="es-ES" dirty="0"/>
          </a:p>
        </p:txBody>
      </p:sp>
      <p:sp>
        <p:nvSpPr>
          <p:cNvPr id="11"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75846"/>
                                        </p:tgtEl>
                                        <p:attrNameLst>
                                          <p:attrName>style.visibility</p:attrName>
                                        </p:attrNameLst>
                                      </p:cBhvr>
                                      <p:to>
                                        <p:strVal val="visible"/>
                                      </p:to>
                                    </p:set>
                                    <p:animEffect transition="in" filter="box(in)">
                                      <p:cBhvr>
                                        <p:cTn id="7" dur="500"/>
                                        <p:tgtEl>
                                          <p:spTgt spid="67584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75847"/>
                                        </p:tgtEl>
                                        <p:attrNameLst>
                                          <p:attrName>style.visibility</p:attrName>
                                        </p:attrNameLst>
                                      </p:cBhvr>
                                      <p:to>
                                        <p:strVal val="visible"/>
                                      </p:to>
                                    </p:set>
                                    <p:animEffect transition="in" filter="box(in)">
                                      <p:cBhvr>
                                        <p:cTn id="12" dur="500"/>
                                        <p:tgtEl>
                                          <p:spTgt spid="675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6" grpId="0" animBg="1"/>
      <p:bldP spid="67584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6" name="Text Box 10"/>
          <p:cNvSpPr txBox="1">
            <a:spLocks noChangeArrowheads="1"/>
          </p:cNvSpPr>
          <p:nvPr/>
        </p:nvSpPr>
        <p:spPr bwMode="auto">
          <a:xfrm>
            <a:off x="971600" y="1628800"/>
            <a:ext cx="7560840" cy="3785652"/>
          </a:xfrm>
          <a:prstGeom prst="rect">
            <a:avLst/>
          </a:prstGeom>
          <a:noFill/>
          <a:ln w="9525">
            <a:noFill/>
            <a:miter lim="800000"/>
            <a:headEnd/>
            <a:tailEnd/>
          </a:ln>
          <a:effectLst/>
        </p:spPr>
        <p:txBody>
          <a:bodyPr wrap="square">
            <a:spAutoFit/>
          </a:bodyPr>
          <a:lstStyle/>
          <a:p>
            <a:pPr>
              <a:spcBef>
                <a:spcPct val="50000"/>
              </a:spcBef>
              <a:defRPr/>
            </a:pPr>
            <a:r>
              <a:rPr lang="es-VE" sz="2400" b="1" dirty="0" smtClean="0">
                <a:effectLst>
                  <a:outerShdw blurRad="38100" dist="38100" dir="2700000" algn="tl">
                    <a:srgbClr val="FFFFFF"/>
                  </a:outerShdw>
                </a:effectLst>
                <a:latin typeface="Calibri" pitchFamily="34" charset="0"/>
              </a:rPr>
              <a:t>Paso 5: Cerrar</a:t>
            </a:r>
            <a:r>
              <a:rPr lang="es-VE" sz="2400" dirty="0" smtClean="0">
                <a:effectLst>
                  <a:outerShdw blurRad="38100" dist="38100" dir="2700000" algn="tl">
                    <a:srgbClr val="FFFFFF"/>
                  </a:outerShdw>
                </a:effectLst>
                <a:latin typeface="Calibri" pitchFamily="34" charset="0"/>
              </a:rPr>
              <a:t> archivo</a:t>
            </a:r>
          </a:p>
          <a:p>
            <a:pPr marL="342900" indent="-1588">
              <a:spcBef>
                <a:spcPct val="50000"/>
              </a:spcBef>
              <a:defRPr/>
            </a:pPr>
            <a:r>
              <a:rPr lang="es-VE" sz="2400" dirty="0" smtClean="0">
                <a:effectLst>
                  <a:outerShdw blurRad="38100" dist="38100" dir="2700000" algn="tl">
                    <a:srgbClr val="FFFFFF"/>
                  </a:outerShdw>
                </a:effectLst>
                <a:latin typeface="Calibri" pitchFamily="34" charset="0"/>
              </a:rPr>
              <a:t>Siempre es necesario </a:t>
            </a:r>
            <a:br>
              <a:rPr lang="es-VE" sz="2400" dirty="0" smtClean="0">
                <a:effectLst>
                  <a:outerShdw blurRad="38100" dist="38100" dir="2700000" algn="tl">
                    <a:srgbClr val="FFFFFF"/>
                  </a:outerShdw>
                </a:effectLst>
                <a:latin typeface="Calibri" pitchFamily="34" charset="0"/>
              </a:rPr>
            </a:br>
            <a:r>
              <a:rPr lang="es-VE" sz="2400" dirty="0" smtClean="0">
                <a:effectLst>
                  <a:outerShdw blurRad="38100" dist="38100" dir="2700000" algn="tl">
                    <a:srgbClr val="FFFFFF"/>
                  </a:outerShdw>
                </a:effectLst>
                <a:latin typeface="Calibri" pitchFamily="34" charset="0"/>
              </a:rPr>
              <a:t>cerrar el archivo una</a:t>
            </a:r>
            <a:br>
              <a:rPr lang="es-VE" sz="2400" dirty="0" smtClean="0">
                <a:effectLst>
                  <a:outerShdw blurRad="38100" dist="38100" dir="2700000" algn="tl">
                    <a:srgbClr val="FFFFFF"/>
                  </a:outerShdw>
                </a:effectLst>
                <a:latin typeface="Calibri" pitchFamily="34" charset="0"/>
              </a:rPr>
            </a:br>
            <a:r>
              <a:rPr lang="es-VE" sz="2400" dirty="0" smtClean="0">
                <a:effectLst>
                  <a:outerShdw blurRad="38100" dist="38100" dir="2700000" algn="tl">
                    <a:srgbClr val="FFFFFF"/>
                  </a:outerShdw>
                </a:effectLst>
                <a:latin typeface="Calibri" pitchFamily="34" charset="0"/>
              </a:rPr>
              <a:t>vez que se haya culminado</a:t>
            </a:r>
            <a:br>
              <a:rPr lang="es-VE" sz="2400" dirty="0" smtClean="0">
                <a:effectLst>
                  <a:outerShdw blurRad="38100" dist="38100" dir="2700000" algn="tl">
                    <a:srgbClr val="FFFFFF"/>
                  </a:outerShdw>
                </a:effectLst>
                <a:latin typeface="Calibri" pitchFamily="34" charset="0"/>
              </a:rPr>
            </a:br>
            <a:r>
              <a:rPr lang="es-VE" sz="2400" dirty="0" smtClean="0">
                <a:effectLst>
                  <a:outerShdw blurRad="38100" dist="38100" dir="2700000" algn="tl">
                    <a:srgbClr val="FFFFFF"/>
                  </a:outerShdw>
                </a:effectLst>
                <a:latin typeface="Calibri" pitchFamily="34" charset="0"/>
              </a:rPr>
              <a:t>de trabajar con él.</a:t>
            </a:r>
          </a:p>
          <a:p>
            <a:pPr marL="342900" indent="-1588">
              <a:spcBef>
                <a:spcPct val="50000"/>
              </a:spcBef>
              <a:defRPr/>
            </a:pPr>
            <a:endParaRPr lang="es-VE" sz="2400" dirty="0" smtClean="0">
              <a:effectLst>
                <a:outerShdw blurRad="38100" dist="38100" dir="2700000" algn="tl">
                  <a:srgbClr val="FFFFFF"/>
                </a:outerShdw>
              </a:effectLst>
              <a:latin typeface="Calibri" pitchFamily="34" charset="0"/>
            </a:endParaRPr>
          </a:p>
          <a:p>
            <a:pPr marL="342900" indent="-1588">
              <a:spcBef>
                <a:spcPct val="50000"/>
              </a:spcBef>
              <a:defRPr/>
            </a:pPr>
            <a:r>
              <a:rPr lang="es-VE" sz="2400" dirty="0" err="1" smtClean="0">
                <a:effectLst>
                  <a:outerShdw blurRad="38100" dist="38100" dir="2700000" algn="tl">
                    <a:srgbClr val="FFFFFF"/>
                  </a:outerShdw>
                </a:effectLst>
                <a:latin typeface="Calibri" pitchFamily="34" charset="0"/>
              </a:rPr>
              <a:t>fclose</a:t>
            </a:r>
            <a:r>
              <a:rPr lang="es-VE" sz="2400" dirty="0" smtClean="0">
                <a:effectLst>
                  <a:outerShdw blurRad="38100" dist="38100" dir="2700000" algn="tl">
                    <a:srgbClr val="FFFFFF"/>
                  </a:outerShdw>
                </a:effectLst>
                <a:latin typeface="Calibri" pitchFamily="34" charset="0"/>
              </a:rPr>
              <a:t>(</a:t>
            </a:r>
            <a:r>
              <a:rPr lang="es-VE" sz="2400" dirty="0" err="1" smtClean="0">
                <a:effectLst>
                  <a:outerShdw blurRad="38100" dist="38100" dir="2700000" algn="tl">
                    <a:srgbClr val="FFFFFF"/>
                  </a:outerShdw>
                </a:effectLst>
                <a:latin typeface="Calibri" pitchFamily="34" charset="0"/>
              </a:rPr>
              <a:t>puntero_archivo</a:t>
            </a:r>
            <a:r>
              <a:rPr lang="es-VE" sz="2400" dirty="0" smtClean="0">
                <a:effectLst>
                  <a:outerShdw blurRad="38100" dist="38100" dir="2700000" algn="tl">
                    <a:srgbClr val="FFFFFF"/>
                  </a:outerShdw>
                </a:effectLst>
                <a:latin typeface="Calibri" pitchFamily="34" charset="0"/>
              </a:rPr>
              <a:t>);</a:t>
            </a:r>
            <a:endParaRPr lang="es-ES" sz="2400" dirty="0" smtClean="0">
              <a:effectLst>
                <a:outerShdw blurRad="38100" dist="38100" dir="2700000" algn="tl">
                  <a:srgbClr val="FFFFFF"/>
                </a:outerShdw>
              </a:effectLst>
              <a:latin typeface="Calibri" pitchFamily="34" charset="0"/>
            </a:endParaRPr>
          </a:p>
          <a:p>
            <a:pPr marL="342900" indent="-1588">
              <a:spcBef>
                <a:spcPct val="50000"/>
              </a:spcBef>
              <a:defRPr/>
            </a:pPr>
            <a:endParaRPr lang="es-ES" sz="2400" dirty="0">
              <a:effectLst>
                <a:outerShdw blurRad="38100" dist="38100" dir="2700000" algn="tl">
                  <a:srgbClr val="FFFFFF"/>
                </a:outerShdw>
              </a:effectLst>
              <a:latin typeface="Calibri" pitchFamily="34" charset="0"/>
            </a:endParaRPr>
          </a:p>
        </p:txBody>
      </p:sp>
      <p:sp>
        <p:nvSpPr>
          <p:cNvPr id="17"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a:t>
            </a:r>
            <a:endParaRPr lang="es-ES" dirty="0"/>
          </a:p>
        </p:txBody>
      </p:sp>
      <p:sp>
        <p:nvSpPr>
          <p:cNvPr id="18"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pic>
        <p:nvPicPr>
          <p:cNvPr id="5" name="Picture 1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860032" y="3501008"/>
            <a:ext cx="4114800" cy="2105025"/>
          </a:xfrm>
          <a:prstGeom prst="rect">
            <a:avLst/>
          </a:prstGeom>
          <a:noFill/>
          <a:ln w="6350">
            <a:solidFill>
              <a:srgbClr val="000000"/>
            </a:solid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45" name="Text Box 9"/>
          <p:cNvSpPr txBox="1">
            <a:spLocks noChangeArrowheads="1"/>
          </p:cNvSpPr>
          <p:nvPr/>
        </p:nvSpPr>
        <p:spPr bwMode="auto">
          <a:xfrm>
            <a:off x="1238672" y="1718320"/>
            <a:ext cx="7509792" cy="1477963"/>
          </a:xfrm>
          <a:prstGeom prst="rect">
            <a:avLst/>
          </a:prstGeom>
          <a:noFill/>
          <a:ln w="9525">
            <a:noFill/>
            <a:miter lim="800000"/>
            <a:headEnd/>
            <a:tailEnd/>
          </a:ln>
          <a:effectLst/>
        </p:spPr>
        <p:txBody>
          <a:bodyPr wrap="square">
            <a:spAutoFit/>
          </a:bodyPr>
          <a:lstStyle/>
          <a:p>
            <a:pPr marL="342900" indent="-1588">
              <a:spcBef>
                <a:spcPct val="50000"/>
              </a:spcBef>
              <a:defRPr/>
            </a:pPr>
            <a:r>
              <a:rPr lang="es-VE" sz="2000" dirty="0">
                <a:effectLst>
                  <a:outerShdw blurRad="38100" dist="38100" dir="2700000" algn="tl">
                    <a:srgbClr val="FFFFFF"/>
                  </a:outerShdw>
                </a:effectLst>
                <a:latin typeface="Calibri" pitchFamily="34" charset="0"/>
              </a:rPr>
              <a:t>Se utiliza una función llamada </a:t>
            </a:r>
            <a:r>
              <a:rPr lang="es-VE" sz="2000" b="1" dirty="0" err="1">
                <a:effectLst>
                  <a:outerShdw blurRad="38100" dist="38100" dir="2700000" algn="tl">
                    <a:srgbClr val="FFFFFF"/>
                  </a:outerShdw>
                </a:effectLst>
                <a:latin typeface="Calibri" pitchFamily="34" charset="0"/>
              </a:rPr>
              <a:t>feof</a:t>
            </a:r>
            <a:r>
              <a:rPr lang="es-VE" sz="2000" b="1" dirty="0">
                <a:effectLst>
                  <a:outerShdw blurRad="38100" dist="38100" dir="2700000" algn="tl">
                    <a:srgbClr val="FFFFFF"/>
                  </a:outerShdw>
                </a:effectLst>
                <a:latin typeface="Calibri" pitchFamily="34" charset="0"/>
              </a:rPr>
              <a:t>(puntero)</a:t>
            </a:r>
            <a:r>
              <a:rPr lang="es-VE" sz="2000" dirty="0">
                <a:effectLst>
                  <a:outerShdw blurRad="38100" dist="38100" dir="2700000" algn="tl">
                    <a:srgbClr val="FFFFFF"/>
                  </a:outerShdw>
                </a:effectLst>
                <a:latin typeface="Calibri" pitchFamily="34" charset="0"/>
              </a:rPr>
              <a:t> que retorna 0 si no ha llegado al final del archivo y un valor diferente de 0 si lo ha alcanzado</a:t>
            </a:r>
          </a:p>
          <a:p>
            <a:pPr marL="342900" indent="-1588">
              <a:spcBef>
                <a:spcPct val="50000"/>
              </a:spcBef>
              <a:defRPr/>
            </a:pPr>
            <a:endParaRPr lang="es-VE" sz="2000" dirty="0">
              <a:effectLst>
                <a:outerShdw blurRad="38100" dist="38100" dir="2700000" algn="tl">
                  <a:srgbClr val="FFFFFF"/>
                </a:outerShdw>
              </a:effectLst>
              <a:latin typeface="Calibri" pitchFamily="34" charset="0"/>
            </a:endParaRPr>
          </a:p>
        </p:txBody>
      </p:sp>
      <p:pic>
        <p:nvPicPr>
          <p:cNvPr id="33799" name="Picture 1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19672" y="3087141"/>
            <a:ext cx="4114800" cy="3078163"/>
          </a:xfrm>
          <a:prstGeom prst="rect">
            <a:avLst/>
          </a:prstGeom>
          <a:noFill/>
          <a:ln w="9525">
            <a:noFill/>
            <a:miter lim="800000"/>
            <a:headEnd/>
            <a:tailEnd/>
          </a:ln>
        </p:spPr>
      </p:pic>
      <p:sp>
        <p:nvSpPr>
          <p:cNvPr id="9"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 – Fin de archivo</a:t>
            </a:r>
            <a:endParaRPr lang="es-ES" dirty="0"/>
          </a:p>
        </p:txBody>
      </p:sp>
      <p:sp>
        <p:nvSpPr>
          <p:cNvPr id="11"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45" name="Text Box 9"/>
          <p:cNvSpPr txBox="1">
            <a:spLocks noChangeArrowheads="1"/>
          </p:cNvSpPr>
          <p:nvPr/>
        </p:nvSpPr>
        <p:spPr bwMode="auto">
          <a:xfrm>
            <a:off x="1043608" y="1700808"/>
            <a:ext cx="7848872" cy="4493538"/>
          </a:xfrm>
          <a:prstGeom prst="rect">
            <a:avLst/>
          </a:prstGeom>
          <a:noFill/>
          <a:ln w="9525">
            <a:noFill/>
            <a:miter lim="800000"/>
            <a:headEnd/>
            <a:tailEnd/>
          </a:ln>
          <a:effectLst/>
        </p:spPr>
        <p:txBody>
          <a:bodyPr wrap="square">
            <a:spAutoFit/>
          </a:bodyPr>
          <a:lstStyle/>
          <a:p>
            <a:r>
              <a:rPr lang="es-VE" sz="2000" b="1" dirty="0" err="1" smtClean="0"/>
              <a:t>int</a:t>
            </a:r>
            <a:r>
              <a:rPr lang="es-VE" sz="2000" b="1" dirty="0" smtClean="0"/>
              <a:t> </a:t>
            </a:r>
            <a:r>
              <a:rPr lang="es-VE" sz="2000" b="1" dirty="0" err="1" smtClean="0"/>
              <a:t>fseek</a:t>
            </a:r>
            <a:r>
              <a:rPr lang="es-VE" sz="2000" b="1" dirty="0" smtClean="0"/>
              <a:t>( FILE *flujo, </a:t>
            </a:r>
            <a:r>
              <a:rPr lang="es-VE" sz="2000" b="1" dirty="0" err="1" smtClean="0"/>
              <a:t>long</a:t>
            </a:r>
            <a:r>
              <a:rPr lang="es-VE" sz="2000" b="1" dirty="0" smtClean="0"/>
              <a:t> desplazamiento, </a:t>
            </a:r>
            <a:r>
              <a:rPr lang="es-VE" sz="2000" b="1" dirty="0" err="1" smtClean="0"/>
              <a:t>int</a:t>
            </a:r>
            <a:r>
              <a:rPr lang="es-VE" sz="2000" b="1" dirty="0" smtClean="0"/>
              <a:t> origen); </a:t>
            </a:r>
          </a:p>
          <a:p>
            <a:r>
              <a:rPr lang="es-VE" sz="2000" dirty="0" smtClean="0"/>
              <a:t/>
            </a:r>
            <a:br>
              <a:rPr lang="es-VE" sz="2000" dirty="0" smtClean="0"/>
            </a:br>
            <a:r>
              <a:rPr lang="es-VE" sz="2000" dirty="0" smtClean="0"/>
              <a:t>La función </a:t>
            </a:r>
            <a:r>
              <a:rPr lang="es-VE" sz="2000" dirty="0" err="1" smtClean="0"/>
              <a:t>fseek</a:t>
            </a:r>
            <a:r>
              <a:rPr lang="es-VE" sz="2000" dirty="0" smtClean="0"/>
              <a:t> mueve el puntero de posición del fichero correspondiente al flujo de datos apuntado por ``flujo''. La nueva posición, medida en bytes, se obtiene añadiendo el número indicado por desplazamiento a la posición especificada por origen. La variable origen puede tomar tres valores:</a:t>
            </a:r>
          </a:p>
          <a:p>
            <a:endParaRPr lang="es-VE" sz="2000" dirty="0" smtClean="0"/>
          </a:p>
          <a:p>
            <a:r>
              <a:rPr lang="es-VE" dirty="0" smtClean="0"/>
              <a:t>SEEK_SET: El puntero de posición apuntará al inicio del fichero más el desplazamiento</a:t>
            </a:r>
          </a:p>
          <a:p>
            <a:r>
              <a:rPr lang="es-VE" dirty="0" smtClean="0"/>
              <a:t>SEEK_CUR: El puntero de posición apuntará a la posición actual del puntero de posición del fichero más el desplazamiento.</a:t>
            </a:r>
          </a:p>
          <a:p>
            <a:r>
              <a:rPr lang="es-VE" dirty="0" smtClean="0"/>
              <a:t>SEEK_END: El puntero de posición apuntará al fin del fichero más el desplazamiento (deberá ser menor o igual que cero).</a:t>
            </a:r>
          </a:p>
          <a:p>
            <a:pPr algn="ctr"/>
            <a:r>
              <a:rPr lang="es-VE" dirty="0" err="1" smtClean="0">
                <a:solidFill>
                  <a:srgbClr val="FF0000"/>
                </a:solidFill>
              </a:rPr>
              <a:t>fseek</a:t>
            </a:r>
            <a:r>
              <a:rPr lang="es-VE" dirty="0" smtClean="0">
                <a:solidFill>
                  <a:srgbClr val="FF0000"/>
                </a:solidFill>
              </a:rPr>
              <a:t>(fp,0,SEEK_SET);</a:t>
            </a:r>
            <a:endParaRPr lang="es-VE" dirty="0">
              <a:solidFill>
                <a:srgbClr val="FF0000"/>
              </a:solidFill>
            </a:endParaRPr>
          </a:p>
        </p:txBody>
      </p:sp>
      <p:sp>
        <p:nvSpPr>
          <p:cNvPr id="9"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 – </a:t>
            </a:r>
            <a:r>
              <a:rPr lang="es-ES" sz="3600" dirty="0" err="1" smtClean="0"/>
              <a:t>fseek</a:t>
            </a:r>
            <a:endParaRPr lang="es-ES" dirty="0"/>
          </a:p>
        </p:txBody>
      </p:sp>
      <p:sp>
        <p:nvSpPr>
          <p:cNvPr id="11"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7" name="Rectangle 3"/>
          <p:cNvSpPr>
            <a:spLocks noChangeArrowheads="1"/>
          </p:cNvSpPr>
          <p:nvPr/>
        </p:nvSpPr>
        <p:spPr bwMode="auto">
          <a:xfrm>
            <a:off x="1331640" y="1412776"/>
            <a:ext cx="7278960" cy="5262979"/>
          </a:xfrm>
          <a:prstGeom prst="rect">
            <a:avLst/>
          </a:prstGeom>
          <a:noFill/>
          <a:ln w="9525" algn="ctr">
            <a:noFill/>
            <a:miter lim="800000"/>
            <a:headEnd/>
            <a:tailEnd/>
          </a:ln>
          <a:effectLst/>
        </p:spPr>
        <p:txBody>
          <a:bodyPr wrap="square">
            <a:spAutoFit/>
          </a:bodyPr>
          <a:lstStyle/>
          <a:p>
            <a:pPr indent="355600">
              <a:lnSpc>
                <a:spcPct val="150000"/>
              </a:lnSpc>
              <a:buClr>
                <a:schemeClr val="accent1"/>
              </a:buClr>
              <a:buFont typeface="Arial" pitchFamily="34" charset="0"/>
              <a:buChar char="•"/>
            </a:pPr>
            <a:r>
              <a:rPr lang="es-VE" sz="3200" dirty="0" smtClean="0"/>
              <a:t>Agrupación de información que puede ser manipulada de forma unitaria por el sistema operativo de un computador.</a:t>
            </a:r>
            <a:endParaRPr lang="es-VE" sz="3200" smtClean="0"/>
          </a:p>
          <a:p>
            <a:pPr indent="355600">
              <a:lnSpc>
                <a:spcPct val="150000"/>
              </a:lnSpc>
              <a:buClr>
                <a:schemeClr val="accent1"/>
              </a:buClr>
              <a:buFont typeface="Arial" pitchFamily="34" charset="0"/>
              <a:buChar char="•"/>
            </a:pPr>
            <a:r>
              <a:rPr lang="es-VE" sz="3200" smtClean="0"/>
              <a:t>También </a:t>
            </a:r>
            <a:r>
              <a:rPr lang="es-VE" sz="3200" dirty="0" smtClean="0"/>
              <a:t>son llamados ficheros</a:t>
            </a:r>
          </a:p>
          <a:p>
            <a:pPr indent="355600">
              <a:lnSpc>
                <a:spcPct val="150000"/>
              </a:lnSpc>
              <a:buClr>
                <a:schemeClr val="accent1"/>
              </a:buClr>
              <a:buFont typeface="Arial" pitchFamily="34" charset="0"/>
              <a:buChar char="•"/>
            </a:pPr>
            <a:r>
              <a:rPr lang="es-VE" sz="3200" dirty="0" smtClean="0"/>
              <a:t>Pueden puede tener cualquier tipo de contenido (texto,     ejecutables, gráficos, etc.) </a:t>
            </a:r>
          </a:p>
        </p:txBody>
      </p:sp>
      <p:sp>
        <p:nvSpPr>
          <p:cNvPr id="4"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Definición</a:t>
            </a:r>
            <a:endParaRPr lang="es-ES" dirty="0"/>
          </a:p>
        </p:txBody>
      </p:sp>
      <p:sp>
        <p:nvSpPr>
          <p:cNvPr id="5"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1219200" y="2507159"/>
            <a:ext cx="7543800" cy="769441"/>
          </a:xfrm>
          <a:prstGeom prst="rect">
            <a:avLst/>
          </a:prstGeom>
          <a:noFill/>
          <a:ln w="9525" algn="ctr">
            <a:noFill/>
            <a:miter lim="800000"/>
            <a:headEnd/>
            <a:tailEnd/>
          </a:ln>
          <a:effec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defRPr/>
            </a:pPr>
            <a:r>
              <a:rPr lang="es-VE" sz="4400" dirty="0" smtClean="0">
                <a:solidFill>
                  <a:schemeClr val="tx2">
                    <a:satMod val="130000"/>
                  </a:schemeClr>
                </a:solidFill>
                <a:latin typeface="+mj-lt"/>
                <a:ea typeface="+mj-ea"/>
                <a:cs typeface="+mj-cs"/>
              </a:rPr>
              <a:t>Archivos Orientados a Objetos</a:t>
            </a:r>
            <a:endParaRPr lang="es-VE" sz="4400" dirty="0">
              <a:solidFill>
                <a:schemeClr val="tx2">
                  <a:satMod val="130000"/>
                </a:schemeClr>
              </a:solidFill>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6" name="Text Box 10"/>
          <p:cNvSpPr txBox="1">
            <a:spLocks noChangeArrowheads="1"/>
          </p:cNvSpPr>
          <p:nvPr/>
        </p:nvSpPr>
        <p:spPr bwMode="auto">
          <a:xfrm>
            <a:off x="1331640" y="1628800"/>
            <a:ext cx="7560840" cy="4154984"/>
          </a:xfrm>
          <a:prstGeom prst="rect">
            <a:avLst/>
          </a:prstGeom>
          <a:noFill/>
          <a:ln w="9525">
            <a:noFill/>
            <a:miter lim="800000"/>
            <a:headEnd/>
            <a:tailEnd/>
          </a:ln>
          <a:effectLst/>
        </p:spPr>
        <p:txBody>
          <a:bodyPr wrap="square">
            <a:spAutoFit/>
          </a:bodyPr>
          <a:lstStyle/>
          <a:p>
            <a:pPr>
              <a:spcBef>
                <a:spcPct val="50000"/>
              </a:spcBef>
              <a:defRPr/>
            </a:pPr>
            <a:r>
              <a:rPr lang="es-VE" sz="2400" b="1" dirty="0" smtClean="0">
                <a:effectLst>
                  <a:outerShdw blurRad="38100" dist="38100" dir="2700000" algn="tl">
                    <a:srgbClr val="FFFFFF"/>
                  </a:outerShdw>
                </a:effectLst>
                <a:latin typeface="Calibri" pitchFamily="34" charset="0"/>
              </a:rPr>
              <a:t>Paso 1: </a:t>
            </a:r>
            <a:r>
              <a:rPr lang="es-VE" sz="2400" dirty="0" smtClean="0">
                <a:effectLst>
                  <a:outerShdw blurRad="38100" dist="38100" dir="2700000" algn="tl">
                    <a:srgbClr val="FFFFFF"/>
                  </a:outerShdw>
                </a:effectLst>
                <a:latin typeface="Calibri" pitchFamily="34" charset="0"/>
              </a:rPr>
              <a:t>Abrir archivo</a:t>
            </a:r>
          </a:p>
          <a:p>
            <a:pPr>
              <a:spcBef>
                <a:spcPct val="50000"/>
              </a:spcBef>
              <a:defRPr/>
            </a:pPr>
            <a:r>
              <a:rPr lang="es-VE" sz="2400" dirty="0" smtClean="0">
                <a:effectLst>
                  <a:outerShdw blurRad="38100" dist="38100" dir="2700000" algn="tl">
                    <a:srgbClr val="FFFFFF"/>
                  </a:outerShdw>
                </a:effectLst>
                <a:latin typeface="Calibri" pitchFamily="34" charset="0"/>
              </a:rPr>
              <a:t>Se utiliza una clase denominada  </a:t>
            </a:r>
            <a:r>
              <a:rPr lang="es-VE" sz="2400" dirty="0" err="1" smtClean="0">
                <a:effectLst>
                  <a:outerShdw blurRad="38100" dist="38100" dir="2700000" algn="tl">
                    <a:srgbClr val="FFFFFF"/>
                  </a:outerShdw>
                </a:effectLst>
                <a:latin typeface="Calibri" pitchFamily="34" charset="0"/>
              </a:rPr>
              <a:t>fstream</a:t>
            </a:r>
            <a:r>
              <a:rPr lang="es-VE" sz="2400" dirty="0" smtClean="0">
                <a:effectLst>
                  <a:outerShdw blurRad="38100" dist="38100" dir="2700000" algn="tl">
                    <a:srgbClr val="FFFFFF"/>
                  </a:outerShdw>
                </a:effectLst>
                <a:latin typeface="Calibri" pitchFamily="34" charset="0"/>
              </a:rPr>
              <a:t> para abrir el archivo para escritura.  Se crea un objeto de esta clase y se le manda al constructor por parámetro la dirección donde se creara el archivo</a:t>
            </a:r>
          </a:p>
          <a:p>
            <a:pPr>
              <a:spcBef>
                <a:spcPct val="50000"/>
              </a:spcBef>
              <a:defRPr/>
            </a:pPr>
            <a:endParaRPr lang="es-VE" sz="2400" dirty="0" smtClean="0">
              <a:effectLst>
                <a:outerShdw blurRad="38100" dist="38100" dir="2700000" algn="tl">
                  <a:srgbClr val="FFFFFF"/>
                </a:outerShdw>
              </a:effectLst>
              <a:latin typeface="Calibri" pitchFamily="34" charset="0"/>
            </a:endParaRPr>
          </a:p>
          <a:p>
            <a:pPr algn="ctr">
              <a:spcBef>
                <a:spcPct val="50000"/>
              </a:spcBef>
              <a:defRPr/>
            </a:pPr>
            <a:r>
              <a:rPr lang="es-VE" sz="2400" b="1" dirty="0" err="1" smtClean="0">
                <a:solidFill>
                  <a:srgbClr val="800000"/>
                </a:solidFill>
                <a:effectLst>
                  <a:outerShdw blurRad="38100" dist="38100" dir="2700000" algn="tl">
                    <a:srgbClr val="000000"/>
                  </a:outerShdw>
                </a:effectLst>
                <a:latin typeface="Calibri" pitchFamily="34" charset="0"/>
              </a:rPr>
              <a:t>ofstream</a:t>
            </a:r>
            <a:r>
              <a:rPr lang="es-VE" sz="2400" b="1" dirty="0" smtClean="0">
                <a:solidFill>
                  <a:srgbClr val="800000"/>
                </a:solidFill>
                <a:effectLst>
                  <a:outerShdw blurRad="38100" dist="38100" dir="2700000" algn="tl">
                    <a:srgbClr val="000000"/>
                  </a:outerShdw>
                </a:effectLst>
                <a:latin typeface="Calibri" pitchFamily="34" charset="0"/>
              </a:rPr>
              <a:t> </a:t>
            </a:r>
            <a:r>
              <a:rPr lang="es-VE" sz="2400" b="1" dirty="0" err="1" smtClean="0">
                <a:solidFill>
                  <a:srgbClr val="800000"/>
                </a:solidFill>
                <a:effectLst>
                  <a:outerShdw blurRad="38100" dist="38100" dir="2700000" algn="tl">
                    <a:srgbClr val="000000"/>
                  </a:outerShdw>
                </a:effectLst>
                <a:latin typeface="Calibri" pitchFamily="34" charset="0"/>
              </a:rPr>
              <a:t>fs</a:t>
            </a:r>
            <a:r>
              <a:rPr lang="es-VE" sz="2400" b="1" dirty="0" smtClean="0">
                <a:solidFill>
                  <a:srgbClr val="800000"/>
                </a:solidFill>
                <a:effectLst>
                  <a:outerShdw blurRad="38100" dist="38100" dir="2700000" algn="tl">
                    <a:srgbClr val="000000"/>
                  </a:outerShdw>
                </a:effectLst>
                <a:latin typeface="Calibri" pitchFamily="34" charset="0"/>
              </a:rPr>
              <a:t>("nombre.txt"); </a:t>
            </a:r>
          </a:p>
          <a:p>
            <a:pPr>
              <a:spcBef>
                <a:spcPct val="50000"/>
              </a:spcBef>
              <a:defRPr/>
            </a:pPr>
            <a:r>
              <a:rPr lang="es-ES" sz="2400" dirty="0" smtClean="0">
                <a:effectLst>
                  <a:outerShdw blurRad="38100" dist="38100" dir="2700000" algn="tl">
                    <a:srgbClr val="FFFFFF"/>
                  </a:outerShdw>
                </a:effectLst>
                <a:latin typeface="Calibri" pitchFamily="34" charset="0"/>
              </a:rPr>
              <a:t>Por defecto el archivo se crea aún y cuando ya exista y se </a:t>
            </a:r>
            <a:r>
              <a:rPr lang="es-ES" sz="2400" dirty="0" err="1" smtClean="0">
                <a:effectLst>
                  <a:outerShdw blurRad="38100" dist="38100" dir="2700000" algn="tl">
                    <a:srgbClr val="FFFFFF"/>
                  </a:outerShdw>
                </a:effectLst>
                <a:latin typeface="Calibri" pitchFamily="34" charset="0"/>
              </a:rPr>
              <a:t>sobreescribe</a:t>
            </a:r>
            <a:r>
              <a:rPr lang="es-ES" sz="2400" dirty="0" smtClean="0">
                <a:effectLst>
                  <a:outerShdw blurRad="38100" dist="38100" dir="2700000" algn="tl">
                    <a:srgbClr val="FFFFFF"/>
                  </a:outerShdw>
                </a:effectLst>
                <a:latin typeface="Calibri" pitchFamily="34" charset="0"/>
              </a:rPr>
              <a:t> todo lo que esta adentro.</a:t>
            </a:r>
            <a:endParaRPr lang="es-VE" sz="2400" dirty="0">
              <a:effectLst>
                <a:outerShdw blurRad="38100" dist="38100" dir="2700000" algn="tl">
                  <a:srgbClr val="FFFFFF"/>
                </a:outerShdw>
              </a:effectLst>
              <a:latin typeface="Calibri" pitchFamily="34" charset="0"/>
            </a:endParaRPr>
          </a:p>
        </p:txBody>
      </p:sp>
      <p:sp>
        <p:nvSpPr>
          <p:cNvPr id="17"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a:t>
            </a:r>
            <a:endParaRPr lang="es-ES" dirty="0"/>
          </a:p>
        </p:txBody>
      </p:sp>
      <p:sp>
        <p:nvSpPr>
          <p:cNvPr id="18"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6" name="Text Box 10"/>
          <p:cNvSpPr txBox="1">
            <a:spLocks noChangeArrowheads="1"/>
          </p:cNvSpPr>
          <p:nvPr/>
        </p:nvSpPr>
        <p:spPr bwMode="auto">
          <a:xfrm>
            <a:off x="1331640" y="1628800"/>
            <a:ext cx="7560840" cy="3970318"/>
          </a:xfrm>
          <a:prstGeom prst="rect">
            <a:avLst/>
          </a:prstGeom>
          <a:noFill/>
          <a:ln w="9525">
            <a:noFill/>
            <a:miter lim="800000"/>
            <a:headEnd/>
            <a:tailEnd/>
          </a:ln>
          <a:effectLst/>
        </p:spPr>
        <p:txBody>
          <a:bodyPr wrap="square">
            <a:spAutoFit/>
          </a:bodyPr>
          <a:lstStyle/>
          <a:p>
            <a:pPr>
              <a:spcBef>
                <a:spcPct val="50000"/>
              </a:spcBef>
              <a:defRPr/>
            </a:pPr>
            <a:r>
              <a:rPr lang="es-VE" sz="2400" b="1" dirty="0" smtClean="0">
                <a:effectLst>
                  <a:outerShdw blurRad="38100" dist="38100" dir="2700000" algn="tl">
                    <a:srgbClr val="FFFFFF"/>
                  </a:outerShdw>
                </a:effectLst>
                <a:latin typeface="Calibri" pitchFamily="34" charset="0"/>
              </a:rPr>
              <a:t>Paso 1: </a:t>
            </a:r>
            <a:r>
              <a:rPr lang="es-VE" sz="2400" dirty="0" smtClean="0">
                <a:effectLst>
                  <a:outerShdw blurRad="38100" dist="38100" dir="2700000" algn="tl">
                    <a:srgbClr val="FFFFFF"/>
                  </a:outerShdw>
                </a:effectLst>
                <a:latin typeface="Calibri" pitchFamily="34" charset="0"/>
              </a:rPr>
              <a:t>Abrir archivo</a:t>
            </a:r>
          </a:p>
          <a:p>
            <a:pPr>
              <a:spcBef>
                <a:spcPct val="50000"/>
              </a:spcBef>
              <a:defRPr/>
            </a:pPr>
            <a:r>
              <a:rPr lang="es-VE" sz="2400" dirty="0" smtClean="0">
                <a:effectLst>
                  <a:outerShdw blurRad="38100" dist="38100" dir="2700000" algn="tl">
                    <a:srgbClr val="FFFFFF"/>
                  </a:outerShdw>
                </a:effectLst>
                <a:latin typeface="Calibri" pitchFamily="34" charset="0"/>
              </a:rPr>
              <a:t>Para evitar la </a:t>
            </a:r>
            <a:r>
              <a:rPr lang="es-VE" sz="2400" dirty="0" err="1" smtClean="0">
                <a:effectLst>
                  <a:outerShdw blurRad="38100" dist="38100" dir="2700000" algn="tl">
                    <a:srgbClr val="FFFFFF"/>
                  </a:outerShdw>
                </a:effectLst>
                <a:latin typeface="Calibri" pitchFamily="34" charset="0"/>
              </a:rPr>
              <a:t>sobreescritura</a:t>
            </a:r>
            <a:r>
              <a:rPr lang="es-VE" sz="2400" dirty="0" smtClean="0">
                <a:effectLst>
                  <a:outerShdw blurRad="38100" dist="38100" dir="2700000" algn="tl">
                    <a:srgbClr val="FFFFFF"/>
                  </a:outerShdw>
                </a:effectLst>
                <a:latin typeface="Calibri" pitchFamily="34" charset="0"/>
              </a:rPr>
              <a:t> se pueden usar los modos de apertura</a:t>
            </a:r>
          </a:p>
          <a:p>
            <a:pPr algn="ctr">
              <a:spcBef>
                <a:spcPct val="50000"/>
              </a:spcBef>
              <a:defRPr/>
            </a:pPr>
            <a:r>
              <a:rPr lang="es-VE" sz="2400" b="1" dirty="0" err="1" smtClean="0">
                <a:solidFill>
                  <a:srgbClr val="800000"/>
                </a:solidFill>
                <a:effectLst>
                  <a:outerShdw blurRad="38100" dist="38100" dir="2700000" algn="tl">
                    <a:srgbClr val="000000"/>
                  </a:outerShdw>
                </a:effectLst>
                <a:latin typeface="Calibri" pitchFamily="34" charset="0"/>
              </a:rPr>
              <a:t>ofstream</a:t>
            </a:r>
            <a:r>
              <a:rPr lang="es-VE" sz="2400" b="1" dirty="0" smtClean="0">
                <a:solidFill>
                  <a:srgbClr val="800000"/>
                </a:solidFill>
                <a:effectLst>
                  <a:outerShdw blurRad="38100" dist="38100" dir="2700000" algn="tl">
                    <a:srgbClr val="000000"/>
                  </a:outerShdw>
                </a:effectLst>
                <a:latin typeface="Calibri" pitchFamily="34" charset="0"/>
              </a:rPr>
              <a:t> </a:t>
            </a:r>
            <a:r>
              <a:rPr lang="es-VE" sz="2400" b="1" dirty="0" err="1" smtClean="0">
                <a:solidFill>
                  <a:srgbClr val="800000"/>
                </a:solidFill>
                <a:effectLst>
                  <a:outerShdw blurRad="38100" dist="38100" dir="2700000" algn="tl">
                    <a:srgbClr val="000000"/>
                  </a:outerShdw>
                </a:effectLst>
                <a:latin typeface="Calibri" pitchFamily="34" charset="0"/>
              </a:rPr>
              <a:t>fs</a:t>
            </a:r>
            <a:r>
              <a:rPr lang="es-VE" sz="2400" b="1" dirty="0" smtClean="0">
                <a:solidFill>
                  <a:srgbClr val="800000"/>
                </a:solidFill>
                <a:effectLst>
                  <a:outerShdw blurRad="38100" dist="38100" dir="2700000" algn="tl">
                    <a:srgbClr val="000000"/>
                  </a:outerShdw>
                </a:effectLst>
                <a:latin typeface="Calibri" pitchFamily="34" charset="0"/>
              </a:rPr>
              <a:t>("</a:t>
            </a:r>
            <a:r>
              <a:rPr lang="es-VE" sz="2400" b="1" dirty="0" err="1" smtClean="0">
                <a:solidFill>
                  <a:srgbClr val="800000"/>
                </a:solidFill>
                <a:effectLst>
                  <a:outerShdw blurRad="38100" dist="38100" dir="2700000" algn="tl">
                    <a:srgbClr val="000000"/>
                  </a:outerShdw>
                </a:effectLst>
                <a:latin typeface="Calibri" pitchFamily="34" charset="0"/>
              </a:rPr>
              <a:t>nombre.txt“,ios</a:t>
            </a:r>
            <a:r>
              <a:rPr lang="es-VE" sz="2400" b="1" dirty="0" smtClean="0">
                <a:solidFill>
                  <a:srgbClr val="800000"/>
                </a:solidFill>
                <a:effectLst>
                  <a:outerShdw blurRad="38100" dist="38100" dir="2700000" algn="tl">
                    <a:srgbClr val="000000"/>
                  </a:outerShdw>
                </a:effectLst>
                <a:latin typeface="Calibri" pitchFamily="34" charset="0"/>
              </a:rPr>
              <a:t>::</a:t>
            </a:r>
            <a:r>
              <a:rPr lang="es-VE" sz="2400" b="1" dirty="0" err="1" smtClean="0">
                <a:solidFill>
                  <a:srgbClr val="800000"/>
                </a:solidFill>
                <a:effectLst>
                  <a:outerShdw blurRad="38100" dist="38100" dir="2700000" algn="tl">
                    <a:srgbClr val="000000"/>
                  </a:outerShdw>
                </a:effectLst>
                <a:latin typeface="Calibri" pitchFamily="34" charset="0"/>
              </a:rPr>
              <a:t>app</a:t>
            </a:r>
            <a:r>
              <a:rPr lang="es-VE" sz="2400" b="1" dirty="0" smtClean="0">
                <a:solidFill>
                  <a:srgbClr val="800000"/>
                </a:solidFill>
                <a:effectLst>
                  <a:outerShdw blurRad="38100" dist="38100" dir="2700000" algn="tl">
                    <a:srgbClr val="000000"/>
                  </a:outerShdw>
                </a:effectLst>
                <a:latin typeface="Calibri" pitchFamily="34" charset="0"/>
              </a:rPr>
              <a:t>); </a:t>
            </a:r>
          </a:p>
          <a:p>
            <a:pPr>
              <a:spcBef>
                <a:spcPct val="50000"/>
              </a:spcBef>
              <a:defRPr/>
            </a:pPr>
            <a:r>
              <a:rPr lang="es-ES" sz="2400" dirty="0" err="1" smtClean="0">
                <a:effectLst>
                  <a:outerShdw blurRad="38100" dist="38100" dir="2700000" algn="tl">
                    <a:srgbClr val="FFFFFF"/>
                  </a:outerShdw>
                </a:effectLst>
                <a:latin typeface="Calibri" pitchFamily="34" charset="0"/>
              </a:rPr>
              <a:t>ios</a:t>
            </a:r>
            <a:r>
              <a:rPr lang="es-ES" sz="2400" dirty="0" smtClean="0">
                <a:effectLst>
                  <a:outerShdw blurRad="38100" dist="38100" dir="2700000" algn="tl">
                    <a:srgbClr val="FFFFFF"/>
                  </a:outerShdw>
                </a:effectLst>
                <a:latin typeface="Calibri" pitchFamily="34" charset="0"/>
              </a:rPr>
              <a:t>:: </a:t>
            </a:r>
            <a:r>
              <a:rPr lang="es-ES" sz="2400" dirty="0" err="1" smtClean="0">
                <a:effectLst>
                  <a:outerShdw blurRad="38100" dist="38100" dir="2700000" algn="tl">
                    <a:srgbClr val="FFFFFF"/>
                  </a:outerShdw>
                </a:effectLst>
                <a:latin typeface="Calibri" pitchFamily="34" charset="0"/>
              </a:rPr>
              <a:t>app</a:t>
            </a:r>
            <a:r>
              <a:rPr lang="es-ES" sz="2400" dirty="0" smtClean="0">
                <a:effectLst>
                  <a:outerShdw blurRad="38100" dist="38100" dir="2700000" algn="tl">
                    <a:srgbClr val="FFFFFF"/>
                  </a:outerShdw>
                </a:effectLst>
                <a:latin typeface="Calibri" pitchFamily="34" charset="0"/>
              </a:rPr>
              <a:t> -</a:t>
            </a:r>
            <a:r>
              <a:rPr lang="en-US" sz="2400" dirty="0" smtClean="0">
                <a:effectLst>
                  <a:outerShdw blurRad="38100" dist="38100" dir="2700000" algn="tl">
                    <a:srgbClr val="FFFFFF"/>
                  </a:outerShdw>
                </a:effectLst>
                <a:latin typeface="Calibri" pitchFamily="34" charset="0"/>
              </a:rPr>
              <a:t>&gt; </a:t>
            </a:r>
            <a:r>
              <a:rPr lang="en-US" sz="2400" dirty="0" err="1" smtClean="0">
                <a:effectLst>
                  <a:outerShdw blurRad="38100" dist="38100" dir="2700000" algn="tl">
                    <a:srgbClr val="FFFFFF"/>
                  </a:outerShdw>
                </a:effectLst>
                <a:latin typeface="Calibri" pitchFamily="34" charset="0"/>
              </a:rPr>
              <a:t>Abre</a:t>
            </a:r>
            <a:r>
              <a:rPr lang="en-US" sz="2400" dirty="0" smtClean="0">
                <a:effectLst>
                  <a:outerShdw blurRad="38100" dist="38100" dir="2700000" algn="tl">
                    <a:srgbClr val="FFFFFF"/>
                  </a:outerShdw>
                </a:effectLst>
                <a:latin typeface="Calibri" pitchFamily="34" charset="0"/>
              </a:rPr>
              <a:t> el </a:t>
            </a:r>
            <a:r>
              <a:rPr lang="en-US" sz="2400" dirty="0" err="1" smtClean="0">
                <a:effectLst>
                  <a:outerShdw blurRad="38100" dist="38100" dir="2700000" algn="tl">
                    <a:srgbClr val="FFFFFF"/>
                  </a:outerShdw>
                </a:effectLst>
                <a:latin typeface="Calibri" pitchFamily="34" charset="0"/>
              </a:rPr>
              <a:t>archivo</a:t>
            </a:r>
            <a:r>
              <a:rPr lang="en-US" sz="2400" dirty="0" smtClean="0">
                <a:effectLst>
                  <a:outerShdw blurRad="38100" dist="38100" dir="2700000" algn="tl">
                    <a:srgbClr val="FFFFFF"/>
                  </a:outerShdw>
                </a:effectLst>
                <a:latin typeface="Calibri" pitchFamily="34" charset="0"/>
              </a:rPr>
              <a:t> </a:t>
            </a:r>
            <a:r>
              <a:rPr lang="en-US" sz="2400" dirty="0" err="1" smtClean="0">
                <a:effectLst>
                  <a:outerShdw blurRad="38100" dist="38100" dir="2700000" algn="tl">
                    <a:srgbClr val="FFFFFF"/>
                  </a:outerShdw>
                </a:effectLst>
                <a:latin typeface="Calibri" pitchFamily="34" charset="0"/>
              </a:rPr>
              <a:t>para</a:t>
            </a:r>
            <a:r>
              <a:rPr lang="en-US" sz="2400" dirty="0" smtClean="0">
                <a:effectLst>
                  <a:outerShdw blurRad="38100" dist="38100" dir="2700000" algn="tl">
                    <a:srgbClr val="FFFFFF"/>
                  </a:outerShdw>
                </a:effectLst>
                <a:latin typeface="Calibri" pitchFamily="34" charset="0"/>
              </a:rPr>
              <a:t> </a:t>
            </a:r>
            <a:r>
              <a:rPr lang="en-US" sz="2400" dirty="0" err="1" smtClean="0">
                <a:effectLst>
                  <a:outerShdw blurRad="38100" dist="38100" dir="2700000" algn="tl">
                    <a:srgbClr val="FFFFFF"/>
                  </a:outerShdw>
                </a:effectLst>
                <a:latin typeface="Calibri" pitchFamily="34" charset="0"/>
              </a:rPr>
              <a:t>anadir</a:t>
            </a:r>
            <a:r>
              <a:rPr lang="en-US" sz="2400" dirty="0" smtClean="0">
                <a:effectLst>
                  <a:outerShdw blurRad="38100" dist="38100" dir="2700000" algn="tl">
                    <a:srgbClr val="FFFFFF"/>
                  </a:outerShdw>
                </a:effectLst>
                <a:latin typeface="Calibri" pitchFamily="34" charset="0"/>
              </a:rPr>
              <a:t> al final del </a:t>
            </a:r>
            <a:r>
              <a:rPr lang="en-US" sz="2400" dirty="0" err="1" smtClean="0">
                <a:effectLst>
                  <a:outerShdw blurRad="38100" dist="38100" dir="2700000" algn="tl">
                    <a:srgbClr val="FFFFFF"/>
                  </a:outerShdw>
                </a:effectLst>
                <a:latin typeface="Calibri" pitchFamily="34" charset="0"/>
              </a:rPr>
              <a:t>mismo</a:t>
            </a:r>
            <a:endParaRPr lang="en-US" sz="2400" dirty="0" smtClean="0">
              <a:effectLst>
                <a:outerShdw blurRad="38100" dist="38100" dir="2700000" algn="tl">
                  <a:srgbClr val="FFFFFF"/>
                </a:outerShdw>
              </a:effectLst>
              <a:latin typeface="Calibri" pitchFamily="34" charset="0"/>
            </a:endParaRPr>
          </a:p>
          <a:p>
            <a:pPr>
              <a:spcBef>
                <a:spcPct val="50000"/>
              </a:spcBef>
              <a:defRPr/>
            </a:pPr>
            <a:r>
              <a:rPr lang="en-US" sz="2400" dirty="0" err="1" smtClean="0">
                <a:effectLst>
                  <a:outerShdw blurRad="38100" dist="38100" dir="2700000" algn="tl">
                    <a:srgbClr val="FFFFFF"/>
                  </a:outerShdw>
                </a:effectLst>
                <a:latin typeface="Calibri" pitchFamily="34" charset="0"/>
              </a:rPr>
              <a:t>Ios</a:t>
            </a:r>
            <a:r>
              <a:rPr lang="en-US" sz="2400" dirty="0" smtClean="0">
                <a:effectLst>
                  <a:outerShdw blurRad="38100" dist="38100" dir="2700000" algn="tl">
                    <a:srgbClr val="FFFFFF"/>
                  </a:outerShdw>
                </a:effectLst>
                <a:latin typeface="Calibri" pitchFamily="34" charset="0"/>
              </a:rPr>
              <a:t>::in -&gt; </a:t>
            </a:r>
            <a:r>
              <a:rPr lang="en-US" sz="2400" dirty="0" err="1" smtClean="0">
                <a:effectLst>
                  <a:outerShdw blurRad="38100" dist="38100" dir="2700000" algn="tl">
                    <a:srgbClr val="FFFFFF"/>
                  </a:outerShdw>
                </a:effectLst>
                <a:latin typeface="Calibri" pitchFamily="34" charset="0"/>
              </a:rPr>
              <a:t>Abre</a:t>
            </a:r>
            <a:r>
              <a:rPr lang="en-US" sz="2400" dirty="0" smtClean="0">
                <a:effectLst>
                  <a:outerShdw blurRad="38100" dist="38100" dir="2700000" algn="tl">
                    <a:srgbClr val="FFFFFF"/>
                  </a:outerShdw>
                </a:effectLst>
                <a:latin typeface="Calibri" pitchFamily="34" charset="0"/>
              </a:rPr>
              <a:t> el </a:t>
            </a:r>
            <a:r>
              <a:rPr lang="en-US" sz="2400" dirty="0" err="1" smtClean="0">
                <a:effectLst>
                  <a:outerShdw blurRad="38100" dist="38100" dir="2700000" algn="tl">
                    <a:srgbClr val="FFFFFF"/>
                  </a:outerShdw>
                </a:effectLst>
                <a:latin typeface="Calibri" pitchFamily="34" charset="0"/>
              </a:rPr>
              <a:t>archivo</a:t>
            </a:r>
            <a:r>
              <a:rPr lang="en-US" sz="2400" dirty="0" smtClean="0">
                <a:effectLst>
                  <a:outerShdw blurRad="38100" dist="38100" dir="2700000" algn="tl">
                    <a:srgbClr val="FFFFFF"/>
                  </a:outerShdw>
                </a:effectLst>
                <a:latin typeface="Calibri" pitchFamily="34" charset="0"/>
              </a:rPr>
              <a:t> y </a:t>
            </a:r>
            <a:r>
              <a:rPr lang="en-US" sz="2400" dirty="0" err="1" smtClean="0">
                <a:effectLst>
                  <a:outerShdw blurRad="38100" dist="38100" dir="2700000" algn="tl">
                    <a:srgbClr val="FFFFFF"/>
                  </a:outerShdw>
                </a:effectLst>
                <a:latin typeface="Calibri" pitchFamily="34" charset="0"/>
              </a:rPr>
              <a:t>comienza</a:t>
            </a:r>
            <a:r>
              <a:rPr lang="en-US" sz="2400" dirty="0" smtClean="0">
                <a:effectLst>
                  <a:outerShdw blurRad="38100" dist="38100" dir="2700000" algn="tl">
                    <a:srgbClr val="FFFFFF"/>
                  </a:outerShdw>
                </a:effectLst>
                <a:latin typeface="Calibri" pitchFamily="34" charset="0"/>
              </a:rPr>
              <a:t> a </a:t>
            </a:r>
            <a:r>
              <a:rPr lang="en-US" sz="2400" dirty="0" err="1" smtClean="0">
                <a:effectLst>
                  <a:outerShdw blurRad="38100" dist="38100" dir="2700000" algn="tl">
                    <a:srgbClr val="FFFFFF"/>
                  </a:outerShdw>
                </a:effectLst>
                <a:latin typeface="Calibri" pitchFamily="34" charset="0"/>
              </a:rPr>
              <a:t>escribir</a:t>
            </a:r>
            <a:r>
              <a:rPr lang="en-US" sz="2400" dirty="0" smtClean="0">
                <a:effectLst>
                  <a:outerShdw blurRad="38100" dist="38100" dir="2700000" algn="tl">
                    <a:srgbClr val="FFFFFF"/>
                  </a:outerShdw>
                </a:effectLst>
                <a:latin typeface="Calibri" pitchFamily="34" charset="0"/>
              </a:rPr>
              <a:t> </a:t>
            </a:r>
            <a:r>
              <a:rPr lang="en-US" sz="2400" dirty="0" err="1" smtClean="0">
                <a:effectLst>
                  <a:outerShdw blurRad="38100" dist="38100" dir="2700000" algn="tl">
                    <a:srgbClr val="FFFFFF"/>
                  </a:outerShdw>
                </a:effectLst>
                <a:latin typeface="Calibri" pitchFamily="34" charset="0"/>
              </a:rPr>
              <a:t>desde</a:t>
            </a:r>
            <a:r>
              <a:rPr lang="en-US" sz="2400" dirty="0" smtClean="0">
                <a:effectLst>
                  <a:outerShdw blurRad="38100" dist="38100" dir="2700000" algn="tl">
                    <a:srgbClr val="FFFFFF"/>
                  </a:outerShdw>
                </a:effectLst>
                <a:latin typeface="Calibri" pitchFamily="34" charset="0"/>
              </a:rPr>
              <a:t> el principio </a:t>
            </a:r>
            <a:r>
              <a:rPr lang="en-US" sz="2400" dirty="0" err="1" smtClean="0">
                <a:effectLst>
                  <a:outerShdw blurRad="38100" dist="38100" dir="2700000" algn="tl">
                    <a:srgbClr val="FFFFFF"/>
                  </a:outerShdw>
                </a:effectLst>
                <a:latin typeface="Calibri" pitchFamily="34" charset="0"/>
              </a:rPr>
              <a:t>pero</a:t>
            </a:r>
            <a:r>
              <a:rPr lang="en-US" sz="2400" dirty="0" smtClean="0">
                <a:effectLst>
                  <a:outerShdw blurRad="38100" dist="38100" dir="2700000" algn="tl">
                    <a:srgbClr val="FFFFFF"/>
                  </a:outerShdw>
                </a:effectLst>
                <a:latin typeface="Calibri" pitchFamily="34" charset="0"/>
              </a:rPr>
              <a:t> no </a:t>
            </a:r>
            <a:r>
              <a:rPr lang="en-US" sz="2400" dirty="0" err="1" smtClean="0">
                <a:effectLst>
                  <a:outerShdw blurRad="38100" dist="38100" dir="2700000" algn="tl">
                    <a:srgbClr val="FFFFFF"/>
                  </a:outerShdw>
                </a:effectLst>
                <a:latin typeface="Calibri" pitchFamily="34" charset="0"/>
              </a:rPr>
              <a:t>borra</a:t>
            </a:r>
            <a:r>
              <a:rPr lang="en-US" sz="2400" dirty="0" smtClean="0">
                <a:effectLst>
                  <a:outerShdw blurRad="38100" dist="38100" dir="2700000" algn="tl">
                    <a:srgbClr val="FFFFFF"/>
                  </a:outerShdw>
                </a:effectLst>
                <a:latin typeface="Calibri" pitchFamily="34" charset="0"/>
              </a:rPr>
              <a:t> lo anterior</a:t>
            </a:r>
          </a:p>
          <a:p>
            <a:pPr>
              <a:spcBef>
                <a:spcPct val="50000"/>
              </a:spcBef>
              <a:defRPr/>
            </a:pPr>
            <a:r>
              <a:rPr lang="en-US" sz="2400" dirty="0" err="1" smtClean="0">
                <a:effectLst>
                  <a:outerShdw blurRad="38100" dist="38100" dir="2700000" algn="tl">
                    <a:srgbClr val="FFFFFF"/>
                  </a:outerShdw>
                </a:effectLst>
                <a:latin typeface="Calibri" pitchFamily="34" charset="0"/>
              </a:rPr>
              <a:t>Ios</a:t>
            </a:r>
            <a:r>
              <a:rPr lang="en-US" sz="2400" dirty="0" smtClean="0">
                <a:effectLst>
                  <a:outerShdw blurRad="38100" dist="38100" dir="2700000" algn="tl">
                    <a:srgbClr val="FFFFFF"/>
                  </a:outerShdw>
                </a:effectLst>
                <a:latin typeface="Calibri" pitchFamily="34" charset="0"/>
              </a:rPr>
              <a:t>::out-&gt; </a:t>
            </a:r>
            <a:r>
              <a:rPr lang="en-US" sz="2400" dirty="0" err="1" smtClean="0">
                <a:effectLst>
                  <a:outerShdw blurRad="38100" dist="38100" dir="2700000" algn="tl">
                    <a:srgbClr val="FFFFFF"/>
                  </a:outerShdw>
                </a:effectLst>
                <a:latin typeface="Calibri" pitchFamily="34" charset="0"/>
              </a:rPr>
              <a:t>Abre</a:t>
            </a:r>
            <a:r>
              <a:rPr lang="en-US" sz="2400" dirty="0" smtClean="0">
                <a:effectLst>
                  <a:outerShdw blurRad="38100" dist="38100" dir="2700000" algn="tl">
                    <a:srgbClr val="FFFFFF"/>
                  </a:outerShdw>
                </a:effectLst>
                <a:latin typeface="Calibri" pitchFamily="34" charset="0"/>
              </a:rPr>
              <a:t> el </a:t>
            </a:r>
            <a:r>
              <a:rPr lang="en-US" sz="2400" dirty="0" err="1" smtClean="0">
                <a:effectLst>
                  <a:outerShdw blurRad="38100" dist="38100" dir="2700000" algn="tl">
                    <a:srgbClr val="FFFFFF"/>
                  </a:outerShdw>
                </a:effectLst>
                <a:latin typeface="Calibri" pitchFamily="34" charset="0"/>
              </a:rPr>
              <a:t>archivo</a:t>
            </a:r>
            <a:r>
              <a:rPr lang="en-US" sz="2400" dirty="0" smtClean="0">
                <a:effectLst>
                  <a:outerShdw blurRad="38100" dist="38100" dir="2700000" algn="tl">
                    <a:srgbClr val="FFFFFF"/>
                  </a:outerShdw>
                </a:effectLst>
                <a:latin typeface="Calibri" pitchFamily="34" charset="0"/>
              </a:rPr>
              <a:t> y </a:t>
            </a:r>
            <a:r>
              <a:rPr lang="en-US" sz="2400" dirty="0" err="1" smtClean="0">
                <a:effectLst>
                  <a:outerShdw blurRad="38100" dist="38100" dir="2700000" algn="tl">
                    <a:srgbClr val="FFFFFF"/>
                  </a:outerShdw>
                </a:effectLst>
                <a:latin typeface="Calibri" pitchFamily="34" charset="0"/>
              </a:rPr>
              <a:t>borra</a:t>
            </a:r>
            <a:r>
              <a:rPr lang="en-US" sz="2400" dirty="0" smtClean="0">
                <a:effectLst>
                  <a:outerShdw blurRad="38100" dist="38100" dir="2700000" algn="tl">
                    <a:srgbClr val="FFFFFF"/>
                  </a:outerShdw>
                </a:effectLst>
                <a:latin typeface="Calibri" pitchFamily="34" charset="0"/>
              </a:rPr>
              <a:t> el </a:t>
            </a:r>
            <a:r>
              <a:rPr lang="en-US" sz="2400" dirty="0" err="1" smtClean="0">
                <a:effectLst>
                  <a:outerShdw blurRad="38100" dist="38100" dir="2700000" algn="tl">
                    <a:srgbClr val="FFFFFF"/>
                  </a:outerShdw>
                </a:effectLst>
                <a:latin typeface="Calibri" pitchFamily="34" charset="0"/>
              </a:rPr>
              <a:t>contenido</a:t>
            </a:r>
            <a:endParaRPr lang="es-VE" sz="2400" dirty="0" smtClean="0">
              <a:effectLst>
                <a:outerShdw blurRad="38100" dist="38100" dir="2700000" algn="tl">
                  <a:srgbClr val="FFFFFF"/>
                </a:outerShdw>
              </a:effectLst>
              <a:latin typeface="Calibri" pitchFamily="34" charset="0"/>
            </a:endParaRPr>
          </a:p>
        </p:txBody>
      </p:sp>
      <p:sp>
        <p:nvSpPr>
          <p:cNvPr id="17"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a:t>
            </a:r>
            <a:endParaRPr lang="es-ES" dirty="0"/>
          </a:p>
        </p:txBody>
      </p:sp>
      <p:sp>
        <p:nvSpPr>
          <p:cNvPr id="18"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pic>
        <p:nvPicPr>
          <p:cNvPr id="5" name="Picture 2"/>
          <p:cNvPicPr>
            <a:picLocks noChangeAspect="1" noChangeArrowheads="1"/>
          </p:cNvPicPr>
          <p:nvPr/>
        </p:nvPicPr>
        <p:blipFill>
          <a:blip r:embed="rId3" cstate="print"/>
          <a:srcRect/>
          <a:stretch>
            <a:fillRect/>
          </a:stretch>
        </p:blipFill>
        <p:spPr bwMode="auto">
          <a:xfrm>
            <a:off x="1691680" y="5517232"/>
            <a:ext cx="6924822" cy="83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6" name="Text Box 10"/>
          <p:cNvSpPr txBox="1">
            <a:spLocks noChangeArrowheads="1"/>
          </p:cNvSpPr>
          <p:nvPr/>
        </p:nvSpPr>
        <p:spPr bwMode="auto">
          <a:xfrm>
            <a:off x="1331640" y="1412776"/>
            <a:ext cx="7560840" cy="5201424"/>
          </a:xfrm>
          <a:prstGeom prst="rect">
            <a:avLst/>
          </a:prstGeom>
          <a:noFill/>
          <a:ln w="9525">
            <a:noFill/>
            <a:miter lim="800000"/>
            <a:headEnd/>
            <a:tailEnd/>
          </a:ln>
          <a:effectLst/>
        </p:spPr>
        <p:txBody>
          <a:bodyPr wrap="square">
            <a:spAutoFit/>
          </a:bodyPr>
          <a:lstStyle/>
          <a:p>
            <a:pPr>
              <a:spcBef>
                <a:spcPct val="50000"/>
              </a:spcBef>
              <a:defRPr/>
            </a:pPr>
            <a:r>
              <a:rPr lang="es-VE" sz="2400" b="1" dirty="0" smtClean="0">
                <a:effectLst>
                  <a:outerShdw blurRad="38100" dist="38100" dir="2700000" algn="tl">
                    <a:srgbClr val="FFFFFF"/>
                  </a:outerShdw>
                </a:effectLst>
                <a:latin typeface="Calibri" pitchFamily="34" charset="0"/>
              </a:rPr>
              <a:t>Paso 1: </a:t>
            </a:r>
            <a:r>
              <a:rPr lang="es-VE" sz="2400" dirty="0" smtClean="0">
                <a:effectLst>
                  <a:outerShdw blurRad="38100" dist="38100" dir="2700000" algn="tl">
                    <a:srgbClr val="FFFFFF"/>
                  </a:outerShdw>
                </a:effectLst>
                <a:latin typeface="Calibri" pitchFamily="34" charset="0"/>
              </a:rPr>
              <a:t>Abrir archivo</a:t>
            </a:r>
          </a:p>
          <a:p>
            <a:pPr>
              <a:spcBef>
                <a:spcPct val="50000"/>
              </a:spcBef>
              <a:defRPr/>
            </a:pPr>
            <a:r>
              <a:rPr lang="es-VE" sz="2400" dirty="0" smtClean="0">
                <a:effectLst>
                  <a:outerShdw blurRad="38100" dist="38100" dir="2700000" algn="tl">
                    <a:srgbClr val="FFFFFF"/>
                  </a:outerShdw>
                </a:effectLst>
                <a:latin typeface="Calibri" pitchFamily="34" charset="0"/>
              </a:rPr>
              <a:t>Otra forma de abrir el archivo sería utilizando el método </a:t>
            </a:r>
            <a:r>
              <a:rPr lang="es-VE" sz="2400" b="1" dirty="0" smtClean="0">
                <a:solidFill>
                  <a:schemeClr val="accent1">
                    <a:lumMod val="75000"/>
                  </a:schemeClr>
                </a:solidFill>
                <a:effectLst>
                  <a:outerShdw blurRad="38100" dist="38100" dir="2700000" algn="tl">
                    <a:srgbClr val="FFFFFF"/>
                  </a:outerShdw>
                </a:effectLst>
                <a:latin typeface="Calibri" pitchFamily="34" charset="0"/>
              </a:rPr>
              <a:t>open</a:t>
            </a:r>
            <a:r>
              <a:rPr lang="es-VE" sz="2400" dirty="0" smtClean="0">
                <a:solidFill>
                  <a:schemeClr val="accent1">
                    <a:lumMod val="75000"/>
                  </a:schemeClr>
                </a:solidFill>
                <a:effectLst>
                  <a:outerShdw blurRad="38100" dist="38100" dir="2700000" algn="tl">
                    <a:srgbClr val="FFFFFF"/>
                  </a:outerShdw>
                </a:effectLst>
                <a:latin typeface="Calibri" pitchFamily="34" charset="0"/>
              </a:rPr>
              <a:t> </a:t>
            </a:r>
          </a:p>
          <a:p>
            <a:pPr>
              <a:spcBef>
                <a:spcPct val="50000"/>
              </a:spcBef>
              <a:defRPr/>
            </a:pPr>
            <a:r>
              <a:rPr lang="es-VE" sz="2400" b="1" dirty="0" err="1" smtClean="0">
                <a:solidFill>
                  <a:schemeClr val="accent1">
                    <a:lumMod val="75000"/>
                  </a:schemeClr>
                </a:solidFill>
                <a:latin typeface="Calibri" pitchFamily="34" charset="0"/>
              </a:rPr>
              <a:t>ofstream</a:t>
            </a:r>
            <a:r>
              <a:rPr lang="es-VE" sz="2400" b="1" dirty="0" smtClean="0">
                <a:solidFill>
                  <a:schemeClr val="accent1">
                    <a:lumMod val="75000"/>
                  </a:schemeClr>
                </a:solidFill>
                <a:latin typeface="Calibri" pitchFamily="34" charset="0"/>
              </a:rPr>
              <a:t> </a:t>
            </a:r>
            <a:r>
              <a:rPr lang="es-VE" sz="2400" b="1" dirty="0" err="1" smtClean="0">
                <a:solidFill>
                  <a:schemeClr val="accent1">
                    <a:lumMod val="75000"/>
                  </a:schemeClr>
                </a:solidFill>
                <a:latin typeface="Calibri" pitchFamily="34" charset="0"/>
              </a:rPr>
              <a:t>outArchivo</a:t>
            </a:r>
            <a:r>
              <a:rPr lang="es-VE" sz="2400" b="1" dirty="0" smtClean="0">
                <a:solidFill>
                  <a:schemeClr val="accent1">
                    <a:lumMod val="75000"/>
                  </a:schemeClr>
                </a:solidFill>
                <a:latin typeface="Calibri" pitchFamily="34" charset="0"/>
              </a:rPr>
              <a:t>;</a:t>
            </a:r>
          </a:p>
          <a:p>
            <a:pPr>
              <a:spcBef>
                <a:spcPct val="50000"/>
              </a:spcBef>
              <a:defRPr/>
            </a:pPr>
            <a:r>
              <a:rPr lang="es-VE" sz="2400" dirty="0" smtClean="0">
                <a:latin typeface="Calibri" pitchFamily="34" charset="0"/>
              </a:rPr>
              <a:t>Se utiliza un método de la clase llamado open y tiene el siguiente formato:</a:t>
            </a:r>
          </a:p>
          <a:p>
            <a:pPr>
              <a:spcBef>
                <a:spcPct val="50000"/>
              </a:spcBef>
              <a:defRPr/>
            </a:pPr>
            <a:r>
              <a:rPr lang="es-VE" sz="2400" b="1" dirty="0" smtClean="0">
                <a:solidFill>
                  <a:schemeClr val="accent1">
                    <a:lumMod val="75000"/>
                  </a:schemeClr>
                </a:solidFill>
                <a:latin typeface="Calibri" pitchFamily="34" charset="0"/>
              </a:rPr>
              <a:t>open(</a:t>
            </a:r>
            <a:r>
              <a:rPr lang="es-VE" sz="2400" b="1" dirty="0" err="1" smtClean="0">
                <a:solidFill>
                  <a:schemeClr val="accent1">
                    <a:lumMod val="75000"/>
                  </a:schemeClr>
                </a:solidFill>
                <a:latin typeface="Calibri" pitchFamily="34" charset="0"/>
              </a:rPr>
              <a:t>char</a:t>
            </a:r>
            <a:r>
              <a:rPr lang="es-VE" sz="2400" b="1" dirty="0" smtClean="0">
                <a:solidFill>
                  <a:schemeClr val="accent1">
                    <a:lumMod val="75000"/>
                  </a:schemeClr>
                </a:solidFill>
                <a:latin typeface="Calibri" pitchFamily="34" charset="0"/>
              </a:rPr>
              <a:t> *nombre, </a:t>
            </a:r>
            <a:r>
              <a:rPr lang="es-VE" sz="2400" b="1" dirty="0" err="1" smtClean="0">
                <a:solidFill>
                  <a:schemeClr val="accent1">
                    <a:lumMod val="75000"/>
                  </a:schemeClr>
                </a:solidFill>
                <a:latin typeface="Calibri" pitchFamily="34" charset="0"/>
              </a:rPr>
              <a:t>int</a:t>
            </a:r>
            <a:r>
              <a:rPr lang="es-VE" sz="2400" b="1" dirty="0" smtClean="0">
                <a:solidFill>
                  <a:schemeClr val="accent1">
                    <a:lumMod val="75000"/>
                  </a:schemeClr>
                </a:solidFill>
                <a:latin typeface="Calibri" pitchFamily="34" charset="0"/>
              </a:rPr>
              <a:t> modo) </a:t>
            </a:r>
            <a:r>
              <a:rPr lang="es-VE" sz="2400" dirty="0" smtClean="0">
                <a:latin typeface="Calibri" pitchFamily="34" charset="0"/>
              </a:rPr>
              <a:t>    </a:t>
            </a:r>
          </a:p>
          <a:p>
            <a:pPr>
              <a:spcBef>
                <a:spcPct val="50000"/>
              </a:spcBef>
              <a:defRPr/>
            </a:pPr>
            <a:r>
              <a:rPr lang="es-VE" sz="2400" dirty="0" smtClean="0">
                <a:latin typeface="Calibri" pitchFamily="34" charset="0"/>
              </a:rPr>
              <a:t>Donde:</a:t>
            </a:r>
          </a:p>
          <a:p>
            <a:pPr>
              <a:spcBef>
                <a:spcPct val="50000"/>
              </a:spcBef>
              <a:defRPr/>
            </a:pPr>
            <a:r>
              <a:rPr lang="es-VE" sz="2000" dirty="0" smtClean="0">
                <a:latin typeface="Calibri" pitchFamily="34" charset="0"/>
              </a:rPr>
              <a:t>nombre es el nombre del archivo que se desea abrir.</a:t>
            </a:r>
          </a:p>
          <a:p>
            <a:pPr>
              <a:spcBef>
                <a:spcPct val="50000"/>
              </a:spcBef>
              <a:defRPr/>
            </a:pPr>
            <a:r>
              <a:rPr lang="es-VE" sz="2000" dirty="0" smtClean="0">
                <a:latin typeface="Calibri" pitchFamily="34" charset="0"/>
              </a:rPr>
              <a:t>modo es la forma de acceso que puede ser </a:t>
            </a:r>
            <a:r>
              <a:rPr lang="es-VE" sz="2000" dirty="0" err="1" smtClean="0">
                <a:latin typeface="Calibri" pitchFamily="34" charset="0"/>
              </a:rPr>
              <a:t>ios</a:t>
            </a:r>
            <a:r>
              <a:rPr lang="es-VE" sz="2000" dirty="0" smtClean="0">
                <a:latin typeface="Calibri" pitchFamily="34" charset="0"/>
              </a:rPr>
              <a:t>::in, </a:t>
            </a:r>
            <a:r>
              <a:rPr lang="es-VE" sz="2000" dirty="0" err="1" smtClean="0">
                <a:latin typeface="Calibri" pitchFamily="34" charset="0"/>
              </a:rPr>
              <a:t>ios</a:t>
            </a:r>
            <a:r>
              <a:rPr lang="es-VE" sz="2000" dirty="0" smtClean="0">
                <a:latin typeface="Calibri" pitchFamily="34" charset="0"/>
              </a:rPr>
              <a:t>::</a:t>
            </a:r>
            <a:r>
              <a:rPr lang="es-VE" sz="2000" dirty="0" err="1" smtClean="0">
                <a:latin typeface="Calibri" pitchFamily="34" charset="0"/>
              </a:rPr>
              <a:t>app</a:t>
            </a:r>
            <a:r>
              <a:rPr lang="es-VE" sz="2000" dirty="0" smtClean="0">
                <a:latin typeface="Calibri" pitchFamily="34" charset="0"/>
              </a:rPr>
              <a:t> ó </a:t>
            </a:r>
            <a:r>
              <a:rPr lang="es-VE" sz="2000" dirty="0" err="1" smtClean="0">
                <a:latin typeface="Calibri" pitchFamily="34" charset="0"/>
              </a:rPr>
              <a:t>ios</a:t>
            </a:r>
            <a:r>
              <a:rPr lang="es-VE" sz="2000" dirty="0" smtClean="0">
                <a:latin typeface="Calibri" pitchFamily="34" charset="0"/>
              </a:rPr>
              <a:t>::</a:t>
            </a:r>
            <a:r>
              <a:rPr lang="es-VE" sz="2000" dirty="0" err="1" smtClean="0">
                <a:latin typeface="Calibri" pitchFamily="34" charset="0"/>
              </a:rPr>
              <a:t>out</a:t>
            </a:r>
            <a:r>
              <a:rPr lang="es-VE" sz="2000" dirty="0" smtClean="0">
                <a:latin typeface="Calibri" pitchFamily="34" charset="0"/>
              </a:rPr>
              <a:t> y por defecto es </a:t>
            </a:r>
            <a:r>
              <a:rPr lang="es-VE" sz="2000" dirty="0" err="1" smtClean="0">
                <a:latin typeface="Calibri" pitchFamily="34" charset="0"/>
              </a:rPr>
              <a:t>ios</a:t>
            </a:r>
            <a:r>
              <a:rPr lang="es-VE" sz="2000" dirty="0" smtClean="0">
                <a:latin typeface="Calibri" pitchFamily="34" charset="0"/>
              </a:rPr>
              <a:t>::</a:t>
            </a:r>
            <a:r>
              <a:rPr lang="es-VE" sz="2000" dirty="0" err="1" smtClean="0">
                <a:latin typeface="Calibri" pitchFamily="34" charset="0"/>
              </a:rPr>
              <a:t>out</a:t>
            </a:r>
            <a:endParaRPr lang="es-VE" sz="2000" dirty="0" smtClean="0">
              <a:latin typeface="Calibri" pitchFamily="34" charset="0"/>
            </a:endParaRPr>
          </a:p>
        </p:txBody>
      </p:sp>
      <p:sp>
        <p:nvSpPr>
          <p:cNvPr id="17"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a:t>
            </a:r>
            <a:endParaRPr lang="es-ES" dirty="0"/>
          </a:p>
        </p:txBody>
      </p:sp>
      <p:sp>
        <p:nvSpPr>
          <p:cNvPr id="18"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6" name="Text Box 10"/>
          <p:cNvSpPr txBox="1">
            <a:spLocks noChangeArrowheads="1"/>
          </p:cNvSpPr>
          <p:nvPr/>
        </p:nvSpPr>
        <p:spPr bwMode="auto">
          <a:xfrm>
            <a:off x="1331640" y="1628800"/>
            <a:ext cx="7560840" cy="2677656"/>
          </a:xfrm>
          <a:prstGeom prst="rect">
            <a:avLst/>
          </a:prstGeom>
          <a:noFill/>
          <a:ln w="9525">
            <a:noFill/>
            <a:miter lim="800000"/>
            <a:headEnd/>
            <a:tailEnd/>
          </a:ln>
          <a:effectLst/>
        </p:spPr>
        <p:txBody>
          <a:bodyPr wrap="square">
            <a:spAutoFit/>
          </a:bodyPr>
          <a:lstStyle/>
          <a:p>
            <a:pPr>
              <a:spcBef>
                <a:spcPct val="50000"/>
              </a:spcBef>
              <a:defRPr/>
            </a:pPr>
            <a:r>
              <a:rPr lang="es-VE" sz="2400" b="1" dirty="0" smtClean="0">
                <a:effectLst>
                  <a:outerShdw blurRad="38100" dist="38100" dir="2700000" algn="tl">
                    <a:srgbClr val="FFFFFF"/>
                  </a:outerShdw>
                </a:effectLst>
                <a:latin typeface="Calibri" pitchFamily="34" charset="0"/>
              </a:rPr>
              <a:t>Paso 1: </a:t>
            </a:r>
            <a:r>
              <a:rPr lang="es-VE" sz="2400" dirty="0" smtClean="0">
                <a:effectLst>
                  <a:outerShdw blurRad="38100" dist="38100" dir="2700000" algn="tl">
                    <a:srgbClr val="FFFFFF"/>
                  </a:outerShdw>
                </a:effectLst>
                <a:latin typeface="Calibri" pitchFamily="34" charset="0"/>
              </a:rPr>
              <a:t>Abrir archivo</a:t>
            </a:r>
          </a:p>
          <a:p>
            <a:pPr>
              <a:spcBef>
                <a:spcPct val="50000"/>
              </a:spcBef>
              <a:defRPr/>
            </a:pPr>
            <a:r>
              <a:rPr lang="es-VE" sz="2400" dirty="0" smtClean="0">
                <a:effectLst>
                  <a:outerShdw blurRad="38100" dist="38100" dir="2700000" algn="tl">
                    <a:srgbClr val="FFFFFF"/>
                  </a:outerShdw>
                </a:effectLst>
                <a:latin typeface="Calibri" pitchFamily="34" charset="0"/>
              </a:rPr>
              <a:t>Ejemplo:</a:t>
            </a:r>
          </a:p>
          <a:p>
            <a:pPr>
              <a:spcBef>
                <a:spcPct val="50000"/>
              </a:spcBef>
              <a:defRPr/>
            </a:pPr>
            <a:r>
              <a:rPr lang="es-VE" sz="2400" dirty="0" smtClean="0">
                <a:effectLst>
                  <a:outerShdw blurRad="38100" dist="38100" dir="2700000" algn="tl">
                    <a:srgbClr val="FFFFFF"/>
                  </a:outerShdw>
                </a:effectLst>
                <a:latin typeface="Calibri" pitchFamily="34" charset="0"/>
              </a:rPr>
              <a:t>	</a:t>
            </a:r>
            <a:r>
              <a:rPr lang="es-VE" sz="2400" dirty="0" err="1" smtClean="0">
                <a:effectLst>
                  <a:outerShdw blurRad="38100" dist="38100" dir="2700000" algn="tl">
                    <a:srgbClr val="FFFFFF"/>
                  </a:outerShdw>
                </a:effectLst>
                <a:latin typeface="Calibri" pitchFamily="34" charset="0"/>
              </a:rPr>
              <a:t>ofstream</a:t>
            </a:r>
            <a:r>
              <a:rPr lang="es-VE" sz="2400" dirty="0" smtClean="0">
                <a:effectLst>
                  <a:outerShdw blurRad="38100" dist="38100" dir="2700000" algn="tl">
                    <a:srgbClr val="FFFFFF"/>
                  </a:outerShdw>
                </a:effectLst>
                <a:latin typeface="Calibri" pitchFamily="34" charset="0"/>
              </a:rPr>
              <a:t> </a:t>
            </a:r>
            <a:r>
              <a:rPr lang="es-VE" sz="2400" dirty="0" err="1" smtClean="0">
                <a:effectLst>
                  <a:outerShdw blurRad="38100" dist="38100" dir="2700000" algn="tl">
                    <a:srgbClr val="FFFFFF"/>
                  </a:outerShdw>
                </a:effectLst>
                <a:latin typeface="Calibri" pitchFamily="34" charset="0"/>
              </a:rPr>
              <a:t>out</a:t>
            </a:r>
            <a:r>
              <a:rPr lang="es-VE" sz="2400" dirty="0" smtClean="0">
                <a:effectLst>
                  <a:outerShdw blurRad="38100" dist="38100" dir="2700000" algn="tl">
                    <a:srgbClr val="FFFFFF"/>
                  </a:outerShdw>
                </a:effectLst>
                <a:latin typeface="Calibri" pitchFamily="34" charset="0"/>
              </a:rPr>
              <a:t>;</a:t>
            </a:r>
          </a:p>
          <a:p>
            <a:pPr>
              <a:spcBef>
                <a:spcPct val="50000"/>
              </a:spcBef>
              <a:defRPr/>
            </a:pPr>
            <a:r>
              <a:rPr lang="es-VE" sz="2400" dirty="0" smtClean="0">
                <a:effectLst>
                  <a:outerShdw blurRad="38100" dist="38100" dir="2700000" algn="tl">
                    <a:srgbClr val="FFFFFF"/>
                  </a:outerShdw>
                </a:effectLst>
                <a:latin typeface="Calibri" pitchFamily="34" charset="0"/>
              </a:rPr>
              <a:t>	</a:t>
            </a:r>
            <a:r>
              <a:rPr lang="es-VE" sz="2400" dirty="0" err="1" smtClean="0">
                <a:effectLst>
                  <a:outerShdw blurRad="38100" dist="38100" dir="2700000" algn="tl">
                    <a:srgbClr val="FFFFFF"/>
                  </a:outerShdw>
                </a:effectLst>
                <a:latin typeface="Calibri" pitchFamily="34" charset="0"/>
              </a:rPr>
              <a:t>out.open</a:t>
            </a:r>
            <a:r>
              <a:rPr lang="es-VE" sz="2400" dirty="0" smtClean="0">
                <a:effectLst>
                  <a:outerShdw blurRad="38100" dist="38100" dir="2700000" algn="tl">
                    <a:srgbClr val="FFFFFF"/>
                  </a:outerShdw>
                </a:effectLst>
                <a:latin typeface="Calibri" pitchFamily="34" charset="0"/>
              </a:rPr>
              <a:t>(“</a:t>
            </a:r>
            <a:r>
              <a:rPr lang="es-VE" sz="2400" dirty="0" err="1" smtClean="0">
                <a:effectLst>
                  <a:outerShdw blurRad="38100" dist="38100" dir="2700000" algn="tl">
                    <a:srgbClr val="FFFFFF"/>
                  </a:outerShdw>
                </a:effectLst>
                <a:latin typeface="Calibri" pitchFamily="34" charset="0"/>
              </a:rPr>
              <a:t>datos.txt”,ios</a:t>
            </a:r>
            <a:r>
              <a:rPr lang="es-VE" sz="2400" dirty="0" smtClean="0">
                <a:effectLst>
                  <a:outerShdw blurRad="38100" dist="38100" dir="2700000" algn="tl">
                    <a:srgbClr val="FFFFFF"/>
                  </a:outerShdw>
                </a:effectLst>
                <a:latin typeface="Calibri" pitchFamily="34" charset="0"/>
              </a:rPr>
              <a:t>::</a:t>
            </a:r>
            <a:r>
              <a:rPr lang="es-VE" sz="2400" dirty="0" err="1" smtClean="0">
                <a:effectLst>
                  <a:outerShdw blurRad="38100" dist="38100" dir="2700000" algn="tl">
                    <a:srgbClr val="FFFFFF"/>
                  </a:outerShdw>
                </a:effectLst>
                <a:latin typeface="Calibri" pitchFamily="34" charset="0"/>
              </a:rPr>
              <a:t>out</a:t>
            </a:r>
            <a:r>
              <a:rPr lang="es-VE" sz="2400" dirty="0" smtClean="0">
                <a:effectLst>
                  <a:outerShdw blurRad="38100" dist="38100" dir="2700000" algn="tl">
                    <a:srgbClr val="FFFFFF"/>
                  </a:outerShdw>
                </a:effectLst>
                <a:latin typeface="Calibri" pitchFamily="34" charset="0"/>
              </a:rPr>
              <a:t>);</a:t>
            </a:r>
          </a:p>
          <a:p>
            <a:pPr>
              <a:spcBef>
                <a:spcPct val="50000"/>
              </a:spcBef>
              <a:defRPr/>
            </a:pPr>
            <a:r>
              <a:rPr lang="es-VE" sz="2400" dirty="0" smtClean="0">
                <a:effectLst>
                  <a:outerShdw blurRad="38100" dist="38100" dir="2700000" algn="tl">
                    <a:srgbClr val="FFFFFF"/>
                  </a:outerShdw>
                </a:effectLst>
                <a:latin typeface="Calibri" pitchFamily="34" charset="0"/>
              </a:rPr>
              <a:t>	</a:t>
            </a:r>
            <a:r>
              <a:rPr lang="es-VE" sz="2400" dirty="0" err="1" smtClean="0">
                <a:effectLst>
                  <a:outerShdw blurRad="38100" dist="38100" dir="2700000" algn="tl">
                    <a:srgbClr val="FFFFFF"/>
                  </a:outerShdw>
                </a:effectLst>
                <a:latin typeface="Calibri" pitchFamily="34" charset="0"/>
              </a:rPr>
              <a:t>out.close</a:t>
            </a:r>
            <a:r>
              <a:rPr lang="es-VE" sz="2400" dirty="0" smtClean="0">
                <a:effectLst>
                  <a:outerShdw blurRad="38100" dist="38100" dir="2700000" algn="tl">
                    <a:srgbClr val="FFFFFF"/>
                  </a:outerShdw>
                </a:effectLst>
                <a:latin typeface="Calibri" pitchFamily="34" charset="0"/>
              </a:rPr>
              <a:t>();</a:t>
            </a:r>
          </a:p>
        </p:txBody>
      </p:sp>
      <p:sp>
        <p:nvSpPr>
          <p:cNvPr id="17"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a:t>
            </a:r>
            <a:endParaRPr lang="es-ES" dirty="0"/>
          </a:p>
        </p:txBody>
      </p:sp>
      <p:sp>
        <p:nvSpPr>
          <p:cNvPr id="18"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24" name="Text Box 20"/>
          <p:cNvSpPr txBox="1">
            <a:spLocks noChangeArrowheads="1"/>
          </p:cNvSpPr>
          <p:nvPr/>
        </p:nvSpPr>
        <p:spPr bwMode="auto">
          <a:xfrm>
            <a:off x="1447800" y="2590800"/>
            <a:ext cx="2057400" cy="400050"/>
          </a:xfrm>
          <a:prstGeom prst="rect">
            <a:avLst/>
          </a:prstGeom>
          <a:noFill/>
          <a:ln w="9525">
            <a:noFill/>
            <a:miter lim="800000"/>
            <a:headEnd/>
            <a:tailEnd/>
          </a:ln>
          <a:effectLst/>
        </p:spPr>
        <p:txBody>
          <a:bodyPr>
            <a:spAutoFit/>
          </a:bodyPr>
          <a:lstStyle/>
          <a:p>
            <a:pPr>
              <a:spcBef>
                <a:spcPct val="50000"/>
              </a:spcBef>
              <a:defRPr/>
            </a:pPr>
            <a:r>
              <a:rPr lang="es-VE" sz="2000" b="1" dirty="0" smtClean="0">
                <a:effectLst>
                  <a:outerShdw blurRad="38100" dist="38100" dir="2700000" algn="tl">
                    <a:srgbClr val="FFFFFF"/>
                  </a:outerShdw>
                </a:effectLst>
                <a:latin typeface="Calibri" pitchFamily="34" charset="0"/>
              </a:rPr>
              <a:t>ejemplo:</a:t>
            </a:r>
            <a:endParaRPr lang="es-ES" sz="2000" b="1" dirty="0">
              <a:effectLst>
                <a:outerShdw blurRad="38100" dist="38100" dir="2700000" algn="tl">
                  <a:srgbClr val="FFFFFF"/>
                </a:outerShdw>
              </a:effectLst>
              <a:latin typeface="Calibri" pitchFamily="34" charset="0"/>
            </a:endParaRPr>
          </a:p>
        </p:txBody>
      </p:sp>
      <p:sp>
        <p:nvSpPr>
          <p:cNvPr id="610325" name="Text Box 21"/>
          <p:cNvSpPr txBox="1">
            <a:spLocks noChangeArrowheads="1"/>
          </p:cNvSpPr>
          <p:nvPr/>
        </p:nvSpPr>
        <p:spPr bwMode="auto">
          <a:xfrm>
            <a:off x="1447800" y="2971800"/>
            <a:ext cx="7239000" cy="4108817"/>
          </a:xfrm>
          <a:prstGeom prst="rect">
            <a:avLst/>
          </a:prstGeom>
          <a:noFill/>
          <a:ln w="9525">
            <a:noFill/>
            <a:miter lim="800000"/>
            <a:headEnd/>
            <a:tailEnd/>
          </a:ln>
          <a:effectLst/>
        </p:spPr>
        <p:txBody>
          <a:bodyPr>
            <a:spAutoFit/>
          </a:bodyPr>
          <a:lstStyle/>
          <a:p>
            <a:pPr>
              <a:spcBef>
                <a:spcPct val="50000"/>
              </a:spcBef>
              <a:defRPr/>
            </a:pPr>
            <a:r>
              <a:rPr lang="es-VE" dirty="0" err="1" smtClean="0">
                <a:effectLst>
                  <a:outerShdw blurRad="38100" dist="38100" dir="2700000" algn="tl">
                    <a:srgbClr val="FFFFFF"/>
                  </a:outerShdw>
                </a:effectLst>
                <a:latin typeface="Calibri" pitchFamily="34" charset="0"/>
              </a:rPr>
              <a:t>ofstream</a:t>
            </a:r>
            <a:r>
              <a:rPr lang="es-VE" dirty="0" smtClean="0">
                <a:effectLst>
                  <a:outerShdw blurRad="38100" dist="38100" dir="2700000" algn="tl">
                    <a:srgbClr val="FFFFFF"/>
                  </a:outerShdw>
                </a:effectLst>
                <a:latin typeface="Calibri" pitchFamily="34" charset="0"/>
              </a:rPr>
              <a:t> </a:t>
            </a:r>
            <a:r>
              <a:rPr lang="es-VE" dirty="0" err="1" smtClean="0">
                <a:effectLst>
                  <a:outerShdw blurRad="38100" dist="38100" dir="2700000" algn="tl">
                    <a:srgbClr val="FFFFFF"/>
                  </a:outerShdw>
                </a:effectLst>
                <a:latin typeface="Calibri" pitchFamily="34" charset="0"/>
              </a:rPr>
              <a:t>outFile</a:t>
            </a:r>
            <a:r>
              <a:rPr lang="es-VE" dirty="0" smtClean="0">
                <a:effectLst>
                  <a:outerShdw blurRad="38100" dist="38100" dir="2700000" algn="tl">
                    <a:srgbClr val="FFFFFF"/>
                  </a:outerShdw>
                </a:effectLst>
                <a:latin typeface="Calibri" pitchFamily="34" charset="0"/>
              </a:rPr>
              <a:t>;</a:t>
            </a:r>
          </a:p>
          <a:p>
            <a:pPr>
              <a:spcBef>
                <a:spcPct val="50000"/>
              </a:spcBef>
              <a:defRPr/>
            </a:pPr>
            <a:r>
              <a:rPr lang="es-VE" dirty="0" err="1" smtClean="0">
                <a:effectLst>
                  <a:outerShdw blurRad="38100" dist="38100" dir="2700000" algn="tl">
                    <a:srgbClr val="FFFFFF"/>
                  </a:outerShdw>
                </a:effectLst>
                <a:latin typeface="Calibri" pitchFamily="34" charset="0"/>
              </a:rPr>
              <a:t>outFile.open</a:t>
            </a:r>
            <a:r>
              <a:rPr lang="es-VE" dirty="0" smtClean="0">
                <a:effectLst>
                  <a:outerShdw blurRad="38100" dist="38100" dir="2700000" algn="tl">
                    <a:srgbClr val="FFFFFF"/>
                  </a:outerShdw>
                </a:effectLst>
                <a:latin typeface="Calibri" pitchFamily="34" charset="0"/>
              </a:rPr>
              <a:t>(“DATOS.dat”);</a:t>
            </a:r>
          </a:p>
          <a:p>
            <a:pPr>
              <a:spcBef>
                <a:spcPct val="50000"/>
              </a:spcBef>
              <a:defRPr/>
            </a:pPr>
            <a:endParaRPr lang="es-VE" dirty="0" smtClean="0">
              <a:effectLst>
                <a:outerShdw blurRad="38100" dist="38100" dir="2700000" algn="tl">
                  <a:srgbClr val="FFFFFF"/>
                </a:outerShdw>
              </a:effectLst>
              <a:latin typeface="Calibri" pitchFamily="34" charset="0"/>
            </a:endParaRPr>
          </a:p>
          <a:p>
            <a:pPr>
              <a:spcBef>
                <a:spcPct val="50000"/>
              </a:spcBef>
              <a:defRPr/>
            </a:pPr>
            <a:r>
              <a:rPr lang="es-VE" dirty="0" err="1" smtClean="0">
                <a:effectLst>
                  <a:outerShdw blurRad="38100" dist="38100" dir="2700000" algn="tl">
                    <a:srgbClr val="FFFFFF"/>
                  </a:outerShdw>
                </a:effectLst>
                <a:latin typeface="Calibri" pitchFamily="34" charset="0"/>
              </a:rPr>
              <a:t>char</a:t>
            </a:r>
            <a:r>
              <a:rPr lang="es-VE" dirty="0" smtClean="0">
                <a:effectLst>
                  <a:outerShdw blurRad="38100" dist="38100" dir="2700000" algn="tl">
                    <a:srgbClr val="FFFFFF"/>
                  </a:outerShdw>
                </a:effectLst>
                <a:latin typeface="Calibri" pitchFamily="34" charset="0"/>
              </a:rPr>
              <a:t> *ruta=“C:\\agenda.txt”;</a:t>
            </a:r>
          </a:p>
          <a:p>
            <a:pPr>
              <a:spcBef>
                <a:spcPct val="50000"/>
              </a:spcBef>
              <a:defRPr/>
            </a:pPr>
            <a:r>
              <a:rPr lang="es-VE" dirty="0" err="1" smtClean="0">
                <a:effectLst>
                  <a:outerShdw blurRad="38100" dist="38100" dir="2700000" algn="tl">
                    <a:srgbClr val="FFFFFF"/>
                  </a:outerShdw>
                </a:effectLst>
                <a:latin typeface="Calibri" pitchFamily="34" charset="0"/>
              </a:rPr>
              <a:t>ofstream</a:t>
            </a:r>
            <a:r>
              <a:rPr lang="es-VE" dirty="0" smtClean="0">
                <a:effectLst>
                  <a:outerShdw blurRad="38100" dist="38100" dir="2700000" algn="tl">
                    <a:srgbClr val="FFFFFF"/>
                  </a:outerShdw>
                </a:effectLst>
                <a:latin typeface="Calibri" pitchFamily="34" charset="0"/>
              </a:rPr>
              <a:t> </a:t>
            </a:r>
            <a:r>
              <a:rPr lang="es-VE" dirty="0" err="1" smtClean="0">
                <a:effectLst>
                  <a:outerShdw blurRad="38100" dist="38100" dir="2700000" algn="tl">
                    <a:srgbClr val="FFFFFF"/>
                  </a:outerShdw>
                </a:effectLst>
                <a:latin typeface="Calibri" pitchFamily="34" charset="0"/>
              </a:rPr>
              <a:t>outFile</a:t>
            </a:r>
            <a:r>
              <a:rPr lang="es-VE" dirty="0" smtClean="0">
                <a:effectLst>
                  <a:outerShdw blurRad="38100" dist="38100" dir="2700000" algn="tl">
                    <a:srgbClr val="FFFFFF"/>
                  </a:outerShdw>
                </a:effectLst>
                <a:latin typeface="Calibri" pitchFamily="34" charset="0"/>
              </a:rPr>
              <a:t>;</a:t>
            </a:r>
          </a:p>
          <a:p>
            <a:pPr>
              <a:spcBef>
                <a:spcPct val="50000"/>
              </a:spcBef>
              <a:defRPr/>
            </a:pPr>
            <a:r>
              <a:rPr lang="es-VE" dirty="0" err="1" smtClean="0">
                <a:effectLst>
                  <a:outerShdw blurRad="38100" dist="38100" dir="2700000" algn="tl">
                    <a:srgbClr val="FFFFFF"/>
                  </a:outerShdw>
                </a:effectLst>
                <a:latin typeface="Calibri" pitchFamily="34" charset="0"/>
              </a:rPr>
              <a:t>outFile.open</a:t>
            </a:r>
            <a:r>
              <a:rPr lang="es-VE" dirty="0" smtClean="0">
                <a:effectLst>
                  <a:outerShdw blurRad="38100" dist="38100" dir="2700000" algn="tl">
                    <a:srgbClr val="FFFFFF"/>
                  </a:outerShdw>
                </a:effectLst>
                <a:latin typeface="Calibri" pitchFamily="34" charset="0"/>
              </a:rPr>
              <a:t>(ruta, </a:t>
            </a:r>
            <a:r>
              <a:rPr lang="es-VE" dirty="0" err="1" smtClean="0">
                <a:effectLst>
                  <a:outerShdw blurRad="38100" dist="38100" dir="2700000" algn="tl">
                    <a:srgbClr val="FFFFFF"/>
                  </a:outerShdw>
                </a:effectLst>
                <a:latin typeface="Calibri" pitchFamily="34" charset="0"/>
              </a:rPr>
              <a:t>ios</a:t>
            </a:r>
            <a:r>
              <a:rPr lang="es-VE" dirty="0" smtClean="0">
                <a:effectLst>
                  <a:outerShdw blurRad="38100" dist="38100" dir="2700000" algn="tl">
                    <a:srgbClr val="FFFFFF"/>
                  </a:outerShdw>
                </a:effectLst>
                <a:latin typeface="Calibri" pitchFamily="34" charset="0"/>
              </a:rPr>
              <a:t>::</a:t>
            </a:r>
            <a:r>
              <a:rPr lang="es-VE" dirty="0" err="1" smtClean="0">
                <a:effectLst>
                  <a:outerShdw blurRad="38100" dist="38100" dir="2700000" algn="tl">
                    <a:srgbClr val="FFFFFF"/>
                  </a:outerShdw>
                </a:effectLst>
                <a:latin typeface="Calibri" pitchFamily="34" charset="0"/>
              </a:rPr>
              <a:t>app</a:t>
            </a:r>
            <a:r>
              <a:rPr lang="es-VE" dirty="0" smtClean="0">
                <a:effectLst>
                  <a:outerShdw blurRad="38100" dist="38100" dir="2700000" algn="tl">
                    <a:srgbClr val="FFFFFF"/>
                  </a:outerShdw>
                </a:effectLst>
                <a:latin typeface="Calibri" pitchFamily="34" charset="0"/>
              </a:rPr>
              <a:t>);</a:t>
            </a:r>
          </a:p>
          <a:p>
            <a:pPr>
              <a:spcBef>
                <a:spcPct val="50000"/>
              </a:spcBef>
              <a:defRPr/>
            </a:pPr>
            <a:endParaRPr lang="es-VE" dirty="0" smtClean="0">
              <a:effectLst>
                <a:outerShdw blurRad="38100" dist="38100" dir="2700000" algn="tl">
                  <a:srgbClr val="FFFFFF"/>
                </a:outerShdw>
              </a:effectLst>
              <a:latin typeface="Calibri" pitchFamily="34" charset="0"/>
            </a:endParaRPr>
          </a:p>
          <a:p>
            <a:pPr>
              <a:spcBef>
                <a:spcPct val="50000"/>
              </a:spcBef>
              <a:defRPr/>
            </a:pPr>
            <a:r>
              <a:rPr lang="es-VE" dirty="0" err="1" smtClean="0">
                <a:effectLst>
                  <a:outerShdw blurRad="38100" dist="38100" dir="2700000" algn="tl">
                    <a:srgbClr val="FFFFFF"/>
                  </a:outerShdw>
                </a:effectLst>
                <a:latin typeface="Calibri" pitchFamily="34" charset="0"/>
              </a:rPr>
              <a:t>ofstream</a:t>
            </a:r>
            <a:r>
              <a:rPr lang="es-VE" dirty="0" smtClean="0">
                <a:effectLst>
                  <a:outerShdw blurRad="38100" dist="38100" dir="2700000" algn="tl">
                    <a:srgbClr val="FFFFFF"/>
                  </a:outerShdw>
                </a:effectLst>
                <a:latin typeface="Calibri" pitchFamily="34" charset="0"/>
              </a:rPr>
              <a:t> </a:t>
            </a:r>
            <a:r>
              <a:rPr lang="es-VE" dirty="0" err="1" smtClean="0">
                <a:effectLst>
                  <a:outerShdw blurRad="38100" dist="38100" dir="2700000" algn="tl">
                    <a:srgbClr val="FFFFFF"/>
                  </a:outerShdw>
                </a:effectLst>
                <a:latin typeface="Calibri" pitchFamily="34" charset="0"/>
              </a:rPr>
              <a:t>outFile</a:t>
            </a:r>
            <a:r>
              <a:rPr lang="es-VE" dirty="0" smtClean="0">
                <a:effectLst>
                  <a:outerShdw blurRad="38100" dist="38100" dir="2700000" algn="tl">
                    <a:srgbClr val="FFFFFF"/>
                  </a:outerShdw>
                </a:effectLst>
                <a:latin typeface="Calibri" pitchFamily="34" charset="0"/>
              </a:rPr>
              <a:t>;</a:t>
            </a:r>
          </a:p>
          <a:p>
            <a:pPr>
              <a:spcBef>
                <a:spcPct val="50000"/>
              </a:spcBef>
              <a:defRPr/>
            </a:pPr>
            <a:r>
              <a:rPr lang="es-VE" dirty="0" err="1" smtClean="0">
                <a:effectLst>
                  <a:outerShdw blurRad="38100" dist="38100" dir="2700000" algn="tl">
                    <a:srgbClr val="FFFFFF"/>
                  </a:outerShdw>
                </a:effectLst>
                <a:latin typeface="Calibri" pitchFamily="34" charset="0"/>
              </a:rPr>
              <a:t>outFile.open</a:t>
            </a:r>
            <a:r>
              <a:rPr lang="es-VE" dirty="0" smtClean="0">
                <a:effectLst>
                  <a:outerShdw blurRad="38100" dist="38100" dir="2700000" algn="tl">
                    <a:srgbClr val="FFFFFF"/>
                  </a:outerShdw>
                </a:effectLst>
                <a:latin typeface="Calibri" pitchFamily="34" charset="0"/>
              </a:rPr>
              <a:t>(“C:\\</a:t>
            </a:r>
            <a:r>
              <a:rPr lang="es-VE" dirty="0" err="1" smtClean="0">
                <a:effectLst>
                  <a:outerShdw blurRad="38100" dist="38100" dir="2700000" algn="tl">
                    <a:srgbClr val="FFFFFF"/>
                  </a:outerShdw>
                </a:effectLst>
                <a:latin typeface="Calibri" pitchFamily="34" charset="0"/>
              </a:rPr>
              <a:t>txt</a:t>
            </a:r>
            <a:r>
              <a:rPr lang="es-VE" dirty="0" smtClean="0">
                <a:effectLst>
                  <a:outerShdw blurRad="38100" dist="38100" dir="2700000" algn="tl">
                    <a:srgbClr val="FFFFFF"/>
                  </a:outerShdw>
                </a:effectLst>
                <a:latin typeface="Calibri" pitchFamily="34" charset="0"/>
              </a:rPr>
              <a:t>\\</a:t>
            </a:r>
            <a:r>
              <a:rPr lang="es-VE" dirty="0" err="1" smtClean="0">
                <a:effectLst>
                  <a:outerShdw blurRad="38100" dist="38100" dir="2700000" algn="tl">
                    <a:srgbClr val="FFFFFF"/>
                  </a:outerShdw>
                </a:effectLst>
                <a:latin typeface="Calibri" pitchFamily="34" charset="0"/>
              </a:rPr>
              <a:t>salida.out”,ios</a:t>
            </a:r>
            <a:r>
              <a:rPr lang="es-VE" dirty="0" smtClean="0">
                <a:effectLst>
                  <a:outerShdw blurRad="38100" dist="38100" dir="2700000" algn="tl">
                    <a:srgbClr val="FFFFFF"/>
                  </a:outerShdw>
                </a:effectLst>
                <a:latin typeface="Calibri" pitchFamily="34" charset="0"/>
              </a:rPr>
              <a:t>::</a:t>
            </a:r>
            <a:r>
              <a:rPr lang="es-VE" dirty="0" err="1" smtClean="0">
                <a:effectLst>
                  <a:outerShdw blurRad="38100" dist="38100" dir="2700000" algn="tl">
                    <a:srgbClr val="FFFFFF"/>
                  </a:outerShdw>
                </a:effectLst>
                <a:latin typeface="Calibri" pitchFamily="34" charset="0"/>
              </a:rPr>
              <a:t>out</a:t>
            </a:r>
            <a:r>
              <a:rPr lang="es-VE" dirty="0" smtClean="0">
                <a:effectLst>
                  <a:outerShdw blurRad="38100" dist="38100" dir="2700000" algn="tl">
                    <a:srgbClr val="FFFFFF"/>
                  </a:outerShdw>
                </a:effectLst>
                <a:latin typeface="Calibri" pitchFamily="34" charset="0"/>
              </a:rPr>
              <a:t>);</a:t>
            </a:r>
          </a:p>
          <a:p>
            <a:pPr>
              <a:spcBef>
                <a:spcPct val="50000"/>
              </a:spcBef>
              <a:defRPr/>
            </a:pPr>
            <a:endParaRPr lang="es-VE" b="1" dirty="0">
              <a:solidFill>
                <a:schemeClr val="accent1">
                  <a:lumMod val="75000"/>
                </a:schemeClr>
              </a:solidFill>
              <a:effectLst>
                <a:outerShdw blurRad="38100" dist="38100" dir="2700000" algn="tl">
                  <a:srgbClr val="FFFFFF"/>
                </a:outerShdw>
              </a:effectLst>
              <a:latin typeface="Calibri" pitchFamily="34" charset="0"/>
            </a:endParaRPr>
          </a:p>
        </p:txBody>
      </p:sp>
      <p:sp>
        <p:nvSpPr>
          <p:cNvPr id="12"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 - Apertura</a:t>
            </a:r>
            <a:endParaRPr lang="es-ES" dirty="0"/>
          </a:p>
        </p:txBody>
      </p:sp>
      <p:sp>
        <p:nvSpPr>
          <p:cNvPr id="13"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
        <p:nvSpPr>
          <p:cNvPr id="15" name="14 Llamada rectangular redondeada"/>
          <p:cNvSpPr/>
          <p:nvPr/>
        </p:nvSpPr>
        <p:spPr>
          <a:xfrm>
            <a:off x="6172200" y="1524000"/>
            <a:ext cx="2743200" cy="1066800"/>
          </a:xfrm>
          <a:prstGeom prst="wedgeRoundRectCallout">
            <a:avLst>
              <a:gd name="adj1" fmla="val -119529"/>
              <a:gd name="adj2" fmla="val 100461"/>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VE" sz="1600" dirty="0" smtClean="0"/>
              <a:t>Crear un archivo llamado </a:t>
            </a:r>
            <a:r>
              <a:rPr lang="es-VE" sz="1600" dirty="0" smtClean="0">
                <a:solidFill>
                  <a:srgbClr val="0000FF"/>
                </a:solidFill>
              </a:rPr>
              <a:t>datos.dat</a:t>
            </a:r>
            <a:r>
              <a:rPr lang="es-VE" sz="1600" dirty="0" smtClean="0"/>
              <a:t> que se encuentra en el mismo directorio donde está el programa </a:t>
            </a:r>
            <a:endParaRPr lang="es-VE" sz="1600" dirty="0"/>
          </a:p>
        </p:txBody>
      </p:sp>
      <p:sp>
        <p:nvSpPr>
          <p:cNvPr id="16" name="15 Llamada rectangular redondeada"/>
          <p:cNvSpPr/>
          <p:nvPr/>
        </p:nvSpPr>
        <p:spPr>
          <a:xfrm>
            <a:off x="6781800" y="3514328"/>
            <a:ext cx="2133600" cy="1066800"/>
          </a:xfrm>
          <a:prstGeom prst="wedgeRoundRectCallout">
            <a:avLst>
              <a:gd name="adj1" fmla="val -143809"/>
              <a:gd name="adj2" fmla="val 4608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VE" sz="1600" dirty="0" smtClean="0"/>
              <a:t>Abre un archivo llamado </a:t>
            </a:r>
            <a:r>
              <a:rPr lang="es-VE" sz="1600" dirty="0" smtClean="0">
                <a:solidFill>
                  <a:srgbClr val="0000FF"/>
                </a:solidFill>
              </a:rPr>
              <a:t>agenda.txt</a:t>
            </a:r>
            <a:r>
              <a:rPr lang="es-VE" sz="1600" dirty="0" smtClean="0"/>
              <a:t> que se encuentra en la raíz del disco C</a:t>
            </a:r>
            <a:endParaRPr lang="es-VE" sz="1600" dirty="0"/>
          </a:p>
        </p:txBody>
      </p:sp>
      <p:sp>
        <p:nvSpPr>
          <p:cNvPr id="17" name="16 Llamada rectangular redondeada"/>
          <p:cNvSpPr/>
          <p:nvPr/>
        </p:nvSpPr>
        <p:spPr>
          <a:xfrm>
            <a:off x="6324600" y="5486400"/>
            <a:ext cx="2514600" cy="1143000"/>
          </a:xfrm>
          <a:prstGeom prst="wedgeRoundRectCallout">
            <a:avLst>
              <a:gd name="adj1" fmla="val -135493"/>
              <a:gd name="adj2" fmla="val 7717"/>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VE" sz="1600" dirty="0" smtClean="0"/>
              <a:t>Crea un archivo llamado </a:t>
            </a:r>
            <a:r>
              <a:rPr lang="es-VE" sz="1600" dirty="0" smtClean="0">
                <a:solidFill>
                  <a:srgbClr val="0000FF"/>
                </a:solidFill>
              </a:rPr>
              <a:t>salida.out </a:t>
            </a:r>
            <a:r>
              <a:rPr lang="es-VE" sz="1600" dirty="0" smtClean="0"/>
              <a:t>que se encuentra en el directorio </a:t>
            </a:r>
            <a:r>
              <a:rPr lang="es-VE" sz="1600" dirty="0" err="1" smtClean="0">
                <a:solidFill>
                  <a:srgbClr val="0000FF"/>
                </a:solidFill>
              </a:rPr>
              <a:t>txt</a:t>
            </a:r>
            <a:r>
              <a:rPr lang="es-VE" sz="1600" dirty="0" smtClean="0"/>
              <a:t> del disco C</a:t>
            </a:r>
            <a:endParaRPr lang="es-VE"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1" nodeType="clickEffect">
                                  <p:stCondLst>
                                    <p:cond delay="0"/>
                                  </p:stCondLst>
                                  <p:childTnLst>
                                    <p:animEffect transition="out" filter="box(in)">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childTnLst>
                          </p:cTn>
                        </p:par>
                        <p:par>
                          <p:cTn id="13" fill="hold">
                            <p:stCondLst>
                              <p:cond delay="500"/>
                            </p:stCondLst>
                            <p:childTnLst>
                              <p:par>
                                <p:cTn id="14" presetID="4" presetClass="entr" presetSubtype="16"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ox(in)">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xit" presetSubtype="16" fill="hold" grpId="1" nodeType="clickEffect">
                                  <p:stCondLst>
                                    <p:cond delay="0"/>
                                  </p:stCondLst>
                                  <p:childTnLst>
                                    <p:animEffect transition="out" filter="box(in)">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par>
                          <p:cTn id="22" fill="hold">
                            <p:stCondLst>
                              <p:cond delay="500"/>
                            </p:stCondLst>
                            <p:childTnLst>
                              <p:par>
                                <p:cTn id="23" presetID="4" presetClass="entr" presetSubtype="16"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ox(in)">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xit" presetSubtype="16" fill="hold" grpId="1" nodeType="clickEffect">
                                  <p:stCondLst>
                                    <p:cond delay="0"/>
                                  </p:stCondLst>
                                  <p:childTnLst>
                                    <p:animEffect transition="out" filter="box(in)">
                                      <p:cBhvr>
                                        <p:cTn id="29" dur="500"/>
                                        <p:tgtEl>
                                          <p:spTgt spid="17"/>
                                        </p:tgtEl>
                                      </p:cBhvr>
                                    </p:animEffect>
                                    <p:set>
                                      <p:cBhvr>
                                        <p:cTn id="30"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7"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 - Apertura</a:t>
            </a:r>
            <a:endParaRPr lang="es-ES" dirty="0"/>
          </a:p>
        </p:txBody>
      </p:sp>
      <p:sp>
        <p:nvSpPr>
          <p:cNvPr id="13"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pic>
        <p:nvPicPr>
          <p:cNvPr id="14" name="Picture 25"/>
          <p:cNvPicPr>
            <a:picLocks noChangeAspect="1" noChangeArrowheads="1"/>
          </p:cNvPicPr>
          <p:nvPr/>
        </p:nvPicPr>
        <p:blipFill>
          <a:blip r:embed="rId3" cstate="print"/>
          <a:srcRect/>
          <a:stretch>
            <a:fillRect/>
          </a:stretch>
        </p:blipFill>
        <p:spPr bwMode="auto">
          <a:xfrm>
            <a:off x="1619672" y="1844824"/>
            <a:ext cx="6336704" cy="3957545"/>
          </a:xfrm>
          <a:prstGeom prst="rect">
            <a:avLst/>
          </a:prstGeom>
          <a:noFill/>
          <a:ln w="12700" cap="sq">
            <a:noFill/>
            <a:miter lim="800000"/>
            <a:headEnd type="none" w="sm" len="sm"/>
            <a:tailEnd type="none" w="sm" len="sm"/>
          </a:ln>
          <a:effectLst/>
        </p:spPr>
      </p:pic>
      <p:sp>
        <p:nvSpPr>
          <p:cNvPr id="18" name="AutoShape 7"/>
          <p:cNvSpPr>
            <a:spLocks noChangeArrowheads="1"/>
          </p:cNvSpPr>
          <p:nvPr/>
        </p:nvSpPr>
        <p:spPr bwMode="auto">
          <a:xfrm>
            <a:off x="6987480" y="2636912"/>
            <a:ext cx="1828800" cy="304800"/>
          </a:xfrm>
          <a:prstGeom prst="wedgeRectCallout">
            <a:avLst>
              <a:gd name="adj1" fmla="val -237832"/>
              <a:gd name="adj2" fmla="val 254820"/>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eaLnBrk="1" hangingPunct="1"/>
            <a:r>
              <a:rPr lang="es-VE" sz="1400" dirty="0">
                <a:solidFill>
                  <a:srgbClr val="000066"/>
                </a:solidFill>
                <a:latin typeface="Arial" charset="0"/>
              </a:rPr>
              <a:t>Se crea el objeto</a:t>
            </a:r>
            <a:endParaRPr lang="es-ES" sz="1400" dirty="0">
              <a:solidFill>
                <a:srgbClr val="000066"/>
              </a:solidFill>
              <a:latin typeface="Arial" charset="0"/>
            </a:endParaRPr>
          </a:p>
        </p:txBody>
      </p:sp>
      <p:sp>
        <p:nvSpPr>
          <p:cNvPr id="19" name="AutoShape 8"/>
          <p:cNvSpPr>
            <a:spLocks noChangeArrowheads="1"/>
          </p:cNvSpPr>
          <p:nvPr/>
        </p:nvSpPr>
        <p:spPr bwMode="auto">
          <a:xfrm>
            <a:off x="6987480" y="3017912"/>
            <a:ext cx="1828800" cy="304800"/>
          </a:xfrm>
          <a:prstGeom prst="wedgeRectCallout">
            <a:avLst>
              <a:gd name="adj1" fmla="val -201715"/>
              <a:gd name="adj2" fmla="val 271092"/>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eaLnBrk="1" hangingPunct="1"/>
            <a:r>
              <a:rPr lang="es-VE" sz="1400" dirty="0">
                <a:solidFill>
                  <a:srgbClr val="000066"/>
                </a:solidFill>
                <a:latin typeface="Arial" charset="0"/>
              </a:rPr>
              <a:t>Se abre archivo</a:t>
            </a:r>
            <a:endParaRPr lang="es-ES" sz="1400" dirty="0">
              <a:solidFill>
                <a:srgbClr val="000066"/>
              </a:solidFill>
              <a:latin typeface="Arial" charset="0"/>
            </a:endParaRPr>
          </a:p>
        </p:txBody>
      </p:sp>
      <p:sp>
        <p:nvSpPr>
          <p:cNvPr id="20" name="AutoShape 9"/>
          <p:cNvSpPr>
            <a:spLocks noChangeArrowheads="1"/>
          </p:cNvSpPr>
          <p:nvPr/>
        </p:nvSpPr>
        <p:spPr bwMode="auto">
          <a:xfrm>
            <a:off x="6987480" y="3895328"/>
            <a:ext cx="1828800" cy="685800"/>
          </a:xfrm>
          <a:prstGeom prst="wedgeRectCallout">
            <a:avLst>
              <a:gd name="adj1" fmla="val -243803"/>
              <a:gd name="adj2" fmla="val 27131"/>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eaLnBrk="1" hangingPunct="1"/>
            <a:r>
              <a:rPr lang="es-VE" sz="1400" dirty="0">
                <a:solidFill>
                  <a:srgbClr val="000066"/>
                </a:solidFill>
                <a:latin typeface="Arial" charset="0"/>
              </a:rPr>
              <a:t>Se verifica si se pudo abrir correctamente</a:t>
            </a:r>
            <a:endParaRPr lang="es-ES" sz="1400" dirty="0">
              <a:solidFill>
                <a:srgbClr val="000066"/>
              </a:solidFill>
              <a:latin typeface="Arial" charset="0"/>
            </a:endParaRPr>
          </a:p>
        </p:txBody>
      </p:sp>
      <p:sp>
        <p:nvSpPr>
          <p:cNvPr id="21" name="AutoShape 9"/>
          <p:cNvSpPr>
            <a:spLocks noChangeArrowheads="1"/>
          </p:cNvSpPr>
          <p:nvPr/>
        </p:nvSpPr>
        <p:spPr bwMode="auto">
          <a:xfrm>
            <a:off x="7063680" y="4846712"/>
            <a:ext cx="1828800" cy="685800"/>
          </a:xfrm>
          <a:prstGeom prst="wedgeRectCallout">
            <a:avLst>
              <a:gd name="adj1" fmla="val -112117"/>
              <a:gd name="adj2" fmla="val -33067"/>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eaLnBrk="1" hangingPunct="1"/>
            <a:r>
              <a:rPr lang="es-VE" sz="1400" dirty="0" smtClean="0">
                <a:solidFill>
                  <a:srgbClr val="000066"/>
                </a:solidFill>
                <a:latin typeface="Arial" charset="0"/>
              </a:rPr>
              <a:t>Se escribe el código para leer o escribir al archivo</a:t>
            </a:r>
            <a:endParaRPr lang="es-ES" sz="1400" dirty="0">
              <a:solidFill>
                <a:srgbClr val="000066"/>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i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ox(in)">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ox(in)">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6" name="Text Box 10"/>
          <p:cNvSpPr txBox="1">
            <a:spLocks noChangeArrowheads="1"/>
          </p:cNvSpPr>
          <p:nvPr/>
        </p:nvSpPr>
        <p:spPr bwMode="auto">
          <a:xfrm>
            <a:off x="1331640" y="1628800"/>
            <a:ext cx="7560840" cy="4893647"/>
          </a:xfrm>
          <a:prstGeom prst="rect">
            <a:avLst/>
          </a:prstGeom>
          <a:noFill/>
          <a:ln w="9525">
            <a:noFill/>
            <a:miter lim="800000"/>
            <a:headEnd/>
            <a:tailEnd/>
          </a:ln>
          <a:effectLst/>
        </p:spPr>
        <p:txBody>
          <a:bodyPr wrap="square">
            <a:spAutoFit/>
          </a:bodyPr>
          <a:lstStyle/>
          <a:p>
            <a:pPr>
              <a:spcBef>
                <a:spcPct val="50000"/>
              </a:spcBef>
              <a:defRPr/>
            </a:pPr>
            <a:r>
              <a:rPr lang="es-VE" sz="2400" b="1" dirty="0" smtClean="0">
                <a:effectLst>
                  <a:outerShdw blurRad="38100" dist="38100" dir="2700000" algn="tl">
                    <a:srgbClr val="FFFFFF"/>
                  </a:outerShdw>
                </a:effectLst>
                <a:latin typeface="Calibri" pitchFamily="34" charset="0"/>
              </a:rPr>
              <a:t>Paso 2: </a:t>
            </a:r>
            <a:r>
              <a:rPr lang="es-VE" sz="2400" dirty="0" smtClean="0">
                <a:effectLst>
                  <a:outerShdw blurRad="38100" dist="38100" dir="2700000" algn="tl">
                    <a:srgbClr val="FFFFFF"/>
                  </a:outerShdw>
                </a:effectLst>
                <a:latin typeface="Calibri" pitchFamily="34" charset="0"/>
              </a:rPr>
              <a:t>Escribir en archivo</a:t>
            </a:r>
          </a:p>
          <a:p>
            <a:pPr>
              <a:spcBef>
                <a:spcPct val="50000"/>
              </a:spcBef>
              <a:defRPr/>
            </a:pPr>
            <a:r>
              <a:rPr lang="es-VE" sz="2400" dirty="0" smtClean="0">
                <a:effectLst>
                  <a:outerShdw blurRad="38100" dist="38100" dir="2700000" algn="tl">
                    <a:srgbClr val="FFFFFF"/>
                  </a:outerShdw>
                </a:effectLst>
                <a:latin typeface="Calibri" pitchFamily="34" charset="0"/>
              </a:rPr>
              <a:t>Si creamos un archivo, debemos escribir o leer datos del mismo. A un archivo se puede escribir caracteres, cadenas o números.</a:t>
            </a:r>
          </a:p>
          <a:p>
            <a:pPr>
              <a:spcBef>
                <a:spcPct val="50000"/>
              </a:spcBef>
              <a:defRPr/>
            </a:pPr>
            <a:endParaRPr lang="es-VE" sz="2400" dirty="0" smtClean="0">
              <a:effectLst>
                <a:outerShdw blurRad="38100" dist="38100" dir="2700000" algn="tl">
                  <a:srgbClr val="FFFFFF"/>
                </a:outerShdw>
              </a:effectLst>
              <a:latin typeface="Calibri" pitchFamily="34" charset="0"/>
            </a:endParaRPr>
          </a:p>
          <a:p>
            <a:pPr>
              <a:spcBef>
                <a:spcPct val="50000"/>
              </a:spcBef>
              <a:defRPr/>
            </a:pPr>
            <a:r>
              <a:rPr lang="es-VE" sz="2400" dirty="0" smtClean="0">
                <a:effectLst>
                  <a:outerShdw blurRad="38100" dist="38100" dir="2700000" algn="tl">
                    <a:srgbClr val="FFFFFF"/>
                  </a:outerShdw>
                </a:effectLst>
                <a:latin typeface="Calibri" pitchFamily="34" charset="0"/>
              </a:rPr>
              <a:t>1. Escritura de un único carácter: Para escribir un carácter utilizaremos el método </a:t>
            </a:r>
            <a:r>
              <a:rPr lang="es-VE" sz="2400" dirty="0" err="1" smtClean="0">
                <a:effectLst>
                  <a:outerShdw blurRad="38100" dist="38100" dir="2700000" algn="tl">
                    <a:srgbClr val="FFFFFF"/>
                  </a:outerShdw>
                </a:effectLst>
                <a:latin typeface="Calibri" pitchFamily="34" charset="0"/>
              </a:rPr>
              <a:t>put</a:t>
            </a:r>
            <a:r>
              <a:rPr lang="es-VE" sz="2400" dirty="0" smtClean="0">
                <a:effectLst>
                  <a:outerShdw blurRad="38100" dist="38100" dir="2700000" algn="tl">
                    <a:srgbClr val="FFFFFF"/>
                  </a:outerShdw>
                </a:effectLst>
                <a:latin typeface="Calibri" pitchFamily="34" charset="0"/>
              </a:rPr>
              <a:t>(</a:t>
            </a:r>
            <a:r>
              <a:rPr lang="es-VE" sz="2400" dirty="0" err="1" smtClean="0">
                <a:effectLst>
                  <a:outerShdw blurRad="38100" dist="38100" dir="2700000" algn="tl">
                    <a:srgbClr val="FFFFFF"/>
                  </a:outerShdw>
                </a:effectLst>
                <a:latin typeface="Calibri" pitchFamily="34" charset="0"/>
              </a:rPr>
              <a:t>char</a:t>
            </a:r>
            <a:r>
              <a:rPr lang="es-VE" sz="2400" dirty="0" smtClean="0">
                <a:effectLst>
                  <a:outerShdw blurRad="38100" dist="38100" dir="2700000" algn="tl">
                    <a:srgbClr val="FFFFFF"/>
                  </a:outerShdw>
                </a:effectLst>
                <a:latin typeface="Calibri" pitchFamily="34" charset="0"/>
              </a:rPr>
              <a:t>);</a:t>
            </a:r>
          </a:p>
          <a:p>
            <a:pPr>
              <a:spcBef>
                <a:spcPct val="50000"/>
              </a:spcBef>
              <a:defRPr/>
            </a:pPr>
            <a:r>
              <a:rPr lang="es-VE" sz="2400" dirty="0" smtClean="0">
                <a:effectLst>
                  <a:outerShdw blurRad="38100" dist="38100" dir="2700000" algn="tl">
                    <a:srgbClr val="FFFFFF"/>
                  </a:outerShdw>
                </a:effectLst>
                <a:latin typeface="Calibri" pitchFamily="34" charset="0"/>
              </a:rPr>
              <a:t>Ejemplo:  </a:t>
            </a:r>
          </a:p>
          <a:p>
            <a:pPr>
              <a:spcBef>
                <a:spcPct val="50000"/>
              </a:spcBef>
              <a:defRPr/>
            </a:pPr>
            <a:r>
              <a:rPr lang="es-VE" sz="2400" dirty="0" smtClean="0">
                <a:effectLst>
                  <a:outerShdw blurRad="38100" dist="38100" dir="2700000" algn="tl">
                    <a:srgbClr val="FFFFFF"/>
                  </a:outerShdw>
                </a:effectLst>
                <a:latin typeface="Calibri" pitchFamily="34" charset="0"/>
              </a:rPr>
              <a:t>	</a:t>
            </a:r>
            <a:r>
              <a:rPr lang="es-VE" sz="2400" dirty="0" err="1" smtClean="0">
                <a:effectLst>
                  <a:outerShdw blurRad="38100" dist="38100" dir="2700000" algn="tl">
                    <a:srgbClr val="FFFFFF"/>
                  </a:outerShdw>
                </a:effectLst>
                <a:latin typeface="Calibri" pitchFamily="34" charset="0"/>
              </a:rPr>
              <a:t>char</a:t>
            </a:r>
            <a:r>
              <a:rPr lang="es-VE" sz="2400" dirty="0" smtClean="0">
                <a:effectLst>
                  <a:outerShdw blurRad="38100" dist="38100" dir="2700000" algn="tl">
                    <a:srgbClr val="FFFFFF"/>
                  </a:outerShdw>
                </a:effectLst>
                <a:latin typeface="Calibri" pitchFamily="34" charset="0"/>
              </a:rPr>
              <a:t> letra=‘c’;</a:t>
            </a:r>
          </a:p>
          <a:p>
            <a:pPr>
              <a:spcBef>
                <a:spcPct val="50000"/>
              </a:spcBef>
              <a:defRPr/>
            </a:pPr>
            <a:r>
              <a:rPr lang="es-VE" sz="2400" dirty="0" smtClean="0">
                <a:effectLst>
                  <a:outerShdw blurRad="38100" dist="38100" dir="2700000" algn="tl">
                    <a:srgbClr val="FFFFFF"/>
                  </a:outerShdw>
                </a:effectLst>
                <a:latin typeface="Calibri" pitchFamily="34" charset="0"/>
              </a:rPr>
              <a:t>   	outFile.put(letra);</a:t>
            </a:r>
          </a:p>
        </p:txBody>
      </p:sp>
      <p:sp>
        <p:nvSpPr>
          <p:cNvPr id="17"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a:t>
            </a:r>
            <a:endParaRPr lang="es-ES" dirty="0"/>
          </a:p>
        </p:txBody>
      </p:sp>
      <p:sp>
        <p:nvSpPr>
          <p:cNvPr id="18"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 - Escritura</a:t>
            </a:r>
            <a:endParaRPr lang="es-ES" dirty="0"/>
          </a:p>
        </p:txBody>
      </p:sp>
      <p:sp>
        <p:nvSpPr>
          <p:cNvPr id="14"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graphicFrame>
        <p:nvGraphicFramePr>
          <p:cNvPr id="9" name="Object 11"/>
          <p:cNvGraphicFramePr>
            <a:graphicFrameLocks noChangeAspect="1"/>
          </p:cNvGraphicFramePr>
          <p:nvPr>
            <p:ph idx="1"/>
          </p:nvPr>
        </p:nvGraphicFramePr>
        <p:xfrm>
          <a:off x="1907704" y="1700808"/>
          <a:ext cx="5976664" cy="4265490"/>
        </p:xfrm>
        <a:graphic>
          <a:graphicData uri="http://schemas.openxmlformats.org/presentationml/2006/ole">
            <p:oleObj spid="_x0000_s1026" name="Image" r:id="rId4" imgW="7047619" imgH="5028571" progId="">
              <p:embed/>
            </p:oleObj>
          </a:graphicData>
        </a:graphic>
      </p:graphicFrame>
      <p:sp>
        <p:nvSpPr>
          <p:cNvPr id="10" name="AutoShape 7"/>
          <p:cNvSpPr>
            <a:spLocks noChangeArrowheads="1"/>
          </p:cNvSpPr>
          <p:nvPr/>
        </p:nvSpPr>
        <p:spPr bwMode="auto">
          <a:xfrm>
            <a:off x="6597179" y="2422353"/>
            <a:ext cx="2054268" cy="992681"/>
          </a:xfrm>
          <a:prstGeom prst="wedgeRectCallout">
            <a:avLst>
              <a:gd name="adj1" fmla="val -183155"/>
              <a:gd name="adj2" fmla="val 93835"/>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eaLnBrk="1" hangingPunct="1"/>
            <a:r>
              <a:rPr lang="es-VE" sz="1400" dirty="0">
                <a:solidFill>
                  <a:srgbClr val="000066"/>
                </a:solidFill>
                <a:latin typeface="Arial" charset="0"/>
              </a:rPr>
              <a:t>Se crea el objeto y se abre el archivo para escritura</a:t>
            </a:r>
            <a:endParaRPr lang="es-ES" sz="1400" dirty="0">
              <a:solidFill>
                <a:srgbClr val="000066"/>
              </a:solidFill>
              <a:latin typeface="Arial" charset="0"/>
            </a:endParaRPr>
          </a:p>
        </p:txBody>
      </p:sp>
      <p:sp>
        <p:nvSpPr>
          <p:cNvPr id="11" name="AutoShape 8"/>
          <p:cNvSpPr>
            <a:spLocks noChangeArrowheads="1"/>
          </p:cNvSpPr>
          <p:nvPr/>
        </p:nvSpPr>
        <p:spPr bwMode="auto">
          <a:xfrm>
            <a:off x="6368579" y="4738394"/>
            <a:ext cx="1555092" cy="730528"/>
          </a:xfrm>
          <a:prstGeom prst="wedgeRectCallout">
            <a:avLst>
              <a:gd name="adj1" fmla="val -196736"/>
              <a:gd name="adj2" fmla="val -60239"/>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eaLnBrk="1" hangingPunct="1"/>
            <a:r>
              <a:rPr lang="es-VE" sz="1400" dirty="0">
                <a:solidFill>
                  <a:srgbClr val="000066"/>
                </a:solidFill>
                <a:latin typeface="Arial" charset="0"/>
              </a:rPr>
              <a:t>Se escribe la </a:t>
            </a:r>
            <a:r>
              <a:rPr lang="es-VE" sz="1400" dirty="0" smtClean="0">
                <a:solidFill>
                  <a:srgbClr val="000066"/>
                </a:solidFill>
                <a:latin typeface="Arial" charset="0"/>
              </a:rPr>
              <a:t>letra al archivo</a:t>
            </a:r>
            <a:endParaRPr lang="es-ES" sz="1400" dirty="0">
              <a:solidFill>
                <a:srgbClr val="000066"/>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6" name="Text Box 10"/>
          <p:cNvSpPr txBox="1">
            <a:spLocks noChangeArrowheads="1"/>
          </p:cNvSpPr>
          <p:nvPr/>
        </p:nvSpPr>
        <p:spPr bwMode="auto">
          <a:xfrm>
            <a:off x="1331640" y="1628800"/>
            <a:ext cx="7560840" cy="1384995"/>
          </a:xfrm>
          <a:prstGeom prst="rect">
            <a:avLst/>
          </a:prstGeom>
          <a:noFill/>
          <a:ln w="9525">
            <a:noFill/>
            <a:miter lim="800000"/>
            <a:headEnd/>
            <a:tailEnd/>
          </a:ln>
          <a:effectLst/>
        </p:spPr>
        <p:txBody>
          <a:bodyPr wrap="square">
            <a:spAutoFit/>
          </a:bodyPr>
          <a:lstStyle/>
          <a:p>
            <a:pPr>
              <a:spcBef>
                <a:spcPct val="50000"/>
              </a:spcBef>
              <a:defRPr/>
            </a:pPr>
            <a:r>
              <a:rPr lang="es-VE" sz="2400" b="1" dirty="0" smtClean="0">
                <a:effectLst>
                  <a:outerShdw blurRad="38100" dist="38100" dir="2700000" algn="tl">
                    <a:srgbClr val="FFFFFF"/>
                  </a:outerShdw>
                </a:effectLst>
                <a:latin typeface="Calibri" pitchFamily="34" charset="0"/>
              </a:rPr>
              <a:t>Paso 2: </a:t>
            </a:r>
            <a:r>
              <a:rPr lang="es-VE" sz="2400" dirty="0" smtClean="0">
                <a:effectLst>
                  <a:outerShdw blurRad="38100" dist="38100" dir="2700000" algn="tl">
                    <a:srgbClr val="FFFFFF"/>
                  </a:outerShdw>
                </a:effectLst>
                <a:latin typeface="Calibri" pitchFamily="34" charset="0"/>
              </a:rPr>
              <a:t>Escribir en archivo</a:t>
            </a:r>
          </a:p>
          <a:p>
            <a:pPr>
              <a:spcBef>
                <a:spcPct val="50000"/>
              </a:spcBef>
              <a:defRPr/>
            </a:pPr>
            <a:r>
              <a:rPr lang="es-VE" sz="2400" dirty="0" smtClean="0">
                <a:effectLst>
                  <a:outerShdw blurRad="38100" dist="38100" dir="2700000" algn="tl">
                    <a:srgbClr val="FFFFFF"/>
                  </a:outerShdw>
                </a:effectLst>
                <a:latin typeface="Calibri" pitchFamily="34" charset="0"/>
              </a:rPr>
              <a:t>Para escribir cualquier otro tipo de dato se usan los operadores &lt;&lt; tal como si fuera un </a:t>
            </a:r>
            <a:r>
              <a:rPr lang="es-VE" sz="2400" dirty="0" err="1" smtClean="0">
                <a:effectLst>
                  <a:outerShdw blurRad="38100" dist="38100" dir="2700000" algn="tl">
                    <a:srgbClr val="FFFFFF"/>
                  </a:outerShdw>
                </a:effectLst>
                <a:latin typeface="Calibri" pitchFamily="34" charset="0"/>
              </a:rPr>
              <a:t>cout</a:t>
            </a:r>
            <a:endParaRPr lang="es-VE" sz="2400" dirty="0" smtClean="0">
              <a:effectLst>
                <a:outerShdw blurRad="38100" dist="38100" dir="2700000" algn="tl">
                  <a:srgbClr val="FFFFFF"/>
                </a:outerShdw>
              </a:effectLst>
              <a:latin typeface="Calibri" pitchFamily="34" charset="0"/>
            </a:endParaRPr>
          </a:p>
        </p:txBody>
      </p:sp>
      <p:sp>
        <p:nvSpPr>
          <p:cNvPr id="17"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a:t>
            </a:r>
            <a:endParaRPr lang="es-ES" dirty="0"/>
          </a:p>
        </p:txBody>
      </p:sp>
      <p:sp>
        <p:nvSpPr>
          <p:cNvPr id="18"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pic>
        <p:nvPicPr>
          <p:cNvPr id="5" name="Picture 2"/>
          <p:cNvPicPr>
            <a:picLocks noChangeAspect="1" noChangeArrowheads="1"/>
          </p:cNvPicPr>
          <p:nvPr/>
        </p:nvPicPr>
        <p:blipFill>
          <a:blip r:embed="rId3" cstate="print"/>
          <a:srcRect/>
          <a:stretch>
            <a:fillRect/>
          </a:stretch>
        </p:blipFill>
        <p:spPr bwMode="auto">
          <a:xfrm>
            <a:off x="1979712" y="3429000"/>
            <a:ext cx="6784225" cy="27363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7" name="Rectangle 3"/>
          <p:cNvSpPr>
            <a:spLocks noChangeArrowheads="1"/>
          </p:cNvSpPr>
          <p:nvPr/>
        </p:nvSpPr>
        <p:spPr bwMode="auto">
          <a:xfrm>
            <a:off x="1331640" y="1412776"/>
            <a:ext cx="7278960" cy="1569660"/>
          </a:xfrm>
          <a:prstGeom prst="rect">
            <a:avLst/>
          </a:prstGeom>
          <a:noFill/>
          <a:ln w="9525" algn="ctr">
            <a:noFill/>
            <a:miter lim="800000"/>
            <a:headEnd/>
            <a:tailEnd/>
          </a:ln>
          <a:effectLst/>
        </p:spPr>
        <p:txBody>
          <a:bodyPr wrap="square">
            <a:spAutoFit/>
          </a:bodyPr>
          <a:lstStyle/>
          <a:p>
            <a:pPr indent="355600">
              <a:lnSpc>
                <a:spcPct val="150000"/>
              </a:lnSpc>
              <a:buClr>
                <a:schemeClr val="accent1"/>
              </a:buClr>
              <a:buFont typeface="Arial" pitchFamily="34" charset="0"/>
              <a:buChar char="•"/>
            </a:pPr>
            <a:r>
              <a:rPr lang="es-VE" sz="3200" dirty="0" smtClean="0"/>
              <a:t>Archivos de texto </a:t>
            </a:r>
          </a:p>
          <a:p>
            <a:pPr indent="355600">
              <a:lnSpc>
                <a:spcPct val="150000"/>
              </a:lnSpc>
              <a:buClr>
                <a:schemeClr val="accent1"/>
              </a:buClr>
              <a:buFont typeface="Arial" pitchFamily="34" charset="0"/>
              <a:buChar char="•"/>
            </a:pPr>
            <a:r>
              <a:rPr lang="es-VE" sz="3200" dirty="0" smtClean="0"/>
              <a:t>Archivos Binarios</a:t>
            </a:r>
          </a:p>
        </p:txBody>
      </p:sp>
      <p:sp>
        <p:nvSpPr>
          <p:cNvPr id="4"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Clasificación de archivos</a:t>
            </a:r>
            <a:endParaRPr lang="es-ES" dirty="0"/>
          </a:p>
        </p:txBody>
      </p:sp>
      <p:sp>
        <p:nvSpPr>
          <p:cNvPr id="5"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 – Escritura de cadena</a:t>
            </a:r>
            <a:endParaRPr lang="es-ES" dirty="0"/>
          </a:p>
        </p:txBody>
      </p:sp>
      <p:sp>
        <p:nvSpPr>
          <p:cNvPr id="14"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graphicFrame>
        <p:nvGraphicFramePr>
          <p:cNvPr id="10" name="Object 10"/>
          <p:cNvGraphicFramePr>
            <a:graphicFrameLocks noChangeAspect="1"/>
          </p:cNvGraphicFramePr>
          <p:nvPr>
            <p:ph idx="1"/>
          </p:nvPr>
        </p:nvGraphicFramePr>
        <p:xfrm>
          <a:off x="1907704" y="1653487"/>
          <a:ext cx="5653434" cy="4079769"/>
        </p:xfrm>
        <a:graphic>
          <a:graphicData uri="http://schemas.openxmlformats.org/presentationml/2006/ole">
            <p:oleObj spid="_x0000_s2050" name="Image" r:id="rId4" imgW="7022222" imgH="5066667" progId="">
              <p:embed/>
            </p:oleObj>
          </a:graphicData>
        </a:graphic>
      </p:graphicFrame>
      <p:sp>
        <p:nvSpPr>
          <p:cNvPr id="11" name="AutoShape 6"/>
          <p:cNvSpPr>
            <a:spLocks noChangeArrowheads="1"/>
          </p:cNvSpPr>
          <p:nvPr/>
        </p:nvSpPr>
        <p:spPr bwMode="auto">
          <a:xfrm>
            <a:off x="7246465" y="3501008"/>
            <a:ext cx="1612867" cy="936104"/>
          </a:xfrm>
          <a:prstGeom prst="wedgeRectCallout">
            <a:avLst>
              <a:gd name="adj1" fmla="val -240529"/>
              <a:gd name="adj2" fmla="val -10213"/>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eaLnBrk="1" hangingPunct="1"/>
            <a:r>
              <a:rPr lang="es-VE" sz="1400" dirty="0">
                <a:solidFill>
                  <a:srgbClr val="000066"/>
                </a:solidFill>
                <a:latin typeface="Arial" charset="0"/>
              </a:rPr>
              <a:t>Se crea el objeto y se abre el archivo para escritura</a:t>
            </a:r>
            <a:endParaRPr lang="es-ES" sz="1400" dirty="0">
              <a:solidFill>
                <a:srgbClr val="000066"/>
              </a:solidFill>
              <a:latin typeface="Arial" charset="0"/>
            </a:endParaRPr>
          </a:p>
        </p:txBody>
      </p:sp>
      <p:sp>
        <p:nvSpPr>
          <p:cNvPr id="13" name="AutoShape 7"/>
          <p:cNvSpPr>
            <a:spLocks noChangeArrowheads="1"/>
          </p:cNvSpPr>
          <p:nvPr/>
        </p:nvSpPr>
        <p:spPr bwMode="auto">
          <a:xfrm>
            <a:off x="7059132" y="5013176"/>
            <a:ext cx="1612867" cy="648072"/>
          </a:xfrm>
          <a:prstGeom prst="wedgeRectCallout">
            <a:avLst>
              <a:gd name="adj1" fmla="val -220714"/>
              <a:gd name="adj2" fmla="val -60354"/>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eaLnBrk="1" hangingPunct="1"/>
            <a:r>
              <a:rPr lang="es-VE" sz="1400" dirty="0">
                <a:solidFill>
                  <a:srgbClr val="000066"/>
                </a:solidFill>
                <a:latin typeface="Arial" charset="0"/>
              </a:rPr>
              <a:t>Se escribe la cadena</a:t>
            </a:r>
            <a:endParaRPr lang="es-ES" sz="1400" dirty="0">
              <a:solidFill>
                <a:srgbClr val="000066"/>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 – Escritura</a:t>
            </a:r>
            <a:endParaRPr lang="es-ES" dirty="0"/>
          </a:p>
        </p:txBody>
      </p:sp>
      <p:sp>
        <p:nvSpPr>
          <p:cNvPr id="14"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graphicFrame>
        <p:nvGraphicFramePr>
          <p:cNvPr id="16" name="Object 12"/>
          <p:cNvGraphicFramePr>
            <a:graphicFrameLocks noChangeAspect="1"/>
          </p:cNvGraphicFramePr>
          <p:nvPr/>
        </p:nvGraphicFramePr>
        <p:xfrm>
          <a:off x="1688550" y="1700808"/>
          <a:ext cx="4785641" cy="4896544"/>
        </p:xfrm>
        <a:graphic>
          <a:graphicData uri="http://schemas.openxmlformats.org/presentationml/2006/ole">
            <p:oleObj spid="_x0000_s3075" name="Image" r:id="rId4" imgW="5993651" imgH="6133333" progId="">
              <p:embed/>
            </p:oleObj>
          </a:graphicData>
        </a:graphic>
      </p:graphicFrame>
      <p:sp>
        <p:nvSpPr>
          <p:cNvPr id="17" name="AutoShape 6"/>
          <p:cNvSpPr>
            <a:spLocks noChangeArrowheads="1"/>
          </p:cNvSpPr>
          <p:nvPr/>
        </p:nvSpPr>
        <p:spPr bwMode="auto">
          <a:xfrm>
            <a:off x="6372200" y="2780928"/>
            <a:ext cx="1828800" cy="762000"/>
          </a:xfrm>
          <a:prstGeom prst="wedgeRectCallout">
            <a:avLst>
              <a:gd name="adj1" fmla="val -169434"/>
              <a:gd name="adj2" fmla="val 119825"/>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eaLnBrk="1" hangingPunct="1"/>
            <a:r>
              <a:rPr lang="es-VE" sz="1400" dirty="0">
                <a:solidFill>
                  <a:srgbClr val="000066"/>
                </a:solidFill>
                <a:latin typeface="Arial" charset="0"/>
              </a:rPr>
              <a:t>Se crea el objeto y se abre el archivo para escritura</a:t>
            </a:r>
            <a:endParaRPr lang="es-ES" sz="1400" dirty="0">
              <a:solidFill>
                <a:srgbClr val="000066"/>
              </a:solidFill>
              <a:latin typeface="Arial" charset="0"/>
            </a:endParaRPr>
          </a:p>
        </p:txBody>
      </p:sp>
      <p:sp>
        <p:nvSpPr>
          <p:cNvPr id="18" name="AutoShape 7"/>
          <p:cNvSpPr>
            <a:spLocks noChangeArrowheads="1"/>
          </p:cNvSpPr>
          <p:nvPr/>
        </p:nvSpPr>
        <p:spPr bwMode="auto">
          <a:xfrm>
            <a:off x="7092280" y="5013176"/>
            <a:ext cx="1828800" cy="457200"/>
          </a:xfrm>
          <a:prstGeom prst="wedgeRectCallout">
            <a:avLst>
              <a:gd name="adj1" fmla="val -111806"/>
              <a:gd name="adj2" fmla="val -23766"/>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eaLnBrk="1" hangingPunct="1"/>
            <a:r>
              <a:rPr lang="es-VE" sz="1400" dirty="0">
                <a:solidFill>
                  <a:srgbClr val="000066"/>
                </a:solidFill>
                <a:latin typeface="Arial" charset="0"/>
              </a:rPr>
              <a:t>Se escriben los tipos de variables</a:t>
            </a:r>
            <a:endParaRPr lang="es-ES" sz="1400" dirty="0">
              <a:solidFill>
                <a:srgbClr val="000066"/>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i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ox(in)">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6" name="Text Box 10"/>
          <p:cNvSpPr txBox="1">
            <a:spLocks noChangeArrowheads="1"/>
          </p:cNvSpPr>
          <p:nvPr/>
        </p:nvSpPr>
        <p:spPr bwMode="auto">
          <a:xfrm>
            <a:off x="1331640" y="1628800"/>
            <a:ext cx="7560840" cy="4893647"/>
          </a:xfrm>
          <a:prstGeom prst="rect">
            <a:avLst/>
          </a:prstGeom>
          <a:noFill/>
          <a:ln w="9525">
            <a:noFill/>
            <a:miter lim="800000"/>
            <a:headEnd/>
            <a:tailEnd/>
          </a:ln>
          <a:effectLst/>
        </p:spPr>
        <p:txBody>
          <a:bodyPr wrap="square">
            <a:spAutoFit/>
          </a:bodyPr>
          <a:lstStyle/>
          <a:p>
            <a:pPr>
              <a:spcBef>
                <a:spcPct val="50000"/>
              </a:spcBef>
              <a:defRPr/>
            </a:pPr>
            <a:r>
              <a:rPr lang="es-VE" sz="2400" b="1" dirty="0" smtClean="0">
                <a:effectLst>
                  <a:outerShdw blurRad="38100" dist="38100" dir="2700000" algn="tl">
                    <a:srgbClr val="FFFFFF"/>
                  </a:outerShdw>
                </a:effectLst>
                <a:latin typeface="Calibri" pitchFamily="34" charset="0"/>
              </a:rPr>
              <a:t>Paso 3: </a:t>
            </a:r>
            <a:r>
              <a:rPr lang="es-VE" sz="2400" dirty="0" smtClean="0">
                <a:effectLst>
                  <a:outerShdw blurRad="38100" dist="38100" dir="2700000" algn="tl">
                    <a:srgbClr val="FFFFFF"/>
                  </a:outerShdw>
                </a:effectLst>
                <a:latin typeface="Calibri" pitchFamily="34" charset="0"/>
              </a:rPr>
              <a:t>Leer archivo</a:t>
            </a:r>
          </a:p>
          <a:p>
            <a:pPr>
              <a:spcBef>
                <a:spcPct val="50000"/>
              </a:spcBef>
              <a:defRPr/>
            </a:pPr>
            <a:r>
              <a:rPr lang="es-VE" sz="2400" dirty="0" smtClean="0">
                <a:latin typeface="Calibri" pitchFamily="34" charset="0"/>
              </a:rPr>
              <a:t>Si queremos leer datos de un archivo se debe declarar un objeto del tipo </a:t>
            </a:r>
            <a:r>
              <a:rPr lang="es-VE" sz="2400" dirty="0" err="1" smtClean="0">
                <a:latin typeface="Calibri" pitchFamily="34" charset="0"/>
              </a:rPr>
              <a:t>ifstream</a:t>
            </a:r>
            <a:r>
              <a:rPr lang="es-VE" sz="2400" dirty="0" smtClean="0">
                <a:latin typeface="Calibri" pitchFamily="34" charset="0"/>
              </a:rPr>
              <a:t>.</a:t>
            </a:r>
          </a:p>
          <a:p>
            <a:pPr>
              <a:spcBef>
                <a:spcPct val="50000"/>
              </a:spcBef>
              <a:defRPr/>
            </a:pPr>
            <a:r>
              <a:rPr lang="es-VE" sz="2400" dirty="0" smtClean="0">
                <a:latin typeface="Calibri" pitchFamily="34" charset="0"/>
              </a:rPr>
              <a:t>   </a:t>
            </a:r>
            <a:r>
              <a:rPr lang="es-VE" sz="2400" b="1" dirty="0" err="1" smtClean="0">
                <a:solidFill>
                  <a:schemeClr val="accent1">
                    <a:lumMod val="75000"/>
                  </a:schemeClr>
                </a:solidFill>
                <a:latin typeface="Calibri" pitchFamily="34" charset="0"/>
              </a:rPr>
              <a:t>ifstream</a:t>
            </a:r>
            <a:r>
              <a:rPr lang="es-VE" sz="2400" b="1" dirty="0" smtClean="0">
                <a:solidFill>
                  <a:schemeClr val="accent1">
                    <a:lumMod val="75000"/>
                  </a:schemeClr>
                </a:solidFill>
                <a:latin typeface="Calibri" pitchFamily="34" charset="0"/>
              </a:rPr>
              <a:t> </a:t>
            </a:r>
            <a:r>
              <a:rPr lang="es-VE" sz="2400" b="1" dirty="0" err="1" smtClean="0">
                <a:solidFill>
                  <a:schemeClr val="accent1">
                    <a:lumMod val="75000"/>
                  </a:schemeClr>
                </a:solidFill>
                <a:latin typeface="Calibri" pitchFamily="34" charset="0"/>
              </a:rPr>
              <a:t>inArchivo</a:t>
            </a:r>
            <a:r>
              <a:rPr lang="es-VE" sz="2400" b="1" dirty="0" smtClean="0">
                <a:solidFill>
                  <a:schemeClr val="accent1">
                    <a:lumMod val="75000"/>
                  </a:schemeClr>
                </a:solidFill>
                <a:latin typeface="Calibri" pitchFamily="34" charset="0"/>
              </a:rPr>
              <a:t>;</a:t>
            </a:r>
          </a:p>
          <a:p>
            <a:pPr>
              <a:spcBef>
                <a:spcPct val="50000"/>
              </a:spcBef>
              <a:defRPr/>
            </a:pPr>
            <a:r>
              <a:rPr lang="es-VE" sz="2400" dirty="0" smtClean="0">
                <a:latin typeface="Calibri" pitchFamily="34" charset="0"/>
              </a:rPr>
              <a:t>Una vez creado el objeto, se debe ABRIR el archivo. Para esto se utiliza un método de la clase llamado open y tiene el siguiente formato:</a:t>
            </a:r>
          </a:p>
          <a:p>
            <a:pPr>
              <a:spcBef>
                <a:spcPct val="50000"/>
              </a:spcBef>
              <a:defRPr/>
            </a:pPr>
            <a:r>
              <a:rPr lang="es-VE" sz="2400" b="1" dirty="0" smtClean="0">
                <a:solidFill>
                  <a:schemeClr val="accent1">
                    <a:lumMod val="75000"/>
                  </a:schemeClr>
                </a:solidFill>
                <a:latin typeface="Calibri" pitchFamily="34" charset="0"/>
              </a:rPr>
              <a:t>open(</a:t>
            </a:r>
            <a:r>
              <a:rPr lang="es-VE" sz="2400" b="1" dirty="0" err="1" smtClean="0">
                <a:solidFill>
                  <a:schemeClr val="accent1">
                    <a:lumMod val="75000"/>
                  </a:schemeClr>
                </a:solidFill>
                <a:latin typeface="Calibri" pitchFamily="34" charset="0"/>
              </a:rPr>
              <a:t>char</a:t>
            </a:r>
            <a:r>
              <a:rPr lang="es-VE" sz="2400" b="1" dirty="0" smtClean="0">
                <a:solidFill>
                  <a:schemeClr val="accent1">
                    <a:lumMod val="75000"/>
                  </a:schemeClr>
                </a:solidFill>
                <a:latin typeface="Calibri" pitchFamily="34" charset="0"/>
              </a:rPr>
              <a:t> *nombre, </a:t>
            </a:r>
            <a:r>
              <a:rPr lang="es-VE" sz="2400" b="1" dirty="0" err="1" smtClean="0">
                <a:solidFill>
                  <a:schemeClr val="accent1">
                    <a:lumMod val="75000"/>
                  </a:schemeClr>
                </a:solidFill>
                <a:latin typeface="Calibri" pitchFamily="34" charset="0"/>
              </a:rPr>
              <a:t>int</a:t>
            </a:r>
            <a:r>
              <a:rPr lang="es-VE" sz="2400" b="1" dirty="0" smtClean="0">
                <a:solidFill>
                  <a:schemeClr val="accent1">
                    <a:lumMod val="75000"/>
                  </a:schemeClr>
                </a:solidFill>
                <a:latin typeface="Calibri" pitchFamily="34" charset="0"/>
              </a:rPr>
              <a:t> modo)     </a:t>
            </a:r>
            <a:r>
              <a:rPr lang="es-VE" sz="2400" dirty="0" smtClean="0">
                <a:latin typeface="Calibri" pitchFamily="34" charset="0"/>
              </a:rPr>
              <a:t>Donde</a:t>
            </a:r>
          </a:p>
          <a:p>
            <a:pPr>
              <a:spcBef>
                <a:spcPct val="50000"/>
              </a:spcBef>
              <a:defRPr/>
            </a:pPr>
            <a:r>
              <a:rPr lang="es-VE" sz="2400" b="1" dirty="0" smtClean="0">
                <a:solidFill>
                  <a:schemeClr val="accent1">
                    <a:lumMod val="75000"/>
                  </a:schemeClr>
                </a:solidFill>
                <a:latin typeface="Calibri" pitchFamily="34" charset="0"/>
              </a:rPr>
              <a:t>nombre</a:t>
            </a:r>
            <a:r>
              <a:rPr lang="es-VE" sz="2400" dirty="0" smtClean="0">
                <a:latin typeface="Calibri" pitchFamily="34" charset="0"/>
              </a:rPr>
              <a:t> es el nombre del archivo que se desea abrir.</a:t>
            </a:r>
          </a:p>
          <a:p>
            <a:pPr>
              <a:spcBef>
                <a:spcPct val="50000"/>
              </a:spcBef>
              <a:defRPr/>
            </a:pPr>
            <a:r>
              <a:rPr lang="es-VE" sz="2400" b="1" dirty="0" smtClean="0">
                <a:solidFill>
                  <a:schemeClr val="accent1">
                    <a:lumMod val="75000"/>
                  </a:schemeClr>
                </a:solidFill>
                <a:latin typeface="Calibri" pitchFamily="34" charset="0"/>
              </a:rPr>
              <a:t>modo</a:t>
            </a:r>
            <a:r>
              <a:rPr lang="es-VE" sz="2400" dirty="0" smtClean="0">
                <a:latin typeface="Calibri" pitchFamily="34" charset="0"/>
              </a:rPr>
              <a:t> es la forma de acceso al archivo.</a:t>
            </a:r>
            <a:endParaRPr lang="es-VE" sz="2400" dirty="0">
              <a:latin typeface="Calibri" pitchFamily="34" charset="0"/>
            </a:endParaRPr>
          </a:p>
        </p:txBody>
      </p:sp>
      <p:sp>
        <p:nvSpPr>
          <p:cNvPr id="17"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a:t>
            </a:r>
            <a:endParaRPr lang="es-ES" dirty="0"/>
          </a:p>
        </p:txBody>
      </p:sp>
      <p:sp>
        <p:nvSpPr>
          <p:cNvPr id="18"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6" name="Text Box 10"/>
          <p:cNvSpPr txBox="1">
            <a:spLocks noChangeArrowheads="1"/>
          </p:cNvSpPr>
          <p:nvPr/>
        </p:nvSpPr>
        <p:spPr bwMode="auto">
          <a:xfrm>
            <a:off x="1331640" y="1628800"/>
            <a:ext cx="7560840" cy="4708981"/>
          </a:xfrm>
          <a:prstGeom prst="rect">
            <a:avLst/>
          </a:prstGeom>
          <a:noFill/>
          <a:ln w="9525">
            <a:noFill/>
            <a:miter lim="800000"/>
            <a:headEnd/>
            <a:tailEnd/>
          </a:ln>
          <a:effectLst/>
        </p:spPr>
        <p:txBody>
          <a:bodyPr wrap="square">
            <a:spAutoFit/>
          </a:bodyPr>
          <a:lstStyle/>
          <a:p>
            <a:pPr>
              <a:spcBef>
                <a:spcPct val="50000"/>
              </a:spcBef>
              <a:defRPr/>
            </a:pPr>
            <a:r>
              <a:rPr lang="es-VE" sz="2400" b="1" dirty="0" smtClean="0">
                <a:effectLst>
                  <a:outerShdw blurRad="38100" dist="38100" dir="2700000" algn="tl">
                    <a:srgbClr val="FFFFFF"/>
                  </a:outerShdw>
                </a:effectLst>
                <a:latin typeface="Calibri" pitchFamily="34" charset="0"/>
              </a:rPr>
              <a:t>Paso 3: </a:t>
            </a:r>
            <a:r>
              <a:rPr lang="es-VE" sz="2400" dirty="0" smtClean="0">
                <a:effectLst>
                  <a:outerShdw blurRad="38100" dist="38100" dir="2700000" algn="tl">
                    <a:srgbClr val="FFFFFF"/>
                  </a:outerShdw>
                </a:effectLst>
                <a:latin typeface="Calibri" pitchFamily="34" charset="0"/>
              </a:rPr>
              <a:t>Leer archivo</a:t>
            </a:r>
          </a:p>
          <a:p>
            <a:pPr>
              <a:spcBef>
                <a:spcPct val="50000"/>
              </a:spcBef>
              <a:defRPr/>
            </a:pPr>
            <a:r>
              <a:rPr lang="es-VE" sz="2400" b="1" dirty="0" err="1" smtClean="0">
                <a:solidFill>
                  <a:schemeClr val="accent1">
                    <a:lumMod val="75000"/>
                  </a:schemeClr>
                </a:solidFill>
                <a:latin typeface="Calibri" pitchFamily="34" charset="0"/>
              </a:rPr>
              <a:t>ios</a:t>
            </a:r>
            <a:r>
              <a:rPr lang="es-VE" sz="2400" b="1" dirty="0" smtClean="0">
                <a:solidFill>
                  <a:schemeClr val="accent1">
                    <a:lumMod val="75000"/>
                  </a:schemeClr>
                </a:solidFill>
                <a:latin typeface="Calibri" pitchFamily="34" charset="0"/>
              </a:rPr>
              <a:t>::in </a:t>
            </a:r>
            <a:r>
              <a:rPr lang="es-VE" sz="2400" dirty="0" smtClean="0">
                <a:latin typeface="Calibri" pitchFamily="34" charset="0"/>
              </a:rPr>
              <a:t>abre el archivo para leer datos, este es el modo de apertura por defecto.</a:t>
            </a:r>
          </a:p>
          <a:p>
            <a:pPr>
              <a:spcBef>
                <a:spcPct val="50000"/>
              </a:spcBef>
              <a:defRPr/>
            </a:pPr>
            <a:r>
              <a:rPr lang="es-VE" sz="2400" dirty="0" smtClean="0">
                <a:latin typeface="Calibri" pitchFamily="34" charset="0"/>
              </a:rPr>
              <a:t>Ejemplo:</a:t>
            </a:r>
          </a:p>
          <a:p>
            <a:pPr>
              <a:spcBef>
                <a:spcPct val="50000"/>
              </a:spcBef>
              <a:defRPr/>
            </a:pPr>
            <a:r>
              <a:rPr lang="es-VE" sz="2400" dirty="0" smtClean="0">
                <a:latin typeface="Calibri" pitchFamily="34" charset="0"/>
              </a:rPr>
              <a:t>	</a:t>
            </a:r>
            <a:r>
              <a:rPr lang="es-VE" sz="2400" dirty="0" err="1" smtClean="0">
                <a:latin typeface="Calibri" pitchFamily="34" charset="0"/>
              </a:rPr>
              <a:t>ifstream</a:t>
            </a:r>
            <a:r>
              <a:rPr lang="es-VE" sz="2400" dirty="0" smtClean="0">
                <a:latin typeface="Calibri" pitchFamily="34" charset="0"/>
              </a:rPr>
              <a:t> in;</a:t>
            </a:r>
          </a:p>
          <a:p>
            <a:pPr>
              <a:spcBef>
                <a:spcPct val="50000"/>
              </a:spcBef>
              <a:defRPr/>
            </a:pPr>
            <a:r>
              <a:rPr lang="es-VE" sz="2400" dirty="0" smtClean="0">
                <a:latin typeface="Calibri" pitchFamily="34" charset="0"/>
              </a:rPr>
              <a:t>	</a:t>
            </a:r>
            <a:r>
              <a:rPr lang="es-VE" sz="2400" dirty="0" err="1" smtClean="0">
                <a:latin typeface="Calibri" pitchFamily="34" charset="0"/>
              </a:rPr>
              <a:t>int</a:t>
            </a:r>
            <a:r>
              <a:rPr lang="es-VE" sz="2400" dirty="0" smtClean="0">
                <a:latin typeface="Calibri" pitchFamily="34" charset="0"/>
              </a:rPr>
              <a:t> a;</a:t>
            </a:r>
          </a:p>
          <a:p>
            <a:pPr>
              <a:spcBef>
                <a:spcPct val="50000"/>
              </a:spcBef>
              <a:defRPr/>
            </a:pPr>
            <a:r>
              <a:rPr lang="es-VE" sz="2400" dirty="0" smtClean="0">
                <a:latin typeface="Calibri" pitchFamily="34" charset="0"/>
              </a:rPr>
              <a:t>	</a:t>
            </a:r>
            <a:r>
              <a:rPr lang="es-VE" sz="2400" dirty="0" err="1" smtClean="0">
                <a:latin typeface="Calibri" pitchFamily="34" charset="0"/>
              </a:rPr>
              <a:t>in.open</a:t>
            </a:r>
            <a:r>
              <a:rPr lang="es-VE" sz="2400" dirty="0" smtClean="0">
                <a:latin typeface="Calibri" pitchFamily="34" charset="0"/>
              </a:rPr>
              <a:t>(“</a:t>
            </a:r>
            <a:r>
              <a:rPr lang="es-VE" sz="2400" dirty="0" err="1" smtClean="0">
                <a:latin typeface="Calibri" pitchFamily="34" charset="0"/>
              </a:rPr>
              <a:t>datos.dat”,ios</a:t>
            </a:r>
            <a:r>
              <a:rPr lang="es-VE" sz="2400" dirty="0" smtClean="0">
                <a:latin typeface="Calibri" pitchFamily="34" charset="0"/>
              </a:rPr>
              <a:t>::in);</a:t>
            </a:r>
          </a:p>
          <a:p>
            <a:pPr>
              <a:spcBef>
                <a:spcPct val="50000"/>
              </a:spcBef>
              <a:defRPr/>
            </a:pPr>
            <a:r>
              <a:rPr lang="es-VE" sz="2400" dirty="0" smtClean="0">
                <a:latin typeface="Calibri" pitchFamily="34" charset="0"/>
              </a:rPr>
              <a:t>	in &gt;&gt; a;</a:t>
            </a:r>
          </a:p>
          <a:p>
            <a:pPr>
              <a:spcBef>
                <a:spcPct val="50000"/>
              </a:spcBef>
              <a:defRPr/>
            </a:pPr>
            <a:r>
              <a:rPr lang="es-VE" sz="2400" dirty="0" smtClean="0">
                <a:latin typeface="Calibri" pitchFamily="34" charset="0"/>
              </a:rPr>
              <a:t>	</a:t>
            </a:r>
            <a:r>
              <a:rPr lang="es-VE" sz="2400" dirty="0" err="1" smtClean="0">
                <a:latin typeface="Calibri" pitchFamily="34" charset="0"/>
              </a:rPr>
              <a:t>out.close</a:t>
            </a:r>
            <a:r>
              <a:rPr lang="es-VE" sz="2400" dirty="0" smtClean="0">
                <a:latin typeface="Calibri" pitchFamily="34" charset="0"/>
              </a:rPr>
              <a:t>();</a:t>
            </a:r>
          </a:p>
        </p:txBody>
      </p:sp>
      <p:sp>
        <p:nvSpPr>
          <p:cNvPr id="17"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a:t>
            </a:r>
            <a:endParaRPr lang="es-ES" dirty="0"/>
          </a:p>
        </p:txBody>
      </p:sp>
      <p:sp>
        <p:nvSpPr>
          <p:cNvPr id="18"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6" name="Text Box 10"/>
          <p:cNvSpPr txBox="1">
            <a:spLocks noChangeArrowheads="1"/>
          </p:cNvSpPr>
          <p:nvPr/>
        </p:nvSpPr>
        <p:spPr bwMode="auto">
          <a:xfrm>
            <a:off x="1331640" y="1628800"/>
            <a:ext cx="7560840" cy="4893647"/>
          </a:xfrm>
          <a:prstGeom prst="rect">
            <a:avLst/>
          </a:prstGeom>
          <a:noFill/>
          <a:ln w="9525">
            <a:noFill/>
            <a:miter lim="800000"/>
            <a:headEnd/>
            <a:tailEnd/>
          </a:ln>
          <a:effectLst/>
        </p:spPr>
        <p:txBody>
          <a:bodyPr wrap="square">
            <a:spAutoFit/>
          </a:bodyPr>
          <a:lstStyle/>
          <a:p>
            <a:pPr>
              <a:spcBef>
                <a:spcPct val="50000"/>
              </a:spcBef>
              <a:defRPr/>
            </a:pPr>
            <a:r>
              <a:rPr lang="es-VE" sz="2400" b="1" dirty="0" smtClean="0">
                <a:effectLst>
                  <a:outerShdw blurRad="38100" dist="38100" dir="2700000" algn="tl">
                    <a:srgbClr val="FFFFFF"/>
                  </a:outerShdw>
                </a:effectLst>
                <a:latin typeface="Calibri" pitchFamily="34" charset="0"/>
              </a:rPr>
              <a:t>Paso 3: </a:t>
            </a:r>
            <a:r>
              <a:rPr lang="es-VE" sz="2400" dirty="0" smtClean="0">
                <a:effectLst>
                  <a:outerShdw blurRad="38100" dist="38100" dir="2700000" algn="tl">
                    <a:srgbClr val="FFFFFF"/>
                  </a:outerShdw>
                </a:effectLst>
                <a:latin typeface="Calibri" pitchFamily="34" charset="0"/>
              </a:rPr>
              <a:t>Leer archivo</a:t>
            </a:r>
          </a:p>
          <a:p>
            <a:pPr>
              <a:spcBef>
                <a:spcPct val="50000"/>
              </a:spcBef>
              <a:defRPr/>
            </a:pPr>
            <a:r>
              <a:rPr lang="es-VE" sz="2400" dirty="0" smtClean="0">
                <a:latin typeface="Calibri" pitchFamily="34" charset="0"/>
              </a:rPr>
              <a:t>Para leer un carácter de un archivo: 	</a:t>
            </a:r>
            <a:r>
              <a:rPr lang="es-VE" sz="2400" b="1" dirty="0" err="1" smtClean="0">
                <a:solidFill>
                  <a:schemeClr val="accent1">
                    <a:lumMod val="75000"/>
                  </a:schemeClr>
                </a:solidFill>
                <a:latin typeface="Calibri" pitchFamily="34" charset="0"/>
              </a:rPr>
              <a:t>get</a:t>
            </a:r>
            <a:r>
              <a:rPr lang="es-VE" sz="2400" b="1" dirty="0" smtClean="0">
                <a:solidFill>
                  <a:schemeClr val="accent1">
                    <a:lumMod val="75000"/>
                  </a:schemeClr>
                </a:solidFill>
                <a:latin typeface="Calibri" pitchFamily="34" charset="0"/>
              </a:rPr>
              <a:t>();</a:t>
            </a:r>
          </a:p>
          <a:p>
            <a:pPr>
              <a:spcBef>
                <a:spcPct val="50000"/>
              </a:spcBef>
              <a:defRPr/>
            </a:pPr>
            <a:r>
              <a:rPr lang="es-VE" sz="2400" dirty="0" smtClean="0">
                <a:latin typeface="Calibri" pitchFamily="34" charset="0"/>
              </a:rPr>
              <a:t>2. Para leer una cadena de caracteres de un archivo:</a:t>
            </a:r>
          </a:p>
          <a:p>
            <a:pPr>
              <a:spcBef>
                <a:spcPct val="50000"/>
              </a:spcBef>
              <a:defRPr/>
            </a:pPr>
            <a:r>
              <a:rPr lang="es-VE" sz="2400" dirty="0" smtClean="0">
                <a:latin typeface="Calibri" pitchFamily="34" charset="0"/>
              </a:rPr>
              <a:t>    </a:t>
            </a:r>
            <a:r>
              <a:rPr lang="es-VE" sz="2400" b="1" dirty="0" err="1" smtClean="0">
                <a:solidFill>
                  <a:schemeClr val="accent1">
                    <a:lumMod val="75000"/>
                  </a:schemeClr>
                </a:solidFill>
                <a:latin typeface="Calibri" pitchFamily="34" charset="0"/>
              </a:rPr>
              <a:t>getline</a:t>
            </a:r>
            <a:r>
              <a:rPr lang="es-VE" sz="2400" b="1" dirty="0" smtClean="0">
                <a:solidFill>
                  <a:schemeClr val="accent1">
                    <a:lumMod val="75000"/>
                  </a:schemeClr>
                </a:solidFill>
                <a:latin typeface="Calibri" pitchFamily="34" charset="0"/>
              </a:rPr>
              <a:t>(</a:t>
            </a:r>
            <a:r>
              <a:rPr lang="es-VE" sz="2400" b="1" dirty="0" err="1" smtClean="0">
                <a:solidFill>
                  <a:schemeClr val="accent1">
                    <a:lumMod val="75000"/>
                  </a:schemeClr>
                </a:solidFill>
                <a:latin typeface="Calibri" pitchFamily="34" charset="0"/>
              </a:rPr>
              <a:t>char</a:t>
            </a:r>
            <a:r>
              <a:rPr lang="es-VE" sz="2400" b="1" dirty="0" smtClean="0">
                <a:solidFill>
                  <a:schemeClr val="accent1">
                    <a:lumMod val="75000"/>
                  </a:schemeClr>
                </a:solidFill>
                <a:latin typeface="Calibri" pitchFamily="34" charset="0"/>
              </a:rPr>
              <a:t> *</a:t>
            </a:r>
            <a:r>
              <a:rPr lang="es-VE" sz="2400" b="1" dirty="0" err="1" smtClean="0">
                <a:solidFill>
                  <a:schemeClr val="accent1">
                    <a:lumMod val="75000"/>
                  </a:schemeClr>
                </a:solidFill>
                <a:latin typeface="Calibri" pitchFamily="34" charset="0"/>
              </a:rPr>
              <a:t>buffer,int</a:t>
            </a:r>
            <a:r>
              <a:rPr lang="es-VE" sz="2400" b="1" dirty="0" smtClean="0">
                <a:solidFill>
                  <a:schemeClr val="accent1">
                    <a:lumMod val="75000"/>
                  </a:schemeClr>
                </a:solidFill>
                <a:latin typeface="Calibri" pitchFamily="34" charset="0"/>
              </a:rPr>
              <a:t> </a:t>
            </a:r>
            <a:r>
              <a:rPr lang="es-VE" sz="2400" b="1" dirty="0" err="1" smtClean="0">
                <a:solidFill>
                  <a:schemeClr val="accent1">
                    <a:lumMod val="75000"/>
                  </a:schemeClr>
                </a:solidFill>
                <a:latin typeface="Calibri" pitchFamily="34" charset="0"/>
              </a:rPr>
              <a:t>max_chars</a:t>
            </a:r>
            <a:r>
              <a:rPr lang="es-VE" sz="2400" b="1" dirty="0" smtClean="0">
                <a:solidFill>
                  <a:schemeClr val="accent1">
                    <a:lumMod val="75000"/>
                  </a:schemeClr>
                </a:solidFill>
                <a:latin typeface="Calibri" pitchFamily="34" charset="0"/>
              </a:rPr>
              <a:t>, </a:t>
            </a:r>
            <a:r>
              <a:rPr lang="es-VE" sz="2400" b="1" dirty="0" err="1" smtClean="0">
                <a:solidFill>
                  <a:schemeClr val="accent1">
                    <a:lumMod val="75000"/>
                  </a:schemeClr>
                </a:solidFill>
                <a:latin typeface="Calibri" pitchFamily="34" charset="0"/>
              </a:rPr>
              <a:t>char</a:t>
            </a:r>
            <a:r>
              <a:rPr lang="es-VE" sz="2400" b="1" dirty="0" smtClean="0">
                <a:solidFill>
                  <a:schemeClr val="accent1">
                    <a:lumMod val="75000"/>
                  </a:schemeClr>
                </a:solidFill>
                <a:latin typeface="Calibri" pitchFamily="34" charset="0"/>
              </a:rPr>
              <a:t> </a:t>
            </a:r>
            <a:r>
              <a:rPr lang="es-VE" sz="2400" b="1" dirty="0" err="1" smtClean="0">
                <a:solidFill>
                  <a:schemeClr val="accent1">
                    <a:lumMod val="75000"/>
                  </a:schemeClr>
                </a:solidFill>
                <a:latin typeface="Calibri" pitchFamily="34" charset="0"/>
              </a:rPr>
              <a:t>delim</a:t>
            </a:r>
            <a:r>
              <a:rPr lang="es-VE" sz="2400" b="1" dirty="0" smtClean="0">
                <a:solidFill>
                  <a:schemeClr val="accent1">
                    <a:lumMod val="75000"/>
                  </a:schemeClr>
                </a:solidFill>
                <a:latin typeface="Calibri" pitchFamily="34" charset="0"/>
              </a:rPr>
              <a:t>);</a:t>
            </a:r>
          </a:p>
          <a:p>
            <a:pPr>
              <a:spcBef>
                <a:spcPct val="50000"/>
              </a:spcBef>
              <a:defRPr/>
            </a:pPr>
            <a:r>
              <a:rPr lang="es-VE" sz="2400" dirty="0" smtClean="0">
                <a:latin typeface="Calibri" pitchFamily="34" charset="0"/>
              </a:rPr>
              <a:t>3. Para leer cualquier tipo de variable con formato se utiliza el operador </a:t>
            </a:r>
            <a:r>
              <a:rPr lang="es-VE" sz="2400" b="1" dirty="0" smtClean="0">
                <a:solidFill>
                  <a:schemeClr val="accent1">
                    <a:lumMod val="75000"/>
                  </a:schemeClr>
                </a:solidFill>
                <a:latin typeface="Calibri" pitchFamily="34" charset="0"/>
              </a:rPr>
              <a:t>&gt;&gt;</a:t>
            </a:r>
          </a:p>
          <a:p>
            <a:pPr>
              <a:spcBef>
                <a:spcPct val="50000"/>
              </a:spcBef>
              <a:defRPr/>
            </a:pPr>
            <a:r>
              <a:rPr lang="es-VE" sz="2400" dirty="0" smtClean="0">
                <a:latin typeface="Calibri" pitchFamily="34" charset="0"/>
              </a:rPr>
              <a:t>El operador &gt;&gt; funciona de forma similar al de la clase </a:t>
            </a:r>
            <a:r>
              <a:rPr lang="es-VE" sz="2400" dirty="0" err="1" smtClean="0">
                <a:latin typeface="Calibri" pitchFamily="34" charset="0"/>
              </a:rPr>
              <a:t>istream</a:t>
            </a:r>
            <a:r>
              <a:rPr lang="es-VE" sz="2400" dirty="0" smtClean="0">
                <a:latin typeface="Calibri" pitchFamily="34" charset="0"/>
              </a:rPr>
              <a:t> (</a:t>
            </a:r>
            <a:r>
              <a:rPr lang="es-VE" sz="2400" dirty="0" err="1" smtClean="0">
                <a:latin typeface="Calibri" pitchFamily="34" charset="0"/>
              </a:rPr>
              <a:t>cin</a:t>
            </a:r>
            <a:r>
              <a:rPr lang="es-VE" sz="2400" dirty="0" smtClean="0">
                <a:latin typeface="Calibri" pitchFamily="34" charset="0"/>
              </a:rPr>
              <a:t>&gt;&gt;).</a:t>
            </a:r>
          </a:p>
          <a:p>
            <a:pPr>
              <a:spcBef>
                <a:spcPct val="50000"/>
              </a:spcBef>
              <a:defRPr/>
            </a:pPr>
            <a:r>
              <a:rPr lang="es-VE" sz="2400" dirty="0" smtClean="0">
                <a:latin typeface="Calibri" pitchFamily="34" charset="0"/>
              </a:rPr>
              <a:t>4. Para leer objetos de un archivo, la clase que lo implementa debe sobrecargar el operador &gt;&gt;</a:t>
            </a:r>
            <a:endParaRPr lang="es-VE" sz="2400" dirty="0">
              <a:latin typeface="Calibri" pitchFamily="34" charset="0"/>
            </a:endParaRPr>
          </a:p>
        </p:txBody>
      </p:sp>
      <p:sp>
        <p:nvSpPr>
          <p:cNvPr id="17"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a:t>
            </a:r>
            <a:endParaRPr lang="es-ES" dirty="0"/>
          </a:p>
        </p:txBody>
      </p:sp>
      <p:sp>
        <p:nvSpPr>
          <p:cNvPr id="18"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6" name="Text Box 10"/>
          <p:cNvSpPr txBox="1">
            <a:spLocks noChangeArrowheads="1"/>
          </p:cNvSpPr>
          <p:nvPr/>
        </p:nvSpPr>
        <p:spPr bwMode="auto">
          <a:xfrm>
            <a:off x="1331640" y="1628800"/>
            <a:ext cx="7560840" cy="1384995"/>
          </a:xfrm>
          <a:prstGeom prst="rect">
            <a:avLst/>
          </a:prstGeom>
          <a:noFill/>
          <a:ln w="9525">
            <a:noFill/>
            <a:miter lim="800000"/>
            <a:headEnd/>
            <a:tailEnd/>
          </a:ln>
          <a:effectLst/>
        </p:spPr>
        <p:txBody>
          <a:bodyPr wrap="square">
            <a:spAutoFit/>
          </a:bodyPr>
          <a:lstStyle/>
          <a:p>
            <a:pPr>
              <a:spcBef>
                <a:spcPct val="50000"/>
              </a:spcBef>
              <a:defRPr/>
            </a:pPr>
            <a:r>
              <a:rPr lang="es-VE" sz="2400" b="1" dirty="0" smtClean="0">
                <a:effectLst>
                  <a:outerShdw blurRad="38100" dist="38100" dir="2700000" algn="tl">
                    <a:srgbClr val="FFFFFF"/>
                  </a:outerShdw>
                </a:effectLst>
                <a:latin typeface="Calibri" pitchFamily="34" charset="0"/>
              </a:rPr>
              <a:t>Paso 3: </a:t>
            </a:r>
            <a:r>
              <a:rPr lang="es-VE" sz="2400" dirty="0" smtClean="0">
                <a:effectLst>
                  <a:outerShdw blurRad="38100" dist="38100" dir="2700000" algn="tl">
                    <a:srgbClr val="FFFFFF"/>
                  </a:outerShdw>
                </a:effectLst>
                <a:latin typeface="Calibri" pitchFamily="34" charset="0"/>
              </a:rPr>
              <a:t>Leer archivo</a:t>
            </a:r>
          </a:p>
          <a:p>
            <a:pPr>
              <a:spcBef>
                <a:spcPct val="50000"/>
              </a:spcBef>
              <a:defRPr/>
            </a:pPr>
            <a:r>
              <a:rPr lang="es-VE" sz="2400" dirty="0" smtClean="0">
                <a:effectLst>
                  <a:outerShdw blurRad="38100" dist="38100" dir="2700000" algn="tl">
                    <a:srgbClr val="FFFFFF"/>
                  </a:outerShdw>
                </a:effectLst>
                <a:latin typeface="Calibri" pitchFamily="34" charset="0"/>
              </a:rPr>
              <a:t>Para leer debe usarse la clase </a:t>
            </a:r>
            <a:r>
              <a:rPr lang="es-VE" sz="2400" dirty="0" err="1" smtClean="0">
                <a:effectLst>
                  <a:outerShdw blurRad="38100" dist="38100" dir="2700000" algn="tl">
                    <a:srgbClr val="FFFFFF"/>
                  </a:outerShdw>
                </a:effectLst>
                <a:latin typeface="Calibri" pitchFamily="34" charset="0"/>
              </a:rPr>
              <a:t>ifstream</a:t>
            </a:r>
            <a:r>
              <a:rPr lang="es-VE" sz="2400" dirty="0" smtClean="0">
                <a:effectLst>
                  <a:outerShdw blurRad="38100" dist="38100" dir="2700000" algn="tl">
                    <a:srgbClr val="FFFFFF"/>
                  </a:outerShdw>
                </a:effectLst>
                <a:latin typeface="Calibri" pitchFamily="34" charset="0"/>
              </a:rPr>
              <a:t>. Y se usan los operadores &gt;&gt;</a:t>
            </a:r>
          </a:p>
        </p:txBody>
      </p:sp>
      <p:sp>
        <p:nvSpPr>
          <p:cNvPr id="17"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a:t>
            </a:r>
            <a:endParaRPr lang="es-ES" dirty="0"/>
          </a:p>
        </p:txBody>
      </p:sp>
      <p:sp>
        <p:nvSpPr>
          <p:cNvPr id="18"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pic>
        <p:nvPicPr>
          <p:cNvPr id="5" name="Picture 2"/>
          <p:cNvPicPr>
            <a:picLocks noChangeAspect="1" noChangeArrowheads="1"/>
          </p:cNvPicPr>
          <p:nvPr/>
        </p:nvPicPr>
        <p:blipFill>
          <a:blip r:embed="rId3" cstate="print"/>
          <a:srcRect/>
          <a:stretch>
            <a:fillRect/>
          </a:stretch>
        </p:blipFill>
        <p:spPr bwMode="auto">
          <a:xfrm>
            <a:off x="2543175" y="3352800"/>
            <a:ext cx="5381625" cy="228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 - Lectura</a:t>
            </a:r>
            <a:endParaRPr lang="es-ES" dirty="0"/>
          </a:p>
        </p:txBody>
      </p:sp>
      <p:sp>
        <p:nvSpPr>
          <p:cNvPr id="13"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pic>
        <p:nvPicPr>
          <p:cNvPr id="10" name="Picture 12"/>
          <p:cNvPicPr>
            <a:picLocks noChangeAspect="1" noChangeArrowheads="1"/>
          </p:cNvPicPr>
          <p:nvPr/>
        </p:nvPicPr>
        <p:blipFill>
          <a:blip r:embed="rId3" cstate="print"/>
          <a:srcRect/>
          <a:stretch>
            <a:fillRect/>
          </a:stretch>
        </p:blipFill>
        <p:spPr bwMode="auto">
          <a:xfrm>
            <a:off x="1619672" y="1489347"/>
            <a:ext cx="5943600" cy="5180013"/>
          </a:xfrm>
          <a:prstGeom prst="rect">
            <a:avLst/>
          </a:prstGeom>
          <a:noFill/>
        </p:spPr>
      </p:pic>
      <p:sp>
        <p:nvSpPr>
          <p:cNvPr id="11" name="AutoShape 6"/>
          <p:cNvSpPr>
            <a:spLocks noChangeArrowheads="1"/>
          </p:cNvSpPr>
          <p:nvPr/>
        </p:nvSpPr>
        <p:spPr bwMode="auto">
          <a:xfrm>
            <a:off x="6172200" y="2955776"/>
            <a:ext cx="1828800" cy="762000"/>
          </a:xfrm>
          <a:prstGeom prst="wedgeRectCallout">
            <a:avLst>
              <a:gd name="adj1" fmla="val -182815"/>
              <a:gd name="adj2" fmla="val 80000"/>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eaLnBrk="1" hangingPunct="1"/>
            <a:r>
              <a:rPr lang="es-VE" sz="1400" dirty="0">
                <a:solidFill>
                  <a:srgbClr val="000066"/>
                </a:solidFill>
                <a:latin typeface="Arial" charset="0"/>
              </a:rPr>
              <a:t>Se crea el objeto y se abre el archivo para lectura</a:t>
            </a:r>
            <a:endParaRPr lang="es-ES" sz="1400" dirty="0">
              <a:solidFill>
                <a:srgbClr val="000066"/>
              </a:solidFill>
              <a:latin typeface="Arial" charset="0"/>
            </a:endParaRPr>
          </a:p>
        </p:txBody>
      </p:sp>
      <p:sp>
        <p:nvSpPr>
          <p:cNvPr id="14" name="AutoShape 7"/>
          <p:cNvSpPr>
            <a:spLocks noChangeArrowheads="1"/>
          </p:cNvSpPr>
          <p:nvPr/>
        </p:nvSpPr>
        <p:spPr bwMode="auto">
          <a:xfrm>
            <a:off x="6324600" y="4708376"/>
            <a:ext cx="1828800" cy="304800"/>
          </a:xfrm>
          <a:prstGeom prst="wedgeRectCallout">
            <a:avLst>
              <a:gd name="adj1" fmla="val -157468"/>
              <a:gd name="adj2" fmla="val 27083"/>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eaLnBrk="1" hangingPunct="1"/>
            <a:r>
              <a:rPr lang="es-VE" sz="1400" dirty="0">
                <a:solidFill>
                  <a:srgbClr val="000066"/>
                </a:solidFill>
                <a:latin typeface="Arial" charset="0"/>
              </a:rPr>
              <a:t>Se lee el carácter</a:t>
            </a:r>
            <a:endParaRPr lang="es-ES" sz="1400" dirty="0">
              <a:solidFill>
                <a:srgbClr val="000066"/>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 - Lectura</a:t>
            </a:r>
            <a:endParaRPr lang="es-ES" dirty="0"/>
          </a:p>
        </p:txBody>
      </p:sp>
      <p:sp>
        <p:nvSpPr>
          <p:cNvPr id="13"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pic>
        <p:nvPicPr>
          <p:cNvPr id="7" name="Picture 10"/>
          <p:cNvPicPr>
            <a:picLocks noChangeAspect="1" noChangeArrowheads="1"/>
          </p:cNvPicPr>
          <p:nvPr/>
        </p:nvPicPr>
        <p:blipFill>
          <a:blip r:embed="rId3" cstate="print"/>
          <a:srcRect/>
          <a:stretch>
            <a:fillRect/>
          </a:stretch>
        </p:blipFill>
        <p:spPr bwMode="auto">
          <a:xfrm>
            <a:off x="1447800" y="1466850"/>
            <a:ext cx="6248400" cy="5238750"/>
          </a:xfrm>
          <a:prstGeom prst="rect">
            <a:avLst/>
          </a:prstGeom>
          <a:noFill/>
        </p:spPr>
      </p:pic>
      <p:sp>
        <p:nvSpPr>
          <p:cNvPr id="8" name="AutoShape 6"/>
          <p:cNvSpPr>
            <a:spLocks noChangeArrowheads="1"/>
          </p:cNvSpPr>
          <p:nvPr/>
        </p:nvSpPr>
        <p:spPr bwMode="auto">
          <a:xfrm>
            <a:off x="5867400" y="3124200"/>
            <a:ext cx="1828800" cy="762000"/>
          </a:xfrm>
          <a:prstGeom prst="wedgeRectCallout">
            <a:avLst>
              <a:gd name="adj1" fmla="val -182815"/>
              <a:gd name="adj2" fmla="val 69792"/>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eaLnBrk="1" hangingPunct="1"/>
            <a:r>
              <a:rPr lang="es-VE" sz="1400" dirty="0">
                <a:solidFill>
                  <a:srgbClr val="000066"/>
                </a:solidFill>
                <a:latin typeface="Arial" charset="0"/>
              </a:rPr>
              <a:t>Se crea el objeto y se abre el archivo para lectura</a:t>
            </a:r>
            <a:endParaRPr lang="es-ES" sz="1400" dirty="0">
              <a:solidFill>
                <a:srgbClr val="000066"/>
              </a:solidFill>
              <a:latin typeface="Arial" charset="0"/>
            </a:endParaRPr>
          </a:p>
        </p:txBody>
      </p:sp>
      <p:sp>
        <p:nvSpPr>
          <p:cNvPr id="9" name="AutoShape 7"/>
          <p:cNvSpPr>
            <a:spLocks noChangeArrowheads="1"/>
          </p:cNvSpPr>
          <p:nvPr/>
        </p:nvSpPr>
        <p:spPr bwMode="auto">
          <a:xfrm>
            <a:off x="6705600" y="4876800"/>
            <a:ext cx="1828800" cy="762000"/>
          </a:xfrm>
          <a:prstGeom prst="wedgeRectCallout">
            <a:avLst>
              <a:gd name="adj1" fmla="val -135852"/>
              <a:gd name="adj2" fmla="val -24988"/>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eaLnBrk="1" hangingPunct="1"/>
            <a:r>
              <a:rPr lang="es-VE" sz="1400" dirty="0" smtClean="0">
                <a:solidFill>
                  <a:srgbClr val="000066"/>
                </a:solidFill>
                <a:latin typeface="Arial" charset="0"/>
              </a:rPr>
              <a:t>Se lee la línea completa del archivo</a:t>
            </a:r>
            <a:endParaRPr lang="es-ES" sz="1400" dirty="0">
              <a:solidFill>
                <a:srgbClr val="000066"/>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 - Lectura</a:t>
            </a:r>
            <a:endParaRPr lang="es-ES" dirty="0"/>
          </a:p>
        </p:txBody>
      </p:sp>
      <p:sp>
        <p:nvSpPr>
          <p:cNvPr id="13"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pic>
        <p:nvPicPr>
          <p:cNvPr id="10" name="Picture 11"/>
          <p:cNvPicPr>
            <a:picLocks noChangeAspect="1" noChangeArrowheads="1"/>
          </p:cNvPicPr>
          <p:nvPr/>
        </p:nvPicPr>
        <p:blipFill>
          <a:blip r:embed="rId3" cstate="print"/>
          <a:srcRect/>
          <a:stretch>
            <a:fillRect/>
          </a:stretch>
        </p:blipFill>
        <p:spPr bwMode="auto">
          <a:xfrm>
            <a:off x="990600" y="1371600"/>
            <a:ext cx="7010400" cy="5235575"/>
          </a:xfrm>
          <a:prstGeom prst="rect">
            <a:avLst/>
          </a:prstGeom>
          <a:noFill/>
        </p:spPr>
      </p:pic>
      <p:sp>
        <p:nvSpPr>
          <p:cNvPr id="11" name="AutoShape 6"/>
          <p:cNvSpPr>
            <a:spLocks noChangeArrowheads="1"/>
          </p:cNvSpPr>
          <p:nvPr/>
        </p:nvSpPr>
        <p:spPr bwMode="auto">
          <a:xfrm>
            <a:off x="5562600" y="2971800"/>
            <a:ext cx="1828800" cy="762000"/>
          </a:xfrm>
          <a:prstGeom prst="wedgeRectCallout">
            <a:avLst>
              <a:gd name="adj1" fmla="val -182815"/>
              <a:gd name="adj2" fmla="val 69792"/>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eaLnBrk="1" hangingPunct="1"/>
            <a:r>
              <a:rPr lang="es-VE" sz="1400" dirty="0">
                <a:solidFill>
                  <a:srgbClr val="000066"/>
                </a:solidFill>
                <a:latin typeface="Arial" charset="0"/>
              </a:rPr>
              <a:t>Se crea el objeto y se abre el archivo para lectura</a:t>
            </a:r>
            <a:endParaRPr lang="es-ES" sz="1400" dirty="0">
              <a:solidFill>
                <a:srgbClr val="000066"/>
              </a:solidFill>
              <a:latin typeface="Arial" charset="0"/>
            </a:endParaRPr>
          </a:p>
        </p:txBody>
      </p:sp>
      <p:sp>
        <p:nvSpPr>
          <p:cNvPr id="14" name="AutoShape 7"/>
          <p:cNvSpPr>
            <a:spLocks noChangeArrowheads="1"/>
          </p:cNvSpPr>
          <p:nvPr/>
        </p:nvSpPr>
        <p:spPr bwMode="auto">
          <a:xfrm>
            <a:off x="6324600" y="4343400"/>
            <a:ext cx="1828800" cy="533400"/>
          </a:xfrm>
          <a:prstGeom prst="wedgeRectCallout">
            <a:avLst>
              <a:gd name="adj1" fmla="val -168315"/>
              <a:gd name="adj2" fmla="val 45016"/>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eaLnBrk="1" hangingPunct="1"/>
            <a:r>
              <a:rPr lang="es-VE" sz="1400" dirty="0">
                <a:solidFill>
                  <a:srgbClr val="000066"/>
                </a:solidFill>
                <a:latin typeface="Arial" charset="0"/>
              </a:rPr>
              <a:t>Se </a:t>
            </a:r>
            <a:r>
              <a:rPr lang="es-VE" sz="1400" dirty="0" smtClean="0">
                <a:solidFill>
                  <a:srgbClr val="000066"/>
                </a:solidFill>
                <a:latin typeface="Arial" charset="0"/>
              </a:rPr>
              <a:t>leen datos con formato</a:t>
            </a:r>
            <a:endParaRPr lang="es-ES" sz="1400" dirty="0">
              <a:solidFill>
                <a:srgbClr val="000066"/>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24" name="Text Box 20"/>
          <p:cNvSpPr txBox="1">
            <a:spLocks noChangeArrowheads="1"/>
          </p:cNvSpPr>
          <p:nvPr/>
        </p:nvSpPr>
        <p:spPr bwMode="auto">
          <a:xfrm>
            <a:off x="1447800" y="1700808"/>
            <a:ext cx="4348336" cy="400110"/>
          </a:xfrm>
          <a:prstGeom prst="rect">
            <a:avLst/>
          </a:prstGeom>
          <a:noFill/>
          <a:ln w="9525">
            <a:noFill/>
            <a:miter lim="800000"/>
            <a:headEnd/>
            <a:tailEnd/>
          </a:ln>
          <a:effectLst/>
        </p:spPr>
        <p:txBody>
          <a:bodyPr wrap="square">
            <a:spAutoFit/>
          </a:bodyPr>
          <a:lstStyle/>
          <a:p>
            <a:pPr>
              <a:spcBef>
                <a:spcPct val="50000"/>
              </a:spcBef>
              <a:defRPr/>
            </a:pPr>
            <a:r>
              <a:rPr lang="es-ES" sz="2000" b="1" dirty="0" smtClean="0">
                <a:effectLst>
                  <a:outerShdw blurRad="38100" dist="38100" dir="2700000" algn="tl">
                    <a:srgbClr val="FFFFFF"/>
                  </a:outerShdw>
                </a:effectLst>
                <a:latin typeface="Calibri" pitchFamily="34" charset="0"/>
              </a:rPr>
              <a:t>Paso 4: Cerrar archivo</a:t>
            </a:r>
            <a:endParaRPr lang="es-ES" sz="2000" b="1" dirty="0">
              <a:effectLst>
                <a:outerShdw blurRad="38100" dist="38100" dir="2700000" algn="tl">
                  <a:srgbClr val="FFFFFF"/>
                </a:outerShdw>
              </a:effectLst>
              <a:latin typeface="Calibri" pitchFamily="34" charset="0"/>
            </a:endParaRPr>
          </a:p>
        </p:txBody>
      </p:sp>
      <p:sp>
        <p:nvSpPr>
          <p:cNvPr id="610325" name="Text Box 21"/>
          <p:cNvSpPr txBox="1">
            <a:spLocks noChangeArrowheads="1"/>
          </p:cNvSpPr>
          <p:nvPr/>
        </p:nvSpPr>
        <p:spPr bwMode="auto">
          <a:xfrm>
            <a:off x="1447800" y="2081808"/>
            <a:ext cx="7239000" cy="1477328"/>
          </a:xfrm>
          <a:prstGeom prst="rect">
            <a:avLst/>
          </a:prstGeom>
          <a:noFill/>
          <a:ln w="9525">
            <a:noFill/>
            <a:miter lim="800000"/>
            <a:headEnd/>
            <a:tailEnd/>
          </a:ln>
          <a:effectLst/>
        </p:spPr>
        <p:txBody>
          <a:bodyPr>
            <a:spAutoFit/>
          </a:bodyPr>
          <a:lstStyle/>
          <a:p>
            <a:pPr>
              <a:spcBef>
                <a:spcPct val="50000"/>
              </a:spcBef>
              <a:defRPr/>
            </a:pPr>
            <a:r>
              <a:rPr lang="es-VE" sz="2000" dirty="0" smtClean="0">
                <a:effectLst>
                  <a:outerShdw blurRad="38100" dist="38100" dir="2700000" algn="tl">
                    <a:srgbClr val="FFFFFF"/>
                  </a:outerShdw>
                </a:effectLst>
                <a:latin typeface="Calibri" pitchFamily="34" charset="0"/>
              </a:rPr>
              <a:t>Siempre es necesario cerrar el archivo una vez que se haya culminado de trabajar con él, para ello usaremos el método </a:t>
            </a:r>
            <a:r>
              <a:rPr lang="es-VE" sz="2000" b="1" dirty="0" err="1" smtClean="0">
                <a:solidFill>
                  <a:schemeClr val="accent1">
                    <a:lumMod val="75000"/>
                  </a:schemeClr>
                </a:solidFill>
                <a:effectLst>
                  <a:outerShdw blurRad="38100" dist="38100" dir="2700000" algn="tl">
                    <a:srgbClr val="FFFFFF"/>
                  </a:outerShdw>
                </a:effectLst>
                <a:latin typeface="Calibri" pitchFamily="34" charset="0"/>
              </a:rPr>
              <a:t>close</a:t>
            </a:r>
            <a:r>
              <a:rPr lang="es-VE" sz="2000" dirty="0" smtClean="0">
                <a:effectLst>
                  <a:outerShdw blurRad="38100" dist="38100" dir="2700000" algn="tl">
                    <a:srgbClr val="FFFFFF"/>
                  </a:outerShdw>
                </a:effectLst>
                <a:latin typeface="Calibri" pitchFamily="34" charset="0"/>
              </a:rPr>
              <a:t> de la clases (</a:t>
            </a:r>
            <a:r>
              <a:rPr lang="es-VE" sz="2000" b="1" dirty="0" err="1" smtClean="0">
                <a:solidFill>
                  <a:schemeClr val="accent1">
                    <a:lumMod val="75000"/>
                  </a:schemeClr>
                </a:solidFill>
                <a:effectLst>
                  <a:outerShdw blurRad="38100" dist="38100" dir="2700000" algn="tl">
                    <a:srgbClr val="FFFFFF"/>
                  </a:outerShdw>
                </a:effectLst>
                <a:latin typeface="Calibri" pitchFamily="34" charset="0"/>
              </a:rPr>
              <a:t>ofstream</a:t>
            </a:r>
            <a:r>
              <a:rPr lang="es-VE" sz="2000" b="1" dirty="0" smtClean="0">
                <a:solidFill>
                  <a:schemeClr val="accent1">
                    <a:lumMod val="75000"/>
                  </a:schemeClr>
                </a:solidFill>
                <a:effectLst>
                  <a:outerShdw blurRad="38100" dist="38100" dir="2700000" algn="tl">
                    <a:srgbClr val="FFFFFF"/>
                  </a:outerShdw>
                </a:effectLst>
                <a:latin typeface="Calibri" pitchFamily="34" charset="0"/>
              </a:rPr>
              <a:t> y </a:t>
            </a:r>
            <a:r>
              <a:rPr lang="es-VE" sz="2000" b="1" dirty="0" err="1" smtClean="0">
                <a:solidFill>
                  <a:schemeClr val="accent1">
                    <a:lumMod val="75000"/>
                  </a:schemeClr>
                </a:solidFill>
                <a:effectLst>
                  <a:outerShdw blurRad="38100" dist="38100" dir="2700000" algn="tl">
                    <a:srgbClr val="FFFFFF"/>
                  </a:outerShdw>
                </a:effectLst>
                <a:latin typeface="Calibri" pitchFamily="34" charset="0"/>
              </a:rPr>
              <a:t>ifstream</a:t>
            </a:r>
            <a:r>
              <a:rPr lang="es-VE" sz="2000" b="1" dirty="0" smtClean="0">
                <a:solidFill>
                  <a:schemeClr val="accent1">
                    <a:lumMod val="75000"/>
                  </a:schemeClr>
                </a:solidFill>
                <a:effectLst>
                  <a:outerShdw blurRad="38100" dist="38100" dir="2700000" algn="tl">
                    <a:srgbClr val="FFFFFF"/>
                  </a:outerShdw>
                </a:effectLst>
                <a:latin typeface="Calibri" pitchFamily="34" charset="0"/>
              </a:rPr>
              <a:t>).</a:t>
            </a:r>
          </a:p>
          <a:p>
            <a:pPr>
              <a:spcBef>
                <a:spcPct val="50000"/>
              </a:spcBef>
              <a:defRPr/>
            </a:pPr>
            <a:endParaRPr lang="es-VE" sz="2000" dirty="0">
              <a:effectLst>
                <a:outerShdw blurRad="38100" dist="38100" dir="2700000" algn="tl">
                  <a:srgbClr val="FFFFFF"/>
                </a:outerShdw>
              </a:effectLst>
              <a:latin typeface="Calibri" pitchFamily="34" charset="0"/>
            </a:endParaRPr>
          </a:p>
        </p:txBody>
      </p:sp>
      <p:pic>
        <p:nvPicPr>
          <p:cNvPr id="77826" name="Picture 2"/>
          <p:cNvPicPr>
            <a:picLocks noChangeAspect="1" noChangeArrowheads="1"/>
          </p:cNvPicPr>
          <p:nvPr/>
        </p:nvPicPr>
        <p:blipFill>
          <a:blip r:embed="rId3" cstate="print"/>
          <a:srcRect/>
          <a:stretch>
            <a:fillRect/>
          </a:stretch>
        </p:blipFill>
        <p:spPr bwMode="auto">
          <a:xfrm>
            <a:off x="2339752" y="3619128"/>
            <a:ext cx="5972175" cy="1838325"/>
          </a:xfrm>
          <a:prstGeom prst="rect">
            <a:avLst/>
          </a:prstGeom>
          <a:noFill/>
          <a:ln w="9525">
            <a:noFill/>
            <a:miter lim="800000"/>
            <a:headEnd/>
            <a:tailEnd/>
          </a:ln>
          <a:effectLst/>
        </p:spPr>
      </p:pic>
      <p:sp>
        <p:nvSpPr>
          <p:cNvPr id="12"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 – Cierre</a:t>
            </a:r>
            <a:endParaRPr lang="es-ES" dirty="0"/>
          </a:p>
        </p:txBody>
      </p:sp>
      <p:sp>
        <p:nvSpPr>
          <p:cNvPr id="13"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708920"/>
            <a:ext cx="7498080" cy="1143000"/>
          </a:xfrm>
        </p:spPr>
        <p:txBody>
          <a:bodyPr>
            <a:normAutofit/>
          </a:bodyPr>
          <a:lstStyle/>
          <a:p>
            <a:r>
              <a:rPr lang="es-ES" dirty="0" smtClean="0"/>
              <a:t>Archivos de texto</a:t>
            </a:r>
            <a:endParaRPr lang="es-E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24" name="Text Box 20"/>
          <p:cNvSpPr txBox="1">
            <a:spLocks noChangeArrowheads="1"/>
          </p:cNvSpPr>
          <p:nvPr/>
        </p:nvSpPr>
        <p:spPr bwMode="auto">
          <a:xfrm>
            <a:off x="1447800" y="1700808"/>
            <a:ext cx="4132312" cy="400110"/>
          </a:xfrm>
          <a:prstGeom prst="rect">
            <a:avLst/>
          </a:prstGeom>
          <a:noFill/>
          <a:ln w="9525">
            <a:noFill/>
            <a:miter lim="800000"/>
            <a:headEnd/>
            <a:tailEnd/>
          </a:ln>
          <a:effectLst/>
        </p:spPr>
        <p:txBody>
          <a:bodyPr wrap="square">
            <a:spAutoFit/>
          </a:bodyPr>
          <a:lstStyle/>
          <a:p>
            <a:pPr>
              <a:spcBef>
                <a:spcPct val="50000"/>
              </a:spcBef>
              <a:defRPr/>
            </a:pPr>
            <a:r>
              <a:rPr lang="es-VE" sz="2000" b="1" dirty="0" smtClean="0">
                <a:effectLst>
                  <a:outerShdw blurRad="38100" dist="38100" dir="2700000" algn="tl">
                    <a:srgbClr val="FFFFFF"/>
                  </a:outerShdw>
                </a:effectLst>
                <a:latin typeface="Calibri" pitchFamily="34" charset="0"/>
              </a:rPr>
              <a:t>Final de archivo</a:t>
            </a:r>
            <a:endParaRPr lang="es-ES" sz="2000" b="1" dirty="0">
              <a:effectLst>
                <a:outerShdw blurRad="38100" dist="38100" dir="2700000" algn="tl">
                  <a:srgbClr val="FFFFFF"/>
                </a:outerShdw>
              </a:effectLst>
              <a:latin typeface="Calibri" pitchFamily="34" charset="0"/>
            </a:endParaRPr>
          </a:p>
        </p:txBody>
      </p:sp>
      <p:sp>
        <p:nvSpPr>
          <p:cNvPr id="610325" name="Text Box 21"/>
          <p:cNvSpPr txBox="1">
            <a:spLocks noChangeArrowheads="1"/>
          </p:cNvSpPr>
          <p:nvPr/>
        </p:nvSpPr>
        <p:spPr bwMode="auto">
          <a:xfrm>
            <a:off x="1447800" y="2081808"/>
            <a:ext cx="7239000" cy="1323439"/>
          </a:xfrm>
          <a:prstGeom prst="rect">
            <a:avLst/>
          </a:prstGeom>
          <a:noFill/>
          <a:ln w="9525">
            <a:noFill/>
            <a:miter lim="800000"/>
            <a:headEnd/>
            <a:tailEnd/>
          </a:ln>
          <a:effectLst/>
        </p:spPr>
        <p:txBody>
          <a:bodyPr>
            <a:spAutoFit/>
          </a:bodyPr>
          <a:lstStyle/>
          <a:p>
            <a:pPr>
              <a:spcBef>
                <a:spcPct val="50000"/>
              </a:spcBef>
              <a:defRPr/>
            </a:pPr>
            <a:r>
              <a:rPr lang="es-VE" sz="2000" dirty="0" smtClean="0">
                <a:effectLst>
                  <a:outerShdw blurRad="38100" dist="38100" dir="2700000" algn="tl">
                    <a:srgbClr val="FFFFFF"/>
                  </a:outerShdw>
                </a:effectLst>
                <a:latin typeface="Calibri" pitchFamily="34" charset="0"/>
              </a:rPr>
              <a:t>Cuando se lee de un archivo es necesario chequear si hay más datos en el archivo o si ya estamos al final. Para ello se utiliza un método de la clase llamado </a:t>
            </a:r>
            <a:r>
              <a:rPr lang="es-VE" sz="2000" b="1" dirty="0" err="1" smtClean="0">
                <a:solidFill>
                  <a:schemeClr val="accent1">
                    <a:lumMod val="75000"/>
                  </a:schemeClr>
                </a:solidFill>
                <a:effectLst>
                  <a:outerShdw blurRad="38100" dist="38100" dir="2700000" algn="tl">
                    <a:srgbClr val="FFFFFF"/>
                  </a:outerShdw>
                </a:effectLst>
                <a:latin typeface="Calibri" pitchFamily="34" charset="0"/>
              </a:rPr>
              <a:t>eof</a:t>
            </a:r>
            <a:r>
              <a:rPr lang="es-VE" sz="2000" b="1" dirty="0" smtClean="0">
                <a:solidFill>
                  <a:schemeClr val="accent1">
                    <a:lumMod val="75000"/>
                  </a:schemeClr>
                </a:solidFill>
                <a:effectLst>
                  <a:outerShdw blurRad="38100" dist="38100" dir="2700000" algn="tl">
                    <a:srgbClr val="FFFFFF"/>
                  </a:outerShdw>
                </a:effectLst>
                <a:latin typeface="Calibri" pitchFamily="34" charset="0"/>
              </a:rPr>
              <a:t>() </a:t>
            </a:r>
            <a:r>
              <a:rPr lang="es-VE" sz="2000" dirty="0" smtClean="0">
                <a:effectLst>
                  <a:outerShdw blurRad="38100" dist="38100" dir="2700000" algn="tl">
                    <a:srgbClr val="FFFFFF"/>
                  </a:outerShdw>
                </a:effectLst>
                <a:latin typeface="Calibri" pitchFamily="34" charset="0"/>
              </a:rPr>
              <a:t>que </a:t>
            </a:r>
            <a:r>
              <a:rPr lang="es-VE" sz="2000" b="1" dirty="0" smtClean="0">
                <a:solidFill>
                  <a:schemeClr val="accent1">
                    <a:lumMod val="75000"/>
                  </a:schemeClr>
                </a:solidFill>
                <a:effectLst>
                  <a:outerShdw blurRad="38100" dist="38100" dir="2700000" algn="tl">
                    <a:srgbClr val="FFFFFF"/>
                  </a:outerShdw>
                </a:effectLst>
                <a:latin typeface="Calibri" pitchFamily="34" charset="0"/>
              </a:rPr>
              <a:t>retorna true cuando se alcanza el final del archivo</a:t>
            </a:r>
            <a:endParaRPr lang="es-VE" sz="2000" b="1" dirty="0">
              <a:solidFill>
                <a:schemeClr val="accent1">
                  <a:lumMod val="75000"/>
                </a:schemeClr>
              </a:solidFill>
              <a:effectLst>
                <a:outerShdw blurRad="38100" dist="38100" dir="2700000" algn="tl">
                  <a:srgbClr val="FFFFFF"/>
                </a:outerShdw>
              </a:effectLst>
              <a:latin typeface="Calibri" pitchFamily="34" charset="0"/>
            </a:endParaRPr>
          </a:p>
        </p:txBody>
      </p:sp>
      <p:pic>
        <p:nvPicPr>
          <p:cNvPr id="77826" name="Picture 2"/>
          <p:cNvPicPr>
            <a:picLocks noChangeAspect="1" noChangeArrowheads="1"/>
          </p:cNvPicPr>
          <p:nvPr/>
        </p:nvPicPr>
        <p:blipFill>
          <a:blip r:embed="rId3" cstate="print"/>
          <a:srcRect/>
          <a:stretch>
            <a:fillRect/>
          </a:stretch>
        </p:blipFill>
        <p:spPr bwMode="auto">
          <a:xfrm>
            <a:off x="2267744" y="3619128"/>
            <a:ext cx="5972175" cy="1838325"/>
          </a:xfrm>
          <a:prstGeom prst="rect">
            <a:avLst/>
          </a:prstGeom>
          <a:noFill/>
          <a:ln w="9525">
            <a:noFill/>
            <a:miter lim="800000"/>
            <a:headEnd/>
            <a:tailEnd/>
          </a:ln>
          <a:effectLst/>
        </p:spPr>
      </p:pic>
      <p:sp>
        <p:nvSpPr>
          <p:cNvPr id="12"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 – Fin de archivo</a:t>
            </a:r>
            <a:endParaRPr lang="es-ES" dirty="0"/>
          </a:p>
        </p:txBody>
      </p:sp>
      <p:sp>
        <p:nvSpPr>
          <p:cNvPr id="13"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24" name="Text Box 20"/>
          <p:cNvSpPr txBox="1">
            <a:spLocks noChangeArrowheads="1"/>
          </p:cNvSpPr>
          <p:nvPr/>
        </p:nvSpPr>
        <p:spPr bwMode="auto">
          <a:xfrm>
            <a:off x="1447800" y="1700808"/>
            <a:ext cx="4132312" cy="400110"/>
          </a:xfrm>
          <a:prstGeom prst="rect">
            <a:avLst/>
          </a:prstGeom>
          <a:noFill/>
          <a:ln w="9525">
            <a:noFill/>
            <a:miter lim="800000"/>
            <a:headEnd/>
            <a:tailEnd/>
          </a:ln>
          <a:effectLst/>
        </p:spPr>
        <p:txBody>
          <a:bodyPr wrap="square">
            <a:spAutoFit/>
          </a:bodyPr>
          <a:lstStyle/>
          <a:p>
            <a:pPr>
              <a:spcBef>
                <a:spcPct val="50000"/>
              </a:spcBef>
              <a:defRPr/>
            </a:pPr>
            <a:r>
              <a:rPr lang="es-VE" sz="2000" b="1" dirty="0" smtClean="0">
                <a:effectLst>
                  <a:outerShdw blurRad="38100" dist="38100" dir="2700000" algn="tl">
                    <a:srgbClr val="FFFFFF"/>
                  </a:outerShdw>
                </a:effectLst>
                <a:latin typeface="Calibri" pitchFamily="34" charset="0"/>
              </a:rPr>
              <a:t>Ubicar el puntero</a:t>
            </a:r>
            <a:endParaRPr lang="es-ES" sz="2000" b="1" dirty="0">
              <a:effectLst>
                <a:outerShdw blurRad="38100" dist="38100" dir="2700000" algn="tl">
                  <a:srgbClr val="FFFFFF"/>
                </a:outerShdw>
              </a:effectLst>
              <a:latin typeface="Calibri" pitchFamily="34" charset="0"/>
            </a:endParaRPr>
          </a:p>
        </p:txBody>
      </p:sp>
      <p:sp>
        <p:nvSpPr>
          <p:cNvPr id="610325" name="Text Box 21"/>
          <p:cNvSpPr txBox="1">
            <a:spLocks noChangeArrowheads="1"/>
          </p:cNvSpPr>
          <p:nvPr/>
        </p:nvSpPr>
        <p:spPr bwMode="auto">
          <a:xfrm>
            <a:off x="1447800" y="2081808"/>
            <a:ext cx="7239000" cy="2246769"/>
          </a:xfrm>
          <a:prstGeom prst="rect">
            <a:avLst/>
          </a:prstGeom>
          <a:noFill/>
          <a:ln w="9525">
            <a:noFill/>
            <a:miter lim="800000"/>
            <a:headEnd/>
            <a:tailEnd/>
          </a:ln>
          <a:effectLst/>
        </p:spPr>
        <p:txBody>
          <a:bodyPr>
            <a:spAutoFit/>
          </a:bodyPr>
          <a:lstStyle/>
          <a:p>
            <a:pPr>
              <a:spcBef>
                <a:spcPct val="50000"/>
              </a:spcBef>
              <a:defRPr/>
            </a:pPr>
            <a:r>
              <a:rPr lang="en-US" sz="2000" dirty="0" err="1" smtClean="0"/>
              <a:t>file.seekg</a:t>
            </a:r>
            <a:r>
              <a:rPr lang="en-US" sz="2000" dirty="0" smtClean="0"/>
              <a:t>(</a:t>
            </a:r>
            <a:r>
              <a:rPr lang="en-US" sz="2000" dirty="0" err="1" smtClean="0"/>
              <a:t>desplazamiento</a:t>
            </a:r>
            <a:r>
              <a:rPr lang="en-US" sz="2000" dirty="0" smtClean="0"/>
              <a:t>, </a:t>
            </a:r>
            <a:r>
              <a:rPr lang="en-US" sz="2000" dirty="0" err="1" smtClean="0"/>
              <a:t>posición</a:t>
            </a:r>
            <a:r>
              <a:rPr lang="en-US" sz="2000" dirty="0" smtClean="0"/>
              <a:t>)</a:t>
            </a:r>
            <a:br>
              <a:rPr lang="en-US" sz="2000" dirty="0" smtClean="0"/>
            </a:br>
            <a:r>
              <a:rPr lang="en-US" sz="2000" dirty="0" smtClean="0"/>
              <a:t/>
            </a:r>
            <a:br>
              <a:rPr lang="en-US" sz="2000" dirty="0" smtClean="0"/>
            </a:br>
            <a:r>
              <a:rPr lang="en-US" sz="2000" dirty="0" err="1" smtClean="0"/>
              <a:t>posición</a:t>
            </a:r>
            <a:r>
              <a:rPr lang="en-US" sz="2000" dirty="0" smtClean="0"/>
              <a:t>:</a:t>
            </a:r>
            <a:br>
              <a:rPr lang="en-US" sz="2000" dirty="0" smtClean="0"/>
            </a:br>
            <a:r>
              <a:rPr lang="en-US" sz="2000" dirty="0" smtClean="0"/>
              <a:t/>
            </a:r>
            <a:br>
              <a:rPr lang="en-US" sz="2000" dirty="0" smtClean="0"/>
            </a:br>
            <a:r>
              <a:rPr lang="en-US" sz="2000" dirty="0" err="1" smtClean="0"/>
              <a:t>ios</a:t>
            </a:r>
            <a:r>
              <a:rPr lang="en-US" sz="2000" dirty="0" smtClean="0"/>
              <a:t>::beg //</a:t>
            </a:r>
            <a:r>
              <a:rPr lang="en-US" sz="2000" dirty="0" err="1" smtClean="0"/>
              <a:t>comienzo</a:t>
            </a:r>
            <a:r>
              <a:rPr lang="en-US" sz="2000" dirty="0" smtClean="0"/>
              <a:t> del </a:t>
            </a:r>
            <a:r>
              <a:rPr lang="en-US" sz="2000" dirty="0" err="1" smtClean="0"/>
              <a:t>archivo</a:t>
            </a:r>
            <a:r>
              <a:rPr lang="en-US" sz="2000" dirty="0" smtClean="0"/>
              <a:t/>
            </a:r>
            <a:br>
              <a:rPr lang="en-US" sz="2000" dirty="0" smtClean="0"/>
            </a:br>
            <a:r>
              <a:rPr lang="en-US" sz="2000" dirty="0" err="1" smtClean="0"/>
              <a:t>ios</a:t>
            </a:r>
            <a:r>
              <a:rPr lang="en-US" sz="2000" dirty="0" smtClean="0"/>
              <a:t>::cur //</a:t>
            </a:r>
            <a:r>
              <a:rPr lang="en-US" sz="2000" dirty="0" err="1" smtClean="0"/>
              <a:t>posición</a:t>
            </a:r>
            <a:r>
              <a:rPr lang="en-US" sz="2000" dirty="0" smtClean="0"/>
              <a:t> actual</a:t>
            </a:r>
            <a:br>
              <a:rPr lang="en-US" sz="2000" dirty="0" smtClean="0"/>
            </a:br>
            <a:r>
              <a:rPr lang="en-US" sz="2000" dirty="0" err="1" smtClean="0"/>
              <a:t>ios</a:t>
            </a:r>
            <a:r>
              <a:rPr lang="en-US" sz="2000" dirty="0" smtClean="0"/>
              <a:t>::end //fin de </a:t>
            </a:r>
            <a:r>
              <a:rPr lang="en-US" sz="2000" dirty="0" err="1" smtClean="0"/>
              <a:t>archivo</a:t>
            </a:r>
            <a:endParaRPr lang="es-VE" sz="2000" b="1" dirty="0">
              <a:solidFill>
                <a:schemeClr val="accent1">
                  <a:lumMod val="75000"/>
                </a:schemeClr>
              </a:solidFill>
              <a:effectLst>
                <a:outerShdw blurRad="38100" dist="38100" dir="2700000" algn="tl">
                  <a:srgbClr val="FFFFFF"/>
                </a:outerShdw>
              </a:effectLst>
              <a:latin typeface="Calibri" pitchFamily="34" charset="0"/>
            </a:endParaRPr>
          </a:p>
        </p:txBody>
      </p:sp>
      <p:sp>
        <p:nvSpPr>
          <p:cNvPr id="12"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 – Fin de archivo</a:t>
            </a:r>
            <a:endParaRPr lang="es-ES" dirty="0"/>
          </a:p>
        </p:txBody>
      </p:sp>
      <p:sp>
        <p:nvSpPr>
          <p:cNvPr id="13"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1219200" y="1371600"/>
            <a:ext cx="7543800" cy="48936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endParaRPr lang="es-VE" sz="2400" dirty="0">
              <a:solidFill>
                <a:srgbClr val="333333"/>
              </a:solidFill>
              <a:latin typeface="Calibri" pitchFamily="34" charset="0"/>
            </a:endParaRPr>
          </a:p>
          <a:p>
            <a:pPr algn="just" eaLnBrk="1" hangingPunct="1"/>
            <a:r>
              <a:rPr lang="es-VE" sz="2400" dirty="0" err="1" smtClean="0">
                <a:solidFill>
                  <a:srgbClr val="333333"/>
                </a:solidFill>
                <a:latin typeface="Calibri" pitchFamily="34" charset="0"/>
              </a:rPr>
              <a:t>strtok</a:t>
            </a:r>
            <a:r>
              <a:rPr lang="es-VE" sz="2400" dirty="0" smtClean="0">
                <a:solidFill>
                  <a:srgbClr val="333333"/>
                </a:solidFill>
                <a:latin typeface="Calibri" pitchFamily="34" charset="0"/>
              </a:rPr>
              <a:t> modifica la cadena original (cadena1), es necesario guardarla si no se desea perderla. La primer llamada (para conseguir el primer </a:t>
            </a:r>
            <a:r>
              <a:rPr lang="es-VE" sz="2400" dirty="0" err="1" smtClean="0">
                <a:solidFill>
                  <a:srgbClr val="333333"/>
                </a:solidFill>
                <a:latin typeface="Calibri" pitchFamily="34" charset="0"/>
              </a:rPr>
              <a:t>token</a:t>
            </a:r>
            <a:r>
              <a:rPr lang="es-VE" sz="2400" dirty="0" smtClean="0">
                <a:solidFill>
                  <a:srgbClr val="333333"/>
                </a:solidFill>
                <a:latin typeface="Calibri" pitchFamily="34" charset="0"/>
              </a:rPr>
              <a:t>) se hace con la cadena (cadena1), las llamadas sucesivas (para obtener los </a:t>
            </a:r>
            <a:r>
              <a:rPr lang="es-VE" sz="2400" dirty="0" err="1" smtClean="0">
                <a:solidFill>
                  <a:srgbClr val="333333"/>
                </a:solidFill>
                <a:latin typeface="Calibri" pitchFamily="34" charset="0"/>
              </a:rPr>
              <a:t>tokens</a:t>
            </a:r>
            <a:r>
              <a:rPr lang="es-VE" sz="2400" dirty="0" smtClean="0">
                <a:solidFill>
                  <a:srgbClr val="333333"/>
                </a:solidFill>
                <a:latin typeface="Calibri" pitchFamily="34" charset="0"/>
              </a:rPr>
              <a:t> restantes) se hacen con NULL</a:t>
            </a:r>
          </a:p>
          <a:p>
            <a:pPr algn="just" eaLnBrk="1" hangingPunct="1"/>
            <a:endParaRPr lang="es-VE" sz="2400" dirty="0" smtClean="0">
              <a:solidFill>
                <a:srgbClr val="333333"/>
              </a:solidFill>
              <a:latin typeface="Calibri" pitchFamily="34" charset="0"/>
            </a:endParaRPr>
          </a:p>
          <a:p>
            <a:pPr algn="just" eaLnBrk="1" hangingPunct="1"/>
            <a:r>
              <a:rPr lang="es-VE" sz="2400" dirty="0" smtClean="0">
                <a:solidFill>
                  <a:srgbClr val="333333"/>
                </a:solidFill>
                <a:latin typeface="Calibri" pitchFamily="34" charset="0"/>
              </a:rPr>
              <a:t>En el ejemplo que vamos a ver contamos con un arreglo de caracteres (cadena1[ ]) que contiene una oración. La queremos dividir en </a:t>
            </a:r>
            <a:r>
              <a:rPr lang="es-VE" sz="2400" dirty="0" err="1" smtClean="0">
                <a:solidFill>
                  <a:srgbClr val="333333"/>
                </a:solidFill>
                <a:latin typeface="Calibri" pitchFamily="34" charset="0"/>
              </a:rPr>
              <a:t>tokens</a:t>
            </a:r>
            <a:r>
              <a:rPr lang="es-VE" sz="2400" dirty="0" smtClean="0">
                <a:solidFill>
                  <a:srgbClr val="333333"/>
                </a:solidFill>
                <a:latin typeface="Calibri" pitchFamily="34" charset="0"/>
              </a:rPr>
              <a:t> separados por los espacios, entonces nuestra primer llamada a la función será:</a:t>
            </a:r>
          </a:p>
          <a:p>
            <a:pPr algn="just" eaLnBrk="1" hangingPunct="1"/>
            <a:endParaRPr lang="es-VE" sz="2400" dirty="0" smtClean="0">
              <a:solidFill>
                <a:srgbClr val="333333"/>
              </a:solidFill>
              <a:latin typeface="Calibri" pitchFamily="34" charset="0"/>
            </a:endParaRPr>
          </a:p>
          <a:p>
            <a:pPr algn="ctr" eaLnBrk="1" hangingPunct="1"/>
            <a:r>
              <a:rPr lang="es-VE" sz="2400" dirty="0" err="1" smtClean="0">
                <a:solidFill>
                  <a:srgbClr val="C00000"/>
                </a:solidFill>
                <a:latin typeface="Calibri" pitchFamily="34" charset="0"/>
              </a:rPr>
              <a:t>ptr</a:t>
            </a:r>
            <a:r>
              <a:rPr lang="es-VE" sz="2400" dirty="0" smtClean="0">
                <a:solidFill>
                  <a:srgbClr val="C00000"/>
                </a:solidFill>
                <a:latin typeface="Calibri" pitchFamily="34" charset="0"/>
              </a:rPr>
              <a:t> = </a:t>
            </a:r>
            <a:r>
              <a:rPr lang="es-VE" sz="2400" dirty="0" err="1" smtClean="0">
                <a:solidFill>
                  <a:srgbClr val="C00000"/>
                </a:solidFill>
                <a:latin typeface="Calibri" pitchFamily="34" charset="0"/>
              </a:rPr>
              <a:t>strtok</a:t>
            </a:r>
            <a:r>
              <a:rPr lang="es-VE" sz="2400" dirty="0" smtClean="0">
                <a:solidFill>
                  <a:srgbClr val="C00000"/>
                </a:solidFill>
                <a:latin typeface="Calibri" pitchFamily="34" charset="0"/>
              </a:rPr>
              <a:t>(frase, " ");</a:t>
            </a:r>
            <a:endParaRPr lang="es-ES" sz="2400" dirty="0">
              <a:solidFill>
                <a:srgbClr val="C00000"/>
              </a:solidFill>
              <a:latin typeface="Calibri" pitchFamily="34" charset="0"/>
            </a:endParaRPr>
          </a:p>
        </p:txBody>
      </p:sp>
      <p:sp>
        <p:nvSpPr>
          <p:cNvPr id="6" name="Title 1"/>
          <p:cNvSpPr>
            <a:spLocks noGrp="1"/>
          </p:cNvSpPr>
          <p:nvPr>
            <p:ph type="title"/>
          </p:nvPr>
        </p:nvSpPr>
        <p:spPr>
          <a:xfrm>
            <a:off x="1435608" y="274638"/>
            <a:ext cx="7498080" cy="1143000"/>
          </a:xfrm>
        </p:spPr>
        <p:txBody>
          <a:bodyPr/>
          <a:lstStyle/>
          <a:p>
            <a:r>
              <a:rPr lang="es-ES" dirty="0" smtClean="0"/>
              <a:t>STRTOK</a:t>
            </a:r>
            <a:endParaRPr lang="es-E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1259632" y="1196752"/>
            <a:ext cx="7543800" cy="2308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s-VE" sz="2400" dirty="0" smtClean="0">
                <a:solidFill>
                  <a:srgbClr val="333333"/>
                </a:solidFill>
                <a:latin typeface="Calibri" pitchFamily="34" charset="0"/>
              </a:rPr>
              <a:t>Con esto obtendremos el primer </a:t>
            </a:r>
            <a:r>
              <a:rPr lang="es-VE" sz="2400" dirty="0" err="1" smtClean="0">
                <a:solidFill>
                  <a:srgbClr val="333333"/>
                </a:solidFill>
                <a:latin typeface="Calibri" pitchFamily="34" charset="0"/>
              </a:rPr>
              <a:t>token</a:t>
            </a:r>
            <a:r>
              <a:rPr lang="es-VE" sz="2400" dirty="0" smtClean="0">
                <a:solidFill>
                  <a:srgbClr val="333333"/>
                </a:solidFill>
                <a:latin typeface="Calibri" pitchFamily="34" charset="0"/>
              </a:rPr>
              <a:t> en el puntero </a:t>
            </a:r>
            <a:r>
              <a:rPr lang="es-VE" sz="2400" dirty="0" err="1" smtClean="0">
                <a:solidFill>
                  <a:srgbClr val="333333"/>
                </a:solidFill>
                <a:latin typeface="Calibri" pitchFamily="34" charset="0"/>
              </a:rPr>
              <a:t>ptr</a:t>
            </a:r>
            <a:r>
              <a:rPr lang="es-VE" sz="2400" dirty="0" smtClean="0">
                <a:solidFill>
                  <a:srgbClr val="333333"/>
                </a:solidFill>
                <a:latin typeface="Calibri" pitchFamily="34" charset="0"/>
              </a:rPr>
              <a:t>, para obtener el resto de los </a:t>
            </a:r>
            <a:r>
              <a:rPr lang="es-VE" sz="2400" dirty="0" err="1" smtClean="0">
                <a:solidFill>
                  <a:srgbClr val="333333"/>
                </a:solidFill>
                <a:latin typeface="Calibri" pitchFamily="34" charset="0"/>
              </a:rPr>
              <a:t>tokens</a:t>
            </a:r>
            <a:r>
              <a:rPr lang="es-VE" sz="2400" dirty="0" smtClean="0">
                <a:solidFill>
                  <a:srgbClr val="333333"/>
                </a:solidFill>
                <a:latin typeface="Calibri" pitchFamily="34" charset="0"/>
              </a:rPr>
              <a:t> las llamadas siguientes deberán hacerse pasando como parámetro a NULL, esto le</a:t>
            </a:r>
          </a:p>
          <a:p>
            <a:pPr algn="just" eaLnBrk="1" hangingPunct="1"/>
            <a:r>
              <a:rPr lang="es-VE" sz="2400" dirty="0" smtClean="0">
                <a:solidFill>
                  <a:srgbClr val="333333"/>
                </a:solidFill>
                <a:latin typeface="Calibri" pitchFamily="34" charset="0"/>
              </a:rPr>
              <a:t>indica a la función que obtenga el </a:t>
            </a:r>
            <a:r>
              <a:rPr lang="es-VE" sz="2400" dirty="0" err="1" smtClean="0">
                <a:solidFill>
                  <a:srgbClr val="333333"/>
                </a:solidFill>
                <a:latin typeface="Calibri" pitchFamily="34" charset="0"/>
              </a:rPr>
              <a:t>token</a:t>
            </a:r>
            <a:r>
              <a:rPr lang="es-VE" sz="2400" dirty="0" smtClean="0">
                <a:solidFill>
                  <a:srgbClr val="333333"/>
                </a:solidFill>
                <a:latin typeface="Calibri" pitchFamily="34" charset="0"/>
              </a:rPr>
              <a:t> que le sigue de la cadena original. Cuando no queden más </a:t>
            </a:r>
            <a:r>
              <a:rPr lang="es-VE" sz="2400" dirty="0" err="1" smtClean="0">
                <a:solidFill>
                  <a:srgbClr val="333333"/>
                </a:solidFill>
                <a:latin typeface="Calibri" pitchFamily="34" charset="0"/>
              </a:rPr>
              <a:t>tokens</a:t>
            </a:r>
            <a:r>
              <a:rPr lang="es-VE" sz="2400" dirty="0" smtClean="0">
                <a:solidFill>
                  <a:srgbClr val="333333"/>
                </a:solidFill>
                <a:latin typeface="Calibri" pitchFamily="34" charset="0"/>
              </a:rPr>
              <a:t> la función devolverá NULL.</a:t>
            </a:r>
            <a:endParaRPr lang="es-ES" sz="2400" dirty="0">
              <a:solidFill>
                <a:srgbClr val="333333"/>
              </a:solidFill>
              <a:latin typeface="Calibri" pitchFamily="34" charset="0"/>
            </a:endParaRPr>
          </a:p>
        </p:txBody>
      </p:sp>
      <p:sp>
        <p:nvSpPr>
          <p:cNvPr id="6" name="Title 1"/>
          <p:cNvSpPr>
            <a:spLocks noGrp="1"/>
          </p:cNvSpPr>
          <p:nvPr>
            <p:ph type="title"/>
          </p:nvPr>
        </p:nvSpPr>
        <p:spPr>
          <a:xfrm>
            <a:off x="1435608" y="274638"/>
            <a:ext cx="7498080" cy="1143000"/>
          </a:xfrm>
        </p:spPr>
        <p:txBody>
          <a:bodyPr/>
          <a:lstStyle/>
          <a:p>
            <a:r>
              <a:rPr lang="es-ES" dirty="0" smtClean="0"/>
              <a:t>STRTOK</a:t>
            </a:r>
            <a:endParaRPr lang="es-ES" dirty="0"/>
          </a:p>
        </p:txBody>
      </p:sp>
      <p:pic>
        <p:nvPicPr>
          <p:cNvPr id="1027" name="Picture 3"/>
          <p:cNvPicPr>
            <a:picLocks noChangeAspect="1" noChangeArrowheads="1"/>
          </p:cNvPicPr>
          <p:nvPr/>
        </p:nvPicPr>
        <p:blipFill>
          <a:blip r:embed="rId2" cstate="print"/>
          <a:srcRect l="12367" t="25391" r="40591" b="41141"/>
          <a:stretch>
            <a:fillRect/>
          </a:stretch>
        </p:blipFill>
        <p:spPr bwMode="auto">
          <a:xfrm>
            <a:off x="1259632" y="3645024"/>
            <a:ext cx="7380820" cy="29523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708920"/>
            <a:ext cx="7498080" cy="1143000"/>
          </a:xfrm>
        </p:spPr>
        <p:txBody>
          <a:bodyPr>
            <a:normAutofit/>
          </a:bodyPr>
          <a:lstStyle/>
          <a:p>
            <a:r>
              <a:rPr lang="es-ES" dirty="0" smtClean="0"/>
              <a:t>Continuamos la siguiente clase...</a:t>
            </a:r>
            <a:endParaRPr lang="es-E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7" name="Rectangle 3"/>
          <p:cNvSpPr>
            <a:spLocks noChangeArrowheads="1"/>
          </p:cNvSpPr>
          <p:nvPr/>
        </p:nvSpPr>
        <p:spPr bwMode="auto">
          <a:xfrm>
            <a:off x="1331640" y="1412776"/>
            <a:ext cx="7278960" cy="5262979"/>
          </a:xfrm>
          <a:prstGeom prst="rect">
            <a:avLst/>
          </a:prstGeom>
          <a:noFill/>
          <a:ln w="9525" algn="ctr">
            <a:noFill/>
            <a:miter lim="800000"/>
            <a:headEnd/>
            <a:tailEnd/>
          </a:ln>
          <a:effectLst/>
        </p:spPr>
        <p:txBody>
          <a:bodyPr wrap="square">
            <a:spAutoFit/>
          </a:bodyPr>
          <a:lstStyle/>
          <a:p>
            <a:pPr indent="355600">
              <a:lnSpc>
                <a:spcPct val="150000"/>
              </a:lnSpc>
              <a:buClr>
                <a:schemeClr val="accent1"/>
              </a:buClr>
              <a:buFont typeface="Arial" pitchFamily="34" charset="0"/>
              <a:buChar char="•"/>
            </a:pPr>
            <a:r>
              <a:rPr lang="es-VE" sz="2000" dirty="0" smtClean="0"/>
              <a:t>En realidad, todos los archivos son binarios, porque la información siempre se guardará en forma binaria, pero se consideran los archivos de texto en el sentido que todo lo que se guarda en el archivo son caracteres imprimibles, distinguibles por las personas.</a:t>
            </a:r>
          </a:p>
          <a:p>
            <a:pPr indent="355600">
              <a:lnSpc>
                <a:spcPct val="150000"/>
              </a:lnSpc>
              <a:buClr>
                <a:schemeClr val="accent1"/>
              </a:buClr>
              <a:buFont typeface="Arial" pitchFamily="34" charset="0"/>
              <a:buChar char="•"/>
            </a:pPr>
            <a:endParaRPr lang="es-VE" sz="2000" dirty="0" smtClean="0"/>
          </a:p>
          <a:p>
            <a:pPr indent="355600">
              <a:lnSpc>
                <a:spcPct val="150000"/>
              </a:lnSpc>
              <a:buClr>
                <a:schemeClr val="accent1"/>
              </a:buClr>
              <a:buFont typeface="Arial" pitchFamily="34" charset="0"/>
              <a:buChar char="•"/>
            </a:pPr>
            <a:r>
              <a:rPr lang="es-VE" sz="2000" dirty="0" smtClean="0"/>
              <a:t>Los archivos de texto, son archivos sin formato.</a:t>
            </a:r>
          </a:p>
          <a:p>
            <a:pPr indent="355600">
              <a:lnSpc>
                <a:spcPct val="150000"/>
              </a:lnSpc>
              <a:buClr>
                <a:schemeClr val="accent1"/>
              </a:buClr>
              <a:buFont typeface="Arial" pitchFamily="34" charset="0"/>
              <a:buChar char="•"/>
            </a:pPr>
            <a:endParaRPr lang="es-VE" sz="2000" dirty="0" smtClean="0"/>
          </a:p>
          <a:p>
            <a:pPr indent="355600">
              <a:lnSpc>
                <a:spcPct val="150000"/>
              </a:lnSpc>
              <a:buClr>
                <a:schemeClr val="accent1"/>
              </a:buClr>
              <a:buFont typeface="Arial" pitchFamily="34" charset="0"/>
              <a:buChar char="•"/>
            </a:pPr>
            <a:r>
              <a:rPr lang="es-VE" sz="2000" dirty="0" smtClean="0"/>
              <a:t>Se guarda información como caracteres, número, palabras, etc.</a:t>
            </a:r>
          </a:p>
          <a:p>
            <a:pPr indent="355600">
              <a:lnSpc>
                <a:spcPct val="150000"/>
              </a:lnSpc>
              <a:buClr>
                <a:schemeClr val="accent1"/>
              </a:buClr>
              <a:buFont typeface="Arial" pitchFamily="34" charset="0"/>
              <a:buChar char="•"/>
            </a:pPr>
            <a:endParaRPr lang="es-VE" sz="2000" dirty="0" smtClean="0"/>
          </a:p>
          <a:p>
            <a:pPr indent="355600">
              <a:lnSpc>
                <a:spcPct val="150000"/>
              </a:lnSpc>
              <a:buClr>
                <a:schemeClr val="accent1"/>
              </a:buClr>
              <a:buFont typeface="Arial" pitchFamily="34" charset="0"/>
              <a:buChar char="•"/>
            </a:pPr>
            <a:r>
              <a:rPr lang="es-VE" sz="2400" b="1" dirty="0" smtClean="0">
                <a:solidFill>
                  <a:schemeClr val="accent1">
                    <a:lumMod val="75000"/>
                  </a:schemeClr>
                </a:solidFill>
              </a:rPr>
              <a:t>Sólo se acceden de forma SECUENCIAL</a:t>
            </a:r>
          </a:p>
        </p:txBody>
      </p:sp>
      <p:sp>
        <p:nvSpPr>
          <p:cNvPr id="4"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a:t>
            </a:r>
            <a:endParaRPr lang="es-ES" dirty="0"/>
          </a:p>
        </p:txBody>
      </p:sp>
      <p:sp>
        <p:nvSpPr>
          <p:cNvPr id="5"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7" name="Rectangle 3"/>
          <p:cNvSpPr>
            <a:spLocks noChangeArrowheads="1"/>
          </p:cNvSpPr>
          <p:nvPr/>
        </p:nvSpPr>
        <p:spPr bwMode="auto">
          <a:xfrm>
            <a:off x="1331640" y="1412776"/>
            <a:ext cx="7278960" cy="5632311"/>
          </a:xfrm>
          <a:prstGeom prst="rect">
            <a:avLst/>
          </a:prstGeom>
          <a:noFill/>
          <a:ln w="9525" algn="ctr">
            <a:noFill/>
            <a:miter lim="800000"/>
            <a:headEnd/>
            <a:tailEnd/>
          </a:ln>
          <a:effectLst/>
        </p:spPr>
        <p:txBody>
          <a:bodyPr wrap="square">
            <a:spAutoFit/>
          </a:bodyPr>
          <a:lstStyle/>
          <a:p>
            <a:pPr indent="355600">
              <a:lnSpc>
                <a:spcPct val="150000"/>
              </a:lnSpc>
              <a:buClr>
                <a:schemeClr val="accent1"/>
              </a:buClr>
              <a:buFont typeface="Arial" pitchFamily="34" charset="0"/>
              <a:buChar char="•"/>
            </a:pPr>
            <a:r>
              <a:rPr lang="es-VE" sz="2400" dirty="0" smtClean="0"/>
              <a:t>El acceso, la lectura y la escritura en este tipo de archivos se lleva a cabo de manera secuencial, un registro detrás de otro </a:t>
            </a:r>
          </a:p>
          <a:p>
            <a:pPr indent="355600">
              <a:lnSpc>
                <a:spcPct val="150000"/>
              </a:lnSpc>
              <a:buClr>
                <a:schemeClr val="accent1"/>
              </a:buClr>
              <a:buFont typeface="Arial" pitchFamily="34" charset="0"/>
              <a:buChar char="•"/>
            </a:pPr>
            <a:endParaRPr lang="es-VE" sz="2400" dirty="0" smtClean="0"/>
          </a:p>
          <a:p>
            <a:pPr indent="355600">
              <a:lnSpc>
                <a:spcPct val="150000"/>
              </a:lnSpc>
              <a:buClr>
                <a:schemeClr val="accent1"/>
              </a:buClr>
              <a:buFont typeface="Arial" pitchFamily="34" charset="0"/>
              <a:buChar char="•"/>
            </a:pPr>
            <a:r>
              <a:rPr lang="es-VE" sz="2400" dirty="0" smtClean="0"/>
              <a:t>Su ventaja principal es que el programador no necesita manejar la posición del apuntador donde se está escribiendo o leyendo</a:t>
            </a:r>
          </a:p>
          <a:p>
            <a:pPr indent="355600">
              <a:lnSpc>
                <a:spcPct val="150000"/>
              </a:lnSpc>
              <a:buClr>
                <a:schemeClr val="accent1"/>
              </a:buClr>
              <a:buFont typeface="Arial" pitchFamily="34" charset="0"/>
              <a:buChar char="•"/>
            </a:pPr>
            <a:endParaRPr lang="es-VE" sz="2400" dirty="0" smtClean="0"/>
          </a:p>
          <a:p>
            <a:pPr indent="355600">
              <a:lnSpc>
                <a:spcPct val="150000"/>
              </a:lnSpc>
              <a:buClr>
                <a:schemeClr val="accent1"/>
              </a:buClr>
              <a:buFont typeface="Arial" pitchFamily="34" charset="0"/>
              <a:buChar char="•"/>
            </a:pPr>
            <a:r>
              <a:rPr lang="es-VE" sz="2400" dirty="0" smtClean="0"/>
              <a:t>Su desventaja, que no se puede acceder a un registro determinado sin antes recorrer los registros anteriores</a:t>
            </a:r>
            <a:endParaRPr lang="es-VE" sz="2800" b="1" dirty="0" smtClean="0">
              <a:solidFill>
                <a:schemeClr val="accent1">
                  <a:lumMod val="75000"/>
                </a:schemeClr>
              </a:solidFill>
            </a:endParaRPr>
          </a:p>
        </p:txBody>
      </p:sp>
      <p:sp>
        <p:nvSpPr>
          <p:cNvPr id="4"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texto – Acceso Secuencial</a:t>
            </a:r>
            <a:endParaRPr lang="es-ES" dirty="0"/>
          </a:p>
        </p:txBody>
      </p:sp>
      <p:sp>
        <p:nvSpPr>
          <p:cNvPr id="5"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Formas de manejar los archivos</a:t>
            </a:r>
            <a:endParaRPr lang="es-ES" dirty="0"/>
          </a:p>
        </p:txBody>
      </p:sp>
      <p:sp>
        <p:nvSpPr>
          <p:cNvPr id="12"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
        <p:nvSpPr>
          <p:cNvPr id="10" name="9 Rectángulo"/>
          <p:cNvSpPr/>
          <p:nvPr/>
        </p:nvSpPr>
        <p:spPr>
          <a:xfrm>
            <a:off x="1547664" y="1844824"/>
            <a:ext cx="7272808" cy="4031873"/>
          </a:xfrm>
          <a:prstGeom prst="rect">
            <a:avLst/>
          </a:prstGeom>
        </p:spPr>
        <p:txBody>
          <a:bodyPr wrap="square">
            <a:spAutoFit/>
          </a:bodyPr>
          <a:lstStyle/>
          <a:p>
            <a:pPr marL="174625" indent="-112713">
              <a:defRPr/>
            </a:pPr>
            <a:r>
              <a:rPr lang="es-ES" sz="3200" dirty="0" smtClean="0">
                <a:effectLst>
                  <a:outerShdw blurRad="38100" dist="38100" dir="2700000" algn="tl">
                    <a:srgbClr val="FFFFFF"/>
                  </a:outerShdw>
                </a:effectLst>
                <a:latin typeface="Calibri" pitchFamily="34" charset="0"/>
              </a:rPr>
              <a:t>Existen 2 formas de manejar archivos:</a:t>
            </a:r>
          </a:p>
          <a:p>
            <a:pPr marL="174625" indent="-112713">
              <a:defRPr/>
            </a:pPr>
            <a:endParaRPr lang="es-ES" sz="3200" dirty="0" smtClean="0">
              <a:effectLst>
                <a:outerShdw blurRad="38100" dist="38100" dir="2700000" algn="tl">
                  <a:srgbClr val="FFFFFF"/>
                </a:outerShdw>
              </a:effectLst>
              <a:latin typeface="Calibri" pitchFamily="34" charset="0"/>
            </a:endParaRPr>
          </a:p>
          <a:p>
            <a:pPr marL="519112" indent="-457200">
              <a:buFont typeface="+mj-lt"/>
              <a:buAutoNum type="arabicPeriod"/>
              <a:defRPr/>
            </a:pPr>
            <a:r>
              <a:rPr lang="es-ES" sz="3200" dirty="0" smtClean="0">
                <a:effectLst>
                  <a:outerShdw blurRad="38100" dist="38100" dir="2700000" algn="tl">
                    <a:srgbClr val="FFFFFF"/>
                  </a:outerShdw>
                </a:effectLst>
                <a:latin typeface="Calibri" pitchFamily="34" charset="0"/>
              </a:rPr>
              <a:t>Manejo estructurado, es decir, usando funciones estructuradas (FILE)</a:t>
            </a:r>
          </a:p>
          <a:p>
            <a:pPr marL="519112" indent="-457200">
              <a:buFont typeface="+mj-lt"/>
              <a:buAutoNum type="arabicPeriod"/>
              <a:defRPr/>
            </a:pPr>
            <a:endParaRPr lang="es-ES" sz="3200" dirty="0" smtClean="0">
              <a:effectLst>
                <a:outerShdw blurRad="38100" dist="38100" dir="2700000" algn="tl">
                  <a:srgbClr val="FFFFFF"/>
                </a:outerShdw>
              </a:effectLst>
              <a:latin typeface="Calibri" pitchFamily="34" charset="0"/>
            </a:endParaRPr>
          </a:p>
          <a:p>
            <a:pPr marL="519112" indent="-457200">
              <a:buFont typeface="+mj-lt"/>
              <a:buAutoNum type="arabicPeriod"/>
              <a:defRPr/>
            </a:pPr>
            <a:r>
              <a:rPr lang="es-ES" sz="3200" dirty="0" smtClean="0">
                <a:effectLst>
                  <a:outerShdw blurRad="38100" dist="38100" dir="2700000" algn="tl">
                    <a:srgbClr val="FFFFFF"/>
                  </a:outerShdw>
                </a:effectLst>
                <a:latin typeface="Calibri" pitchFamily="34" charset="0"/>
              </a:rPr>
              <a:t>Manejo Orientado a Objetos, es decir, usando funciones orientado a objetos (</a:t>
            </a:r>
            <a:r>
              <a:rPr lang="es-ES" sz="3200" dirty="0" err="1" smtClean="0">
                <a:effectLst>
                  <a:outerShdw blurRad="38100" dist="38100" dir="2700000" algn="tl">
                    <a:srgbClr val="FFFFFF"/>
                  </a:outerShdw>
                </a:effectLst>
                <a:latin typeface="Calibri" pitchFamily="34" charset="0"/>
              </a:rPr>
              <a:t>fstream</a:t>
            </a:r>
            <a:r>
              <a:rPr lang="es-ES" sz="3200" dirty="0" smtClean="0">
                <a:effectLst>
                  <a:outerShdw blurRad="38100" dist="38100" dir="2700000" algn="tl">
                    <a:srgbClr val="FFFFFF"/>
                  </a:outerShdw>
                </a:effectLst>
                <a:latin typeface="Calibri" pitchFamily="34" charset="0"/>
              </a:rPr>
              <a:t>)</a:t>
            </a:r>
            <a:endParaRPr lang="es-ES" sz="3200" dirty="0">
              <a:effectLst>
                <a:outerShdw blurRad="38100" dist="38100" dir="2700000" algn="tl">
                  <a:srgbClr val="FFFFFF"/>
                </a:outerShdw>
              </a:effectLst>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1219200" y="2507159"/>
            <a:ext cx="7543800" cy="769441"/>
          </a:xfrm>
          <a:prstGeom prst="rect">
            <a:avLst/>
          </a:prstGeom>
          <a:noFill/>
          <a:ln w="9525" algn="ctr">
            <a:noFill/>
            <a:miter lim="800000"/>
            <a:headEnd/>
            <a:tailEnd/>
          </a:ln>
          <a:effec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defRPr/>
            </a:pPr>
            <a:r>
              <a:rPr lang="es-VE" sz="4400" dirty="0" smtClean="0">
                <a:solidFill>
                  <a:schemeClr val="tx2">
                    <a:satMod val="130000"/>
                  </a:schemeClr>
                </a:solidFill>
                <a:latin typeface="+mj-lt"/>
                <a:ea typeface="+mj-ea"/>
                <a:cs typeface="+mj-cs"/>
              </a:rPr>
              <a:t>Forma Estructurada</a:t>
            </a:r>
            <a:endParaRPr lang="es-VE" sz="4400" dirty="0">
              <a:solidFill>
                <a:schemeClr val="tx2">
                  <a:satMod val="130000"/>
                </a:schemeClr>
              </a:solidFill>
              <a:latin typeface="+mj-lt"/>
              <a:ea typeface="+mj-ea"/>
              <a:cs typeface="+mj-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Presentation">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100000" t="100000" r="100000" b="10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100000" t="100000" r="100000" b="10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51000" t="-20000" r="2000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5A4CB32-0FE3-4A02-AFD4-62E40170CB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TrainingPresentation</Template>
  <TotalTime>0</TotalTime>
  <Words>1882</Words>
  <Application>Microsoft Office PowerPoint</Application>
  <PresentationFormat>Presentación en pantalla (4:3)</PresentationFormat>
  <Paragraphs>362</Paragraphs>
  <Slides>54</Slides>
  <Notes>52</Notes>
  <HiddenSlides>0</HiddenSlides>
  <MMClips>0</MMClips>
  <ScaleCrop>false</ScaleCrop>
  <HeadingPairs>
    <vt:vector size="6" baseType="variant">
      <vt:variant>
        <vt:lpstr>Tema</vt:lpstr>
      </vt:variant>
      <vt:variant>
        <vt:i4>2</vt:i4>
      </vt:variant>
      <vt:variant>
        <vt:lpstr>Servidores OLE incrustados</vt:lpstr>
      </vt:variant>
      <vt:variant>
        <vt:i4>1</vt:i4>
      </vt:variant>
      <vt:variant>
        <vt:lpstr>Títulos de diapositiva</vt:lpstr>
      </vt:variant>
      <vt:variant>
        <vt:i4>54</vt:i4>
      </vt:variant>
    </vt:vector>
  </HeadingPairs>
  <TitlesOfParts>
    <vt:vector size="57" baseType="lpstr">
      <vt:lpstr>TrainingPresentation</vt:lpstr>
      <vt:lpstr>Diseño personalizado</vt:lpstr>
      <vt:lpstr>Image</vt:lpstr>
      <vt:lpstr>Programación I Archivos en C++</vt:lpstr>
      <vt:lpstr>Agenda</vt:lpstr>
      <vt:lpstr>Archivos C++ Definición</vt:lpstr>
      <vt:lpstr>Archivos C++ Clasificación de archivos</vt:lpstr>
      <vt:lpstr>Archivos de texto</vt:lpstr>
      <vt:lpstr>Archivos C++ Archivos de texto</vt:lpstr>
      <vt:lpstr>Archivos C++ Archivos de texto – Acceso Secuencial</vt:lpstr>
      <vt:lpstr>Archivos C++ Formas de manejar los archivos</vt:lpstr>
      <vt:lpstr>Diapositiva 9</vt:lpstr>
      <vt:lpstr>Archivos C++ Archivos de texto</vt:lpstr>
      <vt:lpstr>Archivos C++ Archivos de texto</vt:lpstr>
      <vt:lpstr>Archivos C++ Archivos de texto</vt:lpstr>
      <vt:lpstr>Archivos C++ Archivos de texto - Apertura</vt:lpstr>
      <vt:lpstr>Archivos C++ Archivos de texto - Apertura</vt:lpstr>
      <vt:lpstr>Archivos C++ Archivos de texto</vt:lpstr>
      <vt:lpstr>Archivos C++ Archivos de texto - Escritura</vt:lpstr>
      <vt:lpstr>Archivos C++ Archivos de texto</vt:lpstr>
      <vt:lpstr>Archivos C++ Archivos de texto - Escritura</vt:lpstr>
      <vt:lpstr>Archivos C++ Archivos de texto</vt:lpstr>
      <vt:lpstr>Archivos C++ Archivos de texto - Escritura</vt:lpstr>
      <vt:lpstr>Archivos C++ Archivos de texto</vt:lpstr>
      <vt:lpstr>Archivos C++ Archivos de texto - Escritura</vt:lpstr>
      <vt:lpstr>Archivos C++ Archivos de texto</vt:lpstr>
      <vt:lpstr>Archivos C++ Archivos de texto - Lectura</vt:lpstr>
      <vt:lpstr>Archivos C++ Archivos de texto</vt:lpstr>
      <vt:lpstr>Archivos C++ Archivos de texto - Lectura</vt:lpstr>
      <vt:lpstr>Archivos C++ Archivos de texto</vt:lpstr>
      <vt:lpstr>Archivos C++ Archivos de texto – Fin de archivo</vt:lpstr>
      <vt:lpstr>Archivos C++ Archivos de texto – fseek</vt:lpstr>
      <vt:lpstr>Diapositiva 30</vt:lpstr>
      <vt:lpstr>Archivos C++ Archivos de texto</vt:lpstr>
      <vt:lpstr>Archivos C++ Archivos de texto</vt:lpstr>
      <vt:lpstr>Archivos C++ Archivos de texto</vt:lpstr>
      <vt:lpstr>Archivos C++ Archivos de texto</vt:lpstr>
      <vt:lpstr>Archivos C++ Archivos de texto - Apertura</vt:lpstr>
      <vt:lpstr>Archivos C++ Archivos de texto - Apertura</vt:lpstr>
      <vt:lpstr>Archivos C++ Archivos de texto</vt:lpstr>
      <vt:lpstr>Archivos C++ Archivos de texto - Escritura</vt:lpstr>
      <vt:lpstr>Archivos C++ Archivos de texto</vt:lpstr>
      <vt:lpstr>Archivos C++ Archivos de texto – Escritura de cadena</vt:lpstr>
      <vt:lpstr>Archivos C++ Archivos de texto – Escritura</vt:lpstr>
      <vt:lpstr>Archivos C++ Archivos de texto</vt:lpstr>
      <vt:lpstr>Archivos C++ Archivos de texto</vt:lpstr>
      <vt:lpstr>Archivos C++ Archivos de texto</vt:lpstr>
      <vt:lpstr>Archivos C++ Archivos de texto</vt:lpstr>
      <vt:lpstr>Archivos C++ Archivos de texto - Lectura</vt:lpstr>
      <vt:lpstr>Archivos C++ Archivos de texto - Lectura</vt:lpstr>
      <vt:lpstr>Archivos C++ Archivos de texto - Lectura</vt:lpstr>
      <vt:lpstr>Archivos C++ Archivos de texto – Cierre</vt:lpstr>
      <vt:lpstr>Archivos C++ Archivos de texto – Fin de archivo</vt:lpstr>
      <vt:lpstr>Archivos C++ Archivos de texto – Fin de archivo</vt:lpstr>
      <vt:lpstr>STRTOK</vt:lpstr>
      <vt:lpstr>STRTOK</vt:lpstr>
      <vt:lpstr>Continuamos la siguiente clase...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2011-11-19T08:30:21Z</dcterms:created>
  <dcterms:modified xsi:type="dcterms:W3CDTF">2014-06-17T13:47:28Z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TC100822959990</vt:lpwstr>
  </property>
</Properties>
</file>