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2"/>
    <p:sldMasterId id="2147483756" r:id="rId3"/>
  </p:sldMasterIdLst>
  <p:notesMasterIdLst>
    <p:notesMasterId r:id="rId48"/>
  </p:notesMasterIdLst>
  <p:sldIdLst>
    <p:sldId id="256" r:id="rId4"/>
    <p:sldId id="308" r:id="rId5"/>
    <p:sldId id="495" r:id="rId6"/>
    <p:sldId id="498" r:id="rId7"/>
    <p:sldId id="542" r:id="rId8"/>
    <p:sldId id="543" r:id="rId9"/>
    <p:sldId id="545" r:id="rId10"/>
    <p:sldId id="544" r:id="rId11"/>
    <p:sldId id="550" r:id="rId12"/>
    <p:sldId id="499" r:id="rId13"/>
    <p:sldId id="566" r:id="rId14"/>
    <p:sldId id="567" r:id="rId15"/>
    <p:sldId id="568" r:id="rId16"/>
    <p:sldId id="505" r:id="rId17"/>
    <p:sldId id="569" r:id="rId18"/>
    <p:sldId id="507" r:id="rId19"/>
    <p:sldId id="546" r:id="rId20"/>
    <p:sldId id="571" r:id="rId21"/>
    <p:sldId id="515" r:id="rId22"/>
    <p:sldId id="572" r:id="rId23"/>
    <p:sldId id="547" r:id="rId24"/>
    <p:sldId id="548" r:id="rId25"/>
    <p:sldId id="549" r:id="rId26"/>
    <p:sldId id="520" r:id="rId27"/>
    <p:sldId id="528" r:id="rId28"/>
    <p:sldId id="529" r:id="rId29"/>
    <p:sldId id="531" r:id="rId30"/>
    <p:sldId id="532" r:id="rId31"/>
    <p:sldId id="552" r:id="rId32"/>
    <p:sldId id="553" r:id="rId33"/>
    <p:sldId id="554" r:id="rId34"/>
    <p:sldId id="555" r:id="rId35"/>
    <p:sldId id="556" r:id="rId36"/>
    <p:sldId id="557" r:id="rId37"/>
    <p:sldId id="573" r:id="rId38"/>
    <p:sldId id="558" r:id="rId39"/>
    <p:sldId id="559" r:id="rId40"/>
    <p:sldId id="560" r:id="rId41"/>
    <p:sldId id="561" r:id="rId42"/>
    <p:sldId id="564" r:id="rId43"/>
    <p:sldId id="565" r:id="rId44"/>
    <p:sldId id="395" r:id="rId45"/>
    <p:sldId id="563" r:id="rId46"/>
    <p:sldId id="56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p:cViewPr>
        <p:scale>
          <a:sx n="70" d="100"/>
          <a:sy n="70" d="100"/>
        </p:scale>
        <p:origin x="-135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es-ES"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es-ES" sz="1200"/>
            </a:lvl1pPr>
          </a:lstStyle>
          <a:p>
            <a:fld id="{5FA7A704-9F1C-4FD3-85D1-57AF2D7FD0E8}" type="datetimeFigureOut">
              <a:rPr/>
              <a:pPr/>
              <a:t>6/9/2006</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es-ES"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es-ES" sz="1200"/>
            </a:lvl1pPr>
          </a:lstStyle>
          <a:p>
            <a:fld id="{F7EBFB8C-BBFF-4397-A51C-1E92596422A9}" type="slidenum">
              <a:rPr/>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B155C55-15D9-47E4-BD6A-525C5A83DA7C}" type="slidenum">
              <a:rPr lang="es-VE" smtClean="0"/>
              <a:pPr/>
              <a:t>10</a:t>
            </a:fld>
            <a:endParaRPr lang="es-V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11</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12</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13</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B96C3A9-18C8-405D-9111-DB17FDDFE466}" type="slidenum">
              <a:rPr lang="es-VE" smtClean="0"/>
              <a:pPr/>
              <a:t>14</a:t>
            </a:fld>
            <a:endParaRPr lang="es-VE"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15</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8AE3F4B-AF4C-457D-874E-B0049EFF791F}" type="slidenum">
              <a:rPr lang="es-VE" smtClean="0"/>
              <a:pPr/>
              <a:t>16</a:t>
            </a:fld>
            <a:endParaRPr lang="es-VE"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8AE3F4B-AF4C-457D-874E-B0049EFF791F}" type="slidenum">
              <a:rPr lang="es-VE" smtClean="0"/>
              <a:pPr/>
              <a:t>17</a:t>
            </a:fld>
            <a:endParaRPr lang="es-VE"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18</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49BB47F-C133-4C00-ADA4-0A610D6FBF97}" type="slidenum">
              <a:rPr lang="es-VE" smtClean="0"/>
              <a:pPr/>
              <a:t>19</a:t>
            </a:fld>
            <a:endParaRPr lang="es-VE"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es-ES"/>
            </a:pPr>
            <a:r>
              <a:rPr lang="es-ES" dirty="0" smtClean="0"/>
              <a:t>Tip: Add your own speaker notes here.</a:t>
            </a:r>
          </a:p>
        </p:txBody>
      </p:sp>
      <p:sp>
        <p:nvSpPr>
          <p:cNvPr id="4" name="Slide Number Placeholder 3"/>
          <p:cNvSpPr>
            <a:spLocks noGrp="1"/>
          </p:cNvSpPr>
          <p:nvPr>
            <p:ph type="sldNum" sz="quarter" idx="10"/>
          </p:nvPr>
        </p:nvSpPr>
        <p:spPr/>
        <p:txBody>
          <a:bodyPr/>
          <a:lstStyle/>
          <a:p>
            <a:fld id="{F7EBFB8C-BBFF-4397-A51C-1E92596422A9}" type="slidenum">
              <a:rPr lang="es-ES" smtClean="0"/>
              <a:pPr/>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79C7B59-D468-45A5-B056-6CD712099943}" type="slidenum">
              <a:rPr lang="es-VE" smtClean="0"/>
              <a:pPr/>
              <a:t>20</a:t>
            </a:fld>
            <a:endParaRPr lang="es-VE"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281899E-7250-4D6D-8E60-C5A62706F121}" type="slidenum">
              <a:rPr lang="es-VE" smtClean="0"/>
              <a:pPr/>
              <a:t>21</a:t>
            </a:fld>
            <a:endParaRPr lang="es-V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281899E-7250-4D6D-8E60-C5A62706F121}" type="slidenum">
              <a:rPr lang="es-VE" smtClean="0"/>
              <a:pPr/>
              <a:t>22</a:t>
            </a:fld>
            <a:endParaRPr lang="es-V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281899E-7250-4D6D-8E60-C5A62706F121}" type="slidenum">
              <a:rPr lang="es-VE" smtClean="0"/>
              <a:pPr/>
              <a:t>23</a:t>
            </a:fld>
            <a:endParaRPr lang="es-VE"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B155C55-15D9-47E4-BD6A-525C5A83DA7C}" type="slidenum">
              <a:rPr lang="es-VE" smtClean="0"/>
              <a:pPr/>
              <a:t>24</a:t>
            </a:fld>
            <a:endParaRPr lang="es-VE"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25</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26</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27</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28</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29</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30</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31</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32</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33</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34</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35</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36</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37</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38</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39</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4</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40</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41</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55FB45B-DD19-487B-93AF-FB4534572C1F}" type="slidenum">
              <a:rPr lang="es-VE" smtClean="0"/>
              <a:pPr/>
              <a:t>43</a:t>
            </a:fld>
            <a:endParaRPr lang="es-VE"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ES"/>
          </a:p>
        </p:txBody>
      </p:sp>
      <p:sp>
        <p:nvSpPr>
          <p:cNvPr id="4" name="Slide Number Placeholder 3"/>
          <p:cNvSpPr>
            <a:spLocks noGrp="1"/>
          </p:cNvSpPr>
          <p:nvPr>
            <p:ph type="sldNum" sz="quarter" idx="10"/>
          </p:nvPr>
        </p:nvSpPr>
        <p:spPr/>
        <p:txBody>
          <a:bodyPr/>
          <a:lstStyle/>
          <a:p>
            <a:fld id="{F7EBFB8C-BBFF-4397-A51C-1E92596422A9}" type="slidenum">
              <a:rPr lang="es-ES" smtClean="0"/>
              <a:pPr/>
              <a:t>44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5</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6</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7</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9D2BEF8B-E9E7-483D-A9B6-011ABFC5E19D}" type="slidenum">
              <a:rPr lang="es-VE" smtClean="0"/>
              <a:pPr/>
              <a:t>8</a:t>
            </a:fld>
            <a:endParaRPr lang="es-VE"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s-V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3747A26E-27F6-4D43-892F-77ACD54BF1EF}"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latinLnBrk="0">
              <a:defRPr lang="es-ES"/>
            </a:lvl1pPr>
            <a:extLst/>
          </a:lstStyle>
          <a:p>
            <a:r>
              <a:rPr lang="es-ES" smtClean="0"/>
              <a:t>Haga clic para modificar el estilo de título del patrón</a:t>
            </a:r>
            <a:endParaRPr lang="es-ES"/>
          </a:p>
        </p:txBody>
      </p:sp>
      <p:sp>
        <p:nvSpPr>
          <p:cNvPr id="22" name="Subtitle 21"/>
          <p:cNvSpPr>
            <a:spLocks noGrp="1"/>
          </p:cNvSpPr>
          <p:nvPr>
            <p:ph type="subTitle" idx="1"/>
          </p:nvPr>
        </p:nvSpPr>
        <p:spPr>
          <a:xfrm>
            <a:off x="1432560" y="1850064"/>
            <a:ext cx="7406640" cy="1752600"/>
          </a:xfrm>
        </p:spPr>
        <p:txBody>
          <a:bodyPr/>
          <a:lstStyle>
            <a:lvl1pPr marL="73152" indent="0" algn="l" latinLnBrk="0">
              <a:buNone/>
              <a:defRPr lang="es-ES"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s-ES" smtClean="0"/>
              <a:t>Haga clic para modificar el estilo de subtítulo del patrón</a:t>
            </a:r>
            <a:endParaRPr lang="es-ES"/>
          </a:p>
        </p:txBody>
      </p:sp>
      <p:sp>
        <p:nvSpPr>
          <p:cNvPr id="7" name="Date Placeholder 6"/>
          <p:cNvSpPr>
            <a:spLocks noGrp="1"/>
          </p:cNvSpPr>
          <p:nvPr>
            <p:ph type="dt" sz="half" idx="10"/>
          </p:nvPr>
        </p:nvSpPr>
        <p:spPr/>
        <p:txBody>
          <a:bodyPr/>
          <a:lstStyle>
            <a:extLst/>
          </a:lstStyle>
          <a:p>
            <a:fld id="{D80A4771-C6EF-4B99-81F4-D30BE4E017A0}" type="datetimeFigureOut">
              <a:rPr/>
              <a:pPr/>
              <a:t>6/9/2006</a:t>
            </a:fld>
            <a:endParaRPr lang="es-ES"/>
          </a:p>
        </p:txBody>
      </p:sp>
      <p:sp>
        <p:nvSpPr>
          <p:cNvPr id="20" name="Footer Placeholder 19"/>
          <p:cNvSpPr>
            <a:spLocks noGrp="1"/>
          </p:cNvSpPr>
          <p:nvPr>
            <p:ph type="ftr" sz="quarter" idx="11"/>
          </p:nvPr>
        </p:nvSpPr>
        <p:spPr/>
        <p:txBody>
          <a:bodyPr/>
          <a:lstStyle>
            <a:extLst/>
          </a:lstStyle>
          <a:p>
            <a:r>
              <a:rPr lang="es-VE" dirty="0" smtClean="0"/>
              <a:t>Programación I – Prof. Desiree Chacón</a:t>
            </a:r>
          </a:p>
        </p:txBody>
      </p:sp>
      <p:sp>
        <p:nvSpPr>
          <p:cNvPr id="10" name="Slide Number Placeholder 9"/>
          <p:cNvSpPr>
            <a:spLocks noGrp="1"/>
          </p:cNvSpPr>
          <p:nvPr>
            <p:ph type="sldNum" sz="quarter" idx="12"/>
          </p:nvPr>
        </p:nvSpPr>
        <p:spPr/>
        <p:txBody>
          <a:bodyPr/>
          <a:lstStyle>
            <a:extLst/>
          </a:lstStyle>
          <a:p>
            <a:fld id="{990B41CA-569D-40E7-8E58-026C0338B2C8}" type="slidenum">
              <a:rPr/>
              <a:pPr/>
              <a:t>‹Nº›</a:t>
            </a:fld>
            <a:endParaRPr lang="es-E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pic>
        <p:nvPicPr>
          <p:cNvPr id="11" name="10 Imagen" descr="PresentacionesPowerPointLimpias.jpg"/>
          <p:cNvPicPr>
            <a:picLocks noChangeAspect="1"/>
          </p:cNvPicPr>
          <p:nvPr userDrawn="1"/>
        </p:nvPicPr>
        <p:blipFill>
          <a:blip r:embed="rId2"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s-ES" smtClean="0"/>
              <a:t>Haga clic para modificar el estilo de título del patrón</a:t>
            </a:r>
            <a:endParaRPr lang="es-ES"/>
          </a:p>
        </p:txBody>
      </p:sp>
      <p:sp>
        <p:nvSpPr>
          <p:cNvPr id="3" name="Vertical Text Placeholder 2"/>
          <p:cNvSpPr>
            <a:spLocks noGrp="1"/>
          </p:cNvSpPr>
          <p:nvPr>
            <p:ph type="body" orient="vert" idx="1"/>
          </p:nvPr>
        </p:nvSpPr>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s-ES" smtClean="0"/>
              <a:t>Haga clic para modificar el estilo de título del patrón</a:t>
            </a:r>
            <a:endParaRPr lang="es-E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endParaRPr lang="es-ES"/>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8" name="7 Marcador de pie de página"/>
          <p:cNvSpPr>
            <a:spLocks noGrp="1"/>
          </p:cNvSpPr>
          <p:nvPr>
            <p:ph type="ftr" sz="quarter" idx="11"/>
          </p:nvPr>
        </p:nvSpPr>
        <p:spPr/>
        <p:txBody>
          <a:bodyPr/>
          <a:lstStyle/>
          <a:p>
            <a:endParaRPr lang="es-VE"/>
          </a:p>
        </p:txBody>
      </p:sp>
      <p:sp>
        <p:nvSpPr>
          <p:cNvPr id="9" name="8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4" name="3 Marcador de pie de página"/>
          <p:cNvSpPr>
            <a:spLocks noGrp="1"/>
          </p:cNvSpPr>
          <p:nvPr>
            <p:ph type="ftr" sz="quarter" idx="11"/>
          </p:nvPr>
        </p:nvSpPr>
        <p:spPr/>
        <p:txBody>
          <a:bodyPr/>
          <a:lstStyle/>
          <a:p>
            <a:endParaRPr lang="es-VE"/>
          </a:p>
        </p:txBody>
      </p:sp>
      <p:sp>
        <p:nvSpPr>
          <p:cNvPr id="5" name="4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s-ES" smtClean="0"/>
              <a:t>Haga clic para modificar el estilo de título del patrón</a:t>
            </a:r>
            <a:endParaRPr lang="es-ES"/>
          </a:p>
        </p:txBody>
      </p:sp>
      <p:sp>
        <p:nvSpPr>
          <p:cNvPr id="3" name="Content Placeholder 2"/>
          <p:cNvSpPr>
            <a:spLocks noGrp="1"/>
          </p:cNvSpPr>
          <p:nvPr>
            <p:ph idx="1"/>
          </p:nvPr>
        </p:nvSpPr>
        <p:spPr/>
        <p:txBody>
          <a:bodyPr/>
          <a:lstStyle>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F843EC7F-2C78-4E33-8F5C-25491E3AD7BB}"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Title 1"/>
          <p:cNvSpPr>
            <a:spLocks noGrp="1"/>
          </p:cNvSpPr>
          <p:nvPr>
            <p:ph type="title"/>
          </p:nvPr>
        </p:nvSpPr>
        <p:spPr>
          <a:xfrm>
            <a:off x="2578392" y="2600325"/>
            <a:ext cx="6400800" cy="2286000"/>
          </a:xfrm>
        </p:spPr>
        <p:txBody>
          <a:bodyPr anchor="t"/>
          <a:lstStyle>
            <a:lvl1pPr algn="l" latinLnBrk="0">
              <a:lnSpc>
                <a:spcPts val="4500"/>
              </a:lnSpc>
              <a:buNone/>
              <a:defRPr lang="es-ES" sz="4000" b="1" cap="all"/>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2578392" y="1100138"/>
            <a:ext cx="6400800" cy="1509712"/>
          </a:xfrm>
        </p:spPr>
        <p:txBody>
          <a:bodyPr anchor="b"/>
          <a:lstStyle>
            <a:lvl1pPr marL="27432" indent="0" latinLnBrk="0">
              <a:lnSpc>
                <a:spcPts val="2300"/>
              </a:lnSpc>
              <a:spcBef>
                <a:spcPts val="0"/>
              </a:spcBef>
              <a:buNone/>
              <a:defRPr lang="es-ES" sz="2000">
                <a:solidFill>
                  <a:schemeClr val="tx2">
                    <a:shade val="30000"/>
                    <a:satMod val="150000"/>
                  </a:schemeClr>
                </a:solidFill>
              </a:defRPr>
            </a:lvl1pPr>
            <a:lvl2pPr>
              <a:buNone/>
              <a:defRPr lang="es-ES" sz="1800">
                <a:solidFill>
                  <a:schemeClr val="tx1">
                    <a:tint val="75000"/>
                  </a:schemeClr>
                </a:solidFill>
              </a:defRPr>
            </a:lvl2pPr>
            <a:lvl3pPr>
              <a:buNone/>
              <a:defRPr lang="es-ES" sz="1600">
                <a:solidFill>
                  <a:schemeClr val="tx1">
                    <a:tint val="75000"/>
                  </a:schemeClr>
                </a:solidFill>
              </a:defRPr>
            </a:lvl3pPr>
            <a:lvl4pPr>
              <a:buNone/>
              <a:defRPr lang="es-ES" sz="1400">
                <a:solidFill>
                  <a:schemeClr val="tx1">
                    <a:tint val="75000"/>
                  </a:schemeClr>
                </a:solidFill>
              </a:defRPr>
            </a:lvl4pPr>
            <a:lvl5pPr>
              <a:buNone/>
              <a:defRPr lang="es-ES" sz="1400">
                <a:solidFill>
                  <a:schemeClr val="tx1">
                    <a:tint val="75000"/>
                  </a:schemeClr>
                </a:solidFill>
              </a:defRPr>
            </a:lvl5pPr>
            <a:extLst/>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extLst/>
          </a:lstStyle>
          <a:p>
            <a:fld id="{D80A4771-C6EF-4B99-81F4-D30BE4E017A0}" type="datetimeFigureOut">
              <a:rPr/>
              <a:pPr/>
              <a:t>6/9/2006</a:t>
            </a:fld>
            <a:endParaRPr lang="es-ES"/>
          </a:p>
        </p:txBody>
      </p:sp>
      <p:sp>
        <p:nvSpPr>
          <p:cNvPr id="5" name="Footer Placeholder 4"/>
          <p:cNvSpPr>
            <a:spLocks noGrp="1"/>
          </p:cNvSpPr>
          <p:nvPr>
            <p:ph type="ftr" sz="quarter" idx="11"/>
          </p:nvPr>
        </p:nvSpPr>
        <p:spPr/>
        <p:txBody>
          <a:bodyPr/>
          <a:lstStyle>
            <a:extLst/>
          </a:lstStyle>
          <a:p>
            <a:r>
              <a:rPr lang="es-VE" dirty="0" smtClean="0"/>
              <a:t>Programación I – Prof. Desiree Chacón</a:t>
            </a:r>
          </a:p>
        </p:txBody>
      </p:sp>
      <p:sp>
        <p:nvSpPr>
          <p:cNvPr id="6" name="Slide Number Placeholder 5"/>
          <p:cNvSpPr>
            <a:spLocks noGrp="1"/>
          </p:cNvSpPr>
          <p:nvPr>
            <p:ph type="sldNum" sz="quarter" idx="12"/>
          </p:nvPr>
        </p:nvSpPr>
        <p:spPr/>
        <p:txBody>
          <a:bodyPr/>
          <a:lstStyle>
            <a:extLst/>
          </a:lstStyle>
          <a:p>
            <a:fld id="{990B41CA-569D-40E7-8E58-026C0338B2C8}" type="slidenum">
              <a:rPr/>
              <a:pPr/>
              <a:t>‹Nº›</a:t>
            </a:fld>
            <a:endParaRPr lang="es-E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Contenido dos">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Title 1"/>
          <p:cNvSpPr>
            <a:spLocks noGrp="1"/>
          </p:cNvSpPr>
          <p:nvPr>
            <p:ph type="title"/>
          </p:nvPr>
        </p:nvSpPr>
        <p:spPr>
          <a:xfrm>
            <a:off x="1435608" y="274320"/>
            <a:ext cx="7498080" cy="1143000"/>
          </a:xfrm>
        </p:spPr>
        <p:txBody>
          <a:bodyPr/>
          <a:lstStyle>
            <a:extLst/>
          </a:lstStyle>
          <a:p>
            <a:r>
              <a:rPr lang="es-ES" smtClean="0"/>
              <a:t>Haga clic para modificar el estilo de título del patrón</a:t>
            </a:r>
            <a:endParaRPr lang="es-ES"/>
          </a:p>
        </p:txBody>
      </p:sp>
      <p:sp>
        <p:nvSpPr>
          <p:cNvPr id="3" name="Content Placeholder 2"/>
          <p:cNvSpPr>
            <a:spLocks noGrp="1"/>
          </p:cNvSpPr>
          <p:nvPr>
            <p:ph sz="half" idx="1"/>
          </p:nvPr>
        </p:nvSpPr>
        <p:spPr>
          <a:xfrm>
            <a:off x="1435608" y="1524000"/>
            <a:ext cx="3657600" cy="4663440"/>
          </a:xfrm>
        </p:spPr>
        <p:txBody>
          <a:bodyPr/>
          <a:lstStyle>
            <a:lvl1pPr latinLnBrk="0">
              <a:defRPr lang="es-ES" sz="28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Content Placeholder 3"/>
          <p:cNvSpPr>
            <a:spLocks noGrp="1"/>
          </p:cNvSpPr>
          <p:nvPr>
            <p:ph sz="half" idx="2"/>
          </p:nvPr>
        </p:nvSpPr>
        <p:spPr>
          <a:xfrm>
            <a:off x="5276088" y="1524000"/>
            <a:ext cx="3657600" cy="4663440"/>
          </a:xfrm>
        </p:spPr>
        <p:txBody>
          <a:bodyPr/>
          <a:lstStyle>
            <a:lvl1pPr latinLnBrk="0">
              <a:defRPr lang="es-ES" sz="2800"/>
            </a:lvl1pPr>
            <a:lvl2pPr>
              <a:defRPr lang="es-ES" sz="2400"/>
            </a:lvl2pPr>
            <a:lvl3pPr>
              <a:defRPr lang="es-ES" sz="2000"/>
            </a:lvl3pPr>
            <a:lvl4pPr>
              <a:defRPr lang="es-ES" sz="1800"/>
            </a:lvl4pPr>
            <a:lvl5pPr>
              <a:defRPr lang="es-ES" sz="18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r>
              <a:rPr lang="es-VE" dirty="0" smtClean="0"/>
              <a:t>Programación I – Prof. Desiree Chacón</a:t>
            </a:r>
            <a:endParaRPr lang="es-VE" dirty="0"/>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pic>
        <p:nvPicPr>
          <p:cNvPr id="13" name="12 Imagen" descr="PresentacionesPowerPointLimpias.jpg"/>
          <p:cNvPicPr>
            <a:picLocks noChangeAspect="1"/>
          </p:cNvPicPr>
          <p:nvPr userDrawn="1"/>
        </p:nvPicPr>
        <p:blipFill>
          <a:blip r:embed="rId2"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latinLnBrk="0">
              <a:defRPr lang="es-ES" sz="4500" b="1" cap="none" baseline="0"/>
            </a:lvl1pPr>
            <a:extLst/>
          </a:lstStyle>
          <a:p>
            <a:r>
              <a:rPr lang="es-ES" smtClean="0"/>
              <a:t>Haga clic para modificar el estilo de título del patrón</a:t>
            </a:r>
            <a:endParaRPr lang="es-E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latinLnBrk="0">
              <a:lnSpc>
                <a:spcPct val="100000"/>
              </a:lnSpc>
              <a:spcBef>
                <a:spcPts val="100"/>
              </a:spcBef>
              <a:buNone/>
              <a:defRPr lang="es-ES" sz="1900" b="0">
                <a:solidFill>
                  <a:schemeClr val="tx1"/>
                </a:solidFill>
              </a:defRPr>
            </a:lvl1pPr>
            <a:lvl2pPr>
              <a:buNone/>
              <a:defRPr lang="es-ES" sz="2000" b="1"/>
            </a:lvl2pPr>
            <a:lvl3pPr>
              <a:buNone/>
              <a:defRPr lang="es-ES" sz="1800" b="1"/>
            </a:lvl3pPr>
            <a:lvl4pPr>
              <a:buNone/>
              <a:defRPr lang="es-ES" sz="1600" b="1"/>
            </a:lvl4pPr>
            <a:lvl5pPr>
              <a:buNone/>
              <a:defRPr lang="es-ES" sz="1600" b="1"/>
            </a:lvl5pPr>
            <a:extLst/>
          </a:lstStyle>
          <a:p>
            <a:pPr lvl="0"/>
            <a:r>
              <a:rPr lang="es-ES" smtClean="0"/>
              <a:t>Haga clic para modificar el estilo de texto del patrón</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latinLnBrk="0">
              <a:lnSpc>
                <a:spcPct val="100000"/>
              </a:lnSpc>
              <a:spcBef>
                <a:spcPts val="700"/>
              </a:spcBef>
              <a:defRPr lang="es-ES" sz="2400"/>
            </a:lvl1pPr>
            <a:lvl2pPr>
              <a:lnSpc>
                <a:spcPct val="100000"/>
              </a:lnSpc>
              <a:spcBef>
                <a:spcPts val="700"/>
              </a:spcBef>
              <a:defRPr lang="es-ES" sz="2000"/>
            </a:lvl2pPr>
            <a:lvl3pPr>
              <a:lnSpc>
                <a:spcPct val="100000"/>
              </a:lnSpc>
              <a:spcBef>
                <a:spcPts val="700"/>
              </a:spcBef>
              <a:defRPr lang="es-ES" sz="1800"/>
            </a:lvl3pPr>
            <a:lvl4pPr>
              <a:lnSpc>
                <a:spcPct val="100000"/>
              </a:lnSpc>
              <a:spcBef>
                <a:spcPts val="700"/>
              </a:spcBef>
              <a:defRPr lang="es-ES" sz="1600"/>
            </a:lvl4pPr>
            <a:lvl5pPr>
              <a:lnSpc>
                <a:spcPct val="100000"/>
              </a:lnSpc>
              <a:spcBef>
                <a:spcPts val="700"/>
              </a:spcBef>
              <a:defRPr lang="es-ES" sz="16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Date Placeholder 6"/>
          <p:cNvSpPr>
            <a:spLocks noGrp="1"/>
          </p:cNvSpPr>
          <p:nvPr>
            <p:ph type="dt" sz="half" idx="10"/>
          </p:nvPr>
        </p:nvSpPr>
        <p:spPr/>
        <p:txBody>
          <a:bodyPr/>
          <a:lstStyle>
            <a:extLst/>
          </a:lstStyle>
          <a:p>
            <a:fld id="{D80A4771-C6EF-4B99-81F4-D30BE4E017A0}" type="datetimeFigureOut">
              <a:rPr/>
              <a:pPr/>
              <a:t>6/9/2006</a:t>
            </a:fld>
            <a:endParaRPr lang="es-ES"/>
          </a:p>
        </p:txBody>
      </p:sp>
      <p:sp>
        <p:nvSpPr>
          <p:cNvPr id="8" name="Footer Placeholder 7"/>
          <p:cNvSpPr>
            <a:spLocks noGrp="1"/>
          </p:cNvSpPr>
          <p:nvPr>
            <p:ph type="ftr" sz="quarter" idx="11"/>
          </p:nvPr>
        </p:nvSpPr>
        <p:spPr/>
        <p:txBody>
          <a:bodyPr/>
          <a:lstStyle>
            <a:extLst/>
          </a:lstStyle>
          <a:p>
            <a:r>
              <a:rPr lang="es-VE" dirty="0" smtClean="0"/>
              <a:t>Programación I – Prof. Desiree Chacón</a:t>
            </a:r>
          </a:p>
        </p:txBody>
      </p:sp>
      <p:sp>
        <p:nvSpPr>
          <p:cNvPr id="9" name="Slide Number Placeholder 8"/>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título">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es-ES" smtClean="0"/>
              <a:t>Haga clic para modificar el estilo de título del patrón</a:t>
            </a:r>
            <a:endParaRPr lang="es-ES"/>
          </a:p>
        </p:txBody>
      </p:sp>
      <p:sp>
        <p:nvSpPr>
          <p:cNvPr id="3" name="Date Placeholder 2"/>
          <p:cNvSpPr>
            <a:spLocks noGrp="1"/>
          </p:cNvSpPr>
          <p:nvPr>
            <p:ph type="dt" sz="half" idx="10"/>
          </p:nvPr>
        </p:nvSpPr>
        <p:spPr/>
        <p:txBody>
          <a:bodyPr/>
          <a:lstStyle>
            <a:extLst/>
          </a:lstStyle>
          <a:p>
            <a:fld id="{D80A4771-C6EF-4B99-81F4-D30BE4E017A0}" type="datetimeFigureOut">
              <a:rPr/>
              <a:pPr/>
              <a:t>6/9/2006</a:t>
            </a:fld>
            <a:endParaRPr lang="es-ES"/>
          </a:p>
        </p:txBody>
      </p:sp>
      <p:sp>
        <p:nvSpPr>
          <p:cNvPr id="4" name="Footer Placeholder 3"/>
          <p:cNvSpPr>
            <a:spLocks noGrp="1"/>
          </p:cNvSpPr>
          <p:nvPr>
            <p:ph type="ftr" sz="quarter" idx="11"/>
          </p:nvPr>
        </p:nvSpPr>
        <p:spPr/>
        <p:txBody>
          <a:bodyPr/>
          <a:lstStyle>
            <a:extLst/>
          </a:lstStyle>
          <a:p>
            <a:endParaRPr lang="es-ES"/>
          </a:p>
        </p:txBody>
      </p:sp>
      <p:sp>
        <p:nvSpPr>
          <p:cNvPr id="5" name="Slide Number Placeholder 4"/>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2" name="Date Placeholder 1"/>
          <p:cNvSpPr>
            <a:spLocks noGrp="1"/>
          </p:cNvSpPr>
          <p:nvPr>
            <p:ph type="dt" sz="half" idx="10"/>
          </p:nvPr>
        </p:nvSpPr>
        <p:spPr/>
        <p:txBody>
          <a:bodyPr/>
          <a:lstStyle>
            <a:extLst/>
          </a:lstStyle>
          <a:p>
            <a:fld id="{D80A4771-C6EF-4B99-81F4-D30BE4E017A0}" type="datetimeFigureOut">
              <a:rPr/>
              <a:pPr/>
              <a:t>6/9/2006</a:t>
            </a:fld>
            <a:endParaRPr lang="es-ES"/>
          </a:p>
        </p:txBody>
      </p:sp>
      <p:sp>
        <p:nvSpPr>
          <p:cNvPr id="3" name="Footer Placeholder 2"/>
          <p:cNvSpPr>
            <a:spLocks noGrp="1"/>
          </p:cNvSpPr>
          <p:nvPr>
            <p:ph type="ftr" sz="quarter" idx="11"/>
          </p:nvPr>
        </p:nvSpPr>
        <p:spPr/>
        <p:txBody>
          <a:bodyPr/>
          <a:lstStyle>
            <a:extLst/>
          </a:lstStyle>
          <a:p>
            <a:endParaRPr lang="es-ES"/>
          </a:p>
        </p:txBody>
      </p:sp>
      <p:sp>
        <p:nvSpPr>
          <p:cNvPr id="4" name="Slide Number Placeholder 3"/>
          <p:cNvSpPr>
            <a:spLocks noGrp="1"/>
          </p:cNvSpPr>
          <p:nvPr>
            <p:ph type="sldNum" sz="quarter" idx="12"/>
          </p:nvPr>
        </p:nvSpPr>
        <p:spPr/>
        <p:txBody>
          <a:bodyPr/>
          <a:lstStyle>
            <a:extLst/>
          </a:lstStyle>
          <a:p>
            <a:fld id="{990B41CA-569D-40E7-8E58-026C0338B2C8}" type="slidenum">
              <a:rPr/>
              <a:pPr/>
              <a:t>‹Nº›</a:t>
            </a:fld>
            <a:endParaRPr lang="es-E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latinLnBrk="0">
              <a:lnSpc>
                <a:spcPts val="2000"/>
              </a:lnSpc>
              <a:buNone/>
              <a:defRPr lang="es-ES" sz="2200" b="1" cap="all" baseline="0"/>
            </a:lvl1pPr>
            <a:extLst/>
          </a:lstStyle>
          <a:p>
            <a:r>
              <a:rPr lang="es-ES" smtClean="0"/>
              <a:t>Haga clic para modificar el estilo de título del patrón</a:t>
            </a:r>
            <a:endParaRPr lang="es-ES"/>
          </a:p>
        </p:txBody>
      </p:sp>
      <p:sp>
        <p:nvSpPr>
          <p:cNvPr id="3" name="Text Placeholder 2"/>
          <p:cNvSpPr>
            <a:spLocks noGrp="1"/>
          </p:cNvSpPr>
          <p:nvPr>
            <p:ph type="body" idx="2"/>
          </p:nvPr>
        </p:nvSpPr>
        <p:spPr>
          <a:xfrm>
            <a:off x="457200" y="1435100"/>
            <a:ext cx="3810000" cy="698500"/>
          </a:xfrm>
        </p:spPr>
        <p:txBody>
          <a:bodyPr/>
          <a:lstStyle>
            <a:lvl1pPr marL="0" latinLnBrk="0">
              <a:lnSpc>
                <a:spcPct val="100000"/>
              </a:lnSpc>
              <a:spcBef>
                <a:spcPts val="0"/>
              </a:spcBef>
              <a:buNone/>
              <a:defRPr lang="es-ES" sz="1400"/>
            </a:lvl1pPr>
            <a:lvl2pPr>
              <a:buNone/>
              <a:defRPr lang="es-ES" sz="1200"/>
            </a:lvl2pPr>
            <a:lvl3pPr>
              <a:buNone/>
              <a:defRPr lang="es-ES" sz="1000"/>
            </a:lvl3pPr>
            <a:lvl4pPr>
              <a:buNone/>
              <a:defRPr lang="es-ES" sz="900"/>
            </a:lvl4pPr>
            <a:lvl5pPr>
              <a:buNone/>
              <a:defRPr lang="es-ES" sz="900"/>
            </a:lvl5pPr>
            <a:extLst/>
          </a:lstStyle>
          <a:p>
            <a:pPr lvl="0"/>
            <a:r>
              <a:rPr lang="es-ES" smtClean="0"/>
              <a:t>Haga clic para modificar el estilo de texto del patrón</a:t>
            </a:r>
          </a:p>
        </p:txBody>
      </p:sp>
      <p:sp>
        <p:nvSpPr>
          <p:cNvPr id="4" name="Content Placeholder 3"/>
          <p:cNvSpPr>
            <a:spLocks noGrp="1"/>
          </p:cNvSpPr>
          <p:nvPr>
            <p:ph sz="half" idx="1"/>
          </p:nvPr>
        </p:nvSpPr>
        <p:spPr>
          <a:xfrm>
            <a:off x="457200" y="2133600"/>
            <a:ext cx="8153400" cy="3992563"/>
          </a:xfrm>
        </p:spPr>
        <p:txBody>
          <a:bodyPr/>
          <a:lstStyle>
            <a:lvl1pPr latinLnBrk="0">
              <a:defRPr lang="es-ES" sz="3200"/>
            </a:lvl1pPr>
            <a:lvl2pPr>
              <a:defRPr lang="es-ES" sz="2800"/>
            </a:lvl2pPr>
            <a:lvl3pPr>
              <a:defRPr lang="es-ES" sz="2400"/>
            </a:lvl3pPr>
            <a:lvl4pPr>
              <a:defRPr lang="es-ES" sz="2000"/>
            </a:lvl4pPr>
            <a:lvl5pPr>
              <a:defRPr lang="es-ES" sz="2000"/>
            </a:lvl5pPr>
            <a:extLs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endParaRPr lang="es-ES"/>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latinLnBrk="0">
              <a:buNone/>
              <a:defRPr lang="es-ES" sz="2100" b="1">
                <a:effectLst/>
              </a:defRPr>
            </a:lvl1pPr>
            <a:extLst/>
          </a:lstStyle>
          <a:p>
            <a:r>
              <a:rPr lang="es-ES" smtClean="0"/>
              <a:t>Haga clic para modificar el estilo de título del patrón</a:t>
            </a:r>
            <a:endParaRPr lang="es-ES"/>
          </a:p>
        </p:txBody>
      </p:sp>
      <p:sp>
        <p:nvSpPr>
          <p:cNvPr id="5" name="Date Placeholder 4"/>
          <p:cNvSpPr>
            <a:spLocks noGrp="1"/>
          </p:cNvSpPr>
          <p:nvPr>
            <p:ph type="dt" sz="half" idx="10"/>
          </p:nvPr>
        </p:nvSpPr>
        <p:spPr/>
        <p:txBody>
          <a:bodyPr/>
          <a:lstStyle>
            <a:extLst/>
          </a:lstStyle>
          <a:p>
            <a:fld id="{D80A4771-C6EF-4B99-81F4-D30BE4E017A0}" type="datetimeFigureOut">
              <a:rPr/>
              <a:pPr/>
              <a:t>6/9/2006</a:t>
            </a:fld>
            <a:endParaRPr lang="es-ES"/>
          </a:p>
        </p:txBody>
      </p:sp>
      <p:sp>
        <p:nvSpPr>
          <p:cNvPr id="6" name="Footer Placeholder 5"/>
          <p:cNvSpPr>
            <a:spLocks noGrp="1"/>
          </p:cNvSpPr>
          <p:nvPr>
            <p:ph type="ftr" sz="quarter" idx="11"/>
          </p:nvPr>
        </p:nvSpPr>
        <p:spPr/>
        <p:txBody>
          <a:bodyPr/>
          <a:lstStyle>
            <a:extLst/>
          </a:lstStyle>
          <a:p>
            <a:r>
              <a:rPr lang="es-VE" dirty="0" smtClean="0"/>
              <a:t>Programación I – Prof. Desiree Chacón</a:t>
            </a:r>
          </a:p>
        </p:txBody>
      </p:sp>
      <p:sp>
        <p:nvSpPr>
          <p:cNvPr id="7" name="Slide Number Placeholder 6"/>
          <p:cNvSpPr>
            <a:spLocks noGrp="1"/>
          </p:cNvSpPr>
          <p:nvPr>
            <p:ph type="sldNum" sz="quarter" idx="12"/>
          </p:nvPr>
        </p:nvSpPr>
        <p:spPr/>
        <p:txBody>
          <a:bodyPr/>
          <a:lstStyle>
            <a:extLst/>
          </a:lstStyle>
          <a:p>
            <a:fld id="{990B41CA-569D-40E7-8E58-026C0338B2C8}" type="slidenum">
              <a:rPr/>
              <a:pPr/>
              <a:t>‹Nº›</a:t>
            </a:fld>
            <a:endParaRPr lang="es-E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latinLnBrk="0">
              <a:lnSpc>
                <a:spcPts val="3000"/>
              </a:lnSpc>
              <a:spcBef>
                <a:spcPts val="600"/>
              </a:spcBef>
              <a:buClr>
                <a:schemeClr val="accent1"/>
              </a:buClr>
              <a:buSzPct val="80000"/>
              <a:buFont typeface="Wingdings 2"/>
              <a:buNone/>
            </a:pPr>
            <a:endParaRPr lang="es-E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latinLnBrk="0">
              <a:buNone/>
              <a:defRPr lang="es-ES" sz="3200"/>
            </a:lvl1pPr>
            <a:extLst/>
          </a:lstStyle>
          <a:p>
            <a:pPr marL="0" algn="l"/>
            <a:r>
              <a:rPr lang="es-ES" smtClean="0"/>
              <a:t>Haga clic en el icono para agregar una imagen</a:t>
            </a:r>
            <a:endParaRPr lang="es-E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4" name="Text Placeholder 3"/>
          <p:cNvSpPr>
            <a:spLocks noGrp="1"/>
          </p:cNvSpPr>
          <p:nvPr>
            <p:ph type="body" sz="half" idx="2"/>
          </p:nvPr>
        </p:nvSpPr>
        <p:spPr>
          <a:xfrm>
            <a:off x="838200" y="4800600"/>
            <a:ext cx="4419600" cy="762000"/>
          </a:xfrm>
        </p:spPr>
        <p:txBody>
          <a:bodyPr/>
          <a:lstStyle>
            <a:lvl1pPr marL="0" indent="0" algn="l" latinLnBrk="0">
              <a:lnSpc>
                <a:spcPts val="1600"/>
              </a:lnSpc>
              <a:spcBef>
                <a:spcPts val="0"/>
              </a:spcBef>
              <a:buNone/>
              <a:defRPr lang="es-ES" sz="1400">
                <a:solidFill>
                  <a:srgbClr val="777777"/>
                </a:solidFill>
              </a:defRPr>
            </a:lvl1pPr>
            <a:lvl2pPr>
              <a:defRPr lang="es-ES" sz="1200"/>
            </a:lvl2pPr>
            <a:lvl3pPr>
              <a:defRPr lang="es-ES" sz="1000"/>
            </a:lvl3pPr>
            <a:lvl4pPr>
              <a:defRPr lang="es-ES" sz="900"/>
            </a:lvl4pPr>
            <a:lvl5pPr>
              <a:defRPr lang="es-ES" sz="900"/>
            </a:lvl5pPr>
            <a:extLst/>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es-ES"/>
              <a:t>Haga clic para modificar el estilo de título del patrón</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es-ES"/>
              <a:t>Haga clic para modificar los estilos de título del patrón</a:t>
            </a:r>
          </a:p>
          <a:p>
            <a:pPr lvl="1"/>
            <a:r>
              <a:rPr lang="es-ES"/>
              <a:t>Segundo nivel</a:t>
            </a:r>
          </a:p>
          <a:p>
            <a:pPr lvl="2"/>
            <a:r>
              <a:rPr lang="es-ES"/>
              <a:t>Tercer nivel</a:t>
            </a:r>
          </a:p>
          <a:p>
            <a:pPr lvl="3"/>
            <a:r>
              <a:rPr lang="es-ES"/>
              <a:t>Cuarto nivel</a:t>
            </a:r>
          </a:p>
          <a:p>
            <a:pPr lvl="4"/>
            <a:r>
              <a:rPr lang="es-ES"/>
              <a:t>Quinto nivel</a:t>
            </a:r>
          </a:p>
          <a:p>
            <a:pPr lvl="5"/>
            <a:r>
              <a:rPr lang="es-ES"/>
              <a:t>Sexto nivel</a:t>
            </a:r>
          </a:p>
          <a:p>
            <a:pPr lvl="6"/>
            <a:r>
              <a:rPr lang="es-ES"/>
              <a:t>Séptimo nivel</a:t>
            </a:r>
          </a:p>
          <a:p>
            <a:pPr lvl="7"/>
            <a:r>
              <a:rPr lang="es-ES"/>
              <a:t>Octavo nivel</a:t>
            </a:r>
          </a:p>
          <a:p>
            <a:pPr lvl="8"/>
            <a:r>
              <a:rPr lang="es-ES"/>
              <a:t>Noveno nivel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latinLnBrk="0">
              <a:defRPr lang="es-ES" sz="1200">
                <a:solidFill>
                  <a:schemeClr val="bg2">
                    <a:shade val="50000"/>
                    <a:satMod val="200000"/>
                  </a:schemeClr>
                </a:solidFill>
              </a:defRPr>
            </a:lvl1pPr>
            <a:extLst/>
          </a:lstStyle>
          <a:p>
            <a:pPr algn="r"/>
            <a:fld id="{D80A4771-C6EF-4B99-81F4-D30BE4E017A0}" type="datetimeFigureOut">
              <a:rPr/>
              <a:pPr algn="r"/>
              <a:t>6/9/2006</a:t>
            </a:fld>
            <a:endParaRPr lang="es-E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latinLnBrk="0">
              <a:defRPr lang="es-ES" sz="1200">
                <a:solidFill>
                  <a:schemeClr val="bg2">
                    <a:shade val="50000"/>
                    <a:satMod val="200000"/>
                  </a:schemeClr>
                </a:solidFill>
                <a:effectLst/>
              </a:defRPr>
            </a:lvl1pPr>
            <a:extLst/>
          </a:lstStyle>
          <a:p>
            <a:r>
              <a:rPr lang="es-VE" dirty="0" smtClean="0"/>
              <a:t>Programación I – Prof. Desiree Chacón</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latinLnBrk="0">
              <a:defRPr lang="es-ES" sz="1200">
                <a:solidFill>
                  <a:schemeClr val="bg2">
                    <a:shade val="50000"/>
                    <a:satMod val="200000"/>
                  </a:schemeClr>
                </a:solidFill>
                <a:effectLst/>
              </a:defRPr>
            </a:lvl1pPr>
            <a:extLst/>
          </a:lstStyle>
          <a:p>
            <a:pPr algn="ctr"/>
            <a:fld id="{990B41CA-569D-40E7-8E58-026C0338B2C8}" type="slidenum">
              <a:rPr/>
              <a:pPr algn="ctr"/>
              <a:t>‹Nº›</a:t>
            </a:fld>
            <a:endParaRPr lang="es-E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s-ES"/>
          </a:p>
        </p:txBody>
      </p:sp>
      <p:pic>
        <p:nvPicPr>
          <p:cNvPr id="13" name="12 Imagen" descr="PresentacionesPowerPointLimpias.jpg"/>
          <p:cNvPicPr>
            <a:picLocks noChangeAspect="1"/>
          </p:cNvPicPr>
          <p:nvPr userDrawn="1"/>
        </p:nvPicPr>
        <p:blipFill>
          <a:blip r:embed="rId13" cstate="print">
            <a:clrChange>
              <a:clrFrom>
                <a:srgbClr val="FFFFFF"/>
              </a:clrFrom>
              <a:clrTo>
                <a:srgbClr val="FFFFFF">
                  <a:alpha val="0"/>
                </a:srgbClr>
              </a:clrTo>
            </a:clrChange>
          </a:blip>
          <a:srcRect r="89374" b="88849"/>
          <a:stretch>
            <a:fillRect/>
          </a:stretch>
        </p:blipFill>
        <p:spPr>
          <a:xfrm>
            <a:off x="0" y="6093296"/>
            <a:ext cx="971600" cy="764704"/>
          </a:xfrm>
          <a:prstGeom prst="rect">
            <a:avLst/>
          </a:prstGeom>
          <a:noFill/>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lang="es-ES"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lang="es-ES"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lang="es-ES"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lang="es-ES"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lang="es-ES"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lang="es-ES"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lang="es-ES"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lang="es-ES" sz="2000" kern="1200">
          <a:solidFill>
            <a:schemeClr val="tx1"/>
          </a:solidFill>
          <a:latin typeface="+mn-lt"/>
          <a:ea typeface="+mn-ea"/>
          <a:cs typeface="+mn-cs"/>
        </a:defRPr>
      </a:lvl9pPr>
      <a:extLst/>
    </p:bodyStyle>
    <p:otherStyle>
      <a:lvl1pPr marL="0" algn="l" rtl="0" eaLnBrk="1" latinLnBrk="0" hangingPunct="1">
        <a:defRPr lang="es-ES" kern="1200">
          <a:solidFill>
            <a:schemeClr val="tx1"/>
          </a:solidFill>
          <a:latin typeface="+mn-lt"/>
          <a:ea typeface="+mn-ea"/>
          <a:cs typeface="+mn-cs"/>
        </a:defRPr>
      </a:lvl1pPr>
      <a:lvl2pPr marL="457200" algn="l" rtl="0" eaLnBrk="1" hangingPunct="1">
        <a:defRPr lang="es-ES" kern="1200">
          <a:solidFill>
            <a:schemeClr val="tx1"/>
          </a:solidFill>
          <a:latin typeface="+mn-lt"/>
          <a:ea typeface="+mn-ea"/>
          <a:cs typeface="+mn-cs"/>
        </a:defRPr>
      </a:lvl2pPr>
      <a:lvl3pPr marL="914400" algn="l" rtl="0" eaLnBrk="1" hangingPunct="1">
        <a:defRPr lang="es-ES" kern="1200">
          <a:solidFill>
            <a:schemeClr val="tx1"/>
          </a:solidFill>
          <a:latin typeface="+mn-lt"/>
          <a:ea typeface="+mn-ea"/>
          <a:cs typeface="+mn-cs"/>
        </a:defRPr>
      </a:lvl3pPr>
      <a:lvl4pPr marL="1371600" algn="l" rtl="0" eaLnBrk="1" hangingPunct="1">
        <a:defRPr lang="es-ES" kern="1200">
          <a:solidFill>
            <a:schemeClr val="tx1"/>
          </a:solidFill>
          <a:latin typeface="+mn-lt"/>
          <a:ea typeface="+mn-ea"/>
          <a:cs typeface="+mn-cs"/>
        </a:defRPr>
      </a:lvl4pPr>
      <a:lvl5pPr marL="1828800" algn="l" rtl="0" eaLnBrk="1" hangingPunct="1">
        <a:defRPr lang="es-ES" kern="1200">
          <a:solidFill>
            <a:schemeClr val="tx1"/>
          </a:solidFill>
          <a:latin typeface="+mn-lt"/>
          <a:ea typeface="+mn-ea"/>
          <a:cs typeface="+mn-cs"/>
        </a:defRPr>
      </a:lvl5pPr>
      <a:lvl6pPr marL="2286000" algn="l" rtl="0" eaLnBrk="1" hangingPunct="1">
        <a:defRPr lang="es-ES" kern="1200">
          <a:solidFill>
            <a:schemeClr val="tx1"/>
          </a:solidFill>
          <a:latin typeface="+mn-lt"/>
          <a:ea typeface="+mn-ea"/>
          <a:cs typeface="+mn-cs"/>
        </a:defRPr>
      </a:lvl6pPr>
      <a:lvl7pPr marL="2743200" algn="l" rtl="0" eaLnBrk="1" hangingPunct="1">
        <a:defRPr lang="es-ES" kern="1200">
          <a:solidFill>
            <a:schemeClr val="tx1"/>
          </a:solidFill>
          <a:latin typeface="+mn-lt"/>
          <a:ea typeface="+mn-ea"/>
          <a:cs typeface="+mn-cs"/>
        </a:defRPr>
      </a:lvl7pPr>
      <a:lvl8pPr marL="3200400" algn="l" rtl="0" eaLnBrk="1" hangingPunct="1">
        <a:defRPr lang="es-ES" kern="1200">
          <a:solidFill>
            <a:schemeClr val="tx1"/>
          </a:solidFill>
          <a:latin typeface="+mn-lt"/>
          <a:ea typeface="+mn-ea"/>
          <a:cs typeface="+mn-cs"/>
        </a:defRPr>
      </a:lvl8pPr>
      <a:lvl9pPr marL="3657600" algn="l" rtl="0" eaLnBrk="1" hangingPunct="1">
        <a:defRPr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4FBF2-503E-4FF4-A58A-692D4A9EF4D6}" type="datetimeFigureOut">
              <a:rPr lang="es-VE" smtClean="0"/>
              <a:pPr/>
              <a:t>06/08/2012</a:t>
            </a:fld>
            <a:endParaRPr lang="es-V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3EC7F-2C78-4E33-8F5C-25491E3AD7BB}"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608" y="435936"/>
            <a:ext cx="7406640" cy="2633024"/>
          </a:xfrm>
        </p:spPr>
        <p:txBody>
          <a:bodyPr>
            <a:normAutofit/>
          </a:bodyPr>
          <a:lstStyle/>
          <a:p>
            <a:r>
              <a:rPr lang="es-ES" dirty="0" smtClean="0"/>
              <a:t>Programación I</a:t>
            </a:r>
            <a:br>
              <a:rPr lang="es-ES" dirty="0" smtClean="0"/>
            </a:br>
            <a:r>
              <a:rPr lang="es-ES" dirty="0" smtClean="0"/>
              <a:t>Archivos Binarios en C++</a:t>
            </a:r>
            <a:endParaRPr lang="es-ES" dirty="0"/>
          </a:p>
        </p:txBody>
      </p:sp>
      <p:sp>
        <p:nvSpPr>
          <p:cNvPr id="3" name="Subtitle 2"/>
          <p:cNvSpPr>
            <a:spLocks noGrp="1"/>
          </p:cNvSpPr>
          <p:nvPr>
            <p:ph type="subTitle" idx="1"/>
          </p:nvPr>
        </p:nvSpPr>
        <p:spPr>
          <a:xfrm>
            <a:off x="1331640" y="3645024"/>
            <a:ext cx="7406640" cy="1752600"/>
          </a:xfrm>
        </p:spPr>
        <p:txBody>
          <a:bodyPr/>
          <a:lstStyle/>
          <a:p>
            <a:r>
              <a:rPr lang="es-ES" dirty="0" smtClean="0"/>
              <a:t>Prof. Desiree Chacón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19200" y="2507159"/>
            <a:ext cx="7543800" cy="769441"/>
          </a:xfrm>
          <a:prstGeom prst="rect">
            <a:avLst/>
          </a:prstGeom>
          <a:noFill/>
          <a:ln w="9525" algn="ctr">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defRPr/>
            </a:pPr>
            <a:r>
              <a:rPr lang="es-VE" sz="4400" dirty="0" smtClean="0">
                <a:solidFill>
                  <a:schemeClr val="tx2">
                    <a:satMod val="130000"/>
                  </a:schemeClr>
                </a:solidFill>
                <a:latin typeface="+mj-lt"/>
                <a:ea typeface="+mj-ea"/>
                <a:cs typeface="+mj-cs"/>
              </a:rPr>
              <a:t>Forma Estructurada</a:t>
            </a:r>
            <a:endParaRPr lang="es-VE" sz="4400" dirty="0">
              <a:solidFill>
                <a:schemeClr val="tx2">
                  <a:satMod val="13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4154984"/>
          </a:xfrm>
          <a:prstGeom prst="rect">
            <a:avLst/>
          </a:prstGeom>
          <a:noFill/>
          <a:ln w="9525">
            <a:noFill/>
            <a:miter lim="800000"/>
            <a:headEnd/>
            <a:tailEnd/>
          </a:ln>
          <a:effectLst/>
        </p:spPr>
        <p:txBody>
          <a:bodyPr wrap="square">
            <a:spAutoFit/>
          </a:bodyPr>
          <a:lstStyle/>
          <a:p>
            <a:pPr>
              <a:spcBef>
                <a:spcPct val="50000"/>
              </a:spcBef>
              <a:defRPr/>
            </a:pPr>
            <a:r>
              <a:rPr lang="es-VE" sz="2400" dirty="0" smtClean="0">
                <a:effectLst>
                  <a:outerShdw blurRad="38100" dist="38100" dir="2700000" algn="tl">
                    <a:srgbClr val="FFFFFF"/>
                  </a:outerShdw>
                </a:effectLst>
                <a:latin typeface="Calibri" pitchFamily="34" charset="0"/>
              </a:rPr>
              <a:t>Para poder acceder a un archivo </a:t>
            </a:r>
            <a:r>
              <a:rPr lang="es-VE" sz="2400" dirty="0" smtClean="0">
                <a:effectLst>
                  <a:outerShdw blurRad="38100" dist="38100" dir="2700000" algn="tl">
                    <a:srgbClr val="FFFFFF"/>
                  </a:outerShdw>
                </a:effectLst>
                <a:latin typeface="Calibri" pitchFamily="34" charset="0"/>
              </a:rPr>
              <a:t>binario </a:t>
            </a:r>
            <a:r>
              <a:rPr lang="es-VE" sz="2400" dirty="0" smtClean="0">
                <a:effectLst>
                  <a:outerShdw blurRad="38100" dist="38100" dir="2700000" algn="tl">
                    <a:srgbClr val="FFFFFF"/>
                  </a:outerShdw>
                </a:effectLst>
                <a:latin typeface="Calibri" pitchFamily="34" charset="0"/>
              </a:rPr>
              <a:t>se </a:t>
            </a:r>
            <a:r>
              <a:rPr lang="es-VE" sz="2400" dirty="0" smtClean="0">
                <a:effectLst>
                  <a:outerShdw blurRad="38100" dist="38100" dir="2700000" algn="tl">
                    <a:srgbClr val="FFFFFF"/>
                  </a:outerShdw>
                </a:effectLst>
                <a:latin typeface="Calibri" pitchFamily="34" charset="0"/>
              </a:rPr>
              <a:t>debe apuntar </a:t>
            </a:r>
            <a:r>
              <a:rPr lang="es-VE" sz="2400" dirty="0">
                <a:effectLst>
                  <a:outerShdw blurRad="38100" dist="38100" dir="2700000" algn="tl">
                    <a:srgbClr val="FFFFFF"/>
                  </a:outerShdw>
                </a:effectLst>
                <a:latin typeface="Calibri" pitchFamily="34" charset="0"/>
              </a:rPr>
              <a:t>al archivo que se desea abrir y utilizar desde el programa o aplicación para poder realizar el intercambio de </a:t>
            </a:r>
            <a:r>
              <a:rPr lang="es-VE" sz="2400" dirty="0" smtClean="0">
                <a:effectLst>
                  <a:outerShdw blurRad="38100" dist="38100" dir="2700000" algn="tl">
                    <a:srgbClr val="FFFFFF"/>
                  </a:outerShdw>
                </a:effectLst>
                <a:latin typeface="Calibri" pitchFamily="34" charset="0"/>
              </a:rPr>
              <a:t>información. Los pasos a </a:t>
            </a:r>
            <a:r>
              <a:rPr lang="es-VE" sz="2400" dirty="0" smtClean="0">
                <a:effectLst>
                  <a:outerShdw blurRad="38100" dist="38100" dir="2700000" algn="tl">
                    <a:srgbClr val="FFFFFF"/>
                  </a:outerShdw>
                </a:effectLst>
                <a:latin typeface="Calibri" pitchFamily="34" charset="0"/>
              </a:rPr>
              <a:t>seguir </a:t>
            </a:r>
            <a:r>
              <a:rPr lang="es-VE" sz="2400" dirty="0" smtClean="0">
                <a:effectLst>
                  <a:outerShdw blurRad="38100" dist="38100" dir="2700000" algn="tl">
                    <a:srgbClr val="FFFFFF"/>
                  </a:outerShdw>
                </a:effectLst>
                <a:latin typeface="Calibri" pitchFamily="34" charset="0"/>
              </a:rPr>
              <a:t>deben ser:</a:t>
            </a:r>
          </a:p>
          <a:p>
            <a:pPr algn="just">
              <a:lnSpc>
                <a:spcPct val="150000"/>
              </a:lnSpc>
              <a:spcBef>
                <a:spcPct val="50000"/>
              </a:spcBef>
              <a:defRPr/>
            </a:pPr>
            <a:r>
              <a:rPr lang="es-VE" sz="2400" b="1" dirty="0" smtClean="0">
                <a:effectLst>
                  <a:outerShdw blurRad="38100" dist="38100" dir="2700000" algn="tl">
                    <a:srgbClr val="FFFFFF"/>
                  </a:outerShdw>
                </a:effectLst>
                <a:latin typeface="Calibri" pitchFamily="34" charset="0"/>
              </a:rPr>
              <a:t>Paso 1: </a:t>
            </a:r>
            <a:r>
              <a:rPr lang="es-VE" sz="2400" dirty="0" smtClean="0">
                <a:effectLst>
                  <a:outerShdw blurRad="38100" dist="38100" dir="2700000" algn="tl">
                    <a:srgbClr val="FFFFFF"/>
                  </a:outerShdw>
                </a:effectLst>
                <a:latin typeface="Calibri" pitchFamily="34" charset="0"/>
              </a:rPr>
              <a:t>se necesita declara un puntero de tipo </a:t>
            </a:r>
            <a:r>
              <a:rPr lang="es-VE" sz="2400" dirty="0" smtClean="0">
                <a:solidFill>
                  <a:srgbClr val="C00000"/>
                </a:solidFill>
                <a:effectLst>
                  <a:outerShdw blurRad="38100" dist="38100" dir="2700000" algn="tl">
                    <a:srgbClr val="FFFFFF"/>
                  </a:outerShdw>
                </a:effectLst>
                <a:latin typeface="Calibri" pitchFamily="34" charset="0"/>
              </a:rPr>
              <a:t>FILE</a:t>
            </a:r>
            <a:r>
              <a:rPr lang="es-VE" sz="2400" dirty="0" smtClean="0">
                <a:effectLst>
                  <a:outerShdw blurRad="38100" dist="38100" dir="2700000" algn="tl">
                    <a:srgbClr val="FFFFFF"/>
                  </a:outerShdw>
                </a:effectLst>
                <a:latin typeface="Calibri" pitchFamily="34" charset="0"/>
              </a:rPr>
              <a:t>, con el que trabajaremos  durante todo el proceso.</a:t>
            </a:r>
          </a:p>
          <a:p>
            <a:pPr algn="ctr">
              <a:lnSpc>
                <a:spcPct val="150000"/>
              </a:lnSpc>
              <a:spcBef>
                <a:spcPct val="50000"/>
              </a:spcBef>
              <a:defRPr/>
            </a:pPr>
            <a:r>
              <a:rPr lang="es-VE" sz="2400" dirty="0" smtClean="0">
                <a:solidFill>
                  <a:srgbClr val="800000"/>
                </a:solidFill>
                <a:effectLst>
                  <a:outerShdw blurRad="38100" dist="38100" dir="2700000" algn="tl">
                    <a:srgbClr val="000000"/>
                  </a:outerShdw>
                </a:effectLst>
                <a:latin typeface="Calibri" pitchFamily="34" charset="0"/>
              </a:rPr>
              <a:t>FILE *puntero;</a:t>
            </a: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416320"/>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2: </a:t>
            </a:r>
            <a:r>
              <a:rPr lang="es-VE" sz="2400" dirty="0" smtClean="0">
                <a:effectLst>
                  <a:outerShdw blurRad="38100" dist="38100" dir="2700000" algn="tl">
                    <a:srgbClr val="FFFFFF"/>
                  </a:outerShdw>
                </a:effectLst>
                <a:latin typeface="Calibri" pitchFamily="34" charset="0"/>
              </a:rPr>
              <a:t>Una creado el apuntador, se debe ABRIR el archivo. Para esto se utiliza una función llamada </a:t>
            </a:r>
            <a:r>
              <a:rPr lang="es-VE" sz="2400" b="1" dirty="0" err="1" smtClean="0">
                <a:effectLst>
                  <a:outerShdw blurRad="38100" dist="38100" dir="2700000" algn="tl">
                    <a:srgbClr val="FFFFFF"/>
                  </a:outerShdw>
                </a:effectLst>
                <a:latin typeface="Calibri" pitchFamily="34" charset="0"/>
              </a:rPr>
              <a:t>fopen</a:t>
            </a:r>
            <a:r>
              <a:rPr lang="es-VE" sz="2400" b="1" dirty="0" smtClean="0">
                <a:effectLst>
                  <a:outerShdw blurRad="38100" dist="38100" dir="2700000" algn="tl">
                    <a:srgbClr val="FFFFFF"/>
                  </a:outerShdw>
                </a:effectLst>
                <a:latin typeface="Calibri" pitchFamily="34" charset="0"/>
              </a:rPr>
              <a:t>()</a:t>
            </a:r>
            <a:r>
              <a:rPr lang="es-VE" sz="2400" dirty="0" smtClean="0">
                <a:effectLst>
                  <a:outerShdw blurRad="38100" dist="38100" dir="2700000" algn="tl">
                    <a:srgbClr val="FFFFFF"/>
                  </a:outerShdw>
                </a:effectLst>
                <a:latin typeface="Calibri" pitchFamily="34" charset="0"/>
              </a:rPr>
              <a:t> que tiene el siguiente formato:</a:t>
            </a:r>
          </a:p>
          <a:p>
            <a:pPr>
              <a:spcBef>
                <a:spcPct val="50000"/>
              </a:spcBef>
              <a:defRPr/>
            </a:pPr>
            <a:endParaRPr lang="es-VE" sz="2400" dirty="0" smtClean="0">
              <a:effectLst>
                <a:outerShdw blurRad="38100" dist="38100" dir="2700000" algn="tl">
                  <a:srgbClr val="FFFFFF"/>
                </a:outerShdw>
              </a:effectLst>
              <a:latin typeface="Calibri" pitchFamily="34" charset="0"/>
            </a:endParaRPr>
          </a:p>
          <a:p>
            <a:pPr>
              <a:spcBef>
                <a:spcPct val="50000"/>
              </a:spcBef>
              <a:defRPr/>
            </a:pPr>
            <a:r>
              <a:rPr lang="es-VE" sz="2400" b="1" dirty="0" smtClean="0">
                <a:solidFill>
                  <a:srgbClr val="800000"/>
                </a:solidFill>
                <a:effectLst>
                  <a:outerShdw blurRad="38100" dist="38100" dir="2700000" algn="tl">
                    <a:srgbClr val="000000"/>
                  </a:outerShdw>
                </a:effectLst>
                <a:latin typeface="Calibri" pitchFamily="34" charset="0"/>
              </a:rPr>
              <a:t>FILE *puntero;</a:t>
            </a:r>
          </a:p>
          <a:p>
            <a:pPr>
              <a:spcBef>
                <a:spcPct val="50000"/>
              </a:spcBef>
              <a:defRPr/>
            </a:pPr>
            <a:r>
              <a:rPr lang="es-VE" sz="2400" b="1" dirty="0" smtClean="0">
                <a:solidFill>
                  <a:srgbClr val="800000"/>
                </a:solidFill>
                <a:effectLst>
                  <a:outerShdw blurRad="38100" dist="38100" dir="2700000" algn="tl">
                    <a:srgbClr val="000000"/>
                  </a:outerShdw>
                </a:effectLst>
                <a:latin typeface="Calibri" pitchFamily="34" charset="0"/>
              </a:rPr>
              <a:t>puntero=</a:t>
            </a:r>
            <a:r>
              <a:rPr lang="es-VE" sz="2400" b="1" dirty="0" err="1" smtClean="0">
                <a:solidFill>
                  <a:srgbClr val="800000"/>
                </a:solidFill>
                <a:effectLst>
                  <a:outerShdw blurRad="38100" dist="38100" dir="2700000" algn="tl">
                    <a:srgbClr val="000000"/>
                  </a:outerShdw>
                </a:effectLst>
                <a:latin typeface="Calibri" pitchFamily="34" charset="0"/>
              </a:rPr>
              <a:t>fopen</a:t>
            </a:r>
            <a:r>
              <a:rPr lang="es-VE" sz="2400" b="1" dirty="0" smtClean="0">
                <a:solidFill>
                  <a:srgbClr val="800000"/>
                </a:solidFill>
                <a:effectLst>
                  <a:outerShdw blurRad="38100" dist="38100" dir="2700000" algn="tl">
                    <a:srgbClr val="000000"/>
                  </a:outerShdw>
                </a:effectLst>
                <a:latin typeface="Calibri" pitchFamily="34" charset="0"/>
              </a:rPr>
              <a:t>(</a:t>
            </a:r>
            <a:r>
              <a:rPr lang="es-VE" sz="2400" b="1" dirty="0" err="1" smtClean="0">
                <a:solidFill>
                  <a:srgbClr val="800000"/>
                </a:solidFill>
                <a:effectLst>
                  <a:outerShdw blurRad="38100" dist="38100" dir="2700000" algn="tl">
                    <a:srgbClr val="000000"/>
                  </a:outerShdw>
                </a:effectLst>
                <a:latin typeface="Calibri" pitchFamily="34" charset="0"/>
              </a:rPr>
              <a:t>nombre_del_fichero,”modo_apertura</a:t>
            </a:r>
            <a:r>
              <a:rPr lang="es-VE" sz="2400" b="1" dirty="0" smtClean="0">
                <a:solidFill>
                  <a:srgbClr val="800000"/>
                </a:solidFill>
                <a:effectLst>
                  <a:outerShdw blurRad="38100" dist="38100" dir="2700000" algn="tl">
                    <a:srgbClr val="000000"/>
                  </a:outerShdw>
                </a:effectLst>
                <a:latin typeface="Calibri" pitchFamily="34" charset="0"/>
              </a:rPr>
              <a:t>”);</a:t>
            </a:r>
          </a:p>
          <a:p>
            <a:pPr>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1015663"/>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Modos de Apertura para archivos de texto</a:t>
            </a:r>
          </a:p>
          <a:p>
            <a:pPr>
              <a:spcBef>
                <a:spcPct val="50000"/>
              </a:spcBef>
              <a:defRPr/>
            </a:pPr>
            <a:endParaRPr lang="es-ES" sz="2400" b="1"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5" name="Text Box 8"/>
          <p:cNvSpPr txBox="1">
            <a:spLocks noChangeArrowheads="1"/>
          </p:cNvSpPr>
          <p:nvPr/>
        </p:nvSpPr>
        <p:spPr bwMode="auto">
          <a:xfrm>
            <a:off x="1259632" y="2564904"/>
            <a:ext cx="7239000" cy="3785652"/>
          </a:xfrm>
          <a:prstGeom prst="rect">
            <a:avLst/>
          </a:prstGeom>
          <a:noFill/>
          <a:ln w="9525">
            <a:noFill/>
            <a:miter lim="800000"/>
            <a:headEnd/>
            <a:tailEnd/>
          </a:ln>
          <a:effectLst/>
        </p:spPr>
        <p:txBody>
          <a:bodyPr>
            <a:spAutoFit/>
          </a:bodyPr>
          <a:lstStyle/>
          <a:p>
            <a:pPr>
              <a:spcBef>
                <a:spcPct val="50000"/>
              </a:spcBef>
              <a:buFontTx/>
              <a:buChar char="•"/>
              <a:defRPr/>
            </a:pPr>
            <a:r>
              <a:rPr lang="es-VE" sz="2000" dirty="0" smtClean="0">
                <a:effectLst>
                  <a:outerShdw blurRad="38100" dist="38100" dir="2700000" algn="tl">
                    <a:srgbClr val="FFFFFF"/>
                  </a:outerShdw>
                </a:effectLst>
                <a:latin typeface="Calibri" pitchFamily="34" charset="0"/>
              </a:rPr>
              <a:t> </a:t>
            </a:r>
            <a:r>
              <a:rPr lang="es-VE" sz="2000" dirty="0" err="1" smtClean="0">
                <a:effectLst>
                  <a:outerShdw blurRad="38100" dist="38100" dir="2700000" algn="tl">
                    <a:srgbClr val="FFFFFF"/>
                  </a:outerShdw>
                </a:effectLst>
                <a:latin typeface="Calibri" pitchFamily="34" charset="0"/>
              </a:rPr>
              <a:t>wb</a:t>
            </a:r>
            <a:r>
              <a:rPr lang="es-VE" sz="2000" dirty="0" smtClean="0">
                <a:effectLst>
                  <a:outerShdw blurRad="38100" dist="38100" dir="2700000" algn="tl">
                    <a:srgbClr val="FFFFFF"/>
                  </a:outerShdw>
                </a:effectLst>
                <a:latin typeface="Calibri" pitchFamily="34" charset="0"/>
              </a:rPr>
              <a:t>  </a:t>
            </a: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smtClean="0">
                <a:effectLst>
                  <a:outerShdw blurRad="38100" dist="38100" dir="2700000" algn="tl">
                    <a:srgbClr val="FFFFFF"/>
                  </a:outerShdw>
                </a:effectLst>
                <a:latin typeface="Calibri" pitchFamily="34" charset="0"/>
                <a:sym typeface="Wingdings" pitchFamily="2" charset="2"/>
              </a:rPr>
              <a:t>Crea </a:t>
            </a:r>
            <a:r>
              <a:rPr lang="es-VE" sz="2000" dirty="0" smtClean="0">
                <a:effectLst>
                  <a:outerShdw blurRad="38100" dist="38100" dir="2700000" algn="tl">
                    <a:srgbClr val="FFFFFF"/>
                  </a:outerShdw>
                </a:effectLst>
                <a:latin typeface="Calibri" pitchFamily="34" charset="0"/>
                <a:sym typeface="Wingdings" pitchFamily="2" charset="2"/>
              </a:rPr>
              <a:t>un archivo de escritura. Si ya existe lo crea de nuevo.</a:t>
            </a:r>
          </a:p>
          <a:p>
            <a:pPr>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err="1" smtClean="0">
                <a:effectLst>
                  <a:outerShdw blurRad="38100" dist="38100" dir="2700000" algn="tl">
                    <a:srgbClr val="FFFFFF"/>
                  </a:outerShdw>
                </a:effectLst>
                <a:latin typeface="Calibri" pitchFamily="34" charset="0"/>
                <a:sym typeface="Wingdings" pitchFamily="2" charset="2"/>
              </a:rPr>
              <a:t>w+b</a:t>
            </a:r>
            <a:r>
              <a:rPr lang="es-VE" sz="2000" dirty="0" smtClean="0">
                <a:effectLst>
                  <a:outerShdw blurRad="38100" dist="38100" dir="2700000" algn="tl">
                    <a:srgbClr val="FFFFFF"/>
                  </a:outerShdw>
                </a:effectLst>
                <a:latin typeface="Calibri" pitchFamily="34" charset="0"/>
                <a:sym typeface="Wingdings" pitchFamily="2" charset="2"/>
              </a:rPr>
              <a:t>	Crea un archivo de lectura y escritura. Si ya existe lo crea de nuevo</a:t>
            </a:r>
          </a:p>
          <a:p>
            <a:pPr>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ab   	Abre o crea un archivo para añadir datos al final del mismo.</a:t>
            </a:r>
          </a:p>
          <a:p>
            <a:pPr>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err="1" smtClean="0">
                <a:effectLst>
                  <a:outerShdw blurRad="38100" dist="38100" dir="2700000" algn="tl">
                    <a:srgbClr val="FFFFFF"/>
                  </a:outerShdw>
                </a:effectLst>
                <a:latin typeface="Calibri" pitchFamily="34" charset="0"/>
                <a:sym typeface="Wingdings" pitchFamily="2" charset="2"/>
              </a:rPr>
              <a:t>a+b</a:t>
            </a:r>
            <a:r>
              <a:rPr lang="es-VE" sz="2000" dirty="0" smtClean="0">
                <a:effectLst>
                  <a:outerShdw blurRad="38100" dist="38100" dir="2700000" algn="tl">
                    <a:srgbClr val="FFFFFF"/>
                  </a:outerShdw>
                </a:effectLst>
                <a:latin typeface="Calibri" pitchFamily="34" charset="0"/>
                <a:sym typeface="Wingdings" pitchFamily="2" charset="2"/>
              </a:rPr>
              <a:t> 	Abre o crea un archivo para leer y añadir datos al final del mismo</a:t>
            </a:r>
          </a:p>
          <a:p>
            <a:pPr>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err="1" smtClean="0">
                <a:effectLst>
                  <a:outerShdw blurRad="38100" dist="38100" dir="2700000" algn="tl">
                    <a:srgbClr val="FFFFFF"/>
                  </a:outerShdw>
                </a:effectLst>
                <a:latin typeface="Calibri" pitchFamily="34" charset="0"/>
                <a:sym typeface="Wingdings" pitchFamily="2" charset="2"/>
              </a:rPr>
              <a:t>rb</a:t>
            </a:r>
            <a:r>
              <a:rPr lang="es-VE" sz="2000" dirty="0" smtClean="0">
                <a:effectLst>
                  <a:outerShdw blurRad="38100" dist="38100" dir="2700000" algn="tl">
                    <a:srgbClr val="FFFFFF"/>
                  </a:outerShdw>
                </a:effectLst>
                <a:latin typeface="Calibri" pitchFamily="34" charset="0"/>
                <a:sym typeface="Wingdings" pitchFamily="2" charset="2"/>
              </a:rPr>
              <a:t>   	Abre un archivo de lectura</a:t>
            </a:r>
          </a:p>
          <a:p>
            <a:pPr>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err="1" smtClean="0">
                <a:effectLst>
                  <a:outerShdw blurRad="38100" dist="38100" dir="2700000" algn="tl">
                    <a:srgbClr val="FFFFFF"/>
                  </a:outerShdw>
                </a:effectLst>
                <a:latin typeface="Calibri" pitchFamily="34" charset="0"/>
                <a:sym typeface="Wingdings" pitchFamily="2" charset="2"/>
              </a:rPr>
              <a:t>r+b</a:t>
            </a:r>
            <a:r>
              <a:rPr lang="es-VE" sz="2000" dirty="0" smtClean="0">
                <a:effectLst>
                  <a:outerShdw blurRad="38100" dist="38100" dir="2700000" algn="tl">
                    <a:srgbClr val="FFFFFF"/>
                  </a:outerShdw>
                </a:effectLst>
                <a:latin typeface="Calibri" pitchFamily="34" charset="0"/>
                <a:sym typeface="Wingdings" pitchFamily="2" charset="2"/>
              </a:rPr>
              <a:t>  	Abre un fichero de lectura y escritura</a:t>
            </a:r>
            <a:endParaRPr lang="es-VE" sz="2000" dirty="0" smtClean="0">
              <a:effectLst>
                <a:outerShdw blurRad="38100" dist="38100" dir="2700000" algn="tl">
                  <a:srgbClr val="FFFFFF"/>
                </a:outerShdw>
              </a:effectLst>
              <a:latin typeface="Calibri" pitchFamily="34" charset="0"/>
            </a:endParaRPr>
          </a:p>
          <a:p>
            <a:pPr algn="ctr">
              <a:spcBef>
                <a:spcPct val="50000"/>
              </a:spcBef>
              <a:defRPr/>
            </a:pPr>
            <a:endParaRPr lang="es-ES" sz="2000" b="1" dirty="0">
              <a:solidFill>
                <a:srgbClr val="800000"/>
              </a:solidFill>
              <a:effectLst>
                <a:outerShdw blurRad="38100" dist="38100" dir="2700000" algn="tl">
                  <a:srgbClr val="000000"/>
                </a:outerShdw>
              </a:effectLst>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Apertura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026" name="Picture 2"/>
          <p:cNvPicPr>
            <a:picLocks noChangeAspect="1" noChangeArrowheads="1"/>
          </p:cNvPicPr>
          <p:nvPr/>
        </p:nvPicPr>
        <p:blipFill>
          <a:blip r:embed="rId3" cstate="print"/>
          <a:srcRect l="16322" t="19313" r="60987" b="54109"/>
          <a:stretch>
            <a:fillRect/>
          </a:stretch>
        </p:blipFill>
        <p:spPr bwMode="auto">
          <a:xfrm>
            <a:off x="1619672" y="1772816"/>
            <a:ext cx="5168574" cy="3403695"/>
          </a:xfrm>
          <a:prstGeom prst="rect">
            <a:avLst/>
          </a:prstGeom>
          <a:noFill/>
          <a:ln w="9525">
            <a:noFill/>
            <a:miter lim="800000"/>
            <a:headEnd/>
            <a:tailEnd/>
          </a:ln>
        </p:spPr>
      </p:pic>
      <p:sp>
        <p:nvSpPr>
          <p:cNvPr id="647182" name="AutoShape 14"/>
          <p:cNvSpPr>
            <a:spLocks noChangeArrowheads="1"/>
          </p:cNvSpPr>
          <p:nvPr/>
        </p:nvSpPr>
        <p:spPr bwMode="auto">
          <a:xfrm>
            <a:off x="7236296" y="3315072"/>
            <a:ext cx="1828800" cy="304800"/>
          </a:xfrm>
          <a:prstGeom prst="wedgeRectCallout">
            <a:avLst>
              <a:gd name="adj1" fmla="val -168164"/>
              <a:gd name="adj2" fmla="val 102628"/>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Se crea apuntador</a:t>
            </a:r>
            <a:endParaRPr lang="es-ES" sz="1400" b="1" dirty="0"/>
          </a:p>
        </p:txBody>
      </p:sp>
      <p:sp>
        <p:nvSpPr>
          <p:cNvPr id="647183" name="AutoShape 15"/>
          <p:cNvSpPr>
            <a:spLocks noChangeArrowheads="1"/>
          </p:cNvSpPr>
          <p:nvPr/>
        </p:nvSpPr>
        <p:spPr bwMode="auto">
          <a:xfrm>
            <a:off x="7236296" y="3772272"/>
            <a:ext cx="1828800" cy="304800"/>
          </a:xfrm>
          <a:prstGeom prst="wedgeRectCallout">
            <a:avLst>
              <a:gd name="adj1" fmla="val -84670"/>
              <a:gd name="adj2" fmla="val 7136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Se abre archivo</a:t>
            </a:r>
            <a:endParaRPr lang="es-E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7182"/>
                                        </p:tgtEl>
                                        <p:attrNameLst>
                                          <p:attrName>style.visibility</p:attrName>
                                        </p:attrNameLst>
                                      </p:cBhvr>
                                      <p:to>
                                        <p:strVal val="visible"/>
                                      </p:to>
                                    </p:set>
                                    <p:animEffect transition="in" filter="box(in)">
                                      <p:cBhvr>
                                        <p:cTn id="7" dur="500"/>
                                        <p:tgtEl>
                                          <p:spTgt spid="6471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7183"/>
                                        </p:tgtEl>
                                        <p:attrNameLst>
                                          <p:attrName>style.visibility</p:attrName>
                                        </p:attrNameLst>
                                      </p:cBhvr>
                                      <p:to>
                                        <p:strVal val="visible"/>
                                      </p:to>
                                    </p:set>
                                    <p:animEffect transition="in" filter="box(in)">
                                      <p:cBhvr>
                                        <p:cTn id="12" dur="500"/>
                                        <p:tgtEl>
                                          <p:spTgt spid="64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82" grpId="0" animBg="1"/>
      <p:bldP spid="64718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970318"/>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3: </a:t>
            </a:r>
            <a:r>
              <a:rPr lang="es-VE" sz="2400" dirty="0" smtClean="0">
                <a:effectLst>
                  <a:outerShdw blurRad="38100" dist="38100" dir="2700000" algn="tl">
                    <a:srgbClr val="FFFFFF"/>
                  </a:outerShdw>
                </a:effectLst>
                <a:latin typeface="Calibri" pitchFamily="34" charset="0"/>
              </a:rPr>
              <a:t>Escritura en archivo</a:t>
            </a:r>
          </a:p>
          <a:p>
            <a:pPr marL="342900" indent="-1588">
              <a:spcBef>
                <a:spcPct val="50000"/>
              </a:spcBef>
              <a:defRPr/>
            </a:pPr>
            <a:r>
              <a:rPr lang="es-VE" sz="2400" dirty="0" smtClean="0">
                <a:latin typeface="Calibri" pitchFamily="34" charset="0"/>
              </a:rPr>
              <a:t>Para escribir en un archivo binario se utiliza la función:</a:t>
            </a:r>
          </a:p>
          <a:p>
            <a:pPr marL="342900" indent="-1588">
              <a:spcBef>
                <a:spcPct val="50000"/>
              </a:spcBef>
              <a:defRPr/>
            </a:pPr>
            <a:r>
              <a:rPr lang="es-VE" sz="2400" dirty="0" smtClean="0">
                <a:latin typeface="Calibri" pitchFamily="34" charset="0"/>
              </a:rPr>
              <a:t>		</a:t>
            </a:r>
            <a:r>
              <a:rPr lang="es-VE" sz="2400" b="1" dirty="0" err="1" smtClean="0">
                <a:solidFill>
                  <a:schemeClr val="accent1">
                    <a:lumMod val="75000"/>
                  </a:schemeClr>
                </a:solidFill>
                <a:latin typeface="Calibri" pitchFamily="34" charset="0"/>
              </a:rPr>
              <a:t>fwrite</a:t>
            </a:r>
            <a:r>
              <a:rPr lang="es-VE" sz="2400" b="1" dirty="0" smtClean="0">
                <a:solidFill>
                  <a:schemeClr val="accent1">
                    <a:lumMod val="75000"/>
                  </a:schemeClr>
                </a:solidFill>
                <a:latin typeface="Calibri" pitchFamily="34" charset="0"/>
              </a:rPr>
              <a:t>(*</a:t>
            </a:r>
            <a:r>
              <a:rPr lang="es-VE" sz="2400" b="1" dirty="0" err="1" smtClean="0">
                <a:solidFill>
                  <a:schemeClr val="accent1">
                    <a:lumMod val="75000"/>
                  </a:schemeClr>
                </a:solidFill>
                <a:latin typeface="Calibri" pitchFamily="34" charset="0"/>
              </a:rPr>
              <a:t>buffer,tamaño,n°veces</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puntero_fichero</a:t>
            </a:r>
            <a:r>
              <a:rPr lang="es-VE" sz="2400" b="1" dirty="0" smtClean="0">
                <a:solidFill>
                  <a:schemeClr val="accent1">
                    <a:lumMod val="75000"/>
                  </a:schemeClr>
                </a:solidFill>
                <a:latin typeface="Calibri" pitchFamily="34" charset="0"/>
              </a:rPr>
              <a:t>);</a:t>
            </a:r>
          </a:p>
          <a:p>
            <a:pPr marL="342900" indent="-1588">
              <a:spcBef>
                <a:spcPct val="50000"/>
              </a:spcBef>
              <a:defRPr/>
            </a:pPr>
            <a:r>
              <a:rPr lang="es-VE" sz="2400" dirty="0" smtClean="0">
                <a:solidFill>
                  <a:schemeClr val="accent1">
                    <a:lumMod val="75000"/>
                  </a:schemeClr>
                </a:solidFill>
                <a:latin typeface="Calibri" pitchFamily="34" charset="0"/>
              </a:rPr>
              <a:t>*buffer </a:t>
            </a:r>
            <a:r>
              <a:rPr lang="es-VE" sz="2400" dirty="0" smtClean="0">
                <a:effectLst>
                  <a:outerShdw blurRad="38100" dist="38100" dir="2700000" algn="tl">
                    <a:srgbClr val="FFFFFF"/>
                  </a:outerShdw>
                </a:effectLst>
                <a:latin typeface="Calibri" pitchFamily="34" charset="0"/>
                <a:sym typeface="Wingdings" pitchFamily="2" charset="2"/>
              </a:rPr>
              <a:t></a:t>
            </a:r>
            <a:r>
              <a:rPr lang="es-VE" sz="2400" dirty="0" smtClean="0">
                <a:latin typeface="Calibri" pitchFamily="34" charset="0"/>
              </a:rPr>
              <a:t> Dirección de memoria de la cual se tomarán los datos</a:t>
            </a:r>
            <a:br>
              <a:rPr lang="es-VE" sz="2400" dirty="0" smtClean="0">
                <a:latin typeface="Calibri" pitchFamily="34" charset="0"/>
              </a:rPr>
            </a:br>
            <a:r>
              <a:rPr lang="es-VE" sz="2400" dirty="0" smtClean="0">
                <a:solidFill>
                  <a:schemeClr val="accent1">
                    <a:lumMod val="75000"/>
                  </a:schemeClr>
                </a:solidFill>
                <a:latin typeface="Calibri" pitchFamily="34" charset="0"/>
              </a:rPr>
              <a:t>tamaño</a:t>
            </a:r>
            <a:r>
              <a:rPr lang="es-VE" sz="2400" dirty="0" smtClean="0">
                <a:latin typeface="Calibri" pitchFamily="34" charset="0"/>
              </a:rPr>
              <a:t> </a:t>
            </a:r>
            <a:r>
              <a:rPr lang="es-VE" sz="2400" dirty="0" smtClean="0">
                <a:effectLst>
                  <a:outerShdw blurRad="38100" dist="38100" dir="2700000" algn="tl">
                    <a:srgbClr val="FFFFFF"/>
                  </a:outerShdw>
                </a:effectLst>
                <a:latin typeface="Calibri" pitchFamily="34" charset="0"/>
                <a:sym typeface="Wingdings" pitchFamily="2" charset="2"/>
              </a:rPr>
              <a:t> </a:t>
            </a:r>
            <a:r>
              <a:rPr lang="es-VE" sz="2400" dirty="0" smtClean="0">
                <a:latin typeface="Calibri" pitchFamily="34" charset="0"/>
              </a:rPr>
              <a:t>El tamaño en bytes que ocupan esos datos</a:t>
            </a:r>
            <a:br>
              <a:rPr lang="es-VE" sz="2400" dirty="0" smtClean="0">
                <a:latin typeface="Calibri" pitchFamily="34" charset="0"/>
              </a:rPr>
            </a:br>
            <a:r>
              <a:rPr lang="es-VE" sz="2400" dirty="0" err="1" smtClean="0">
                <a:solidFill>
                  <a:schemeClr val="accent1">
                    <a:lumMod val="75000"/>
                  </a:schemeClr>
                </a:solidFill>
                <a:latin typeface="Calibri" pitchFamily="34" charset="0"/>
              </a:rPr>
              <a:t>n°vece</a:t>
            </a:r>
            <a:r>
              <a:rPr lang="es-VE" sz="2400" dirty="0" err="1" smtClean="0">
                <a:latin typeface="Calibri" pitchFamily="34" charset="0"/>
              </a:rPr>
              <a:t>s</a:t>
            </a:r>
            <a:r>
              <a:rPr lang="es-VE" sz="2400" dirty="0" smtClean="0">
                <a:latin typeface="Calibri" pitchFamily="34" charset="0"/>
              </a:rPr>
              <a:t> </a:t>
            </a:r>
            <a:r>
              <a:rPr lang="es-VE" sz="2400" dirty="0" smtClean="0">
                <a:effectLst>
                  <a:outerShdw blurRad="38100" dist="38100" dir="2700000" algn="tl">
                    <a:srgbClr val="FFFFFF"/>
                  </a:outerShdw>
                </a:effectLst>
                <a:latin typeface="Calibri" pitchFamily="34" charset="0"/>
                <a:sym typeface="Wingdings" pitchFamily="2" charset="2"/>
              </a:rPr>
              <a:t></a:t>
            </a:r>
            <a:r>
              <a:rPr lang="es-VE" sz="2400" dirty="0" smtClean="0">
                <a:latin typeface="Calibri" pitchFamily="34" charset="0"/>
              </a:rPr>
              <a:t> El número de veces del tamaño indicado que se escriben</a:t>
            </a:r>
            <a:br>
              <a:rPr lang="es-VE" sz="2400" dirty="0" smtClean="0">
                <a:latin typeface="Calibri" pitchFamily="34" charset="0"/>
              </a:rPr>
            </a:br>
            <a:r>
              <a:rPr lang="es-VE" sz="2400" dirty="0" smtClean="0">
                <a:solidFill>
                  <a:schemeClr val="accent1">
                    <a:lumMod val="75000"/>
                  </a:schemeClr>
                </a:solidFill>
                <a:latin typeface="Calibri" pitchFamily="34" charset="0"/>
              </a:rPr>
              <a:t>puntero</a:t>
            </a:r>
            <a:r>
              <a:rPr lang="es-VE" sz="2400" dirty="0" smtClean="0">
                <a:effectLst>
                  <a:outerShdw blurRad="38100" dist="38100" dir="2700000" algn="tl">
                    <a:srgbClr val="FFFFFF"/>
                  </a:outerShdw>
                </a:effectLst>
                <a:latin typeface="Calibri" pitchFamily="34" charset="0"/>
                <a:sym typeface="Wingdings" pitchFamily="2" charset="2"/>
              </a:rPr>
              <a:t> </a:t>
            </a:r>
            <a:r>
              <a:rPr lang="es-VE" sz="2400" dirty="0" smtClean="0">
                <a:latin typeface="Calibri" pitchFamily="34" charset="0"/>
              </a:rPr>
              <a:t>El puntero del fichero</a:t>
            </a: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 Escritura</a:t>
            </a:r>
            <a:endParaRPr lang="es-ES" dirty="0"/>
          </a:p>
        </p:txBody>
      </p:sp>
      <p:sp>
        <p:nvSpPr>
          <p:cNvPr id="10"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8" name="AutoShape 11"/>
          <p:cNvSpPr>
            <a:spLocks noChangeArrowheads="1"/>
          </p:cNvSpPr>
          <p:nvPr/>
        </p:nvSpPr>
        <p:spPr bwMode="auto">
          <a:xfrm>
            <a:off x="5867400" y="1447800"/>
            <a:ext cx="2590800" cy="457200"/>
          </a:xfrm>
          <a:prstGeom prst="wedgeRectCallout">
            <a:avLst>
              <a:gd name="adj1" fmla="val -131370"/>
              <a:gd name="adj2" fmla="val 217014"/>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Estructura que se guardará en el archivo</a:t>
            </a:r>
            <a:endParaRPr lang="es-ES" sz="1400" b="1" dirty="0"/>
          </a:p>
        </p:txBody>
      </p:sp>
      <p:sp>
        <p:nvSpPr>
          <p:cNvPr id="11" name="AutoShape 12"/>
          <p:cNvSpPr>
            <a:spLocks noChangeArrowheads="1"/>
          </p:cNvSpPr>
          <p:nvPr/>
        </p:nvSpPr>
        <p:spPr bwMode="auto">
          <a:xfrm>
            <a:off x="6553200" y="2362200"/>
            <a:ext cx="1828800" cy="304800"/>
          </a:xfrm>
          <a:prstGeom prst="wedgeRectCallout">
            <a:avLst>
              <a:gd name="adj1" fmla="val -130384"/>
              <a:gd name="adj2" fmla="val 395315"/>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crean los datos</a:t>
            </a:r>
            <a:endParaRPr lang="es-ES" sz="1400" b="1"/>
          </a:p>
        </p:txBody>
      </p:sp>
      <p:pic>
        <p:nvPicPr>
          <p:cNvPr id="12"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1295400"/>
            <a:ext cx="4560888" cy="5181600"/>
          </a:xfrm>
          <a:prstGeom prst="rect">
            <a:avLst/>
          </a:prstGeom>
          <a:noFill/>
          <a:ln w="9525">
            <a:noFill/>
            <a:miter lim="800000"/>
            <a:headEnd/>
            <a:tailEnd/>
          </a:ln>
        </p:spPr>
      </p:pic>
      <p:sp>
        <p:nvSpPr>
          <p:cNvPr id="13" name="AutoShape 15"/>
          <p:cNvSpPr>
            <a:spLocks noChangeArrowheads="1"/>
          </p:cNvSpPr>
          <p:nvPr/>
        </p:nvSpPr>
        <p:spPr bwMode="auto">
          <a:xfrm>
            <a:off x="6172200" y="3429000"/>
            <a:ext cx="1828800" cy="304800"/>
          </a:xfrm>
          <a:prstGeom prst="wedgeRectCallout">
            <a:avLst>
              <a:gd name="adj1" fmla="val -130384"/>
              <a:gd name="adj2" fmla="val 395315"/>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abre el archivo</a:t>
            </a:r>
            <a:endParaRPr lang="es-ES" sz="1400" b="1"/>
          </a:p>
        </p:txBody>
      </p:sp>
      <p:sp>
        <p:nvSpPr>
          <p:cNvPr id="14" name="AutoShape 16"/>
          <p:cNvSpPr>
            <a:spLocks noChangeArrowheads="1"/>
          </p:cNvSpPr>
          <p:nvPr/>
        </p:nvSpPr>
        <p:spPr bwMode="auto">
          <a:xfrm>
            <a:off x="6477000" y="4114800"/>
            <a:ext cx="1828800" cy="533400"/>
          </a:xfrm>
          <a:prstGeom prst="wedgeRectCallout">
            <a:avLst>
              <a:gd name="adj1" fmla="val -130384"/>
              <a:gd name="adj2" fmla="val 20446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escriben los datos</a:t>
            </a:r>
            <a:endParaRPr lang="es-E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 Escritura</a:t>
            </a:r>
            <a:endParaRPr lang="es-ES" dirty="0"/>
          </a:p>
        </p:txBody>
      </p:sp>
      <p:sp>
        <p:nvSpPr>
          <p:cNvPr id="10"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5" name="Picture 12"/>
          <p:cNvPicPr>
            <a:picLocks noChangeAspect="1" noChangeArrowheads="1"/>
          </p:cNvPicPr>
          <p:nvPr/>
        </p:nvPicPr>
        <p:blipFill>
          <a:blip r:embed="rId3" cstate="print"/>
          <a:srcRect/>
          <a:stretch>
            <a:fillRect/>
          </a:stretch>
        </p:blipFill>
        <p:spPr bwMode="auto">
          <a:xfrm>
            <a:off x="2743200" y="1930400"/>
            <a:ext cx="3795713" cy="355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331640" y="1628800"/>
            <a:ext cx="7560840" cy="3970318"/>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a:t>
            </a:r>
            <a:r>
              <a:rPr lang="es-VE" sz="2400" b="1" dirty="0" smtClean="0">
                <a:effectLst>
                  <a:outerShdw blurRad="38100" dist="38100" dir="2700000" algn="tl">
                    <a:srgbClr val="FFFFFF"/>
                  </a:outerShdw>
                </a:effectLst>
                <a:latin typeface="Calibri" pitchFamily="34" charset="0"/>
              </a:rPr>
              <a:t>4: </a:t>
            </a:r>
            <a:r>
              <a:rPr lang="es-VE" sz="2400" dirty="0" smtClean="0">
                <a:effectLst>
                  <a:outerShdw blurRad="38100" dist="38100" dir="2700000" algn="tl">
                    <a:srgbClr val="FFFFFF"/>
                  </a:outerShdw>
                </a:effectLst>
                <a:latin typeface="Calibri" pitchFamily="34" charset="0"/>
              </a:rPr>
              <a:t>Lectura en </a:t>
            </a:r>
            <a:r>
              <a:rPr lang="es-VE" sz="2400" dirty="0" smtClean="0">
                <a:effectLst>
                  <a:outerShdw blurRad="38100" dist="38100" dir="2700000" algn="tl">
                    <a:srgbClr val="FFFFFF"/>
                  </a:outerShdw>
                </a:effectLst>
                <a:latin typeface="Calibri" pitchFamily="34" charset="0"/>
              </a:rPr>
              <a:t>archivo</a:t>
            </a:r>
          </a:p>
          <a:p>
            <a:pPr marL="342900" indent="-1588">
              <a:spcBef>
                <a:spcPct val="50000"/>
              </a:spcBef>
              <a:defRPr/>
            </a:pPr>
            <a:r>
              <a:rPr lang="es-VE" sz="2400" dirty="0" smtClean="0">
                <a:latin typeface="Calibri" pitchFamily="34" charset="0"/>
              </a:rPr>
              <a:t>Para leer en un archivo binario se utiliza la función:</a:t>
            </a:r>
          </a:p>
          <a:p>
            <a:pPr marL="342900" indent="-1588">
              <a:spcBef>
                <a:spcPct val="50000"/>
              </a:spcBef>
              <a:defRPr/>
            </a:pPr>
            <a:r>
              <a:rPr lang="es-VE" sz="2400" dirty="0" smtClean="0">
                <a:latin typeface="Calibri" pitchFamily="34" charset="0"/>
              </a:rPr>
              <a:t>		</a:t>
            </a:r>
            <a:r>
              <a:rPr lang="es-VE" sz="2400" b="1" dirty="0" err="1" smtClean="0">
                <a:solidFill>
                  <a:schemeClr val="accent1">
                    <a:lumMod val="75000"/>
                  </a:schemeClr>
                </a:solidFill>
                <a:latin typeface="Calibri" pitchFamily="34" charset="0"/>
              </a:rPr>
              <a:t>fread</a:t>
            </a:r>
            <a:r>
              <a:rPr lang="es-VE" sz="2400" b="1" dirty="0" smtClean="0">
                <a:solidFill>
                  <a:schemeClr val="accent1">
                    <a:lumMod val="75000"/>
                  </a:schemeClr>
                </a:solidFill>
                <a:latin typeface="Calibri" pitchFamily="34" charset="0"/>
              </a:rPr>
              <a:t>(*</a:t>
            </a:r>
            <a:r>
              <a:rPr lang="es-VE" sz="2400" b="1" dirty="0" err="1" smtClean="0">
                <a:solidFill>
                  <a:schemeClr val="accent1">
                    <a:lumMod val="75000"/>
                  </a:schemeClr>
                </a:solidFill>
                <a:latin typeface="Calibri" pitchFamily="34" charset="0"/>
              </a:rPr>
              <a:t>buffer,tamaño,n°veces</a:t>
            </a:r>
            <a:r>
              <a:rPr lang="es-VE" sz="2400" b="1" dirty="0" smtClean="0">
                <a:solidFill>
                  <a:schemeClr val="accent1">
                    <a:lumMod val="75000"/>
                  </a:schemeClr>
                </a:solidFill>
                <a:latin typeface="Calibri" pitchFamily="34" charset="0"/>
              </a:rPr>
              <a:t>, </a:t>
            </a:r>
            <a:r>
              <a:rPr lang="es-VE" sz="2400" b="1" dirty="0" err="1" smtClean="0">
                <a:solidFill>
                  <a:schemeClr val="accent1">
                    <a:lumMod val="75000"/>
                  </a:schemeClr>
                </a:solidFill>
                <a:latin typeface="Calibri" pitchFamily="34" charset="0"/>
              </a:rPr>
              <a:t>puntero_fichero</a:t>
            </a:r>
            <a:r>
              <a:rPr lang="es-VE" sz="2400" b="1" dirty="0" smtClean="0">
                <a:solidFill>
                  <a:schemeClr val="accent1">
                    <a:lumMod val="75000"/>
                  </a:schemeClr>
                </a:solidFill>
                <a:latin typeface="Calibri" pitchFamily="34" charset="0"/>
              </a:rPr>
              <a:t>);</a:t>
            </a:r>
          </a:p>
          <a:p>
            <a:pPr marL="179388" indent="-1588">
              <a:spcBef>
                <a:spcPct val="50000"/>
              </a:spcBef>
              <a:defRPr/>
            </a:pPr>
            <a:r>
              <a:rPr lang="es-VE" sz="2400" dirty="0" smtClean="0">
                <a:solidFill>
                  <a:schemeClr val="accent1">
                    <a:lumMod val="75000"/>
                  </a:schemeClr>
                </a:solidFill>
                <a:latin typeface="Calibri" pitchFamily="34" charset="0"/>
              </a:rPr>
              <a:t>*buffer </a:t>
            </a:r>
            <a:r>
              <a:rPr lang="es-VE" sz="2400" dirty="0" smtClean="0">
                <a:latin typeface="Calibri" pitchFamily="34" charset="0"/>
                <a:sym typeface="Wingdings" pitchFamily="2" charset="2"/>
              </a:rPr>
              <a:t> Dirección de memoria de la cual se tomarán los datos</a:t>
            </a:r>
            <a:br>
              <a:rPr lang="es-VE" sz="2400" dirty="0" smtClean="0">
                <a:latin typeface="Calibri" pitchFamily="34" charset="0"/>
                <a:sym typeface="Wingdings" pitchFamily="2" charset="2"/>
              </a:rPr>
            </a:br>
            <a:r>
              <a:rPr lang="es-VE" sz="2400" dirty="0" smtClean="0">
                <a:solidFill>
                  <a:schemeClr val="accent1">
                    <a:lumMod val="75000"/>
                  </a:schemeClr>
                </a:solidFill>
                <a:latin typeface="Calibri" pitchFamily="34" charset="0"/>
                <a:sym typeface="Wingdings" pitchFamily="2" charset="2"/>
              </a:rPr>
              <a:t>tamaño</a:t>
            </a:r>
            <a:r>
              <a:rPr lang="es-VE" sz="2400" dirty="0" smtClean="0">
                <a:latin typeface="Calibri" pitchFamily="34" charset="0"/>
                <a:sym typeface="Wingdings" pitchFamily="2" charset="2"/>
              </a:rPr>
              <a:t>  El tamaño en bytes que ocupan esos datos</a:t>
            </a:r>
            <a:br>
              <a:rPr lang="es-VE" sz="2400" dirty="0" smtClean="0">
                <a:latin typeface="Calibri" pitchFamily="34" charset="0"/>
                <a:sym typeface="Wingdings" pitchFamily="2" charset="2"/>
              </a:rPr>
            </a:br>
            <a:r>
              <a:rPr lang="es-VE" sz="2400" dirty="0" err="1" smtClean="0">
                <a:solidFill>
                  <a:schemeClr val="accent1">
                    <a:lumMod val="75000"/>
                  </a:schemeClr>
                </a:solidFill>
                <a:latin typeface="Calibri" pitchFamily="34" charset="0"/>
                <a:sym typeface="Wingdings" pitchFamily="2" charset="2"/>
              </a:rPr>
              <a:t>n°veces</a:t>
            </a:r>
            <a:r>
              <a:rPr lang="es-VE" sz="2400" dirty="0" smtClean="0">
                <a:latin typeface="Calibri" pitchFamily="34" charset="0"/>
                <a:sym typeface="Wingdings" pitchFamily="2" charset="2"/>
              </a:rPr>
              <a:t>  El número de veces del tamaño indicado que se leen</a:t>
            </a:r>
            <a:br>
              <a:rPr lang="es-VE" sz="2400" dirty="0" smtClean="0">
                <a:latin typeface="Calibri" pitchFamily="34" charset="0"/>
                <a:sym typeface="Wingdings" pitchFamily="2" charset="2"/>
              </a:rPr>
            </a:br>
            <a:r>
              <a:rPr lang="es-VE" sz="2400" dirty="0" smtClean="0">
                <a:solidFill>
                  <a:schemeClr val="accent1">
                    <a:lumMod val="75000"/>
                  </a:schemeClr>
                </a:solidFill>
                <a:latin typeface="Calibri" pitchFamily="34" charset="0"/>
                <a:sym typeface="Wingdings" pitchFamily="2" charset="2"/>
              </a:rPr>
              <a:t>puntero</a:t>
            </a:r>
            <a:r>
              <a:rPr lang="es-VE" sz="2400" dirty="0" smtClean="0">
                <a:latin typeface="Calibri" pitchFamily="34" charset="0"/>
                <a:sym typeface="Wingdings" pitchFamily="2" charset="2"/>
              </a:rPr>
              <a:t> El puntero del fichero</a:t>
            </a:r>
            <a:endParaRPr lang="es-ES" sz="2400" dirty="0" smtClean="0">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1295400" y="1556792"/>
            <a:ext cx="7391400" cy="5112568"/>
          </a:xfrm>
          <a:prstGeom prst="rect">
            <a:avLst/>
          </a:prstGeom>
          <a:solidFill>
            <a:schemeClr val="bg1"/>
          </a:solidFill>
          <a:ln w="9525">
            <a:solidFill>
              <a:schemeClr val="tx1"/>
            </a:solidFill>
            <a:miter lim="800000"/>
            <a:headEnd/>
            <a:tailEnd/>
          </a:ln>
        </p:spPr>
        <p:txBody>
          <a:bodyPr wrap="none" anchor="ctr"/>
          <a:lstStyle/>
          <a:p>
            <a:pPr algn="ctr"/>
            <a:endParaRPr lang="es-ES"/>
          </a:p>
        </p:txBody>
      </p:sp>
      <p:sp>
        <p:nvSpPr>
          <p:cNvPr id="9"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Lectura</a:t>
            </a:r>
            <a:endParaRPr lang="es-ES" dirty="0"/>
          </a:p>
        </p:txBody>
      </p:sp>
      <p:sp>
        <p:nvSpPr>
          <p:cNvPr id="11"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8"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29072" y="1533798"/>
            <a:ext cx="7391400" cy="5135562"/>
          </a:xfrm>
          <a:prstGeom prst="rect">
            <a:avLst/>
          </a:prstGeom>
          <a:noFill/>
          <a:ln w="9525">
            <a:noFill/>
            <a:miter lim="800000"/>
            <a:headEnd/>
            <a:tailEnd/>
          </a:ln>
        </p:spPr>
      </p:pic>
      <p:sp>
        <p:nvSpPr>
          <p:cNvPr id="10" name="AutoShape 9"/>
          <p:cNvSpPr>
            <a:spLocks noChangeArrowheads="1"/>
          </p:cNvSpPr>
          <p:nvPr/>
        </p:nvSpPr>
        <p:spPr bwMode="auto">
          <a:xfrm>
            <a:off x="6096000" y="3429000"/>
            <a:ext cx="1828800" cy="304800"/>
          </a:xfrm>
          <a:prstGeom prst="wedgeRectCallout">
            <a:avLst>
              <a:gd name="adj1" fmla="val -130384"/>
              <a:gd name="adj2" fmla="val 395315"/>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Se abre el archivo</a:t>
            </a:r>
            <a:endParaRPr lang="es-ES" sz="1400" b="1" dirty="0"/>
          </a:p>
        </p:txBody>
      </p:sp>
      <p:sp>
        <p:nvSpPr>
          <p:cNvPr id="12" name="AutoShape 10"/>
          <p:cNvSpPr>
            <a:spLocks noChangeArrowheads="1"/>
          </p:cNvSpPr>
          <p:nvPr/>
        </p:nvSpPr>
        <p:spPr bwMode="auto">
          <a:xfrm>
            <a:off x="6400800" y="4114800"/>
            <a:ext cx="1828800" cy="533400"/>
          </a:xfrm>
          <a:prstGeom prst="wedgeRectCallout">
            <a:avLst>
              <a:gd name="adj1" fmla="val -130384"/>
              <a:gd name="adj2" fmla="val 20446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a:t>Se leen los datos</a:t>
            </a:r>
            <a:endParaRPr lang="es-E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Agenda</a:t>
            </a:r>
            <a:endParaRPr lang="es-ES" dirty="0"/>
          </a:p>
        </p:txBody>
      </p:sp>
      <p:sp>
        <p:nvSpPr>
          <p:cNvPr id="3" name="Content Placeholder 2"/>
          <p:cNvSpPr>
            <a:spLocks noGrp="1"/>
          </p:cNvSpPr>
          <p:nvPr>
            <p:ph idx="1"/>
          </p:nvPr>
        </p:nvSpPr>
        <p:spPr>
          <a:xfrm>
            <a:off x="1357290" y="1357298"/>
            <a:ext cx="7312856" cy="5072098"/>
          </a:xfrm>
        </p:spPr>
        <p:txBody>
          <a:bodyPr>
            <a:normAutofit fontScale="92500" lnSpcReduction="20000"/>
          </a:bodyPr>
          <a:lstStyle/>
          <a:p>
            <a:pPr marL="653796" indent="0">
              <a:lnSpc>
                <a:spcPct val="150000"/>
              </a:lnSpc>
            </a:pPr>
            <a:r>
              <a:rPr lang="es-VE" sz="2800" dirty="0" smtClean="0">
                <a:solidFill>
                  <a:schemeClr val="accent3">
                    <a:lumMod val="60000"/>
                    <a:lumOff val="40000"/>
                  </a:schemeClr>
                </a:solidFill>
              </a:rPr>
              <a:t>Definición</a:t>
            </a:r>
          </a:p>
          <a:p>
            <a:pPr marL="653796" indent="0">
              <a:lnSpc>
                <a:spcPct val="150000"/>
              </a:lnSpc>
            </a:pPr>
            <a:r>
              <a:rPr lang="es-VE" sz="2800" dirty="0" smtClean="0">
                <a:solidFill>
                  <a:schemeClr val="accent3">
                    <a:lumMod val="60000"/>
                    <a:lumOff val="40000"/>
                  </a:schemeClr>
                </a:solidFill>
              </a:rPr>
              <a:t>Clasificación</a:t>
            </a:r>
          </a:p>
          <a:p>
            <a:pPr marL="928116" lvl="1" indent="0">
              <a:lnSpc>
                <a:spcPct val="150000"/>
              </a:lnSpc>
            </a:pPr>
            <a:r>
              <a:rPr lang="es-VE" dirty="0" smtClean="0">
                <a:solidFill>
                  <a:schemeClr val="accent3">
                    <a:lumMod val="60000"/>
                    <a:lumOff val="40000"/>
                  </a:schemeClr>
                </a:solidFill>
              </a:rPr>
              <a:t>Archivos de texto</a:t>
            </a:r>
          </a:p>
          <a:p>
            <a:pPr marL="928116" lvl="1" indent="0">
              <a:lnSpc>
                <a:spcPct val="150000"/>
              </a:lnSpc>
            </a:pPr>
            <a:r>
              <a:rPr lang="es-VE" dirty="0" smtClean="0"/>
              <a:t>Archivos binarios</a:t>
            </a:r>
          </a:p>
          <a:p>
            <a:pPr marL="653796" indent="0">
              <a:lnSpc>
                <a:spcPct val="150000"/>
              </a:lnSpc>
            </a:pPr>
            <a:r>
              <a:rPr lang="es-VE" dirty="0" smtClean="0"/>
              <a:t>Implementación en C++</a:t>
            </a:r>
          </a:p>
          <a:p>
            <a:pPr marL="928116" lvl="1" indent="0">
              <a:lnSpc>
                <a:spcPct val="150000"/>
              </a:lnSpc>
            </a:pPr>
            <a:r>
              <a:rPr lang="es-VE" dirty="0" smtClean="0"/>
              <a:t>Apertura - cierre</a:t>
            </a:r>
          </a:p>
          <a:p>
            <a:pPr marL="928116" lvl="1" indent="0">
              <a:lnSpc>
                <a:spcPct val="150000"/>
              </a:lnSpc>
            </a:pPr>
            <a:r>
              <a:rPr lang="es-VE" dirty="0" smtClean="0"/>
              <a:t>Lectura – escritura</a:t>
            </a:r>
          </a:p>
          <a:p>
            <a:pPr marL="928116" lvl="1" indent="0">
              <a:lnSpc>
                <a:spcPct val="150000"/>
              </a:lnSpc>
            </a:pPr>
            <a:r>
              <a:rPr lang="es-VE" dirty="0" smtClean="0"/>
              <a:t>Fin de archivo</a:t>
            </a:r>
          </a:p>
          <a:p>
            <a:pPr marL="653796" indent="0">
              <a:lnSpc>
                <a:spcPct val="150000"/>
              </a:lnSpc>
            </a:pPr>
            <a:endParaRPr lang="es-VE" dirty="0" smtClean="0"/>
          </a:p>
          <a:p>
            <a:pPr marL="653796" indent="0">
              <a:lnSpc>
                <a:spcPts val="2700"/>
              </a:lnSpc>
            </a:pPr>
            <a:endParaRPr lang="es-VE" dirty="0" smtClean="0"/>
          </a:p>
          <a:p>
            <a:pPr marL="653796" indent="0">
              <a:lnSpc>
                <a:spcPts val="2700"/>
              </a:lnSpc>
            </a:pPr>
            <a:endParaRPr lang="es-VE" dirty="0" smtClean="0"/>
          </a:p>
          <a:p>
            <a:pPr marL="653796" indent="-571500"/>
            <a:endParaRPr lang="es-VE" dirty="0" smtClean="0"/>
          </a:p>
          <a:p>
            <a:pPr marL="653796" indent="-571500"/>
            <a:endParaRPr lang="es-V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Text Box 10"/>
          <p:cNvSpPr txBox="1">
            <a:spLocks noChangeArrowheads="1"/>
          </p:cNvSpPr>
          <p:nvPr/>
        </p:nvSpPr>
        <p:spPr bwMode="auto">
          <a:xfrm>
            <a:off x="1187624" y="1628800"/>
            <a:ext cx="7560840" cy="2492990"/>
          </a:xfrm>
          <a:prstGeom prst="rect">
            <a:avLst/>
          </a:prstGeom>
          <a:noFill/>
          <a:ln w="9525">
            <a:noFill/>
            <a:miter lim="800000"/>
            <a:headEnd/>
            <a:tailEnd/>
          </a:ln>
          <a:effectLst/>
        </p:spPr>
        <p:txBody>
          <a:bodyPr wrap="square">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Paso 5: Cerrar</a:t>
            </a:r>
            <a:r>
              <a:rPr lang="es-VE" sz="2400" dirty="0" smtClean="0">
                <a:effectLst>
                  <a:outerShdw blurRad="38100" dist="38100" dir="2700000" algn="tl">
                    <a:srgbClr val="FFFFFF"/>
                  </a:outerShdw>
                </a:effectLst>
                <a:latin typeface="Calibri" pitchFamily="34" charset="0"/>
              </a:rPr>
              <a:t> archivo</a:t>
            </a:r>
          </a:p>
          <a:p>
            <a:pPr marL="342900" indent="-1588">
              <a:spcBef>
                <a:spcPct val="50000"/>
              </a:spcBef>
              <a:defRPr/>
            </a:pPr>
            <a:r>
              <a:rPr lang="es-VE" sz="2400" dirty="0" smtClean="0">
                <a:effectLst>
                  <a:outerShdw blurRad="38100" dist="38100" dir="2700000" algn="tl">
                    <a:srgbClr val="FFFFFF"/>
                  </a:outerShdw>
                </a:effectLst>
                <a:latin typeface="Calibri" pitchFamily="34" charset="0"/>
              </a:rPr>
              <a:t>Siempre es necesario </a:t>
            </a:r>
            <a:r>
              <a:rPr lang="es-VE" sz="2400" dirty="0" smtClean="0">
                <a:effectLst>
                  <a:outerShdw blurRad="38100" dist="38100" dir="2700000" algn="tl">
                    <a:srgbClr val="FFFFFF"/>
                  </a:outerShdw>
                </a:effectLst>
                <a:latin typeface="Calibri" pitchFamily="34" charset="0"/>
              </a:rPr>
              <a:t>cerrar </a:t>
            </a:r>
            <a:r>
              <a:rPr lang="es-VE" sz="2400" dirty="0" smtClean="0">
                <a:effectLst>
                  <a:outerShdw blurRad="38100" dist="38100" dir="2700000" algn="tl">
                    <a:srgbClr val="FFFFFF"/>
                  </a:outerShdw>
                </a:effectLst>
                <a:latin typeface="Calibri" pitchFamily="34" charset="0"/>
              </a:rPr>
              <a:t>el archivo </a:t>
            </a:r>
            <a:r>
              <a:rPr lang="es-VE" sz="2400" dirty="0" smtClean="0">
                <a:effectLst>
                  <a:outerShdw blurRad="38100" dist="38100" dir="2700000" algn="tl">
                    <a:srgbClr val="FFFFFF"/>
                  </a:outerShdw>
                </a:effectLst>
                <a:latin typeface="Calibri" pitchFamily="34" charset="0"/>
              </a:rPr>
              <a:t>una vez </a:t>
            </a:r>
            <a:r>
              <a:rPr lang="es-VE" sz="2400" dirty="0" smtClean="0">
                <a:effectLst>
                  <a:outerShdw blurRad="38100" dist="38100" dir="2700000" algn="tl">
                    <a:srgbClr val="FFFFFF"/>
                  </a:outerShdw>
                </a:effectLst>
                <a:latin typeface="Calibri" pitchFamily="34" charset="0"/>
              </a:rPr>
              <a:t>que se haya </a:t>
            </a:r>
            <a:r>
              <a:rPr lang="es-VE" sz="2400" dirty="0" smtClean="0">
                <a:effectLst>
                  <a:outerShdw blurRad="38100" dist="38100" dir="2700000" algn="tl">
                    <a:srgbClr val="FFFFFF"/>
                  </a:outerShdw>
                </a:effectLst>
                <a:latin typeface="Calibri" pitchFamily="34" charset="0"/>
              </a:rPr>
              <a:t>culminado de </a:t>
            </a:r>
            <a:r>
              <a:rPr lang="es-VE" sz="2400" dirty="0" smtClean="0">
                <a:effectLst>
                  <a:outerShdw blurRad="38100" dist="38100" dir="2700000" algn="tl">
                    <a:srgbClr val="FFFFFF"/>
                  </a:outerShdw>
                </a:effectLst>
                <a:latin typeface="Calibri" pitchFamily="34" charset="0"/>
              </a:rPr>
              <a:t>trabajar con él.</a:t>
            </a:r>
          </a:p>
          <a:p>
            <a:pPr marL="342900" indent="-1588">
              <a:spcBef>
                <a:spcPct val="50000"/>
              </a:spcBef>
              <a:defRPr/>
            </a:pPr>
            <a:r>
              <a:rPr lang="es-VE" sz="2400" dirty="0" err="1" smtClean="0">
                <a:effectLst>
                  <a:outerShdw blurRad="38100" dist="38100" dir="2700000" algn="tl">
                    <a:srgbClr val="FFFFFF"/>
                  </a:outerShdw>
                </a:effectLst>
                <a:latin typeface="Calibri" pitchFamily="34" charset="0"/>
              </a:rPr>
              <a:t>fclose</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puntero_archivo</a:t>
            </a:r>
            <a:r>
              <a:rPr lang="es-VE" sz="2400" dirty="0" smtClean="0">
                <a:effectLst>
                  <a:outerShdw blurRad="38100" dist="38100" dir="2700000" algn="tl">
                    <a:srgbClr val="FFFFFF"/>
                  </a:outerShdw>
                </a:effectLst>
                <a:latin typeface="Calibri" pitchFamily="34" charset="0"/>
              </a:rPr>
              <a:t>);</a:t>
            </a:r>
            <a:endParaRPr lang="es-ES" sz="2400" dirty="0" smtClean="0">
              <a:effectLst>
                <a:outerShdw blurRad="38100" dist="38100" dir="2700000" algn="tl">
                  <a:srgbClr val="FFFFFF"/>
                </a:outerShdw>
              </a:effectLst>
              <a:latin typeface="Calibri" pitchFamily="34" charset="0"/>
            </a:endParaRPr>
          </a:p>
          <a:p>
            <a:pPr marL="342900" indent="-1588">
              <a:spcBef>
                <a:spcPct val="50000"/>
              </a:spcBef>
              <a:defRPr/>
            </a:pPr>
            <a:endParaRPr lang="es-ES" sz="2400" dirty="0">
              <a:effectLst>
                <a:outerShdw blurRad="38100" dist="38100" dir="2700000" algn="tl">
                  <a:srgbClr val="FFFFFF"/>
                </a:outerShdw>
              </a:effectLst>
              <a:latin typeface="Calibri" pitchFamily="34" charset="0"/>
            </a:endParaRPr>
          </a:p>
        </p:txBody>
      </p:sp>
      <p:sp>
        <p:nvSpPr>
          <p:cNvPr id="17"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a:t>
            </a:r>
            <a:r>
              <a:rPr lang="es-ES" sz="3600" dirty="0" smtClean="0"/>
              <a:t>Binarios</a:t>
            </a:r>
            <a:endParaRPr lang="es-ES" dirty="0"/>
          </a:p>
        </p:txBody>
      </p:sp>
      <p:sp>
        <p:nvSpPr>
          <p:cNvPr id="18"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6" name="Picture 2"/>
          <p:cNvPicPr>
            <a:picLocks noChangeAspect="1" noChangeArrowheads="1"/>
          </p:cNvPicPr>
          <p:nvPr/>
        </p:nvPicPr>
        <p:blipFill>
          <a:blip r:embed="rId3" cstate="print"/>
          <a:srcRect l="16398" t="30208" r="60862" b="52084"/>
          <a:stretch>
            <a:fillRect/>
          </a:stretch>
        </p:blipFill>
        <p:spPr bwMode="auto">
          <a:xfrm>
            <a:off x="2987824" y="4653136"/>
            <a:ext cx="4071769" cy="1782688"/>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Text Box 4"/>
          <p:cNvSpPr txBox="1">
            <a:spLocks noChangeArrowheads="1"/>
          </p:cNvSpPr>
          <p:nvPr/>
        </p:nvSpPr>
        <p:spPr bwMode="auto">
          <a:xfrm>
            <a:off x="1547664" y="1484784"/>
            <a:ext cx="6019800" cy="707886"/>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Algunas otras funciones útiles para los archivos binarios accedidos aleatoriamente</a:t>
            </a:r>
            <a:endParaRPr lang="es-ES" sz="2000" b="1" dirty="0" smtClean="0">
              <a:effectLst>
                <a:outerShdw blurRad="38100" dist="38100" dir="2700000" algn="tl">
                  <a:srgbClr val="FFFFFF"/>
                </a:outerShdw>
              </a:effectLst>
              <a:latin typeface="Calibri" pitchFamily="34" charset="0"/>
            </a:endParaRPr>
          </a:p>
        </p:txBody>
      </p:sp>
      <p:sp>
        <p:nvSpPr>
          <p:cNvPr id="677897" name="Text Box 9"/>
          <p:cNvSpPr txBox="1">
            <a:spLocks noChangeArrowheads="1"/>
          </p:cNvSpPr>
          <p:nvPr/>
        </p:nvSpPr>
        <p:spPr bwMode="auto">
          <a:xfrm>
            <a:off x="1547664" y="2636912"/>
            <a:ext cx="6984776" cy="3323987"/>
          </a:xfrm>
          <a:prstGeom prst="rect">
            <a:avLst/>
          </a:prstGeom>
          <a:noFill/>
          <a:ln w="9525">
            <a:noFill/>
            <a:miter lim="800000"/>
            <a:headEnd/>
            <a:tailEnd/>
          </a:ln>
          <a:effectLst/>
        </p:spPr>
        <p:txBody>
          <a:bodyPr wrap="square">
            <a:spAutoFit/>
          </a:bodyPr>
          <a:lstStyle/>
          <a:p>
            <a:pPr marL="342900" indent="-1588">
              <a:spcBef>
                <a:spcPct val="50000"/>
              </a:spcBef>
              <a:buFontTx/>
              <a:buChar char="•"/>
              <a:defRPr/>
            </a:pPr>
            <a:r>
              <a:rPr lang="es-VE" sz="2000" dirty="0" err="1" smtClean="0">
                <a:solidFill>
                  <a:schemeClr val="accent1">
                    <a:lumMod val="75000"/>
                  </a:schemeClr>
                </a:solidFill>
                <a:effectLst>
                  <a:outerShdw blurRad="38100" dist="38100" dir="2700000" algn="tl">
                    <a:srgbClr val="FFFFFF"/>
                  </a:outerShdw>
                </a:effectLst>
                <a:latin typeface="Calibri" pitchFamily="34" charset="0"/>
              </a:rPr>
              <a:t>rewind</a:t>
            </a:r>
            <a:r>
              <a:rPr lang="es-VE" sz="2000" dirty="0" smtClean="0">
                <a:solidFill>
                  <a:schemeClr val="accent1">
                    <a:lumMod val="75000"/>
                  </a:schemeClr>
                </a:solidFill>
                <a:effectLst>
                  <a:outerShdw blurRad="38100" dist="38100" dir="2700000" algn="tl">
                    <a:srgbClr val="FFFFFF"/>
                  </a:outerShdw>
                </a:effectLst>
                <a:latin typeface="Calibri" pitchFamily="34" charset="0"/>
              </a:rPr>
              <a:t> (puntero)  </a:t>
            </a:r>
            <a:r>
              <a:rPr lang="es-VE" sz="2000" dirty="0" smtClean="0">
                <a:effectLst>
                  <a:outerShdw blurRad="38100" dist="38100" dir="2700000" algn="tl">
                    <a:srgbClr val="FFFFFF"/>
                  </a:outerShdw>
                </a:effectLst>
                <a:latin typeface="Calibri" pitchFamily="34" charset="0"/>
                <a:sym typeface="Wingdings" pitchFamily="2" charset="2"/>
              </a:rPr>
              <a:t> Sitúa el puntero al principio del archivo</a:t>
            </a:r>
          </a:p>
          <a:p>
            <a:pPr marL="342900" indent="-1588">
              <a:spcBef>
                <a:spcPct val="50000"/>
              </a:spcBef>
              <a:buFontTx/>
              <a:buChar char="•"/>
              <a:defRPr/>
            </a:pPr>
            <a:r>
              <a:rPr lang="es-VE" sz="2000" dirty="0" smtClean="0">
                <a:effectLst>
                  <a:outerShdw blurRad="38100" dist="38100" dir="2700000" algn="tl">
                    <a:srgbClr val="FFFFFF"/>
                  </a:outerShdw>
                </a:effectLst>
                <a:latin typeface="Calibri" pitchFamily="34" charset="0"/>
                <a:sym typeface="Wingdings" pitchFamily="2" charset="2"/>
              </a:rPr>
              <a:t> </a:t>
            </a:r>
            <a:r>
              <a:rPr lang="es-VE" sz="2000" dirty="0" err="1" smtClean="0">
                <a:solidFill>
                  <a:schemeClr val="accent1">
                    <a:lumMod val="75000"/>
                  </a:schemeClr>
                </a:solidFill>
                <a:effectLst>
                  <a:outerShdw blurRad="38100" dist="38100" dir="2700000" algn="tl">
                    <a:srgbClr val="FFFFFF"/>
                  </a:outerShdw>
                </a:effectLst>
                <a:latin typeface="Calibri" pitchFamily="34" charset="0"/>
                <a:sym typeface="Wingdings" pitchFamily="2" charset="2"/>
              </a:rPr>
              <a:t>fseek</a:t>
            </a:r>
            <a:r>
              <a:rPr lang="es-VE" sz="2000" dirty="0" smtClean="0">
                <a:solidFill>
                  <a:schemeClr val="accent1">
                    <a:lumMod val="75000"/>
                  </a:schemeClr>
                </a:solidFill>
                <a:effectLst>
                  <a:outerShdw blurRad="38100" dist="38100" dir="2700000" algn="tl">
                    <a:srgbClr val="FFFFFF"/>
                  </a:outerShdw>
                </a:effectLst>
                <a:latin typeface="Calibri" pitchFamily="34" charset="0"/>
                <a:sym typeface="Wingdings" pitchFamily="2" charset="2"/>
              </a:rPr>
              <a:t>(</a:t>
            </a:r>
            <a:r>
              <a:rPr lang="es-VE" sz="2000" dirty="0" err="1" smtClean="0">
                <a:solidFill>
                  <a:schemeClr val="accent1">
                    <a:lumMod val="75000"/>
                  </a:schemeClr>
                </a:solidFill>
                <a:effectLst>
                  <a:outerShdw blurRad="38100" dist="38100" dir="2700000" algn="tl">
                    <a:srgbClr val="FFFFFF"/>
                  </a:outerShdw>
                </a:effectLst>
                <a:latin typeface="Calibri" pitchFamily="34" charset="0"/>
                <a:sym typeface="Wingdings" pitchFamily="2" charset="2"/>
              </a:rPr>
              <a:t>puntero,posicion,origen</a:t>
            </a:r>
            <a:r>
              <a:rPr lang="es-VE" sz="2000" dirty="0" smtClean="0">
                <a:solidFill>
                  <a:schemeClr val="accent1">
                    <a:lumMod val="75000"/>
                  </a:schemeClr>
                </a:solidFill>
                <a:effectLst>
                  <a:outerShdw blurRad="38100" dist="38100" dir="2700000" algn="tl">
                    <a:srgbClr val="FFFFFF"/>
                  </a:outerShdw>
                </a:effectLst>
                <a:latin typeface="Calibri" pitchFamily="34" charset="0"/>
                <a:sym typeface="Wingdings" pitchFamily="2" charset="2"/>
              </a:rPr>
              <a:t>) </a:t>
            </a:r>
            <a:r>
              <a:rPr lang="es-VE" sz="2000" dirty="0" smtClean="0">
                <a:effectLst>
                  <a:outerShdw blurRad="38100" dist="38100" dir="2700000" algn="tl">
                    <a:srgbClr val="FFFFFF"/>
                  </a:outerShdw>
                </a:effectLst>
                <a:latin typeface="Calibri" pitchFamily="34" charset="0"/>
                <a:sym typeface="Wingdings" pitchFamily="2" charset="2"/>
              </a:rPr>
              <a:t> Sitúa el puntero en la posición que indiquemos. La posición es donde se requiere que comience la lectura</a:t>
            </a:r>
          </a:p>
          <a:p>
            <a:pPr marL="342900" indent="-1588">
              <a:spcBef>
                <a:spcPct val="50000"/>
              </a:spcBef>
              <a:defRPr/>
            </a:pPr>
            <a:r>
              <a:rPr lang="es-VE" sz="2000" dirty="0" smtClean="0">
                <a:effectLst>
                  <a:outerShdw blurRad="38100" dist="38100" dir="2700000" algn="tl">
                    <a:srgbClr val="FFFFFF"/>
                  </a:outerShdw>
                </a:effectLst>
                <a:latin typeface="Calibri" pitchFamily="34" charset="0"/>
              </a:rPr>
              <a:t>	Como origen podemos colocar:</a:t>
            </a:r>
          </a:p>
          <a:p>
            <a:pPr marL="342900" indent="-1588">
              <a:spcBef>
                <a:spcPct val="50000"/>
              </a:spcBef>
              <a:defRPr/>
            </a:pPr>
            <a:r>
              <a:rPr lang="es-VE" sz="2000" dirty="0" smtClean="0">
                <a:effectLst>
                  <a:outerShdw blurRad="38100" dist="38100" dir="2700000" algn="tl">
                    <a:srgbClr val="FFFFFF"/>
                  </a:outerShdw>
                </a:effectLst>
                <a:latin typeface="Calibri" pitchFamily="34" charset="0"/>
              </a:rPr>
              <a:t>			0 ó SEEK_SET  </a:t>
            </a:r>
            <a:r>
              <a:rPr lang="es-VE" sz="2000" dirty="0" smtClean="0">
                <a:effectLst>
                  <a:outerShdw blurRad="38100" dist="38100" dir="2700000" algn="tl">
                    <a:srgbClr val="FFFFFF"/>
                  </a:outerShdw>
                </a:effectLst>
                <a:latin typeface="Calibri" pitchFamily="34" charset="0"/>
                <a:sym typeface="Wingdings" pitchFamily="2" charset="2"/>
              </a:rPr>
              <a:t> Principio del archivo</a:t>
            </a:r>
          </a:p>
          <a:p>
            <a:pPr marL="342900" indent="-1588">
              <a:spcBef>
                <a:spcPct val="50000"/>
              </a:spcBef>
              <a:defRPr/>
            </a:pPr>
            <a:r>
              <a:rPr lang="es-VE" sz="2000" dirty="0" smtClean="0">
                <a:effectLst>
                  <a:outerShdw blurRad="38100" dist="38100" dir="2700000" algn="tl">
                    <a:srgbClr val="FFFFFF"/>
                  </a:outerShdw>
                </a:effectLst>
                <a:latin typeface="Calibri" pitchFamily="34" charset="0"/>
                <a:sym typeface="Wingdings" pitchFamily="2" charset="2"/>
              </a:rPr>
              <a:t>			1 ó SEEK_CUR  La posición actual</a:t>
            </a:r>
          </a:p>
          <a:p>
            <a:pPr marL="342900" indent="-1588">
              <a:spcBef>
                <a:spcPct val="50000"/>
              </a:spcBef>
              <a:defRPr/>
            </a:pPr>
            <a:r>
              <a:rPr lang="es-VE" sz="2000" dirty="0" smtClean="0">
                <a:effectLst>
                  <a:outerShdw blurRad="38100" dist="38100" dir="2700000" algn="tl">
                    <a:srgbClr val="FFFFFF"/>
                  </a:outerShdw>
                </a:effectLst>
                <a:latin typeface="Calibri" pitchFamily="34" charset="0"/>
                <a:sym typeface="Wingdings" pitchFamily="2" charset="2"/>
              </a:rPr>
              <a:t>			2 ó SEEK_END  El final del archivo</a:t>
            </a:r>
            <a:endParaRPr lang="es-ES" sz="2000" dirty="0">
              <a:effectLst>
                <a:outerShdw blurRad="38100" dist="38100" dir="2700000" algn="tl">
                  <a:srgbClr val="FFFFFF"/>
                </a:outerShdw>
              </a:effectLst>
              <a:latin typeface="Calibri" pitchFamily="34" charset="0"/>
            </a:endParaRPr>
          </a:p>
        </p:txBody>
      </p:sp>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 – Otras funciones</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1295400" y="1600200"/>
            <a:ext cx="7597080" cy="5069160"/>
          </a:xfrm>
          <a:prstGeom prst="rect">
            <a:avLst/>
          </a:prstGeom>
          <a:solidFill>
            <a:schemeClr val="bg1"/>
          </a:solidFill>
          <a:ln w="9525">
            <a:solidFill>
              <a:schemeClr val="tx1"/>
            </a:solidFill>
            <a:miter lim="800000"/>
            <a:headEnd/>
            <a:tailEnd/>
          </a:ln>
        </p:spPr>
        <p:txBody>
          <a:bodyPr wrap="none" anchor="ctr"/>
          <a:lstStyle/>
          <a:p>
            <a:pPr algn="ctr"/>
            <a:endParaRPr lang="es-ES" sz="2000">
              <a:latin typeface="Calibri" pitchFamily="34" charset="0"/>
            </a:endParaRPr>
          </a:p>
        </p:txBody>
      </p:sp>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 – </a:t>
            </a:r>
            <a:r>
              <a:rPr lang="es-ES" sz="3600" dirty="0" err="1" smtClean="0"/>
              <a:t>Rewind</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8"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69640" y="1700808"/>
            <a:ext cx="7162800" cy="4813300"/>
          </a:xfrm>
          <a:prstGeom prst="rect">
            <a:avLst/>
          </a:prstGeom>
          <a:noFill/>
          <a:ln w="9525">
            <a:noFill/>
            <a:miter lim="800000"/>
            <a:headEnd/>
            <a:tailEnd/>
          </a:ln>
        </p:spPr>
      </p:pic>
      <p:sp>
        <p:nvSpPr>
          <p:cNvPr id="10" name="AutoShape 6"/>
          <p:cNvSpPr>
            <a:spLocks noChangeArrowheads="1"/>
          </p:cNvSpPr>
          <p:nvPr/>
        </p:nvSpPr>
        <p:spPr bwMode="auto">
          <a:xfrm>
            <a:off x="6084168" y="4653136"/>
            <a:ext cx="2362200" cy="304800"/>
          </a:xfrm>
          <a:prstGeom prst="wedgeRectCallout">
            <a:avLst>
              <a:gd name="adj1" fmla="val -169088"/>
              <a:gd name="adj2" fmla="val 682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err="1"/>
              <a:t>Rewind</a:t>
            </a:r>
            <a:r>
              <a:rPr lang="es-VE" sz="1400" b="1" dirty="0"/>
              <a:t> del archivo</a:t>
            </a:r>
            <a:endParaRPr lang="es-E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AutoShape 6"/>
          <p:cNvSpPr>
            <a:spLocks noChangeArrowheads="1"/>
          </p:cNvSpPr>
          <p:nvPr/>
        </p:nvSpPr>
        <p:spPr bwMode="auto">
          <a:xfrm>
            <a:off x="6084168" y="5157192"/>
            <a:ext cx="2362200" cy="304800"/>
          </a:xfrm>
          <a:prstGeom prst="wedgeRectCallout">
            <a:avLst>
              <a:gd name="adj1" fmla="val -174288"/>
              <a:gd name="adj2" fmla="val -15565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err="1"/>
              <a:t>Rewind</a:t>
            </a:r>
            <a:r>
              <a:rPr lang="es-VE" sz="1400" b="1" dirty="0"/>
              <a:t> del archivo</a:t>
            </a:r>
            <a:endParaRPr lang="es-ES" sz="1400" b="1" dirty="0"/>
          </a:p>
        </p:txBody>
      </p:sp>
      <p:sp>
        <p:nvSpPr>
          <p:cNvPr id="12" name="AutoShape 9"/>
          <p:cNvSpPr>
            <a:spLocks noChangeArrowheads="1"/>
          </p:cNvSpPr>
          <p:nvPr/>
        </p:nvSpPr>
        <p:spPr bwMode="auto">
          <a:xfrm>
            <a:off x="6804248" y="4365104"/>
            <a:ext cx="1828800" cy="304800"/>
          </a:xfrm>
          <a:prstGeom prst="wedgeRectCallout">
            <a:avLst>
              <a:gd name="adj1" fmla="val -148906"/>
              <a:gd name="adj2" fmla="val 1624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a:r>
              <a:rPr lang="es-VE" sz="1400" b="1" dirty="0"/>
              <a:t>Ubicado</a:t>
            </a:r>
            <a:endParaRPr lang="es-ES" sz="1400" b="1" dirty="0"/>
          </a:p>
        </p:txBody>
      </p:sp>
      <p:sp>
        <p:nvSpPr>
          <p:cNvPr id="8" name="7 Rectángulo"/>
          <p:cNvSpPr/>
          <p:nvPr/>
        </p:nvSpPr>
        <p:spPr>
          <a:xfrm>
            <a:off x="1385392" y="0"/>
            <a:ext cx="7758608" cy="6986528"/>
          </a:xfrm>
          <a:prstGeom prst="rect">
            <a:avLst/>
          </a:prstGeom>
        </p:spPr>
        <p:txBody>
          <a:bodyPr wrap="square">
            <a:spAutoFit/>
          </a:bodyPr>
          <a:lstStyle/>
          <a:p>
            <a:r>
              <a:rPr lang="es-VE" sz="1600" dirty="0" smtClean="0"/>
              <a:t>#</a:t>
            </a:r>
            <a:r>
              <a:rPr lang="es-VE" sz="1600" dirty="0" err="1" smtClean="0"/>
              <a:t>include</a:t>
            </a:r>
            <a:r>
              <a:rPr lang="es-VE" sz="1600" dirty="0" smtClean="0"/>
              <a:t> &lt;</a:t>
            </a:r>
            <a:r>
              <a:rPr lang="es-VE" sz="1600" dirty="0" err="1" smtClean="0"/>
              <a:t>cstdlib</a:t>
            </a:r>
            <a:r>
              <a:rPr lang="es-VE" sz="1600" dirty="0" smtClean="0"/>
              <a:t>&gt;</a:t>
            </a:r>
          </a:p>
          <a:p>
            <a:r>
              <a:rPr lang="es-VE" sz="1600" dirty="0" smtClean="0"/>
              <a:t>#</a:t>
            </a:r>
            <a:r>
              <a:rPr lang="es-VE" sz="1600" dirty="0" err="1" smtClean="0"/>
              <a:t>include</a:t>
            </a:r>
            <a:r>
              <a:rPr lang="es-VE" sz="1600" dirty="0" smtClean="0"/>
              <a:t> &lt;</a:t>
            </a:r>
            <a:r>
              <a:rPr lang="es-VE" sz="1600" dirty="0" err="1" smtClean="0"/>
              <a:t>iostream</a:t>
            </a:r>
            <a:r>
              <a:rPr lang="es-VE" sz="1600" dirty="0" smtClean="0"/>
              <a:t>&gt;</a:t>
            </a:r>
          </a:p>
          <a:p>
            <a:r>
              <a:rPr lang="es-VE" sz="1600" dirty="0" smtClean="0"/>
              <a:t>#</a:t>
            </a:r>
            <a:r>
              <a:rPr lang="es-VE" sz="1600" dirty="0" err="1" smtClean="0"/>
              <a:t>include</a:t>
            </a:r>
            <a:r>
              <a:rPr lang="es-VE" sz="1600" dirty="0" smtClean="0"/>
              <a:t> "</a:t>
            </a:r>
            <a:r>
              <a:rPr lang="es-VE" sz="1600" dirty="0" err="1" smtClean="0"/>
              <a:t>datos.h</a:t>
            </a:r>
            <a:r>
              <a:rPr lang="es-VE" sz="1600" dirty="0" smtClean="0"/>
              <a:t>"</a:t>
            </a:r>
          </a:p>
          <a:p>
            <a:r>
              <a:rPr lang="es-VE" sz="1600" dirty="0" err="1" smtClean="0"/>
              <a:t>using</a:t>
            </a:r>
            <a:r>
              <a:rPr lang="es-VE" sz="1600" dirty="0" smtClean="0"/>
              <a:t> </a:t>
            </a:r>
            <a:r>
              <a:rPr lang="es-VE" sz="1600" dirty="0" err="1" smtClean="0"/>
              <a:t>namespace</a:t>
            </a:r>
            <a:r>
              <a:rPr lang="es-VE" sz="1600" dirty="0" smtClean="0"/>
              <a:t> </a:t>
            </a:r>
            <a:r>
              <a:rPr lang="es-VE" sz="1600" dirty="0" err="1" smtClean="0"/>
              <a:t>std</a:t>
            </a:r>
            <a:r>
              <a:rPr lang="es-VE" sz="1600" dirty="0" smtClean="0"/>
              <a:t>;</a:t>
            </a:r>
          </a:p>
          <a:p>
            <a:r>
              <a:rPr lang="es-VE" sz="1600" dirty="0" err="1" smtClean="0"/>
              <a:t>int</a:t>
            </a:r>
            <a:r>
              <a:rPr lang="es-VE" sz="1600" dirty="0" smtClean="0"/>
              <a:t> </a:t>
            </a:r>
            <a:r>
              <a:rPr lang="es-VE" sz="1600" dirty="0" err="1" smtClean="0"/>
              <a:t>main</a:t>
            </a:r>
            <a:r>
              <a:rPr lang="es-VE" sz="1600" dirty="0" smtClean="0"/>
              <a:t>(</a:t>
            </a:r>
            <a:r>
              <a:rPr lang="es-VE" sz="1600" dirty="0" err="1" smtClean="0"/>
              <a:t>int</a:t>
            </a:r>
            <a:r>
              <a:rPr lang="es-VE" sz="1600" dirty="0" smtClean="0"/>
              <a:t> </a:t>
            </a:r>
            <a:r>
              <a:rPr lang="es-VE" sz="1600" dirty="0" err="1" smtClean="0"/>
              <a:t>argc</a:t>
            </a:r>
            <a:r>
              <a:rPr lang="es-VE" sz="1600" dirty="0" smtClean="0"/>
              <a:t>, </a:t>
            </a:r>
            <a:r>
              <a:rPr lang="es-VE" sz="1600" dirty="0" err="1" smtClean="0"/>
              <a:t>char</a:t>
            </a:r>
            <a:r>
              <a:rPr lang="es-VE" sz="1600" dirty="0" smtClean="0"/>
              <a:t> *</a:t>
            </a:r>
            <a:r>
              <a:rPr lang="es-VE" sz="1600" dirty="0" err="1" smtClean="0"/>
              <a:t>argv</a:t>
            </a:r>
            <a:r>
              <a:rPr lang="es-VE" sz="1600" dirty="0" smtClean="0"/>
              <a:t>[])</a:t>
            </a:r>
          </a:p>
          <a:p>
            <a:r>
              <a:rPr lang="es-VE" sz="1600" dirty="0" smtClean="0"/>
              <a:t>{</a:t>
            </a:r>
          </a:p>
          <a:p>
            <a:r>
              <a:rPr lang="es-VE" sz="1600" dirty="0" smtClean="0"/>
              <a:t>    FILE *</a:t>
            </a:r>
            <a:r>
              <a:rPr lang="es-VE" sz="1600" dirty="0" err="1" smtClean="0"/>
              <a:t>fp</a:t>
            </a:r>
            <a:r>
              <a:rPr lang="es-VE" sz="1600" dirty="0" smtClean="0"/>
              <a:t>;</a:t>
            </a:r>
          </a:p>
          <a:p>
            <a:r>
              <a:rPr lang="es-VE" sz="1600" dirty="0" smtClean="0"/>
              <a:t>    </a:t>
            </a:r>
            <a:r>
              <a:rPr lang="es-VE" sz="1600" dirty="0" err="1" smtClean="0"/>
              <a:t>fp</a:t>
            </a:r>
            <a:r>
              <a:rPr lang="es-VE" sz="1600" dirty="0" smtClean="0"/>
              <a:t>=</a:t>
            </a:r>
            <a:r>
              <a:rPr lang="es-VE" sz="1600" dirty="0" err="1" smtClean="0"/>
              <a:t>fopen</a:t>
            </a:r>
            <a:r>
              <a:rPr lang="es-VE" sz="1600" dirty="0" smtClean="0"/>
              <a:t>("</a:t>
            </a:r>
            <a:r>
              <a:rPr lang="es-VE" sz="1600" dirty="0" err="1" smtClean="0"/>
              <a:t>prueba.dat","w+b</a:t>
            </a:r>
            <a:r>
              <a:rPr lang="es-VE" sz="1600" dirty="0" smtClean="0"/>
              <a:t>");</a:t>
            </a:r>
          </a:p>
          <a:p>
            <a:r>
              <a:rPr lang="es-VE" sz="1600" dirty="0" smtClean="0"/>
              <a:t>    datos prueba("Desiree",31,250);</a:t>
            </a:r>
          </a:p>
          <a:p>
            <a:r>
              <a:rPr lang="es-VE" sz="1600" dirty="0" smtClean="0"/>
              <a:t>    datos prueba2("Santiago",2,0);</a:t>
            </a:r>
          </a:p>
          <a:p>
            <a:r>
              <a:rPr lang="es-VE" sz="1600" dirty="0" smtClean="0"/>
              <a:t>    datos prueba3("Javier",32,850);</a:t>
            </a:r>
          </a:p>
          <a:p>
            <a:r>
              <a:rPr lang="es-VE" sz="1600" dirty="0" smtClean="0"/>
              <a:t>    </a:t>
            </a:r>
            <a:r>
              <a:rPr lang="es-VE" sz="1600" dirty="0" err="1" smtClean="0"/>
              <a:t>if</a:t>
            </a:r>
            <a:r>
              <a:rPr lang="es-VE" sz="1600" dirty="0" smtClean="0"/>
              <a:t>(</a:t>
            </a:r>
            <a:r>
              <a:rPr lang="es-VE" sz="1600" dirty="0" err="1" smtClean="0"/>
              <a:t>fp</a:t>
            </a:r>
            <a:r>
              <a:rPr lang="es-VE" sz="1600" dirty="0" smtClean="0"/>
              <a:t>!=NULL)</a:t>
            </a:r>
          </a:p>
          <a:p>
            <a:r>
              <a:rPr lang="es-VE" sz="1600" dirty="0" smtClean="0"/>
              <a:t>    {</a:t>
            </a:r>
          </a:p>
          <a:p>
            <a:r>
              <a:rPr lang="es-VE" sz="1600" dirty="0" smtClean="0"/>
              <a:t>       </a:t>
            </a:r>
            <a:r>
              <a:rPr lang="es-VE" sz="1600" dirty="0" err="1" smtClean="0"/>
              <a:t>fwrite</a:t>
            </a:r>
            <a:r>
              <a:rPr lang="es-VE" sz="1600" dirty="0" smtClean="0"/>
              <a:t>(&amp;</a:t>
            </a:r>
            <a:r>
              <a:rPr lang="es-VE" sz="1600" dirty="0" err="1" smtClean="0"/>
              <a:t>prueba,sizeof</a:t>
            </a:r>
            <a:r>
              <a:rPr lang="es-VE" sz="1600" dirty="0" smtClean="0"/>
              <a:t>(prueba),1,fp);</a:t>
            </a:r>
          </a:p>
          <a:p>
            <a:r>
              <a:rPr lang="es-VE" sz="1600" dirty="0" smtClean="0"/>
              <a:t>       </a:t>
            </a:r>
            <a:r>
              <a:rPr lang="es-VE" sz="1600" dirty="0" err="1" smtClean="0"/>
              <a:t>fwrite</a:t>
            </a:r>
            <a:r>
              <a:rPr lang="es-VE" sz="1600" dirty="0" smtClean="0"/>
              <a:t>(&amp;prueba2,sizeof(prueba2),1,fp);</a:t>
            </a:r>
          </a:p>
          <a:p>
            <a:r>
              <a:rPr lang="es-VE" sz="1600" dirty="0" smtClean="0"/>
              <a:t>       </a:t>
            </a:r>
            <a:r>
              <a:rPr lang="es-VE" sz="1600" dirty="0" err="1" smtClean="0"/>
              <a:t>fwrite</a:t>
            </a:r>
            <a:r>
              <a:rPr lang="es-VE" sz="1600" dirty="0" smtClean="0"/>
              <a:t>(&amp;prueba3,sizeof(prueba3),1,fp);</a:t>
            </a:r>
          </a:p>
          <a:p>
            <a:r>
              <a:rPr lang="es-VE" sz="1600" dirty="0" smtClean="0"/>
              <a:t>       </a:t>
            </a:r>
            <a:r>
              <a:rPr lang="es-VE" sz="1600" dirty="0" err="1" smtClean="0"/>
              <a:t>cout</a:t>
            </a:r>
            <a:r>
              <a:rPr lang="es-VE" sz="1600" dirty="0" smtClean="0"/>
              <a:t>&lt;&lt;"Antes......"&lt;&lt;</a:t>
            </a:r>
            <a:r>
              <a:rPr lang="es-VE" sz="1600" dirty="0" err="1" smtClean="0"/>
              <a:t>endl</a:t>
            </a:r>
            <a:r>
              <a:rPr lang="es-VE" sz="1600" dirty="0" smtClean="0"/>
              <a:t>;</a:t>
            </a:r>
          </a:p>
          <a:p>
            <a:r>
              <a:rPr lang="es-VE" sz="1600" dirty="0" smtClean="0"/>
              <a:t>       prueba3.mostrar();</a:t>
            </a:r>
          </a:p>
          <a:p>
            <a:r>
              <a:rPr lang="es-VE" sz="1600" dirty="0" smtClean="0">
                <a:solidFill>
                  <a:srgbClr val="00B050"/>
                </a:solidFill>
              </a:rPr>
              <a:t>       </a:t>
            </a:r>
            <a:r>
              <a:rPr lang="es-VE" sz="1600" dirty="0" err="1" smtClean="0">
                <a:solidFill>
                  <a:srgbClr val="00B050"/>
                </a:solidFill>
              </a:rPr>
              <a:t>fseek</a:t>
            </a:r>
            <a:r>
              <a:rPr lang="es-VE" sz="1600" dirty="0" smtClean="0">
                <a:solidFill>
                  <a:srgbClr val="00B050"/>
                </a:solidFill>
              </a:rPr>
              <a:t>(fp,2*</a:t>
            </a:r>
            <a:r>
              <a:rPr lang="es-VE" sz="1600" dirty="0" err="1" smtClean="0">
                <a:solidFill>
                  <a:srgbClr val="00B050"/>
                </a:solidFill>
              </a:rPr>
              <a:t>sizeof</a:t>
            </a:r>
            <a:r>
              <a:rPr lang="es-VE" sz="1600" dirty="0" smtClean="0">
                <a:solidFill>
                  <a:srgbClr val="00B050"/>
                </a:solidFill>
              </a:rPr>
              <a:t>(prueba),SEEK_SET);</a:t>
            </a:r>
          </a:p>
          <a:p>
            <a:r>
              <a:rPr lang="es-VE" sz="1600" dirty="0" smtClean="0">
                <a:solidFill>
                  <a:srgbClr val="00B050"/>
                </a:solidFill>
              </a:rPr>
              <a:t>       //</a:t>
            </a:r>
            <a:r>
              <a:rPr lang="es-VE" sz="1600" dirty="0" err="1" smtClean="0">
                <a:solidFill>
                  <a:srgbClr val="00B050"/>
                </a:solidFill>
              </a:rPr>
              <a:t>rewind</a:t>
            </a:r>
            <a:r>
              <a:rPr lang="es-VE" sz="1600" dirty="0" smtClean="0">
                <a:solidFill>
                  <a:srgbClr val="00B050"/>
                </a:solidFill>
              </a:rPr>
              <a:t>(</a:t>
            </a:r>
            <a:r>
              <a:rPr lang="es-VE" sz="1600" dirty="0" err="1" smtClean="0">
                <a:solidFill>
                  <a:srgbClr val="00B050"/>
                </a:solidFill>
              </a:rPr>
              <a:t>fp</a:t>
            </a:r>
            <a:r>
              <a:rPr lang="es-VE" sz="1600" dirty="0" smtClean="0">
                <a:solidFill>
                  <a:srgbClr val="00B050"/>
                </a:solidFill>
              </a:rPr>
              <a:t>);</a:t>
            </a:r>
          </a:p>
          <a:p>
            <a:r>
              <a:rPr lang="es-VE" sz="1600" dirty="0" smtClean="0">
                <a:solidFill>
                  <a:srgbClr val="00B050"/>
                </a:solidFill>
              </a:rPr>
              <a:t>       </a:t>
            </a:r>
            <a:r>
              <a:rPr lang="es-VE" sz="1600" dirty="0" err="1" smtClean="0">
                <a:solidFill>
                  <a:srgbClr val="00B050"/>
                </a:solidFill>
              </a:rPr>
              <a:t>fread</a:t>
            </a:r>
            <a:r>
              <a:rPr lang="es-VE" sz="1600" dirty="0" smtClean="0">
                <a:solidFill>
                  <a:srgbClr val="00B050"/>
                </a:solidFill>
              </a:rPr>
              <a:t>(&amp;prueba3,sizeof(prueba3),1,fp);</a:t>
            </a:r>
          </a:p>
          <a:p>
            <a:r>
              <a:rPr lang="es-VE" sz="1600" dirty="0" smtClean="0"/>
              <a:t>       </a:t>
            </a:r>
            <a:r>
              <a:rPr lang="es-VE" sz="1600" dirty="0" err="1" smtClean="0"/>
              <a:t>cout</a:t>
            </a:r>
            <a:r>
              <a:rPr lang="es-VE" sz="1600" dirty="0" smtClean="0"/>
              <a:t>&lt;&lt;"</a:t>
            </a:r>
            <a:r>
              <a:rPr lang="es-VE" sz="1600" dirty="0" err="1" smtClean="0"/>
              <a:t>Despues</a:t>
            </a:r>
            <a:r>
              <a:rPr lang="es-VE" sz="1600" dirty="0" smtClean="0"/>
              <a:t>......"&lt;&lt;</a:t>
            </a:r>
            <a:r>
              <a:rPr lang="es-VE" sz="1600" dirty="0" err="1" smtClean="0"/>
              <a:t>endl</a:t>
            </a:r>
            <a:r>
              <a:rPr lang="es-VE" sz="1600" dirty="0" smtClean="0"/>
              <a:t>;</a:t>
            </a:r>
          </a:p>
          <a:p>
            <a:r>
              <a:rPr lang="es-VE" sz="1600" dirty="0" smtClean="0"/>
              <a:t>       prueba3.mostrar();</a:t>
            </a:r>
          </a:p>
          <a:p>
            <a:r>
              <a:rPr lang="es-VE" sz="1600" dirty="0" smtClean="0"/>
              <a:t>    }</a:t>
            </a:r>
          </a:p>
          <a:p>
            <a:r>
              <a:rPr lang="es-VE" sz="1600" dirty="0" smtClean="0"/>
              <a:t>    </a:t>
            </a:r>
            <a:r>
              <a:rPr lang="es-VE" sz="1600" dirty="0" err="1" smtClean="0"/>
              <a:t>fclose</a:t>
            </a:r>
            <a:r>
              <a:rPr lang="es-VE" sz="1600" dirty="0" smtClean="0"/>
              <a:t>(</a:t>
            </a:r>
            <a:r>
              <a:rPr lang="es-VE" sz="1600" dirty="0" err="1" smtClean="0"/>
              <a:t>fp</a:t>
            </a:r>
            <a:r>
              <a:rPr lang="es-VE" sz="1600" dirty="0" smtClean="0"/>
              <a:t>);</a:t>
            </a:r>
          </a:p>
          <a:p>
            <a:r>
              <a:rPr lang="es-VE" sz="1600" dirty="0" smtClean="0"/>
              <a:t>    </a:t>
            </a:r>
            <a:r>
              <a:rPr lang="es-VE" sz="1600" dirty="0" err="1" smtClean="0"/>
              <a:t>system</a:t>
            </a:r>
            <a:r>
              <a:rPr lang="es-VE" sz="1600" dirty="0" smtClean="0"/>
              <a:t>("PAUSE");</a:t>
            </a:r>
          </a:p>
          <a:p>
            <a:r>
              <a:rPr lang="es-VE" sz="1600" dirty="0" smtClean="0"/>
              <a:t>    </a:t>
            </a:r>
            <a:r>
              <a:rPr lang="es-VE" sz="1600" dirty="0" err="1" smtClean="0"/>
              <a:t>return</a:t>
            </a:r>
            <a:r>
              <a:rPr lang="es-VE" sz="1600" dirty="0" smtClean="0"/>
              <a:t> EXIT_SUCCESS;</a:t>
            </a:r>
          </a:p>
          <a:p>
            <a:r>
              <a:rPr lang="es-VE" sz="1600" dirty="0" smtClean="0"/>
              <a:t>}</a:t>
            </a:r>
            <a:endParaRPr lang="es-VE" sz="1600" dirty="0"/>
          </a:p>
        </p:txBody>
      </p:sp>
      <p:pic>
        <p:nvPicPr>
          <p:cNvPr id="1026" name="Picture 2"/>
          <p:cNvPicPr>
            <a:picLocks noChangeAspect="1" noChangeArrowheads="1"/>
          </p:cNvPicPr>
          <p:nvPr/>
        </p:nvPicPr>
        <p:blipFill>
          <a:blip r:embed="rId3" cstate="print"/>
          <a:srcRect l="15216" t="19313" r="58219" b="22610"/>
          <a:stretch>
            <a:fillRect/>
          </a:stretch>
        </p:blipFill>
        <p:spPr bwMode="auto">
          <a:xfrm>
            <a:off x="5364088" y="0"/>
            <a:ext cx="3456384" cy="42484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19200" y="2507159"/>
            <a:ext cx="7543800" cy="769441"/>
          </a:xfrm>
          <a:prstGeom prst="rect">
            <a:avLst/>
          </a:prstGeom>
          <a:noFill/>
          <a:ln w="9525" algn="ctr">
            <a:noFill/>
            <a:miter lim="800000"/>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defRPr/>
            </a:pPr>
            <a:r>
              <a:rPr lang="es-VE" sz="4400" dirty="0" smtClean="0">
                <a:solidFill>
                  <a:schemeClr val="tx2">
                    <a:satMod val="130000"/>
                  </a:schemeClr>
                </a:solidFill>
                <a:latin typeface="+mj-lt"/>
                <a:ea typeface="+mj-ea"/>
                <a:cs typeface="+mj-cs"/>
              </a:rPr>
              <a:t>Archivos Orientados a Objetos</a:t>
            </a:r>
            <a:endParaRPr lang="es-VE" sz="4400" dirty="0">
              <a:solidFill>
                <a:schemeClr val="tx2">
                  <a:satMod val="13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1750109"/>
            <a:ext cx="20574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Paso 1:</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131109"/>
            <a:ext cx="7239000" cy="3170099"/>
          </a:xfrm>
          <a:prstGeom prst="rect">
            <a:avLst/>
          </a:prstGeom>
          <a:noFill/>
          <a:ln w="9525">
            <a:noFill/>
            <a:miter lim="800000"/>
            <a:headEnd/>
            <a:tailEnd/>
          </a:ln>
          <a:effectLst/>
        </p:spPr>
        <p:txBody>
          <a:bodyPr>
            <a:spAutoFit/>
          </a:bodyPr>
          <a:lstStyle/>
          <a:p>
            <a:pPr>
              <a:spcBef>
                <a:spcPct val="50000"/>
              </a:spcBef>
              <a:defRPr/>
            </a:pPr>
            <a:r>
              <a:rPr lang="es-VE" sz="2000" dirty="0" smtClean="0">
                <a:effectLst>
                  <a:outerShdw blurRad="38100" dist="38100" dir="2700000" algn="tl">
                    <a:srgbClr val="FFFFFF"/>
                  </a:outerShdw>
                </a:effectLst>
                <a:latin typeface="Calibri" pitchFamily="34" charset="0"/>
              </a:rPr>
              <a:t>Para poder utilizar un archivo de acceso directo en una aplicación es necesario declarar un objeto de la clase </a:t>
            </a:r>
            <a:r>
              <a:rPr lang="es-VE" sz="2000" b="1" dirty="0" err="1" smtClean="0">
                <a:solidFill>
                  <a:schemeClr val="accent1">
                    <a:lumMod val="75000"/>
                  </a:schemeClr>
                </a:solidFill>
                <a:latin typeface="Calibri" pitchFamily="34" charset="0"/>
              </a:rPr>
              <a:t>fstream</a:t>
            </a:r>
            <a:r>
              <a:rPr lang="es-VE" sz="2000" b="1" dirty="0" smtClean="0">
                <a:solidFill>
                  <a:schemeClr val="accent1">
                    <a:lumMod val="75000"/>
                  </a:schemeClr>
                </a:solidFill>
                <a:latin typeface="Calibri" pitchFamily="34" charset="0"/>
              </a:rPr>
              <a:t> </a:t>
            </a:r>
          </a:p>
          <a:p>
            <a:pPr>
              <a:spcBef>
                <a:spcPct val="50000"/>
              </a:spcBef>
              <a:defRPr/>
            </a:pPr>
            <a:r>
              <a:rPr lang="es-VE" sz="2000" b="1" dirty="0" err="1" smtClean="0">
                <a:solidFill>
                  <a:schemeClr val="accent1">
                    <a:lumMod val="75000"/>
                  </a:schemeClr>
                </a:solidFill>
                <a:latin typeface="Calibri" pitchFamily="34" charset="0"/>
              </a:rPr>
              <a:t>fstream</a:t>
            </a:r>
            <a:r>
              <a:rPr lang="es-VE" sz="2000" b="1" dirty="0" smtClean="0">
                <a:solidFill>
                  <a:schemeClr val="accent1">
                    <a:lumMod val="75000"/>
                  </a:schemeClr>
                </a:solidFill>
                <a:latin typeface="Calibri" pitchFamily="34" charset="0"/>
              </a:rPr>
              <a:t> </a:t>
            </a:r>
            <a:r>
              <a:rPr lang="es-VE" sz="2000" b="1" dirty="0" err="1" smtClean="0">
                <a:solidFill>
                  <a:schemeClr val="accent1">
                    <a:lumMod val="75000"/>
                  </a:schemeClr>
                </a:solidFill>
                <a:latin typeface="Calibri" pitchFamily="34" charset="0"/>
              </a:rPr>
              <a:t>outArchivo</a:t>
            </a:r>
            <a:r>
              <a:rPr lang="es-VE" sz="2000" b="1" dirty="0" smtClean="0">
                <a:solidFill>
                  <a:schemeClr val="accent1">
                    <a:lumMod val="75000"/>
                  </a:schemeClr>
                </a:solidFill>
                <a:latin typeface="Calibri" pitchFamily="34" charset="0"/>
              </a:rPr>
              <a:t>;</a:t>
            </a:r>
          </a:p>
          <a:p>
            <a:pPr>
              <a:spcBef>
                <a:spcPct val="50000"/>
              </a:spcBef>
              <a:defRPr/>
            </a:pPr>
            <a:r>
              <a:rPr lang="es-VE" sz="2000" dirty="0" smtClean="0">
                <a:latin typeface="Calibri" pitchFamily="34" charset="0"/>
              </a:rPr>
              <a:t>Una vez creado el apuntador, se debe ABRIR el mismo. Para esto se utiliza un método de la clase llamado open y tiene el siguiente formato:</a:t>
            </a:r>
          </a:p>
          <a:p>
            <a:pPr>
              <a:spcBef>
                <a:spcPct val="50000"/>
              </a:spcBef>
              <a:defRPr/>
            </a:pPr>
            <a:r>
              <a:rPr lang="es-VE" sz="2000" b="1" dirty="0" smtClean="0">
                <a:solidFill>
                  <a:schemeClr val="accent1">
                    <a:lumMod val="75000"/>
                  </a:schemeClr>
                </a:solidFill>
                <a:latin typeface="Calibri" pitchFamily="34" charset="0"/>
              </a:rPr>
              <a:t>open(</a:t>
            </a:r>
            <a:r>
              <a:rPr lang="es-VE" sz="2000" b="1" dirty="0" err="1" smtClean="0">
                <a:solidFill>
                  <a:schemeClr val="accent1">
                    <a:lumMod val="75000"/>
                  </a:schemeClr>
                </a:solidFill>
                <a:latin typeface="Calibri" pitchFamily="34" charset="0"/>
              </a:rPr>
              <a:t>char</a:t>
            </a:r>
            <a:r>
              <a:rPr lang="es-VE" sz="2000" b="1" dirty="0" smtClean="0">
                <a:solidFill>
                  <a:schemeClr val="accent1">
                    <a:lumMod val="75000"/>
                  </a:schemeClr>
                </a:solidFill>
                <a:latin typeface="Calibri" pitchFamily="34" charset="0"/>
              </a:rPr>
              <a:t> *nombre, </a:t>
            </a:r>
            <a:r>
              <a:rPr lang="es-VE" sz="2000" b="1" dirty="0" err="1" smtClean="0">
                <a:solidFill>
                  <a:schemeClr val="accent1">
                    <a:lumMod val="75000"/>
                  </a:schemeClr>
                </a:solidFill>
                <a:latin typeface="Calibri" pitchFamily="34" charset="0"/>
              </a:rPr>
              <a:t>int</a:t>
            </a:r>
            <a:r>
              <a:rPr lang="es-VE" sz="2000" b="1" dirty="0" smtClean="0">
                <a:solidFill>
                  <a:schemeClr val="accent1">
                    <a:lumMod val="75000"/>
                  </a:schemeClr>
                </a:solidFill>
                <a:latin typeface="Calibri" pitchFamily="34" charset="0"/>
              </a:rPr>
              <a:t> modo) </a:t>
            </a:r>
            <a:r>
              <a:rPr lang="es-VE" sz="2000" dirty="0" smtClean="0">
                <a:latin typeface="Calibri" pitchFamily="34" charset="0"/>
              </a:rPr>
              <a:t>    </a:t>
            </a:r>
          </a:p>
          <a:p>
            <a:pPr>
              <a:spcBef>
                <a:spcPct val="50000"/>
              </a:spcBef>
              <a:defRPr/>
            </a:pPr>
            <a:endParaRPr lang="es-VE" sz="2000" b="1" dirty="0">
              <a:solidFill>
                <a:schemeClr val="accent1">
                  <a:lumMod val="75000"/>
                </a:schemeClr>
              </a:solidFill>
              <a:effectLst>
                <a:outerShdw blurRad="38100" dist="38100" dir="2700000" algn="tl">
                  <a:srgbClr val="FFFFFF"/>
                </a:outerShdw>
              </a:effectLst>
              <a:latin typeface="Calibri" pitchFamily="34" charset="0"/>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2" name="Text Box 18"/>
          <p:cNvSpPr txBox="1">
            <a:spLocks noChangeArrowheads="1"/>
          </p:cNvSpPr>
          <p:nvPr/>
        </p:nvSpPr>
        <p:spPr bwMode="auto">
          <a:xfrm>
            <a:off x="1547664" y="1484784"/>
            <a:ext cx="60198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Modos de apertura</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1988840"/>
            <a:ext cx="7488832" cy="4247317"/>
          </a:xfrm>
          <a:prstGeom prst="rect">
            <a:avLst/>
          </a:prstGeom>
          <a:noFill/>
          <a:ln w="9525">
            <a:noFill/>
            <a:miter lim="800000"/>
            <a:headEnd/>
            <a:tailEnd/>
          </a:ln>
          <a:effectLst/>
        </p:spPr>
        <p:txBody>
          <a:bodyPr wrap="square">
            <a:spAutoFit/>
          </a:bodyPr>
          <a:lstStyle/>
          <a:p>
            <a:pPr>
              <a:spcBef>
                <a:spcPct val="50000"/>
              </a:spcBef>
              <a:defRPr/>
            </a:pP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El archivo a crear será en modo binario.</a:t>
            </a:r>
          </a:p>
          <a:p>
            <a:pPr>
              <a:spcBef>
                <a:spcPct val="50000"/>
              </a:spcBef>
              <a:defRPr/>
            </a:pPr>
            <a:r>
              <a:rPr lang="es-VE" dirty="0" smtClean="0">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out</a:t>
            </a:r>
            <a:r>
              <a:rPr lang="es-VE" dirty="0" smtClean="0">
                <a:solidFill>
                  <a:schemeClr val="accent1">
                    <a:lumMod val="75000"/>
                  </a:schemeClr>
                </a:solidFill>
                <a:effectLst>
                  <a:outerShdw blurRad="38100" dist="38100" dir="2700000" algn="tl">
                    <a:srgbClr val="FFFFFF"/>
                  </a:outerShdw>
                </a:effectLst>
                <a:latin typeface="Calibri" pitchFamily="34" charset="0"/>
              </a:rPr>
              <a:t>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Crea un archivo binario para escritura. Si ya existe se perderán los datos contenidos en él.</a:t>
            </a:r>
          </a:p>
          <a:p>
            <a:pPr>
              <a:spcBef>
                <a:spcPct val="50000"/>
              </a:spcBef>
              <a:defRPr/>
            </a:pP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::in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out|ios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trunc</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Crea un archivo binario de lectura y escritura Si ya existe se perderán los datos contenidos en él.</a:t>
            </a:r>
          </a:p>
          <a:p>
            <a:pPr>
              <a:spcBef>
                <a:spcPct val="50000"/>
              </a:spcBef>
              <a:defRPr/>
            </a:pPr>
            <a:r>
              <a:rPr lang="es-VE" dirty="0" smtClean="0">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app</a:t>
            </a:r>
            <a:r>
              <a:rPr lang="es-VE" dirty="0" smtClean="0">
                <a:solidFill>
                  <a:schemeClr val="accent1">
                    <a:lumMod val="75000"/>
                  </a:schemeClr>
                </a:solidFill>
                <a:effectLst>
                  <a:outerShdw blurRad="38100" dist="38100" dir="2700000" algn="tl">
                    <a:srgbClr val="FFFFFF"/>
                  </a:outerShdw>
                </a:effectLst>
                <a:latin typeface="Calibri" pitchFamily="34" charset="0"/>
              </a:rPr>
              <a:t>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Abre un archivo para añadir datos al final del mismo en modo binario.</a:t>
            </a:r>
          </a:p>
          <a:p>
            <a:pPr>
              <a:spcBef>
                <a:spcPct val="50000"/>
              </a:spcBef>
              <a:defRPr/>
            </a:pP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::in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app</a:t>
            </a:r>
            <a:r>
              <a:rPr lang="es-VE" dirty="0" smtClean="0">
                <a:solidFill>
                  <a:schemeClr val="accent1">
                    <a:lumMod val="75000"/>
                  </a:schemeClr>
                </a:solidFill>
                <a:effectLst>
                  <a:outerShdw blurRad="38100" dist="38100" dir="2700000" algn="tl">
                    <a:srgbClr val="FFFFFF"/>
                  </a:outerShdw>
                </a:effectLst>
                <a:latin typeface="Calibri" pitchFamily="34" charset="0"/>
              </a:rPr>
              <a:t>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Abre un archivo existente para leer y añadir datos al final del mismo en modo binario</a:t>
            </a:r>
          </a:p>
          <a:p>
            <a:pPr>
              <a:spcBef>
                <a:spcPct val="50000"/>
              </a:spcBef>
              <a:defRPr/>
            </a:pPr>
            <a:r>
              <a:rPr lang="es-VE" dirty="0" smtClean="0">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::in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Abre un archivo existente para lectura en modo binario.</a:t>
            </a:r>
          </a:p>
          <a:p>
            <a:pPr>
              <a:spcBef>
                <a:spcPct val="50000"/>
              </a:spcBef>
              <a:defRPr/>
            </a:pPr>
            <a:r>
              <a:rPr lang="es-VE" dirty="0" smtClean="0">
                <a:effectLst>
                  <a:outerShdw blurRad="38100" dist="38100" dir="2700000" algn="tl">
                    <a:srgbClr val="FFFFFF"/>
                  </a:outerShdw>
                </a:effectLst>
                <a:latin typeface="Calibri" pitchFamily="34" charset="0"/>
              </a:rPr>
              <a:t>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::in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out</a:t>
            </a:r>
            <a:r>
              <a:rPr lang="es-VE" dirty="0" smtClean="0">
                <a:solidFill>
                  <a:schemeClr val="accent1">
                    <a:lumMod val="75000"/>
                  </a:schemeClr>
                </a:solidFill>
                <a:effectLst>
                  <a:outerShdw blurRad="38100" dist="38100" dir="2700000" algn="tl">
                    <a:srgbClr val="FFFFFF"/>
                  </a:outerShdw>
                </a:effectLst>
                <a:latin typeface="Calibri" pitchFamily="34" charset="0"/>
              </a:rPr>
              <a:t> | </a:t>
            </a:r>
            <a:r>
              <a:rPr lang="es-VE" dirty="0" err="1" smtClean="0">
                <a:solidFill>
                  <a:schemeClr val="accent1">
                    <a:lumMod val="75000"/>
                  </a:schemeClr>
                </a:solidFill>
                <a:effectLst>
                  <a:outerShdw blurRad="38100" dist="38100" dir="2700000" algn="tl">
                    <a:srgbClr val="FFFFFF"/>
                  </a:outerShdw>
                </a:effectLst>
                <a:latin typeface="Calibri" pitchFamily="34" charset="0"/>
              </a:rPr>
              <a:t>ios</a:t>
            </a:r>
            <a:r>
              <a:rPr lang="es-VE" dirty="0" smtClean="0">
                <a:solidFill>
                  <a:schemeClr val="accent1">
                    <a:lumMod val="75000"/>
                  </a:schemeClr>
                </a:solidFill>
                <a:effectLst>
                  <a:outerShdw blurRad="38100" dist="38100" dir="2700000" algn="tl">
                    <a:srgbClr val="FFFFFF"/>
                  </a:outerShdw>
                </a:effectLst>
                <a:latin typeface="Calibri" pitchFamily="34" charset="0"/>
              </a:rPr>
              <a:t>::</a:t>
            </a:r>
            <a:r>
              <a:rPr lang="es-VE" dirty="0" err="1" smtClean="0">
                <a:solidFill>
                  <a:schemeClr val="accent1">
                    <a:lumMod val="75000"/>
                  </a:schemeClr>
                </a:solidFill>
                <a:effectLst>
                  <a:outerShdw blurRad="38100" dist="38100" dir="2700000" algn="tl">
                    <a:srgbClr val="FFFFFF"/>
                  </a:outerShdw>
                </a:effectLst>
                <a:latin typeface="Calibri" pitchFamily="34" charset="0"/>
              </a:rPr>
              <a:t>binary</a:t>
            </a:r>
            <a:r>
              <a:rPr lang="es-VE" dirty="0" smtClean="0">
                <a:solidFill>
                  <a:schemeClr val="accent1">
                    <a:lumMod val="75000"/>
                  </a:schemeClr>
                </a:solidFill>
                <a:effectLst>
                  <a:outerShdw blurRad="38100" dist="38100" dir="2700000" algn="tl">
                    <a:srgbClr val="FFFFFF"/>
                  </a:outerShdw>
                </a:effectLst>
                <a:latin typeface="Calibri" pitchFamily="34" charset="0"/>
              </a:rPr>
              <a:t> </a:t>
            </a:r>
            <a:r>
              <a:rPr lang="es-VE" dirty="0" smtClean="0">
                <a:effectLst>
                  <a:outerShdw blurRad="38100" dist="38100" dir="2700000" algn="tl">
                    <a:srgbClr val="FFFFFF"/>
                  </a:outerShdw>
                </a:effectLst>
                <a:latin typeface="Calibri" pitchFamily="34" charset="0"/>
              </a:rPr>
              <a:t>Abre un archivo existente para lectura y escritura en modo binario.</a:t>
            </a: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7"/>
          <p:cNvSpPr>
            <a:spLocks noChangeArrowheads="1"/>
          </p:cNvSpPr>
          <p:nvPr/>
        </p:nvSpPr>
        <p:spPr bwMode="auto">
          <a:xfrm>
            <a:off x="1371600" y="1412776"/>
            <a:ext cx="7391400" cy="5445224"/>
          </a:xfrm>
          <a:prstGeom prst="rect">
            <a:avLst/>
          </a:prstGeom>
          <a:solidFill>
            <a:schemeClr val="bg1"/>
          </a:solidFill>
          <a:ln w="9525">
            <a:solidFill>
              <a:schemeClr val="tx1"/>
            </a:solidFill>
            <a:miter lim="800000"/>
            <a:headEnd/>
            <a:tailEnd/>
          </a:ln>
        </p:spPr>
        <p:txBody>
          <a:bodyPr wrap="none" anchor="ctr"/>
          <a:lstStyle/>
          <a:p>
            <a:pPr algn="ctr"/>
            <a:endParaRPr lang="es-ES"/>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 Apertura</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5" name="Picture 6"/>
          <p:cNvPicPr>
            <a:picLocks noChangeAspect="1" noChangeArrowheads="1"/>
          </p:cNvPicPr>
          <p:nvPr/>
        </p:nvPicPr>
        <p:blipFill>
          <a:blip r:embed="rId3" cstate="print"/>
          <a:srcRect/>
          <a:stretch>
            <a:fillRect/>
          </a:stretch>
        </p:blipFill>
        <p:spPr bwMode="auto">
          <a:xfrm>
            <a:off x="1403648" y="1514214"/>
            <a:ext cx="5943600" cy="5180274"/>
          </a:xfrm>
          <a:prstGeom prst="rect">
            <a:avLst/>
          </a:prstGeom>
          <a:noFill/>
        </p:spPr>
      </p:pic>
      <p:sp>
        <p:nvSpPr>
          <p:cNvPr id="16" name="AutoShape 2"/>
          <p:cNvSpPr>
            <a:spLocks noChangeArrowheads="1"/>
          </p:cNvSpPr>
          <p:nvPr/>
        </p:nvSpPr>
        <p:spPr bwMode="auto">
          <a:xfrm>
            <a:off x="6432848" y="3505200"/>
            <a:ext cx="1828800" cy="304800"/>
          </a:xfrm>
          <a:prstGeom prst="wedgeRectCallout">
            <a:avLst>
              <a:gd name="adj1" fmla="val -204514"/>
              <a:gd name="adj2" fmla="val 4844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crea el objeto</a:t>
            </a:r>
            <a:endParaRPr lang="es-ES" sz="1400" dirty="0">
              <a:solidFill>
                <a:srgbClr val="000066"/>
              </a:solidFill>
              <a:latin typeface="Arial" charset="0"/>
            </a:endParaRPr>
          </a:p>
        </p:txBody>
      </p:sp>
      <p:sp>
        <p:nvSpPr>
          <p:cNvPr id="17" name="AutoShape 3"/>
          <p:cNvSpPr>
            <a:spLocks noChangeArrowheads="1"/>
          </p:cNvSpPr>
          <p:nvPr/>
        </p:nvSpPr>
        <p:spPr bwMode="auto">
          <a:xfrm>
            <a:off x="6890048" y="3886200"/>
            <a:ext cx="1828800" cy="304800"/>
          </a:xfrm>
          <a:prstGeom prst="wedgeRectCallout">
            <a:avLst>
              <a:gd name="adj1" fmla="val -72398"/>
              <a:gd name="adj2" fmla="val 6979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abre 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75656" y="1556792"/>
            <a:ext cx="20574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Paso 2:</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1988840"/>
            <a:ext cx="7239000" cy="3323987"/>
          </a:xfrm>
          <a:prstGeom prst="rect">
            <a:avLst/>
          </a:prstGeom>
          <a:noFill/>
          <a:ln w="9525">
            <a:noFill/>
            <a:miter lim="800000"/>
            <a:headEnd/>
            <a:tailEnd/>
          </a:ln>
          <a:effectLst/>
        </p:spPr>
        <p:txBody>
          <a:bodyPr>
            <a:spAutoFit/>
          </a:bodyPr>
          <a:lstStyle/>
          <a:p>
            <a:pPr>
              <a:spcBef>
                <a:spcPct val="50000"/>
              </a:spcBef>
              <a:defRPr/>
            </a:pPr>
            <a:r>
              <a:rPr lang="es-VE" sz="2000" dirty="0" smtClean="0">
                <a:effectLst>
                  <a:outerShdw blurRad="38100" dist="38100" dir="2700000" algn="tl">
                    <a:srgbClr val="FFFFFF"/>
                  </a:outerShdw>
                </a:effectLst>
                <a:latin typeface="Calibri" pitchFamily="34" charset="0"/>
              </a:rPr>
              <a:t>Para escribir en un archivo binario se usa el método </a:t>
            </a:r>
            <a:r>
              <a:rPr lang="es-VE" sz="2000" dirty="0" err="1" smtClean="0">
                <a:solidFill>
                  <a:schemeClr val="accent1">
                    <a:lumMod val="75000"/>
                  </a:schemeClr>
                </a:solidFill>
                <a:effectLst>
                  <a:outerShdw blurRad="38100" dist="38100" dir="2700000" algn="tl">
                    <a:srgbClr val="FFFFFF"/>
                  </a:outerShdw>
                </a:effectLst>
                <a:latin typeface="Calibri" pitchFamily="34" charset="0"/>
              </a:rPr>
              <a:t>write</a:t>
            </a:r>
            <a:r>
              <a:rPr lang="es-VE" sz="2000" dirty="0" smtClean="0">
                <a:effectLst>
                  <a:outerShdw blurRad="38100" dist="38100" dir="2700000" algn="tl">
                    <a:srgbClr val="FFFFFF"/>
                  </a:outerShdw>
                </a:effectLst>
                <a:latin typeface="Calibri" pitchFamily="34" charset="0"/>
              </a:rPr>
              <a:t> la clase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fstream</a:t>
            </a:r>
            <a:endParaRPr lang="es-VE" sz="2000" b="1" dirty="0" smtClean="0">
              <a:solidFill>
                <a:schemeClr val="accent1">
                  <a:lumMod val="75000"/>
                </a:schemeClr>
              </a:solidFill>
              <a:effectLst>
                <a:outerShdw blurRad="38100" dist="38100" dir="2700000" algn="tl">
                  <a:srgbClr val="FFFFFF"/>
                </a:outerShdw>
              </a:effectLst>
              <a:latin typeface="Calibri" pitchFamily="34" charset="0"/>
            </a:endParaRPr>
          </a:p>
          <a:p>
            <a:pPr>
              <a:spcBef>
                <a:spcPct val="50000"/>
              </a:spcBef>
              <a:defRPr/>
            </a:pPr>
            <a:endParaRPr lang="es-VE" sz="2000" b="1" dirty="0" smtClean="0">
              <a:solidFill>
                <a:schemeClr val="accent1">
                  <a:lumMod val="75000"/>
                </a:schemeClr>
              </a:solidFill>
              <a:effectLst>
                <a:outerShdw blurRad="38100" dist="38100" dir="2700000" algn="tl">
                  <a:srgbClr val="FFFFFF"/>
                </a:outerShdw>
              </a:effectLst>
              <a:latin typeface="Calibri" pitchFamily="34" charset="0"/>
            </a:endParaRPr>
          </a:p>
          <a:p>
            <a:pPr>
              <a:spcBef>
                <a:spcPct val="50000"/>
              </a:spcBef>
              <a:defRPr/>
            </a:pP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write</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char</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*buffer,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streamsize</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size</a:t>
            </a:r>
            <a:r>
              <a:rPr lang="es-VE" sz="2000" b="1" dirty="0" smtClean="0">
                <a:solidFill>
                  <a:schemeClr val="accent1">
                    <a:lumMod val="75000"/>
                  </a:schemeClr>
                </a:solidFill>
                <a:effectLst>
                  <a:outerShdw blurRad="38100" dist="38100" dir="2700000" algn="tl">
                    <a:srgbClr val="FFFFFF"/>
                  </a:outerShdw>
                </a:effectLst>
                <a:latin typeface="Calibri" pitchFamily="34" charset="0"/>
              </a:rPr>
              <a:t>);</a:t>
            </a:r>
          </a:p>
          <a:p>
            <a:pPr>
              <a:spcBef>
                <a:spcPct val="50000"/>
              </a:spcBef>
              <a:defRPr/>
            </a:pPr>
            <a:endParaRPr lang="es-VE" sz="2000" b="1" dirty="0" smtClean="0">
              <a:solidFill>
                <a:schemeClr val="accent1">
                  <a:lumMod val="75000"/>
                </a:schemeClr>
              </a:solidFill>
              <a:effectLst>
                <a:outerShdw blurRad="38100" dist="38100" dir="2700000" algn="tl">
                  <a:srgbClr val="FFFFFF"/>
                </a:outerShdw>
              </a:effectLst>
              <a:latin typeface="Calibri" pitchFamily="34" charset="0"/>
            </a:endParaRPr>
          </a:p>
          <a:p>
            <a:pPr>
              <a:spcBef>
                <a:spcPct val="50000"/>
              </a:spcBef>
              <a:defRPr/>
            </a:pPr>
            <a:r>
              <a:rPr lang="es-VE" sz="2000" dirty="0" smtClean="0">
                <a:solidFill>
                  <a:schemeClr val="accent1">
                    <a:lumMod val="75000"/>
                  </a:schemeClr>
                </a:solidFill>
                <a:effectLst>
                  <a:outerShdw blurRad="38100" dist="38100" dir="2700000" algn="tl">
                    <a:srgbClr val="FFFFFF"/>
                  </a:outerShdw>
                </a:effectLst>
                <a:latin typeface="Calibri" pitchFamily="34" charset="0"/>
              </a:rPr>
              <a:t>buffer</a:t>
            </a:r>
            <a:r>
              <a:rPr lang="es-VE" sz="2000" dirty="0" smtClean="0">
                <a:effectLst>
                  <a:outerShdw blurRad="38100" dist="38100" dir="2700000" algn="tl">
                    <a:srgbClr val="FFFFFF"/>
                  </a:outerShdw>
                </a:effectLst>
                <a:latin typeface="Calibri" pitchFamily="34" charset="0"/>
              </a:rPr>
              <a:t> </a:t>
            </a:r>
            <a:r>
              <a:rPr lang="es-ES" sz="2000" dirty="0" smtClean="0">
                <a:sym typeface="Symbol" pitchFamily="18" charset="2"/>
              </a:rPr>
              <a:t></a:t>
            </a:r>
            <a:r>
              <a:rPr lang="es-VE" sz="2000" dirty="0" smtClean="0">
                <a:effectLst>
                  <a:outerShdw blurRad="38100" dist="38100" dir="2700000" algn="tl">
                    <a:srgbClr val="FFFFFF"/>
                  </a:outerShdw>
                </a:effectLst>
                <a:latin typeface="Calibri" pitchFamily="34" charset="0"/>
              </a:rPr>
              <a:t> Dirección de memoria de la cual  se tomarán los datos a ser guardados.</a:t>
            </a:r>
          </a:p>
          <a:p>
            <a:pPr>
              <a:spcBef>
                <a:spcPct val="50000"/>
              </a:spcBef>
              <a:defRPr/>
            </a:pPr>
            <a:r>
              <a:rPr lang="es-VE" sz="2000" dirty="0" err="1" smtClean="0">
                <a:solidFill>
                  <a:schemeClr val="accent1">
                    <a:lumMod val="75000"/>
                  </a:schemeClr>
                </a:solidFill>
                <a:effectLst>
                  <a:outerShdw blurRad="38100" dist="38100" dir="2700000" algn="tl">
                    <a:srgbClr val="FFFFFF"/>
                  </a:outerShdw>
                </a:effectLst>
                <a:latin typeface="Calibri" pitchFamily="34" charset="0"/>
              </a:rPr>
              <a:t>size</a:t>
            </a:r>
            <a:r>
              <a:rPr lang="es-VE" sz="2000" dirty="0" smtClean="0">
                <a:solidFill>
                  <a:schemeClr val="accent1">
                    <a:lumMod val="75000"/>
                  </a:schemeClr>
                </a:solidFill>
                <a:effectLst>
                  <a:outerShdw blurRad="38100" dist="38100" dir="2700000" algn="tl">
                    <a:srgbClr val="FFFFFF"/>
                  </a:outerShdw>
                </a:effectLst>
                <a:latin typeface="Calibri" pitchFamily="34" charset="0"/>
              </a:rPr>
              <a:t> </a:t>
            </a:r>
            <a:r>
              <a:rPr lang="es-ES" sz="2000" dirty="0" smtClean="0">
                <a:sym typeface="Symbol" pitchFamily="18" charset="2"/>
              </a:rPr>
              <a:t></a:t>
            </a:r>
            <a:r>
              <a:rPr lang="es-VE" sz="2000" dirty="0" smtClean="0">
                <a:effectLst>
                  <a:outerShdw blurRad="38100" dist="38100" dir="2700000" algn="tl">
                    <a:srgbClr val="FFFFFF"/>
                  </a:outerShdw>
                </a:effectLst>
                <a:latin typeface="Calibri" pitchFamily="34" charset="0"/>
              </a:rPr>
              <a:t> 	El tamaño en bytes que ocupan esos datos.</a:t>
            </a: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2050" name="Picture 2"/>
          <p:cNvPicPr>
            <a:picLocks noChangeAspect="1" noChangeArrowheads="1"/>
          </p:cNvPicPr>
          <p:nvPr/>
        </p:nvPicPr>
        <p:blipFill>
          <a:blip r:embed="rId3" cstate="print"/>
          <a:srcRect l="15216" t="20153" r="51578" b="20272"/>
          <a:stretch>
            <a:fillRect/>
          </a:stretch>
        </p:blipFill>
        <p:spPr bwMode="auto">
          <a:xfrm>
            <a:off x="1331640" y="1700808"/>
            <a:ext cx="4916408" cy="4752528"/>
          </a:xfrm>
          <a:prstGeom prst="rect">
            <a:avLst/>
          </a:prstGeom>
          <a:noFill/>
          <a:ln w="9525">
            <a:noFill/>
            <a:miter lim="800000"/>
            <a:headEnd/>
            <a:tailEnd/>
          </a:ln>
        </p:spPr>
      </p:pic>
      <p:sp>
        <p:nvSpPr>
          <p:cNvPr id="11" name="AutoShape 2"/>
          <p:cNvSpPr>
            <a:spLocks noChangeArrowheads="1"/>
          </p:cNvSpPr>
          <p:nvPr/>
        </p:nvSpPr>
        <p:spPr bwMode="auto">
          <a:xfrm>
            <a:off x="6372200" y="3789040"/>
            <a:ext cx="2286000" cy="457200"/>
          </a:xfrm>
          <a:prstGeom prst="wedgeRectCallout">
            <a:avLst>
              <a:gd name="adj1" fmla="val -86791"/>
              <a:gd name="adj2" fmla="val 39112"/>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Clase que se guardará en el 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498080" cy="1143000"/>
          </a:xfrm>
        </p:spPr>
        <p:txBody>
          <a:bodyPr>
            <a:normAutofit/>
          </a:bodyPr>
          <a:lstStyle/>
          <a:p>
            <a:r>
              <a:rPr lang="es-ES" dirty="0" smtClean="0"/>
              <a:t>Archivos Binarios</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l="15216" t="19313" r="38849" b="22610"/>
          <a:stretch>
            <a:fillRect/>
          </a:stretch>
        </p:blipFill>
        <p:spPr bwMode="auto">
          <a:xfrm>
            <a:off x="1187624" y="1412776"/>
            <a:ext cx="5976664" cy="4248472"/>
          </a:xfrm>
          <a:prstGeom prst="rect">
            <a:avLst/>
          </a:prstGeom>
          <a:noFill/>
          <a:ln w="9525">
            <a:noFill/>
            <a:miter lim="800000"/>
            <a:headEnd/>
            <a:tailEnd/>
          </a:ln>
        </p:spPr>
      </p:pic>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8" name="AutoShape 4"/>
          <p:cNvSpPr>
            <a:spLocks noChangeArrowheads="1"/>
          </p:cNvSpPr>
          <p:nvPr/>
        </p:nvSpPr>
        <p:spPr bwMode="auto">
          <a:xfrm>
            <a:off x="6804248" y="2060848"/>
            <a:ext cx="1828800" cy="762000"/>
          </a:xfrm>
          <a:prstGeom prst="wedgeRectCallout">
            <a:avLst>
              <a:gd name="adj1" fmla="val -96678"/>
              <a:gd name="adj2" fmla="val 7078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abre el archivo para escritura en modo binario</a:t>
            </a:r>
            <a:endParaRPr lang="es-ES" sz="1400" dirty="0">
              <a:solidFill>
                <a:srgbClr val="000066"/>
              </a:solidFill>
              <a:latin typeface="Arial" charset="0"/>
            </a:endParaRPr>
          </a:p>
        </p:txBody>
      </p:sp>
      <p:sp>
        <p:nvSpPr>
          <p:cNvPr id="9" name="AutoShape 5"/>
          <p:cNvSpPr>
            <a:spLocks noChangeArrowheads="1"/>
          </p:cNvSpPr>
          <p:nvPr/>
        </p:nvSpPr>
        <p:spPr bwMode="auto">
          <a:xfrm>
            <a:off x="4932040" y="5661248"/>
            <a:ext cx="1828800" cy="533400"/>
          </a:xfrm>
          <a:prstGeom prst="wedgeRectCallout">
            <a:avLst>
              <a:gd name="adj1" fmla="val -159312"/>
              <a:gd name="adj2" fmla="val -20378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escriben los datos al archivo</a:t>
            </a:r>
            <a:endParaRPr lang="es-ES" sz="1400" dirty="0">
              <a:solidFill>
                <a:srgbClr val="000066"/>
              </a:solidFill>
              <a:latin typeface="Arial" charset="0"/>
            </a:endParaRPr>
          </a:p>
        </p:txBody>
      </p:sp>
      <p:sp>
        <p:nvSpPr>
          <p:cNvPr id="13" name="AutoShape 5"/>
          <p:cNvSpPr>
            <a:spLocks noChangeArrowheads="1"/>
          </p:cNvSpPr>
          <p:nvPr/>
        </p:nvSpPr>
        <p:spPr bwMode="auto">
          <a:xfrm>
            <a:off x="6934200" y="4800600"/>
            <a:ext cx="2057400" cy="1143000"/>
          </a:xfrm>
          <a:prstGeom prst="wedgeRectCallout">
            <a:avLst>
              <a:gd name="adj1" fmla="val -132701"/>
              <a:gd name="adj2" fmla="val -6092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smtClean="0">
                <a:solidFill>
                  <a:srgbClr val="000066"/>
                </a:solidFill>
                <a:latin typeface="Arial" charset="0"/>
              </a:rPr>
              <a:t>El método </a:t>
            </a:r>
            <a:r>
              <a:rPr lang="es-VE" sz="1400" dirty="0" err="1" smtClean="0">
                <a:solidFill>
                  <a:srgbClr val="008000"/>
                </a:solidFill>
                <a:latin typeface="Arial" charset="0"/>
              </a:rPr>
              <a:t>sizeof</a:t>
            </a:r>
            <a:r>
              <a:rPr lang="es-VE" sz="1400" dirty="0" smtClean="0">
                <a:solidFill>
                  <a:srgbClr val="000066"/>
                </a:solidFill>
                <a:latin typeface="Arial" charset="0"/>
              </a:rPr>
              <a:t> se usa para extraer el número de bytes que ocupan los Objetos de una clase</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Escritura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1403648" y="1916832"/>
            <a:ext cx="663892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547664" y="1556792"/>
            <a:ext cx="20574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Paso 3:</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2132856"/>
            <a:ext cx="7239000" cy="3046988"/>
          </a:xfrm>
          <a:prstGeom prst="rect">
            <a:avLst/>
          </a:prstGeom>
          <a:noFill/>
          <a:ln w="9525">
            <a:noFill/>
            <a:miter lim="800000"/>
            <a:headEnd/>
            <a:tailEnd/>
          </a:ln>
          <a:effectLst/>
        </p:spPr>
        <p:txBody>
          <a:bodyPr>
            <a:spAutoFit/>
          </a:bodyPr>
          <a:lstStyle/>
          <a:p>
            <a:pPr>
              <a:spcBef>
                <a:spcPct val="50000"/>
              </a:spcBef>
              <a:defRPr/>
            </a:pPr>
            <a:r>
              <a:rPr lang="es-VE" sz="2400" dirty="0" smtClean="0">
                <a:effectLst>
                  <a:outerShdw blurRad="38100" dist="38100" dir="2700000" algn="tl">
                    <a:srgbClr val="FFFFFF"/>
                  </a:outerShdw>
                </a:effectLst>
                <a:latin typeface="Calibri" pitchFamily="34" charset="0"/>
              </a:rPr>
              <a:t>Para leer en un archivo binario se utiliza el método:</a:t>
            </a:r>
          </a:p>
          <a:p>
            <a:pPr algn="ctr">
              <a:spcBef>
                <a:spcPct val="50000"/>
              </a:spcBef>
              <a:defRPr/>
            </a:pPr>
            <a:r>
              <a:rPr lang="es-VE" sz="2400" b="1" dirty="0" err="1" smtClean="0">
                <a:solidFill>
                  <a:schemeClr val="accent1">
                    <a:lumMod val="75000"/>
                  </a:schemeClr>
                </a:solidFill>
                <a:effectLst>
                  <a:outerShdw blurRad="38100" dist="38100" dir="2700000" algn="tl">
                    <a:srgbClr val="FFFFFF"/>
                  </a:outerShdw>
                </a:effectLst>
                <a:latin typeface="Calibri" pitchFamily="34" charset="0"/>
              </a:rPr>
              <a:t>read</a:t>
            </a:r>
            <a:r>
              <a:rPr lang="es-VE" sz="2400" b="1" dirty="0" smtClean="0">
                <a:solidFill>
                  <a:schemeClr val="accent1">
                    <a:lumMod val="75000"/>
                  </a:schemeClr>
                </a:solidFill>
                <a:effectLst>
                  <a:outerShdw blurRad="38100" dist="38100" dir="2700000" algn="tl">
                    <a:srgbClr val="FFFFFF"/>
                  </a:outerShdw>
                </a:effectLst>
                <a:latin typeface="Calibri" pitchFamily="34" charset="0"/>
              </a:rPr>
              <a:t>( </a:t>
            </a:r>
            <a:r>
              <a:rPr lang="es-VE" sz="2400" b="1" dirty="0" err="1" smtClean="0">
                <a:solidFill>
                  <a:schemeClr val="accent1">
                    <a:lumMod val="75000"/>
                  </a:schemeClr>
                </a:solidFill>
                <a:effectLst>
                  <a:outerShdw blurRad="38100" dist="38100" dir="2700000" algn="tl">
                    <a:srgbClr val="FFFFFF"/>
                  </a:outerShdw>
                </a:effectLst>
                <a:latin typeface="Calibri" pitchFamily="34" charset="0"/>
              </a:rPr>
              <a:t>char</a:t>
            </a:r>
            <a:r>
              <a:rPr lang="es-VE" sz="2400" b="1" dirty="0" smtClean="0">
                <a:solidFill>
                  <a:schemeClr val="accent1">
                    <a:lumMod val="75000"/>
                  </a:schemeClr>
                </a:solidFill>
                <a:effectLst>
                  <a:outerShdw blurRad="38100" dist="38100" dir="2700000" algn="tl">
                    <a:srgbClr val="FFFFFF"/>
                  </a:outerShdw>
                </a:effectLst>
                <a:latin typeface="Calibri" pitchFamily="34" charset="0"/>
              </a:rPr>
              <a:t> *buffer, </a:t>
            </a:r>
            <a:r>
              <a:rPr lang="es-VE" sz="2400" b="1" dirty="0" err="1" smtClean="0">
                <a:solidFill>
                  <a:schemeClr val="accent1">
                    <a:lumMod val="75000"/>
                  </a:schemeClr>
                </a:solidFill>
                <a:effectLst>
                  <a:outerShdw blurRad="38100" dist="38100" dir="2700000" algn="tl">
                    <a:srgbClr val="FFFFFF"/>
                  </a:outerShdw>
                </a:effectLst>
                <a:latin typeface="Calibri" pitchFamily="34" charset="0"/>
              </a:rPr>
              <a:t>streamsize</a:t>
            </a:r>
            <a:r>
              <a:rPr lang="es-VE" sz="2400" b="1" dirty="0" smtClean="0">
                <a:solidFill>
                  <a:schemeClr val="accent1">
                    <a:lumMod val="75000"/>
                  </a:schemeClr>
                </a:solidFill>
                <a:effectLst>
                  <a:outerShdw blurRad="38100" dist="38100" dir="2700000" algn="tl">
                    <a:srgbClr val="FFFFFF"/>
                  </a:outerShdw>
                </a:effectLst>
                <a:latin typeface="Calibri" pitchFamily="34" charset="0"/>
              </a:rPr>
              <a:t> </a:t>
            </a:r>
            <a:r>
              <a:rPr lang="es-VE" sz="2400" b="1" dirty="0" err="1" smtClean="0">
                <a:solidFill>
                  <a:schemeClr val="accent1">
                    <a:lumMod val="75000"/>
                  </a:schemeClr>
                </a:solidFill>
                <a:effectLst>
                  <a:outerShdw blurRad="38100" dist="38100" dir="2700000" algn="tl">
                    <a:srgbClr val="FFFFFF"/>
                  </a:outerShdw>
                </a:effectLst>
                <a:latin typeface="Calibri" pitchFamily="34" charset="0"/>
              </a:rPr>
              <a:t>size</a:t>
            </a:r>
            <a:r>
              <a:rPr lang="es-VE" sz="2400" b="1" dirty="0" smtClean="0">
                <a:solidFill>
                  <a:schemeClr val="accent1">
                    <a:lumMod val="75000"/>
                  </a:schemeClr>
                </a:solidFill>
                <a:effectLst>
                  <a:outerShdw blurRad="38100" dist="38100" dir="2700000" algn="tl">
                    <a:srgbClr val="FFFFFF"/>
                  </a:outerShdw>
                </a:effectLst>
                <a:latin typeface="Calibri" pitchFamily="34" charset="0"/>
              </a:rPr>
              <a:t>)</a:t>
            </a:r>
          </a:p>
          <a:p>
            <a:pPr>
              <a:spcBef>
                <a:spcPct val="50000"/>
              </a:spcBef>
              <a:defRPr/>
            </a:pPr>
            <a:endParaRPr lang="es-VE" sz="2400" dirty="0" smtClean="0">
              <a:effectLst>
                <a:outerShdw blurRad="38100" dist="38100" dir="2700000" algn="tl">
                  <a:srgbClr val="FFFFFF"/>
                </a:outerShdw>
              </a:effectLst>
              <a:latin typeface="Calibri" pitchFamily="34" charset="0"/>
            </a:endParaRPr>
          </a:p>
          <a:p>
            <a:pPr>
              <a:spcBef>
                <a:spcPct val="50000"/>
              </a:spcBef>
              <a:defRPr/>
            </a:pPr>
            <a:r>
              <a:rPr lang="es-VE" sz="2400" dirty="0" smtClean="0">
                <a:solidFill>
                  <a:schemeClr val="accent1">
                    <a:lumMod val="75000"/>
                  </a:schemeClr>
                </a:solidFill>
                <a:effectLst>
                  <a:outerShdw blurRad="38100" dist="38100" dir="2700000" algn="tl">
                    <a:srgbClr val="FFFFFF"/>
                  </a:outerShdw>
                </a:effectLst>
                <a:latin typeface="Calibri" pitchFamily="34" charset="0"/>
              </a:rPr>
              <a:t>*buffer </a:t>
            </a:r>
            <a:r>
              <a:rPr lang="es-ES" sz="2400" dirty="0" smtClean="0">
                <a:sym typeface="Symbol" pitchFamily="18" charset="2"/>
              </a:rPr>
              <a:t></a:t>
            </a:r>
            <a:r>
              <a:rPr lang="es-VE" sz="2400" dirty="0" smtClean="0">
                <a:effectLst>
                  <a:outerShdw blurRad="38100" dist="38100" dir="2700000" algn="tl">
                    <a:srgbClr val="FFFFFF"/>
                  </a:outerShdw>
                </a:effectLst>
                <a:latin typeface="Calibri" pitchFamily="34" charset="0"/>
              </a:rPr>
              <a:t> dirección de memoria en la cual se guardaran los datos. </a:t>
            </a:r>
          </a:p>
          <a:p>
            <a:pPr>
              <a:spcBef>
                <a:spcPct val="50000"/>
              </a:spcBef>
              <a:defRPr/>
            </a:pPr>
            <a:r>
              <a:rPr lang="es-VE" sz="2400" dirty="0" err="1" smtClean="0">
                <a:solidFill>
                  <a:schemeClr val="accent1">
                    <a:lumMod val="75000"/>
                  </a:schemeClr>
                </a:solidFill>
                <a:effectLst>
                  <a:outerShdw blurRad="38100" dist="38100" dir="2700000" algn="tl">
                    <a:srgbClr val="FFFFFF"/>
                  </a:outerShdw>
                </a:effectLst>
                <a:latin typeface="Calibri" pitchFamily="34" charset="0"/>
              </a:rPr>
              <a:t>size</a:t>
            </a:r>
            <a:r>
              <a:rPr lang="es-VE" sz="2400" dirty="0" smtClean="0">
                <a:effectLst>
                  <a:outerShdw blurRad="38100" dist="38100" dir="2700000" algn="tl">
                    <a:srgbClr val="FFFFFF"/>
                  </a:outerShdw>
                </a:effectLst>
                <a:latin typeface="Calibri" pitchFamily="34" charset="0"/>
              </a:rPr>
              <a:t> </a:t>
            </a:r>
            <a:r>
              <a:rPr lang="es-ES" sz="2400" dirty="0" smtClean="0">
                <a:sym typeface="Symbol" pitchFamily="18" charset="2"/>
              </a:rPr>
              <a:t> </a:t>
            </a:r>
            <a:r>
              <a:rPr lang="es-VE" sz="2400" dirty="0" smtClean="0">
                <a:effectLst>
                  <a:outerShdw blurRad="38100" dist="38100" dir="2700000" algn="tl">
                    <a:srgbClr val="FFFFFF"/>
                  </a:outerShdw>
                </a:effectLst>
                <a:latin typeface="Calibri" pitchFamily="34" charset="0"/>
              </a:rPr>
              <a:t>El tamaño en bytes que ocupan esos datos</a:t>
            </a: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Lectura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17"/>
          <p:cNvSpPr>
            <a:spLocks noChangeArrowheads="1"/>
          </p:cNvSpPr>
          <p:nvPr/>
        </p:nvSpPr>
        <p:spPr bwMode="auto">
          <a:xfrm>
            <a:off x="1259632" y="1412776"/>
            <a:ext cx="7503368" cy="5256584"/>
          </a:xfrm>
          <a:prstGeom prst="rect">
            <a:avLst/>
          </a:prstGeom>
          <a:solidFill>
            <a:schemeClr val="bg1"/>
          </a:solidFill>
          <a:ln w="9525">
            <a:solidFill>
              <a:schemeClr val="tx1"/>
            </a:solidFill>
            <a:miter lim="800000"/>
            <a:headEnd/>
            <a:tailEnd/>
          </a:ln>
        </p:spPr>
        <p:txBody>
          <a:bodyPr wrap="none" anchor="ctr"/>
          <a:lstStyle/>
          <a:p>
            <a:pPr algn="ctr"/>
            <a:endParaRPr lang="es-ES"/>
          </a:p>
        </p:txBody>
      </p:sp>
      <p:pic>
        <p:nvPicPr>
          <p:cNvPr id="5122" name="Picture 2"/>
          <p:cNvPicPr>
            <a:picLocks noChangeAspect="1" noChangeArrowheads="1"/>
          </p:cNvPicPr>
          <p:nvPr/>
        </p:nvPicPr>
        <p:blipFill>
          <a:blip r:embed="rId3" cstate="print"/>
          <a:srcRect l="14662" t="19313" r="39956" b="12766"/>
          <a:stretch>
            <a:fillRect/>
          </a:stretch>
        </p:blipFill>
        <p:spPr bwMode="auto">
          <a:xfrm>
            <a:off x="1331640" y="1484784"/>
            <a:ext cx="5904656" cy="4968552"/>
          </a:xfrm>
          <a:prstGeom prst="rect">
            <a:avLst/>
          </a:prstGeom>
          <a:noFill/>
          <a:ln w="9525">
            <a:noFill/>
            <a:miter lim="800000"/>
            <a:headEnd/>
            <a:tailEnd/>
          </a:ln>
        </p:spPr>
      </p:pic>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Lectura</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AutoShape 2"/>
          <p:cNvSpPr>
            <a:spLocks noChangeArrowheads="1"/>
          </p:cNvSpPr>
          <p:nvPr/>
        </p:nvSpPr>
        <p:spPr bwMode="auto">
          <a:xfrm>
            <a:off x="6300192" y="1844824"/>
            <a:ext cx="2592288" cy="685800"/>
          </a:xfrm>
          <a:prstGeom prst="wedgeRectCallout">
            <a:avLst>
              <a:gd name="adj1" fmla="val -165334"/>
              <a:gd name="adj2" fmla="val 12564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abre el archivo para </a:t>
            </a:r>
            <a:r>
              <a:rPr lang="es-VE" sz="1400" dirty="0" smtClean="0">
                <a:solidFill>
                  <a:srgbClr val="000066"/>
                </a:solidFill>
                <a:latin typeface="Arial" charset="0"/>
              </a:rPr>
              <a:t>lectura -escritura </a:t>
            </a:r>
            <a:r>
              <a:rPr lang="es-VE" sz="1400" dirty="0">
                <a:solidFill>
                  <a:srgbClr val="000066"/>
                </a:solidFill>
                <a:latin typeface="Arial" charset="0"/>
              </a:rPr>
              <a:t>en modo binario</a:t>
            </a:r>
            <a:endParaRPr lang="es-ES" sz="1400" dirty="0">
              <a:solidFill>
                <a:srgbClr val="000066"/>
              </a:solidFill>
              <a:latin typeface="Arial" charset="0"/>
            </a:endParaRPr>
          </a:p>
        </p:txBody>
      </p:sp>
      <p:sp>
        <p:nvSpPr>
          <p:cNvPr id="11" name="AutoShape 3"/>
          <p:cNvSpPr>
            <a:spLocks noChangeArrowheads="1"/>
          </p:cNvSpPr>
          <p:nvPr/>
        </p:nvSpPr>
        <p:spPr bwMode="auto">
          <a:xfrm>
            <a:off x="6372200" y="4581128"/>
            <a:ext cx="1828800" cy="533400"/>
          </a:xfrm>
          <a:prstGeom prst="wedgeRectCallout">
            <a:avLst>
              <a:gd name="adj1" fmla="val -112215"/>
              <a:gd name="adj2" fmla="val 8254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leen los datos desde el archivo</a:t>
            </a:r>
            <a:endParaRPr lang="es-ES" sz="1400" dirty="0">
              <a:solidFill>
                <a:srgbClr val="000066"/>
              </a:solidFill>
              <a:latin typeface="Arial" charset="0"/>
            </a:endParaRPr>
          </a:p>
        </p:txBody>
      </p:sp>
      <p:sp>
        <p:nvSpPr>
          <p:cNvPr id="13" name="AutoShape 7"/>
          <p:cNvSpPr>
            <a:spLocks noChangeArrowheads="1"/>
          </p:cNvSpPr>
          <p:nvPr/>
        </p:nvSpPr>
        <p:spPr bwMode="auto">
          <a:xfrm>
            <a:off x="6084168" y="5733256"/>
            <a:ext cx="2016224" cy="533400"/>
          </a:xfrm>
          <a:prstGeom prst="wedgeRectCallout">
            <a:avLst>
              <a:gd name="adj1" fmla="val -160245"/>
              <a:gd name="adj2" fmla="val -38394"/>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muestran los datos </a:t>
            </a:r>
            <a:r>
              <a:rPr lang="es-VE" sz="1400" dirty="0" smtClean="0">
                <a:solidFill>
                  <a:srgbClr val="000066"/>
                </a:solidFill>
                <a:latin typeface="Arial" charset="0"/>
              </a:rPr>
              <a:t>del objeto leído</a:t>
            </a:r>
            <a:endParaRPr lang="es-ES" sz="1400" dirty="0">
              <a:solidFill>
                <a:srgbClr val="000066"/>
              </a:solidFill>
              <a:latin typeface="Arial" charset="0"/>
            </a:endParaRPr>
          </a:p>
        </p:txBody>
      </p:sp>
      <p:sp>
        <p:nvSpPr>
          <p:cNvPr id="15" name="AutoShape 3"/>
          <p:cNvSpPr>
            <a:spLocks noChangeArrowheads="1"/>
          </p:cNvSpPr>
          <p:nvPr/>
        </p:nvSpPr>
        <p:spPr bwMode="auto">
          <a:xfrm>
            <a:off x="6876256" y="3356992"/>
            <a:ext cx="1828800" cy="533400"/>
          </a:xfrm>
          <a:prstGeom prst="wedgeRectCallout">
            <a:avLst>
              <a:gd name="adj1" fmla="val -132364"/>
              <a:gd name="adj2" fmla="val 143947"/>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Se </a:t>
            </a:r>
            <a:r>
              <a:rPr lang="es-VE" sz="1400" dirty="0" smtClean="0">
                <a:solidFill>
                  <a:srgbClr val="000066"/>
                </a:solidFill>
                <a:latin typeface="Arial" charset="0"/>
              </a:rPr>
              <a:t>escriben los </a:t>
            </a:r>
            <a:r>
              <a:rPr lang="es-VE" sz="1400" dirty="0">
                <a:solidFill>
                  <a:srgbClr val="000066"/>
                </a:solidFill>
                <a:latin typeface="Arial" charset="0"/>
              </a:rPr>
              <a:t>datos </a:t>
            </a:r>
            <a:r>
              <a:rPr lang="es-VE" sz="1400" dirty="0" smtClean="0">
                <a:solidFill>
                  <a:srgbClr val="000066"/>
                </a:solidFill>
                <a:latin typeface="Arial" charset="0"/>
              </a:rPr>
              <a:t>en el </a:t>
            </a:r>
            <a:r>
              <a:rPr lang="es-VE" sz="1400" dirty="0">
                <a:solidFill>
                  <a:srgbClr val="000066"/>
                </a:solidFill>
                <a:latin typeface="Arial" charset="0"/>
              </a:rPr>
              <a:t>archivo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75656" y="1628800"/>
            <a:ext cx="20574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Paso 4:</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6372200" y="1268760"/>
            <a:ext cx="2520280" cy="2708434"/>
          </a:xfrm>
          <a:prstGeom prst="rect">
            <a:avLst/>
          </a:prstGeom>
          <a:noFill/>
          <a:ln w="9525">
            <a:noFill/>
            <a:miter lim="800000"/>
            <a:headEnd/>
            <a:tailEnd/>
          </a:ln>
          <a:effectLst/>
        </p:spPr>
        <p:txBody>
          <a:bodyPr wrap="square">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Paso 4:</a:t>
            </a:r>
          </a:p>
          <a:p>
            <a:pPr>
              <a:spcBef>
                <a:spcPct val="50000"/>
              </a:spcBef>
              <a:defRPr/>
            </a:pPr>
            <a:r>
              <a:rPr lang="es-VE" sz="2000" dirty="0" smtClean="0">
                <a:effectLst>
                  <a:outerShdw blurRad="38100" dist="38100" dir="2700000" algn="tl">
                    <a:srgbClr val="FFFFFF"/>
                  </a:outerShdw>
                </a:effectLst>
                <a:latin typeface="Calibri" pitchFamily="34" charset="0"/>
              </a:rPr>
              <a:t>Siempre </a:t>
            </a:r>
            <a:r>
              <a:rPr lang="es-VE" sz="2000" dirty="0" smtClean="0">
                <a:effectLst>
                  <a:outerShdw blurRad="38100" dist="38100" dir="2700000" algn="tl">
                    <a:srgbClr val="FFFFFF"/>
                  </a:outerShdw>
                </a:effectLst>
                <a:latin typeface="Calibri" pitchFamily="34" charset="0"/>
              </a:rPr>
              <a:t>es necesario cerrar el archivo una vez que se haya  culminado de trabajar con él para ello se debe usar el método siguiente: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close</a:t>
            </a:r>
            <a:r>
              <a:rPr lang="es-VE" sz="2000" b="1" dirty="0" smtClean="0">
                <a:solidFill>
                  <a:schemeClr val="accent1">
                    <a:lumMod val="75000"/>
                  </a:schemeClr>
                </a:solidFill>
                <a:effectLst>
                  <a:outerShdw blurRad="38100" dist="38100" dir="2700000" algn="tl">
                    <a:srgbClr val="FFFFFF"/>
                  </a:outerShdw>
                </a:effectLst>
                <a:latin typeface="Calibri" pitchFamily="34" charset="0"/>
              </a:rPr>
              <a:t>();</a:t>
            </a: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a:t>
            </a:r>
            <a:r>
              <a:rPr lang="es-ES" sz="3600" dirty="0" smtClean="0"/>
              <a:t>Cierre</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11" name="Picture 2"/>
          <p:cNvPicPr>
            <a:picLocks noChangeAspect="1" noChangeArrowheads="1"/>
          </p:cNvPicPr>
          <p:nvPr/>
        </p:nvPicPr>
        <p:blipFill>
          <a:blip r:embed="rId3" cstate="print"/>
          <a:srcRect l="14662" t="19313" r="39956" b="12766"/>
          <a:stretch>
            <a:fillRect/>
          </a:stretch>
        </p:blipFill>
        <p:spPr bwMode="auto">
          <a:xfrm>
            <a:off x="1115616" y="1484784"/>
            <a:ext cx="4968552" cy="4180855"/>
          </a:xfrm>
          <a:prstGeom prst="rect">
            <a:avLst/>
          </a:prstGeom>
          <a:noFill/>
          <a:ln w="9525">
            <a:noFill/>
            <a:miter lim="800000"/>
            <a:headEnd/>
            <a:tailEnd/>
          </a:ln>
        </p:spPr>
      </p:pic>
      <p:sp>
        <p:nvSpPr>
          <p:cNvPr id="10" name="AutoShape 6"/>
          <p:cNvSpPr>
            <a:spLocks noChangeArrowheads="1"/>
          </p:cNvSpPr>
          <p:nvPr/>
        </p:nvSpPr>
        <p:spPr bwMode="auto">
          <a:xfrm>
            <a:off x="5069160" y="4702696"/>
            <a:ext cx="2743200" cy="533400"/>
          </a:xfrm>
          <a:prstGeom prst="wedgeRectCallout">
            <a:avLst>
              <a:gd name="adj1" fmla="val -142077"/>
              <a:gd name="adj2" fmla="val 29120"/>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Liberar el archivo para que otro proceso pueda utilizarlo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4" name="Text Box 20"/>
          <p:cNvSpPr txBox="1">
            <a:spLocks noChangeArrowheads="1"/>
          </p:cNvSpPr>
          <p:nvPr/>
        </p:nvSpPr>
        <p:spPr bwMode="auto">
          <a:xfrm>
            <a:off x="1447800" y="1700808"/>
            <a:ext cx="4132312" cy="400110"/>
          </a:xfrm>
          <a:prstGeom prst="rect">
            <a:avLst/>
          </a:prstGeom>
          <a:noFill/>
          <a:ln w="9525">
            <a:noFill/>
            <a:miter lim="800000"/>
            <a:headEnd/>
            <a:tailEnd/>
          </a:ln>
          <a:effectLst/>
        </p:spPr>
        <p:txBody>
          <a:bodyPr wrap="square">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Final de archivo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47800" y="2081808"/>
            <a:ext cx="7239000" cy="1323439"/>
          </a:xfrm>
          <a:prstGeom prst="rect">
            <a:avLst/>
          </a:prstGeom>
          <a:noFill/>
          <a:ln w="9525">
            <a:noFill/>
            <a:miter lim="800000"/>
            <a:headEnd/>
            <a:tailEnd/>
          </a:ln>
          <a:effectLst/>
        </p:spPr>
        <p:txBody>
          <a:bodyPr>
            <a:spAutoFit/>
          </a:bodyPr>
          <a:lstStyle/>
          <a:p>
            <a:pPr>
              <a:spcBef>
                <a:spcPct val="50000"/>
              </a:spcBef>
              <a:defRPr/>
            </a:pPr>
            <a:r>
              <a:rPr lang="es-VE" sz="2000" dirty="0" smtClean="0">
                <a:effectLst>
                  <a:outerShdw blurRad="38100" dist="38100" dir="2700000" algn="tl">
                    <a:srgbClr val="FFFFFF"/>
                  </a:outerShdw>
                </a:effectLst>
                <a:latin typeface="Calibri" pitchFamily="34" charset="0"/>
              </a:rPr>
              <a:t>Cuando se lee de un archivo es necesario chequear si hay más datos en el archivo o si ya estamos al final. Para ello se utiliza un método de la clase llamado </a:t>
            </a:r>
            <a:r>
              <a:rPr lang="es-VE" sz="2000" b="1" dirty="0" err="1" smtClean="0">
                <a:solidFill>
                  <a:schemeClr val="accent1">
                    <a:lumMod val="75000"/>
                  </a:schemeClr>
                </a:solidFill>
                <a:effectLst>
                  <a:outerShdw blurRad="38100" dist="38100" dir="2700000" algn="tl">
                    <a:srgbClr val="FFFFFF"/>
                  </a:outerShdw>
                </a:effectLst>
                <a:latin typeface="Calibri" pitchFamily="34" charset="0"/>
              </a:rPr>
              <a:t>eof</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a:t>
            </a:r>
            <a:r>
              <a:rPr lang="es-VE" sz="2000" dirty="0" smtClean="0">
                <a:effectLst>
                  <a:outerShdw blurRad="38100" dist="38100" dir="2700000" algn="tl">
                    <a:srgbClr val="FFFFFF"/>
                  </a:outerShdw>
                </a:effectLst>
                <a:latin typeface="Calibri" pitchFamily="34" charset="0"/>
              </a:rPr>
              <a:t>que </a:t>
            </a:r>
            <a:r>
              <a:rPr lang="es-VE" sz="2000" b="1" dirty="0" smtClean="0">
                <a:solidFill>
                  <a:schemeClr val="accent1">
                    <a:lumMod val="75000"/>
                  </a:schemeClr>
                </a:solidFill>
                <a:effectLst>
                  <a:outerShdw blurRad="38100" dist="38100" dir="2700000" algn="tl">
                    <a:srgbClr val="FFFFFF"/>
                  </a:outerShdw>
                </a:effectLst>
                <a:latin typeface="Calibri" pitchFamily="34" charset="0"/>
              </a:rPr>
              <a:t>retorna </a:t>
            </a:r>
            <a:r>
              <a:rPr lang="es-VE" sz="2000" b="1" dirty="0" smtClean="0">
                <a:solidFill>
                  <a:srgbClr val="00B050"/>
                </a:solidFill>
                <a:effectLst>
                  <a:outerShdw blurRad="38100" dist="38100" dir="2700000" algn="tl">
                    <a:srgbClr val="FFFFFF"/>
                  </a:outerShdw>
                </a:effectLst>
                <a:latin typeface="Calibri" pitchFamily="34" charset="0"/>
              </a:rPr>
              <a:t>true</a:t>
            </a:r>
            <a:r>
              <a:rPr lang="es-VE" sz="2000" b="1" dirty="0" smtClean="0">
                <a:solidFill>
                  <a:schemeClr val="accent1">
                    <a:lumMod val="75000"/>
                  </a:schemeClr>
                </a:solidFill>
                <a:effectLst>
                  <a:outerShdw blurRad="38100" dist="38100" dir="2700000" algn="tl">
                    <a:srgbClr val="FFFFFF"/>
                  </a:outerShdw>
                </a:effectLst>
                <a:latin typeface="Calibri" pitchFamily="34" charset="0"/>
              </a:rPr>
              <a:t> cuando se alcanza el final del archivo</a:t>
            </a:r>
            <a:endParaRPr lang="es-VE" sz="2000" b="1" dirty="0">
              <a:solidFill>
                <a:schemeClr val="accent1">
                  <a:lumMod val="75000"/>
                </a:schemeClr>
              </a:solidFill>
              <a:effectLst>
                <a:outerShdw blurRad="38100" dist="38100" dir="2700000" algn="tl">
                  <a:srgbClr val="FFFFFF"/>
                </a:outerShdw>
              </a:effectLst>
              <a:latin typeface="Calibri" pitchFamily="34" charset="0"/>
            </a:endParaRPr>
          </a:p>
        </p:txBody>
      </p:sp>
      <p:pic>
        <p:nvPicPr>
          <p:cNvPr id="77826" name="Picture 2"/>
          <p:cNvPicPr>
            <a:picLocks noChangeAspect="1" noChangeArrowheads="1"/>
          </p:cNvPicPr>
          <p:nvPr/>
        </p:nvPicPr>
        <p:blipFill>
          <a:blip r:embed="rId3" cstate="print"/>
          <a:srcRect/>
          <a:stretch>
            <a:fillRect/>
          </a:stretch>
        </p:blipFill>
        <p:spPr bwMode="auto">
          <a:xfrm>
            <a:off x="2267744" y="3619128"/>
            <a:ext cx="5972175" cy="1838325"/>
          </a:xfrm>
          <a:prstGeom prst="rect">
            <a:avLst/>
          </a:prstGeom>
          <a:noFill/>
          <a:ln w="9525">
            <a:noFill/>
            <a:miter lim="800000"/>
            <a:headEnd/>
            <a:tailEnd/>
          </a:ln>
          <a:effectLst/>
        </p:spPr>
      </p:pic>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de </a:t>
            </a:r>
            <a:r>
              <a:rPr lang="es-ES" sz="3600" dirty="0" smtClean="0"/>
              <a:t>binarios– </a:t>
            </a:r>
            <a:r>
              <a:rPr lang="es-ES" sz="3600" dirty="0" smtClean="0"/>
              <a:t>Fin de archivo</a:t>
            </a:r>
            <a:endParaRPr lang="es-ES" dirty="0"/>
          </a:p>
        </p:txBody>
      </p:sp>
      <p:sp>
        <p:nvSpPr>
          <p:cNvPr id="13"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5" name="Text Box 21"/>
          <p:cNvSpPr txBox="1">
            <a:spLocks noChangeArrowheads="1"/>
          </p:cNvSpPr>
          <p:nvPr/>
        </p:nvSpPr>
        <p:spPr bwMode="auto">
          <a:xfrm>
            <a:off x="1447800" y="1844824"/>
            <a:ext cx="7239000" cy="3785652"/>
          </a:xfrm>
          <a:prstGeom prst="rect">
            <a:avLst/>
          </a:prstGeom>
          <a:noFill/>
          <a:ln w="9525">
            <a:noFill/>
            <a:miter lim="800000"/>
            <a:headEnd/>
            <a:tailEnd/>
          </a:ln>
          <a:effectLst/>
        </p:spPr>
        <p:txBody>
          <a:bodyPr>
            <a:spAutoFit/>
          </a:bodyPr>
          <a:lstStyle/>
          <a:p>
            <a:pPr>
              <a:spcBef>
                <a:spcPct val="50000"/>
              </a:spcBef>
              <a:defRPr/>
            </a:pPr>
            <a:r>
              <a:rPr lang="es-VE" sz="2400" b="1" dirty="0" smtClean="0">
                <a:solidFill>
                  <a:schemeClr val="accent1">
                    <a:lumMod val="75000"/>
                  </a:schemeClr>
                </a:solidFill>
                <a:effectLst>
                  <a:outerShdw blurRad="38100" dist="38100" dir="2700000" algn="tl">
                    <a:srgbClr val="FFFFFF"/>
                  </a:outerShdw>
                </a:effectLst>
                <a:latin typeface="Calibri" pitchFamily="34" charset="0"/>
              </a:rPr>
              <a:t>Posicionarse en el archivo para leer</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seekg</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streampos</a:t>
            </a:r>
            <a:r>
              <a:rPr lang="es-VE" sz="2400" dirty="0" smtClean="0">
                <a:effectLst>
                  <a:outerShdw blurRad="38100" dist="38100" dir="2700000" algn="tl">
                    <a:srgbClr val="FFFFFF"/>
                  </a:outerShdw>
                </a:effectLst>
                <a:latin typeface="Calibri" pitchFamily="34" charset="0"/>
              </a:rPr>
              <a:t> pos ); </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seekg</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streampos</a:t>
            </a:r>
            <a:r>
              <a:rPr lang="es-VE" sz="2400" dirty="0" smtClean="0">
                <a:effectLst>
                  <a:outerShdw blurRad="38100" dist="38100" dir="2700000" algn="tl">
                    <a:srgbClr val="FFFFFF"/>
                  </a:outerShdw>
                </a:effectLst>
                <a:latin typeface="Calibri" pitchFamily="34" charset="0"/>
              </a:rPr>
              <a:t> offset, </a:t>
            </a:r>
            <a:r>
              <a:rPr lang="es-VE" sz="2400" dirty="0" err="1" smtClean="0">
                <a:effectLst>
                  <a:outerShdw blurRad="38100" dist="38100" dir="2700000" algn="tl">
                    <a:srgbClr val="FFFFFF"/>
                  </a:outerShdw>
                </a:effectLst>
                <a:latin typeface="Calibri" pitchFamily="34" charset="0"/>
              </a:rPr>
              <a:t>seek_dir</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dir</a:t>
            </a:r>
            <a:r>
              <a:rPr lang="es-VE" sz="2400" dirty="0" smtClean="0">
                <a:effectLst>
                  <a:outerShdw blurRad="38100" dist="38100" dir="2700000" algn="tl">
                    <a:srgbClr val="FFFFFF"/>
                  </a:outerShdw>
                </a:effectLst>
                <a:latin typeface="Calibri" pitchFamily="34" charset="0"/>
              </a:rPr>
              <a:t> );  </a:t>
            </a:r>
          </a:p>
          <a:p>
            <a:pPr>
              <a:spcBef>
                <a:spcPct val="50000"/>
              </a:spcBef>
              <a:defRPr/>
            </a:pPr>
            <a:r>
              <a:rPr lang="es-VE" sz="2400" dirty="0" smtClean="0">
                <a:effectLst>
                  <a:outerShdw blurRad="38100" dist="38100" dir="2700000" algn="tl">
                    <a:srgbClr val="FFFFFF"/>
                  </a:outerShdw>
                </a:effectLst>
                <a:latin typeface="Calibri" pitchFamily="34" charset="0"/>
              </a:rPr>
              <a:t> </a:t>
            </a:r>
          </a:p>
          <a:p>
            <a:pPr>
              <a:spcBef>
                <a:spcPct val="50000"/>
              </a:spcBef>
              <a:defRPr/>
            </a:pPr>
            <a:r>
              <a:rPr lang="es-VE" sz="2400" b="1" dirty="0" smtClean="0">
                <a:solidFill>
                  <a:schemeClr val="accent1">
                    <a:lumMod val="75000"/>
                  </a:schemeClr>
                </a:solidFill>
                <a:effectLst>
                  <a:outerShdw blurRad="38100" dist="38100" dir="2700000" algn="tl">
                    <a:srgbClr val="FFFFFF"/>
                  </a:outerShdw>
                </a:effectLst>
                <a:latin typeface="Calibri" pitchFamily="34" charset="0"/>
              </a:rPr>
              <a:t>Posicionarse en el archivo para escribir</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seekp</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streampos</a:t>
            </a:r>
            <a:r>
              <a:rPr lang="es-VE" sz="2400" dirty="0" smtClean="0">
                <a:effectLst>
                  <a:outerShdw blurRad="38100" dist="38100" dir="2700000" algn="tl">
                    <a:srgbClr val="FFFFFF"/>
                  </a:outerShdw>
                </a:effectLst>
                <a:latin typeface="Calibri" pitchFamily="34" charset="0"/>
              </a:rPr>
              <a:t> pos ); </a:t>
            </a:r>
          </a:p>
          <a:p>
            <a:pPr>
              <a:spcBef>
                <a:spcPct val="50000"/>
              </a:spcBef>
              <a:defRPr/>
            </a:pP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seekp</a:t>
            </a:r>
            <a:r>
              <a:rPr lang="es-VE" sz="2400" dirty="0" smtClean="0">
                <a:effectLst>
                  <a:outerShdw blurRad="38100" dist="38100" dir="2700000" algn="tl">
                    <a:srgbClr val="FFFFFF"/>
                  </a:outerShdw>
                </a:effectLst>
                <a:latin typeface="Calibri" pitchFamily="34" charset="0"/>
              </a:rPr>
              <a:t>(</a:t>
            </a:r>
            <a:r>
              <a:rPr lang="es-VE" sz="2400" dirty="0" err="1" smtClean="0">
                <a:effectLst>
                  <a:outerShdw blurRad="38100" dist="38100" dir="2700000" algn="tl">
                    <a:srgbClr val="FFFFFF"/>
                  </a:outerShdw>
                </a:effectLst>
                <a:latin typeface="Calibri" pitchFamily="34" charset="0"/>
              </a:rPr>
              <a:t>streampos</a:t>
            </a:r>
            <a:r>
              <a:rPr lang="es-VE" sz="2400" dirty="0" smtClean="0">
                <a:effectLst>
                  <a:outerShdw blurRad="38100" dist="38100" dir="2700000" algn="tl">
                    <a:srgbClr val="FFFFFF"/>
                  </a:outerShdw>
                </a:effectLst>
                <a:latin typeface="Calibri" pitchFamily="34" charset="0"/>
              </a:rPr>
              <a:t> offset, </a:t>
            </a:r>
            <a:r>
              <a:rPr lang="es-VE" sz="2400" dirty="0" err="1" smtClean="0">
                <a:effectLst>
                  <a:outerShdw blurRad="38100" dist="38100" dir="2700000" algn="tl">
                    <a:srgbClr val="FFFFFF"/>
                  </a:outerShdw>
                </a:effectLst>
                <a:latin typeface="Calibri" pitchFamily="34" charset="0"/>
              </a:rPr>
              <a:t>seek_dir</a:t>
            </a:r>
            <a:r>
              <a:rPr lang="es-VE" sz="2400" dirty="0" smtClean="0">
                <a:effectLst>
                  <a:outerShdw blurRad="38100" dist="38100" dir="2700000" algn="tl">
                    <a:srgbClr val="FFFFFF"/>
                  </a:outerShdw>
                </a:effectLst>
                <a:latin typeface="Calibri" pitchFamily="34" charset="0"/>
              </a:rPr>
              <a:t> </a:t>
            </a:r>
            <a:r>
              <a:rPr lang="es-VE" sz="2400" dirty="0" err="1" smtClean="0">
                <a:effectLst>
                  <a:outerShdw blurRad="38100" dist="38100" dir="2700000" algn="tl">
                    <a:srgbClr val="FFFFFF"/>
                  </a:outerShdw>
                </a:effectLst>
                <a:latin typeface="Calibri" pitchFamily="34" charset="0"/>
              </a:rPr>
              <a:t>dir</a:t>
            </a:r>
            <a:r>
              <a:rPr lang="es-VE" sz="2400" dirty="0" smtClean="0">
                <a:effectLst>
                  <a:outerShdw blurRad="38100" dist="38100" dir="2700000" algn="tl">
                    <a:srgbClr val="FFFFFF"/>
                  </a:outerShdw>
                </a:effectLst>
                <a:latin typeface="Calibri" pitchFamily="34" charset="0"/>
              </a:rPr>
              <a:t> ); </a:t>
            </a: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2" name="Text Box 18"/>
          <p:cNvSpPr txBox="1">
            <a:spLocks noChangeArrowheads="1"/>
          </p:cNvSpPr>
          <p:nvPr/>
        </p:nvSpPr>
        <p:spPr bwMode="auto">
          <a:xfrm>
            <a:off x="1403648" y="1628800"/>
            <a:ext cx="60198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Parámetros de las funciones </a:t>
            </a:r>
            <a:r>
              <a:rPr lang="es-VE" sz="2000" b="1" dirty="0" err="1" smtClean="0">
                <a:effectLst>
                  <a:outerShdw blurRad="38100" dist="38100" dir="2700000" algn="tl">
                    <a:srgbClr val="FFFFFF"/>
                  </a:outerShdw>
                </a:effectLst>
                <a:latin typeface="Calibri" pitchFamily="34" charset="0"/>
              </a:rPr>
              <a:t>seek</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2420888"/>
            <a:ext cx="7239000" cy="3693319"/>
          </a:xfrm>
          <a:prstGeom prst="rect">
            <a:avLst/>
          </a:prstGeom>
          <a:noFill/>
          <a:ln w="9525">
            <a:noFill/>
            <a:miter lim="800000"/>
            <a:headEnd/>
            <a:tailEnd/>
          </a:ln>
          <a:effectLst/>
        </p:spPr>
        <p:txBody>
          <a:bodyPr>
            <a:spAutoFit/>
          </a:bodyPr>
          <a:lstStyle/>
          <a:p>
            <a:pPr marL="1257300" indent="-1257300">
              <a:buNone/>
              <a:tabLst>
                <a:tab pos="1257300" algn="l"/>
                <a:tab pos="1338263" algn="l"/>
                <a:tab pos="2060575" algn="l"/>
              </a:tabLst>
            </a:pPr>
            <a:r>
              <a:rPr lang="es-ES" sz="2600" b="1" dirty="0" smtClean="0">
                <a:latin typeface="+mj-lt"/>
                <a:sym typeface="Symbol" pitchFamily="18" charset="2"/>
              </a:rPr>
              <a:t>pos</a:t>
            </a:r>
            <a:r>
              <a:rPr lang="es-ES" sz="2600" dirty="0" smtClean="0">
                <a:latin typeface="+mj-lt"/>
                <a:sym typeface="Symbol" pitchFamily="18" charset="2"/>
              </a:rPr>
              <a:t>		</a:t>
            </a:r>
            <a:r>
              <a:rPr lang="es-ES" sz="2600" dirty="0" err="1" smtClean="0">
                <a:latin typeface="+mj-lt"/>
                <a:sym typeface="Symbol" pitchFamily="18" charset="2"/>
              </a:rPr>
              <a:t>posicion</a:t>
            </a:r>
            <a:r>
              <a:rPr lang="es-ES" sz="2600" dirty="0" smtClean="0">
                <a:latin typeface="+mj-lt"/>
                <a:sym typeface="Symbol" pitchFamily="18" charset="2"/>
              </a:rPr>
              <a:t> en bytes a donde nos queremos ubicar en el archivo</a:t>
            </a:r>
          </a:p>
          <a:p>
            <a:pPr marL="1257300" indent="-1257300">
              <a:buNone/>
              <a:tabLst>
                <a:tab pos="1257300" algn="l"/>
                <a:tab pos="1338263" algn="l"/>
                <a:tab pos="2060575" algn="l"/>
              </a:tabLst>
            </a:pPr>
            <a:r>
              <a:rPr lang="es-ES" sz="2600" b="1" dirty="0" smtClean="0">
                <a:latin typeface="+mj-lt"/>
                <a:sym typeface="Symbol" pitchFamily="18" charset="2"/>
              </a:rPr>
              <a:t>offset</a:t>
            </a:r>
            <a:r>
              <a:rPr lang="es-ES" sz="2600" dirty="0" smtClean="0">
                <a:latin typeface="+mj-lt"/>
                <a:sym typeface="Symbol" pitchFamily="18" charset="2"/>
              </a:rPr>
              <a:t>	cantidad en bytes que queremos desplazarnos.</a:t>
            </a:r>
          </a:p>
          <a:p>
            <a:pPr marL="1257300" indent="-1257300">
              <a:buNone/>
              <a:tabLst>
                <a:tab pos="1257300" algn="l"/>
                <a:tab pos="1338263" algn="l"/>
                <a:tab pos="2060575" algn="l"/>
              </a:tabLst>
            </a:pPr>
            <a:r>
              <a:rPr lang="es-ES" sz="2600" b="1" dirty="0" err="1" smtClean="0">
                <a:latin typeface="+mj-lt"/>
                <a:sym typeface="Symbol" pitchFamily="18" charset="2"/>
              </a:rPr>
              <a:t>dir</a:t>
            </a:r>
            <a:r>
              <a:rPr lang="es-ES" sz="2600" dirty="0" smtClean="0">
                <a:latin typeface="+mj-lt"/>
                <a:sym typeface="Symbol" pitchFamily="18" charset="2"/>
              </a:rPr>
              <a:t>	posición relativa desde donde se realiza el desplazamiento solo puede ser:</a:t>
            </a:r>
          </a:p>
          <a:p>
            <a:pPr marL="1438275" lvl="1">
              <a:buNone/>
              <a:tabLst>
                <a:tab pos="1257300" algn="l"/>
                <a:tab pos="1338263" algn="l"/>
                <a:tab pos="2060575" algn="l"/>
              </a:tabLst>
            </a:pPr>
            <a:r>
              <a:rPr lang="es-ES" sz="2600" b="1" dirty="0" err="1" smtClean="0">
                <a:latin typeface="+mj-lt"/>
                <a:sym typeface="Symbol" pitchFamily="18" charset="2"/>
              </a:rPr>
              <a:t>ios</a:t>
            </a:r>
            <a:r>
              <a:rPr lang="es-ES" sz="2600" b="1" dirty="0" smtClean="0">
                <a:latin typeface="+mj-lt"/>
                <a:sym typeface="Symbol" pitchFamily="18" charset="2"/>
              </a:rPr>
              <a:t>::</a:t>
            </a:r>
            <a:r>
              <a:rPr lang="es-ES" sz="2600" b="1" dirty="0" err="1" smtClean="0">
                <a:latin typeface="+mj-lt"/>
                <a:sym typeface="Symbol" pitchFamily="18" charset="2"/>
              </a:rPr>
              <a:t>beg</a:t>
            </a:r>
            <a:r>
              <a:rPr lang="es-ES" sz="2600" b="1" dirty="0" smtClean="0">
                <a:latin typeface="+mj-lt"/>
                <a:sym typeface="Symbol" pitchFamily="18" charset="2"/>
              </a:rPr>
              <a:t> </a:t>
            </a:r>
            <a:r>
              <a:rPr lang="es-ES" sz="2600" dirty="0" smtClean="0">
                <a:latin typeface="+mj-lt"/>
                <a:sym typeface="Symbol" pitchFamily="18" charset="2"/>
              </a:rPr>
              <a:t> desde el inicio del archivo.</a:t>
            </a:r>
          </a:p>
          <a:p>
            <a:pPr marL="1438275" lvl="1">
              <a:buNone/>
              <a:tabLst>
                <a:tab pos="1257300" algn="l"/>
                <a:tab pos="1338263" algn="l"/>
                <a:tab pos="2060575" algn="l"/>
              </a:tabLst>
            </a:pPr>
            <a:r>
              <a:rPr lang="es-ES" sz="2600" b="1" dirty="0" err="1" smtClean="0">
                <a:latin typeface="+mj-lt"/>
                <a:sym typeface="Symbol" pitchFamily="18" charset="2"/>
              </a:rPr>
              <a:t>ios</a:t>
            </a:r>
            <a:r>
              <a:rPr lang="es-ES" sz="2600" b="1" dirty="0" smtClean="0">
                <a:latin typeface="+mj-lt"/>
                <a:sym typeface="Symbol" pitchFamily="18" charset="2"/>
              </a:rPr>
              <a:t>::</a:t>
            </a:r>
            <a:r>
              <a:rPr lang="es-ES" sz="2600" b="1" dirty="0" err="1" smtClean="0">
                <a:latin typeface="+mj-lt"/>
                <a:sym typeface="Symbol" pitchFamily="18" charset="2"/>
              </a:rPr>
              <a:t>cur</a:t>
            </a:r>
            <a:r>
              <a:rPr lang="es-ES" sz="2600" dirty="0" smtClean="0">
                <a:latin typeface="+mj-lt"/>
                <a:sym typeface="Symbol" pitchFamily="18" charset="2"/>
              </a:rPr>
              <a:t>   desde la posición actual.</a:t>
            </a:r>
          </a:p>
          <a:p>
            <a:pPr marL="1438275" lvl="1">
              <a:buNone/>
              <a:tabLst>
                <a:tab pos="1257300" algn="l"/>
                <a:tab pos="1338263" algn="l"/>
                <a:tab pos="2060575" algn="l"/>
              </a:tabLst>
            </a:pPr>
            <a:r>
              <a:rPr lang="es-ES" sz="2600" b="1" dirty="0" err="1" smtClean="0">
                <a:latin typeface="+mj-lt"/>
                <a:sym typeface="Symbol" pitchFamily="18" charset="2"/>
              </a:rPr>
              <a:t>ios</a:t>
            </a:r>
            <a:r>
              <a:rPr lang="es-ES" sz="2600" b="1" dirty="0" smtClean="0">
                <a:latin typeface="+mj-lt"/>
                <a:sym typeface="Symbol" pitchFamily="18" charset="2"/>
              </a:rPr>
              <a:t>::</a:t>
            </a:r>
            <a:r>
              <a:rPr lang="es-ES" sz="2600" b="1" dirty="0" err="1" smtClean="0">
                <a:latin typeface="+mj-lt"/>
                <a:sym typeface="Symbol" pitchFamily="18" charset="2"/>
              </a:rPr>
              <a:t>end</a:t>
            </a:r>
            <a:r>
              <a:rPr lang="es-ES" sz="2600" dirty="0" smtClean="0">
                <a:latin typeface="+mj-lt"/>
                <a:sym typeface="Symbol" pitchFamily="18" charset="2"/>
              </a:rPr>
              <a:t>  desde el final del archivo.</a:t>
            </a:r>
            <a:endParaRPr lang="es-ES" sz="2600" dirty="0">
              <a:latin typeface="+mj-lt"/>
              <a:sym typeface="Symbol" pitchFamily="18" charset="2"/>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8" name="Picture 5"/>
          <p:cNvPicPr>
            <a:picLocks noChangeAspect="1" noChangeArrowheads="1"/>
          </p:cNvPicPr>
          <p:nvPr/>
        </p:nvPicPr>
        <p:blipFill>
          <a:blip r:embed="rId3" cstate="print"/>
          <a:srcRect/>
          <a:stretch>
            <a:fillRect/>
          </a:stretch>
        </p:blipFill>
        <p:spPr bwMode="auto">
          <a:xfrm>
            <a:off x="1295400" y="1447800"/>
            <a:ext cx="6477000" cy="5227638"/>
          </a:xfrm>
          <a:prstGeom prst="rect">
            <a:avLst/>
          </a:prstGeom>
          <a:noFill/>
        </p:spPr>
      </p:pic>
      <p:sp>
        <p:nvSpPr>
          <p:cNvPr id="9" name="AutoShape 3"/>
          <p:cNvSpPr>
            <a:spLocks noChangeArrowheads="1"/>
          </p:cNvSpPr>
          <p:nvPr/>
        </p:nvSpPr>
        <p:spPr bwMode="auto">
          <a:xfrm>
            <a:off x="6019800" y="4953000"/>
            <a:ext cx="2362200" cy="533400"/>
          </a:xfrm>
          <a:prstGeom prst="wedgeRectCallout">
            <a:avLst>
              <a:gd name="adj1" fmla="val -126611"/>
              <a:gd name="adj2" fmla="val -18153"/>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ES" sz="1400" dirty="0">
                <a:solidFill>
                  <a:srgbClr val="000066"/>
                </a:solidFill>
                <a:latin typeface="Arial" charset="0"/>
              </a:rPr>
              <a:t>Desplazarse al final del archivo para escribir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pic>
        <p:nvPicPr>
          <p:cNvPr id="6146" name="Picture 2"/>
          <p:cNvPicPr>
            <a:picLocks noChangeAspect="1" noChangeArrowheads="1"/>
          </p:cNvPicPr>
          <p:nvPr/>
        </p:nvPicPr>
        <p:blipFill>
          <a:blip r:embed="rId3" cstate="print"/>
          <a:srcRect l="14109" t="19313" r="38849" b="8829"/>
          <a:stretch>
            <a:fillRect/>
          </a:stretch>
        </p:blipFill>
        <p:spPr bwMode="auto">
          <a:xfrm>
            <a:off x="1403648" y="1340768"/>
            <a:ext cx="6120680" cy="5256584"/>
          </a:xfrm>
          <a:prstGeom prst="rect">
            <a:avLst/>
          </a:prstGeom>
          <a:noFill/>
          <a:ln w="9525">
            <a:noFill/>
            <a:miter lim="800000"/>
            <a:headEnd/>
            <a:tailEnd/>
          </a:ln>
        </p:spPr>
      </p:pic>
      <p:sp>
        <p:nvSpPr>
          <p:cNvPr id="7" name="AutoShape 3"/>
          <p:cNvSpPr>
            <a:spLocks noChangeArrowheads="1"/>
          </p:cNvSpPr>
          <p:nvPr/>
        </p:nvSpPr>
        <p:spPr bwMode="auto">
          <a:xfrm>
            <a:off x="6400800" y="3962400"/>
            <a:ext cx="1828800" cy="685800"/>
          </a:xfrm>
          <a:prstGeom prst="wedgeRectCallout">
            <a:avLst>
              <a:gd name="adj1" fmla="val -120943"/>
              <a:gd name="adj2" fmla="val 11625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ctr" eaLnBrk="1" hangingPunct="1"/>
            <a:r>
              <a:rPr lang="es-VE" sz="1400" dirty="0">
                <a:solidFill>
                  <a:srgbClr val="000066"/>
                </a:solidFill>
                <a:latin typeface="Arial" charset="0"/>
              </a:rPr>
              <a:t>Desplazarse al la posición donde esta el </a:t>
            </a:r>
            <a:r>
              <a:rPr lang="es-VE" sz="1400" dirty="0" smtClean="0">
                <a:solidFill>
                  <a:srgbClr val="000066"/>
                </a:solidFill>
                <a:latin typeface="Arial" charset="0"/>
              </a:rPr>
              <a:t>2do registro</a:t>
            </a:r>
            <a:endParaRPr lang="es-ES" sz="1400" dirty="0">
              <a:solidFill>
                <a:srgbClr val="000066"/>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3" name="Rectangle 8"/>
          <p:cNvSpPr>
            <a:spLocks noChangeArrowheads="1"/>
          </p:cNvSpPr>
          <p:nvPr/>
        </p:nvSpPr>
        <p:spPr bwMode="auto">
          <a:xfrm>
            <a:off x="1547664" y="2197603"/>
            <a:ext cx="6912768" cy="2246769"/>
          </a:xfrm>
          <a:prstGeom prst="rect">
            <a:avLst/>
          </a:prstGeom>
          <a:noFill/>
          <a:ln w="9525">
            <a:noFill/>
            <a:miter lim="800000"/>
            <a:headEnd/>
            <a:tailEnd/>
          </a:ln>
          <a:effectLst/>
        </p:spPr>
        <p:txBody>
          <a:bodyPr wrap="square" anchor="ctr">
            <a:spAutoFit/>
          </a:bodyPr>
          <a:lstStyle/>
          <a:p>
            <a:pPr marL="174625" indent="-112713">
              <a:buFontTx/>
              <a:buChar char="•"/>
              <a:defRPr/>
            </a:pPr>
            <a:r>
              <a:rPr lang="es-VE" sz="2000" dirty="0">
                <a:effectLst>
                  <a:outerShdw blurRad="38100" dist="38100" dir="2700000" algn="tl">
                    <a:srgbClr val="FFFFFF"/>
                  </a:outerShdw>
                </a:effectLst>
                <a:latin typeface="Calibri" pitchFamily="34" charset="0"/>
              </a:rPr>
              <a:t>Los archivos binarios, son archivos con formato.</a:t>
            </a:r>
          </a:p>
          <a:p>
            <a:pPr marL="174625" indent="-112713">
              <a:buFontTx/>
              <a:buChar char="•"/>
              <a:defRPr/>
            </a:pPr>
            <a:endParaRPr lang="es-VE" sz="2000" dirty="0">
              <a:effectLst>
                <a:outerShdw blurRad="38100" dist="38100" dir="2700000" algn="tl">
                  <a:srgbClr val="FFFFFF"/>
                </a:outerShdw>
              </a:effectLst>
              <a:latin typeface="Calibri" pitchFamily="34" charset="0"/>
            </a:endParaRPr>
          </a:p>
          <a:p>
            <a:pPr marL="174625" indent="-112713">
              <a:buFontTx/>
              <a:buChar char="•"/>
              <a:defRPr/>
            </a:pPr>
            <a:r>
              <a:rPr lang="es-VE" sz="2000" dirty="0">
                <a:effectLst>
                  <a:outerShdw blurRad="38100" dist="38100" dir="2700000" algn="tl">
                    <a:srgbClr val="FFFFFF"/>
                  </a:outerShdw>
                </a:effectLst>
                <a:latin typeface="Calibri" pitchFamily="34" charset="0"/>
              </a:rPr>
              <a:t>Se guarda información en forma binaria y no perceptible a la hora de abrirlo.</a:t>
            </a:r>
          </a:p>
          <a:p>
            <a:pPr marL="174625" indent="-112713">
              <a:buFontTx/>
              <a:buChar char="•"/>
              <a:defRPr/>
            </a:pPr>
            <a:endParaRPr lang="es-VE" sz="2000" dirty="0">
              <a:effectLst>
                <a:outerShdw blurRad="38100" dist="38100" dir="2700000" algn="tl">
                  <a:srgbClr val="FFFFFF"/>
                </a:outerShdw>
              </a:effectLst>
              <a:latin typeface="Calibri" pitchFamily="34" charset="0"/>
            </a:endParaRPr>
          </a:p>
          <a:p>
            <a:pPr marL="174625" indent="-112713">
              <a:buFontTx/>
              <a:buChar char="•"/>
              <a:defRPr/>
            </a:pPr>
            <a:r>
              <a:rPr lang="es-VE" sz="2000" b="1" dirty="0">
                <a:effectLst>
                  <a:outerShdw blurRad="38100" dist="38100" dir="2700000" algn="tl">
                    <a:srgbClr val="FFFFFF"/>
                  </a:outerShdw>
                </a:effectLst>
                <a:latin typeface="Calibri" pitchFamily="34" charset="0"/>
              </a:rPr>
              <a:t>Se acceden de forma SECUENCIAL ó de forma DIRECTA </a:t>
            </a:r>
            <a:r>
              <a:rPr lang="es-VE" sz="2000" b="1" dirty="0" smtClean="0">
                <a:effectLst>
                  <a:outerShdw blurRad="38100" dist="38100" dir="2700000" algn="tl">
                    <a:srgbClr val="FFFFFF"/>
                  </a:outerShdw>
                </a:effectLst>
                <a:latin typeface="Calibri" pitchFamily="34" charset="0"/>
              </a:rPr>
              <a:t>(ACCESO ALEATORIO)</a:t>
            </a:r>
            <a:endParaRPr lang="es-ES" sz="2000" b="1" dirty="0">
              <a:effectLst>
                <a:outerShdw blurRad="38100" dist="38100" dir="2700000" algn="tl">
                  <a:srgbClr val="FFFFFF"/>
                </a:outerShdw>
              </a:effectLst>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2" name="Text Box 18"/>
          <p:cNvSpPr txBox="1">
            <a:spLocks noChangeArrowheads="1"/>
          </p:cNvSpPr>
          <p:nvPr/>
        </p:nvSpPr>
        <p:spPr bwMode="auto">
          <a:xfrm>
            <a:off x="1547664" y="1484784"/>
            <a:ext cx="6019800" cy="523220"/>
          </a:xfrm>
          <a:prstGeom prst="rect">
            <a:avLst/>
          </a:prstGeom>
          <a:noFill/>
          <a:ln w="9525">
            <a:noFill/>
            <a:miter lim="800000"/>
            <a:headEnd/>
            <a:tailEnd/>
          </a:ln>
          <a:effectLst/>
        </p:spPr>
        <p:txBody>
          <a:bodyPr>
            <a:spAutoFit/>
          </a:bodyPr>
          <a:lstStyle/>
          <a:p>
            <a:pPr>
              <a:spcBef>
                <a:spcPct val="50000"/>
              </a:spcBef>
              <a:defRPr/>
            </a:pPr>
            <a:r>
              <a:rPr lang="es-VE" sz="2800" b="1" dirty="0" smtClean="0">
                <a:effectLst>
                  <a:outerShdw blurRad="38100" dist="38100" dir="2700000" algn="tl">
                    <a:srgbClr val="FFFFFF"/>
                  </a:outerShdw>
                </a:effectLst>
                <a:latin typeface="Calibri" pitchFamily="34" charset="0"/>
              </a:rPr>
              <a:t>Tamaño del archivo</a:t>
            </a:r>
            <a:endParaRPr lang="es-ES" sz="28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2420888"/>
            <a:ext cx="7239000" cy="2554545"/>
          </a:xfrm>
          <a:prstGeom prst="rect">
            <a:avLst/>
          </a:prstGeom>
          <a:noFill/>
          <a:ln w="9525">
            <a:noFill/>
            <a:miter lim="800000"/>
            <a:headEnd/>
            <a:tailEnd/>
          </a:ln>
          <a:effectLst/>
        </p:spPr>
        <p:txBody>
          <a:bodyPr wrap="square">
            <a:spAutoFit/>
          </a:bodyPr>
          <a:lstStyle/>
          <a:p>
            <a:pPr>
              <a:defRPr/>
            </a:pPr>
            <a:r>
              <a:rPr lang="es-ES_tradnl" sz="2000" dirty="0" smtClean="0">
                <a:latin typeface="+mj-lt"/>
                <a:sym typeface="Wingdings" pitchFamily="2" charset="2"/>
              </a:rPr>
              <a:t>La </a:t>
            </a:r>
            <a:r>
              <a:rPr lang="es-ES_tradnl" sz="2000" dirty="0" err="1" smtClean="0">
                <a:latin typeface="+mj-lt"/>
                <a:sym typeface="Wingdings" pitchFamily="2" charset="2"/>
              </a:rPr>
              <a:t>funcion</a:t>
            </a:r>
            <a:r>
              <a:rPr lang="es-ES_tradnl" sz="2000" dirty="0" smtClean="0">
                <a:latin typeface="+mj-lt"/>
                <a:sym typeface="Wingdings" pitchFamily="2" charset="2"/>
              </a:rPr>
              <a:t> miembro  </a:t>
            </a:r>
            <a:r>
              <a:rPr lang="es-ES_tradnl" sz="2000" i="1" dirty="0" err="1" smtClean="0">
                <a:effectLst>
                  <a:outerShdw blurRad="38100" dist="38100" dir="2700000" algn="tl">
                    <a:srgbClr val="FFFFFF"/>
                  </a:outerShdw>
                </a:effectLst>
                <a:latin typeface="+mj-lt"/>
                <a:sym typeface="Wingdings" pitchFamily="2" charset="2"/>
              </a:rPr>
              <a:t>tellg</a:t>
            </a:r>
            <a:r>
              <a:rPr lang="es-ES_tradnl" sz="2000" i="1" dirty="0" smtClean="0">
                <a:effectLst>
                  <a:outerShdw blurRad="38100" dist="38100" dir="2700000" algn="tl">
                    <a:srgbClr val="FFFFFF"/>
                  </a:outerShdw>
                </a:effectLst>
                <a:latin typeface="+mj-lt"/>
                <a:sym typeface="Wingdings" pitchFamily="2" charset="2"/>
              </a:rPr>
              <a:t> y </a:t>
            </a:r>
            <a:r>
              <a:rPr lang="es-ES_tradnl" sz="2000" i="1" dirty="0" err="1" smtClean="0">
                <a:effectLst>
                  <a:outerShdw blurRad="38100" dist="38100" dir="2700000" algn="tl">
                    <a:srgbClr val="FFFFFF"/>
                  </a:outerShdw>
                </a:effectLst>
                <a:latin typeface="+mj-lt"/>
                <a:sym typeface="Wingdings" pitchFamily="2" charset="2"/>
              </a:rPr>
              <a:t>tellp</a:t>
            </a:r>
            <a:r>
              <a:rPr lang="es-ES_tradnl" sz="2000" dirty="0" smtClean="0">
                <a:latin typeface="+mj-lt"/>
                <a:sym typeface="Wingdings" pitchFamily="2" charset="2"/>
              </a:rPr>
              <a:t>  retornan la cantidad de bytes que hay desde el principio del archivo hasta donde se encuentra ubicado el puntero del mismo.</a:t>
            </a:r>
          </a:p>
          <a:p>
            <a:pPr>
              <a:defRPr/>
            </a:pPr>
            <a:endParaRPr lang="es-ES_tradnl" sz="2000" dirty="0" smtClean="0">
              <a:latin typeface="+mj-lt"/>
              <a:sym typeface="Wingdings" pitchFamily="2" charset="2"/>
            </a:endParaRPr>
          </a:p>
          <a:p>
            <a:pPr>
              <a:defRPr/>
            </a:pPr>
            <a:r>
              <a:rPr lang="es-ES" sz="2000" i="1" dirty="0" err="1" smtClean="0">
                <a:effectLst>
                  <a:outerShdw blurRad="38100" dist="38100" dir="2700000" algn="tl">
                    <a:srgbClr val="FFFFFF"/>
                  </a:outerShdw>
                </a:effectLst>
                <a:latin typeface="+mj-lt"/>
              </a:rPr>
              <a:t>tellg</a:t>
            </a:r>
            <a:r>
              <a:rPr lang="es-ES" sz="2000" i="1" dirty="0" smtClean="0">
                <a:effectLst>
                  <a:outerShdw blurRad="38100" dist="38100" dir="2700000" algn="tl">
                    <a:srgbClr val="FFFFFF"/>
                  </a:outerShdw>
                </a:effectLst>
                <a:latin typeface="+mj-lt"/>
              </a:rPr>
              <a:t>( )</a:t>
            </a:r>
            <a:r>
              <a:rPr lang="es-ES" sz="2000" dirty="0" smtClean="0">
                <a:latin typeface="+mj-lt"/>
              </a:rPr>
              <a:t> Se usa con objetos </a:t>
            </a:r>
            <a:r>
              <a:rPr lang="es-ES" sz="2000" dirty="0" err="1" smtClean="0">
                <a:latin typeface="+mj-lt"/>
              </a:rPr>
              <a:t>fstream</a:t>
            </a:r>
            <a:r>
              <a:rPr lang="es-ES" sz="2000" dirty="0" smtClean="0">
                <a:latin typeface="+mj-lt"/>
              </a:rPr>
              <a:t> ó </a:t>
            </a:r>
            <a:r>
              <a:rPr lang="es-ES" sz="2000" dirty="0" err="1" smtClean="0">
                <a:latin typeface="+mj-lt"/>
              </a:rPr>
              <a:t>ifstream</a:t>
            </a:r>
            <a:r>
              <a:rPr lang="es-ES" sz="2000" dirty="0" smtClean="0">
                <a:latin typeface="+mj-lt"/>
              </a:rPr>
              <a:t>.</a:t>
            </a:r>
          </a:p>
          <a:p>
            <a:pPr>
              <a:defRPr/>
            </a:pPr>
            <a:endParaRPr lang="es-ES" sz="2000" i="1" dirty="0" smtClean="0">
              <a:effectLst>
                <a:outerShdw blurRad="38100" dist="38100" dir="2700000" algn="tl">
                  <a:srgbClr val="FFFFFF"/>
                </a:outerShdw>
              </a:effectLst>
              <a:latin typeface="+mj-lt"/>
            </a:endParaRPr>
          </a:p>
          <a:p>
            <a:pPr>
              <a:defRPr/>
            </a:pPr>
            <a:r>
              <a:rPr lang="es-ES" sz="2000" i="1" dirty="0" err="1" smtClean="0">
                <a:effectLst>
                  <a:outerShdw blurRad="38100" dist="38100" dir="2700000" algn="tl">
                    <a:srgbClr val="FFFFFF"/>
                  </a:outerShdw>
                </a:effectLst>
                <a:latin typeface="+mj-lt"/>
              </a:rPr>
              <a:t>tellp</a:t>
            </a:r>
            <a:r>
              <a:rPr lang="es-ES" sz="2000" i="1" dirty="0" smtClean="0">
                <a:effectLst>
                  <a:outerShdw blurRad="38100" dist="38100" dir="2700000" algn="tl">
                    <a:srgbClr val="FFFFFF"/>
                  </a:outerShdw>
                </a:effectLst>
                <a:latin typeface="+mj-lt"/>
              </a:rPr>
              <a:t>( )</a:t>
            </a:r>
            <a:r>
              <a:rPr lang="es-ES" sz="2000" dirty="0" smtClean="0">
                <a:latin typeface="+mj-lt"/>
              </a:rPr>
              <a:t> Se usa con objetos </a:t>
            </a:r>
            <a:r>
              <a:rPr lang="es-ES" sz="2000" dirty="0" err="1" smtClean="0">
                <a:latin typeface="+mj-lt"/>
              </a:rPr>
              <a:t>fstream</a:t>
            </a:r>
            <a:r>
              <a:rPr lang="es-ES" sz="2000" dirty="0" smtClean="0">
                <a:latin typeface="+mj-lt"/>
              </a:rPr>
              <a:t> ó </a:t>
            </a:r>
            <a:r>
              <a:rPr lang="es-ES" sz="2000" dirty="0" err="1" smtClean="0">
                <a:latin typeface="+mj-lt"/>
              </a:rPr>
              <a:t>ofstream</a:t>
            </a:r>
            <a:r>
              <a:rPr lang="es-ES" sz="2000" dirty="0" smtClean="0">
                <a:latin typeface="+mj-lt"/>
              </a:rPr>
              <a:t>.</a:t>
            </a:r>
          </a:p>
          <a:p>
            <a:pPr>
              <a:defRPr/>
            </a:pPr>
            <a:r>
              <a:rPr lang="es-ES" sz="2000" dirty="0" smtClean="0">
                <a:latin typeface="+mj-lt"/>
              </a:rPr>
              <a:t>        </a:t>
            </a:r>
            <a:endParaRPr lang="es-ES" sz="2000" dirty="0">
              <a:latin typeface="+mj-lt"/>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2" name="Text Box 18"/>
          <p:cNvSpPr txBox="1">
            <a:spLocks noChangeArrowheads="1"/>
          </p:cNvSpPr>
          <p:nvPr/>
        </p:nvSpPr>
        <p:spPr bwMode="auto">
          <a:xfrm>
            <a:off x="1475656" y="1484784"/>
            <a:ext cx="6019800" cy="523220"/>
          </a:xfrm>
          <a:prstGeom prst="rect">
            <a:avLst/>
          </a:prstGeom>
          <a:noFill/>
          <a:ln w="9525">
            <a:noFill/>
            <a:miter lim="800000"/>
            <a:headEnd/>
            <a:tailEnd/>
          </a:ln>
          <a:effectLst/>
        </p:spPr>
        <p:txBody>
          <a:bodyPr>
            <a:spAutoFit/>
          </a:bodyPr>
          <a:lstStyle/>
          <a:p>
            <a:pPr>
              <a:spcBef>
                <a:spcPct val="50000"/>
              </a:spcBef>
              <a:defRPr/>
            </a:pPr>
            <a:r>
              <a:rPr lang="es-VE" sz="2800" dirty="0" smtClean="0">
                <a:effectLst>
                  <a:outerShdw blurRad="38100" dist="38100" dir="2700000" algn="tl">
                    <a:srgbClr val="FFFFFF"/>
                  </a:outerShdw>
                </a:effectLst>
                <a:latin typeface="Calibri" pitchFamily="34" charset="0"/>
              </a:rPr>
              <a:t>Tamaño del archivo</a:t>
            </a:r>
            <a:endParaRPr lang="es-ES" sz="2800"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75656" y="2204864"/>
            <a:ext cx="7239000" cy="4401205"/>
          </a:xfrm>
          <a:prstGeom prst="rect">
            <a:avLst/>
          </a:prstGeom>
          <a:noFill/>
          <a:ln w="9525">
            <a:noFill/>
            <a:miter lim="800000"/>
            <a:headEnd/>
            <a:tailEnd/>
          </a:ln>
          <a:effectLst/>
        </p:spPr>
        <p:txBody>
          <a:bodyPr wrap="square">
            <a:spAutoFit/>
          </a:bodyPr>
          <a:lstStyle/>
          <a:p>
            <a:r>
              <a:rPr lang="es-ES" dirty="0" smtClean="0"/>
              <a:t>Para calcular el tamaño de un archivo, ya sea en bytes o en registros se suele usar el siguiente procedimiento: </a:t>
            </a:r>
          </a:p>
          <a:p>
            <a:r>
              <a:rPr lang="es-ES" dirty="0" err="1" smtClean="0"/>
              <a:t>long</a:t>
            </a:r>
            <a:r>
              <a:rPr lang="es-ES" dirty="0" smtClean="0"/>
              <a:t> </a:t>
            </a:r>
            <a:r>
              <a:rPr lang="es-ES" dirty="0" err="1" smtClean="0"/>
              <a:t>nRegistros</a:t>
            </a:r>
            <a:r>
              <a:rPr lang="es-ES" dirty="0" smtClean="0"/>
              <a:t>; </a:t>
            </a:r>
          </a:p>
          <a:p>
            <a:r>
              <a:rPr lang="es-ES" dirty="0" err="1" smtClean="0"/>
              <a:t>long</a:t>
            </a:r>
            <a:r>
              <a:rPr lang="es-ES" dirty="0" smtClean="0"/>
              <a:t> </a:t>
            </a:r>
            <a:r>
              <a:rPr lang="es-ES" dirty="0" err="1" smtClean="0"/>
              <a:t>nBytes</a:t>
            </a:r>
            <a:r>
              <a:rPr lang="es-ES" dirty="0" smtClean="0"/>
              <a:t>;</a:t>
            </a:r>
          </a:p>
          <a:p>
            <a:endParaRPr lang="es-ES" sz="700" dirty="0" smtClean="0"/>
          </a:p>
          <a:p>
            <a:r>
              <a:rPr lang="es-ES" dirty="0" err="1" smtClean="0">
                <a:solidFill>
                  <a:srgbClr val="800000"/>
                </a:solidFill>
              </a:rPr>
              <a:t>ifstream</a:t>
            </a:r>
            <a:r>
              <a:rPr lang="es-ES" dirty="0" smtClean="0">
                <a:solidFill>
                  <a:srgbClr val="800000"/>
                </a:solidFill>
              </a:rPr>
              <a:t> archivo(“datos.txt”);</a:t>
            </a:r>
          </a:p>
          <a:p>
            <a:r>
              <a:rPr lang="es-ES" sz="700" dirty="0" smtClean="0">
                <a:solidFill>
                  <a:srgbClr val="800000"/>
                </a:solidFill>
              </a:rPr>
              <a:t> </a:t>
            </a:r>
          </a:p>
          <a:p>
            <a:r>
              <a:rPr lang="es-ES" dirty="0" smtClean="0">
                <a:solidFill>
                  <a:schemeClr val="tx2">
                    <a:lumMod val="75000"/>
                  </a:schemeClr>
                </a:solidFill>
              </a:rPr>
              <a:t>// Colocar el cursor al final del fichero </a:t>
            </a:r>
          </a:p>
          <a:p>
            <a:r>
              <a:rPr lang="es-ES" dirty="0" err="1" smtClean="0">
                <a:solidFill>
                  <a:srgbClr val="800000"/>
                </a:solidFill>
              </a:rPr>
              <a:t>archivo.seekg</a:t>
            </a:r>
            <a:r>
              <a:rPr lang="es-ES" dirty="0" smtClean="0">
                <a:solidFill>
                  <a:srgbClr val="800000"/>
                </a:solidFill>
              </a:rPr>
              <a:t>(0, </a:t>
            </a:r>
            <a:r>
              <a:rPr lang="es-ES" dirty="0" err="1" smtClean="0">
                <a:solidFill>
                  <a:srgbClr val="800000"/>
                </a:solidFill>
              </a:rPr>
              <a:t>ios</a:t>
            </a:r>
            <a:r>
              <a:rPr lang="es-ES" dirty="0" smtClean="0">
                <a:solidFill>
                  <a:srgbClr val="800000"/>
                </a:solidFill>
              </a:rPr>
              <a:t>::</a:t>
            </a:r>
            <a:r>
              <a:rPr lang="es-ES" dirty="0" err="1" smtClean="0">
                <a:solidFill>
                  <a:srgbClr val="800000"/>
                </a:solidFill>
              </a:rPr>
              <a:t>end</a:t>
            </a:r>
            <a:r>
              <a:rPr lang="es-ES" dirty="0" smtClean="0">
                <a:solidFill>
                  <a:srgbClr val="800000"/>
                </a:solidFill>
              </a:rPr>
              <a:t>);</a:t>
            </a:r>
          </a:p>
          <a:p>
            <a:endParaRPr lang="es-ES" sz="700" dirty="0" smtClean="0">
              <a:solidFill>
                <a:srgbClr val="800000"/>
              </a:solidFill>
            </a:endParaRPr>
          </a:p>
          <a:p>
            <a:r>
              <a:rPr lang="es-ES" dirty="0" smtClean="0">
                <a:solidFill>
                  <a:schemeClr val="tx2">
                    <a:lumMod val="75000"/>
                  </a:schemeClr>
                </a:solidFill>
              </a:rPr>
              <a:t>// Tamaño en bytes </a:t>
            </a:r>
            <a:r>
              <a:rPr lang="es-ES" dirty="0" err="1" smtClean="0">
                <a:solidFill>
                  <a:schemeClr val="tx2">
                    <a:lumMod val="75000"/>
                  </a:schemeClr>
                </a:solidFill>
              </a:rPr>
              <a:t>nRegistros</a:t>
            </a:r>
            <a:r>
              <a:rPr lang="es-ES" dirty="0" smtClean="0">
                <a:solidFill>
                  <a:schemeClr val="tx2">
                    <a:lumMod val="75000"/>
                  </a:schemeClr>
                </a:solidFill>
              </a:rPr>
              <a:t> </a:t>
            </a:r>
          </a:p>
          <a:p>
            <a:r>
              <a:rPr lang="es-ES" dirty="0" err="1" smtClean="0"/>
              <a:t>nBytes</a:t>
            </a:r>
            <a:r>
              <a:rPr lang="es-ES" dirty="0" smtClean="0"/>
              <a:t> = </a:t>
            </a:r>
            <a:r>
              <a:rPr lang="es-ES" dirty="0" err="1" smtClean="0">
                <a:solidFill>
                  <a:srgbClr val="800000"/>
                </a:solidFill>
              </a:rPr>
              <a:t>archivo.tellg</a:t>
            </a:r>
            <a:r>
              <a:rPr lang="es-ES" dirty="0" smtClean="0">
                <a:solidFill>
                  <a:srgbClr val="800000"/>
                </a:solidFill>
              </a:rPr>
              <a:t>();</a:t>
            </a:r>
          </a:p>
          <a:p>
            <a:r>
              <a:rPr lang="es-ES" sz="700" dirty="0" smtClean="0">
                <a:solidFill>
                  <a:schemeClr val="tx2">
                    <a:lumMod val="75000"/>
                  </a:schemeClr>
                </a:solidFill>
              </a:rPr>
              <a:t> </a:t>
            </a:r>
          </a:p>
          <a:p>
            <a:r>
              <a:rPr lang="es-ES" dirty="0" smtClean="0">
                <a:solidFill>
                  <a:schemeClr val="tx2">
                    <a:lumMod val="75000"/>
                  </a:schemeClr>
                </a:solidFill>
              </a:rPr>
              <a:t>// Tamaño en registros </a:t>
            </a:r>
          </a:p>
          <a:p>
            <a:r>
              <a:rPr lang="es-ES" dirty="0" err="1" smtClean="0"/>
              <a:t>nRegistros</a:t>
            </a:r>
            <a:r>
              <a:rPr lang="es-ES" dirty="0" smtClean="0"/>
              <a:t>= </a:t>
            </a:r>
            <a:r>
              <a:rPr lang="es-ES" dirty="0" err="1" smtClean="0">
                <a:solidFill>
                  <a:srgbClr val="800000"/>
                </a:solidFill>
              </a:rPr>
              <a:t>archivo.tellg</a:t>
            </a:r>
            <a:r>
              <a:rPr lang="es-ES" dirty="0" smtClean="0">
                <a:solidFill>
                  <a:srgbClr val="800000"/>
                </a:solidFill>
              </a:rPr>
              <a:t>()</a:t>
            </a:r>
            <a:r>
              <a:rPr lang="es-ES" dirty="0" smtClean="0"/>
              <a:t> / </a:t>
            </a:r>
            <a:r>
              <a:rPr lang="es-ES" dirty="0" err="1" smtClean="0"/>
              <a:t>sizeof</a:t>
            </a:r>
            <a:r>
              <a:rPr lang="es-ES" dirty="0" smtClean="0"/>
              <a:t>(</a:t>
            </a:r>
            <a:r>
              <a:rPr lang="es-ES" dirty="0" err="1" smtClean="0"/>
              <a:t>ClaseRegistro</a:t>
            </a:r>
            <a:r>
              <a:rPr lang="es-ES" dirty="0" smtClean="0"/>
              <a:t>); </a:t>
            </a:r>
          </a:p>
          <a:p>
            <a:r>
              <a:rPr lang="es-ES" dirty="0" smtClean="0"/>
              <a:t>ARCHIVO.CLEAR() // DESACTIVA EL INDICADOR EOF</a:t>
            </a:r>
          </a:p>
          <a:p>
            <a:endParaRPr lang="es-ES" dirty="0" smtClean="0"/>
          </a:p>
          <a:p>
            <a:pPr>
              <a:defRPr/>
            </a:pPr>
            <a:r>
              <a:rPr lang="es-ES" dirty="0" smtClean="0">
                <a:latin typeface="+mj-lt"/>
              </a:rPr>
              <a:t>        </a:t>
            </a:r>
            <a:endParaRPr lang="es-ES" dirty="0">
              <a:latin typeface="+mj-lt"/>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 Otras funciones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498080" cy="1143000"/>
          </a:xfrm>
        </p:spPr>
        <p:txBody>
          <a:bodyPr>
            <a:normAutofit/>
          </a:bodyPr>
          <a:lstStyle/>
          <a:p>
            <a:r>
              <a:rPr lang="es-ES" dirty="0" smtClean="0"/>
              <a:t>Ejercicio</a:t>
            </a:r>
            <a:endParaRPr lang="es-E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22" name="Text Box 18"/>
          <p:cNvSpPr txBox="1">
            <a:spLocks noChangeArrowheads="1"/>
          </p:cNvSpPr>
          <p:nvPr/>
        </p:nvSpPr>
        <p:spPr bwMode="auto">
          <a:xfrm>
            <a:off x="1547664" y="1484784"/>
            <a:ext cx="6019800" cy="461665"/>
          </a:xfrm>
          <a:prstGeom prst="rect">
            <a:avLst/>
          </a:prstGeom>
          <a:noFill/>
          <a:ln w="9525">
            <a:noFill/>
            <a:miter lim="800000"/>
            <a:headEnd/>
            <a:tailEnd/>
          </a:ln>
          <a:effectLst/>
        </p:spPr>
        <p:txBody>
          <a:bodyPr>
            <a:spAutoFit/>
          </a:bodyPr>
          <a:lstStyle/>
          <a:p>
            <a:pPr>
              <a:spcBef>
                <a:spcPct val="50000"/>
              </a:spcBef>
              <a:defRPr/>
            </a:pPr>
            <a:r>
              <a:rPr lang="es-VE" sz="2400" b="1" dirty="0" smtClean="0">
                <a:effectLst>
                  <a:outerShdw blurRad="38100" dist="38100" dir="2700000" algn="tl">
                    <a:srgbClr val="FFFFFF"/>
                  </a:outerShdw>
                </a:effectLst>
                <a:latin typeface="Calibri" pitchFamily="34" charset="0"/>
              </a:rPr>
              <a:t>Ejercicio</a:t>
            </a:r>
            <a:endParaRPr lang="es-ES" sz="2000" b="1" dirty="0">
              <a:effectLst>
                <a:outerShdw blurRad="38100" dist="38100" dir="2700000" algn="tl">
                  <a:srgbClr val="FFFFFF"/>
                </a:outerShdw>
              </a:effectLst>
              <a:latin typeface="Calibri" pitchFamily="34" charset="0"/>
            </a:endParaRPr>
          </a:p>
        </p:txBody>
      </p:sp>
      <p:sp>
        <p:nvSpPr>
          <p:cNvPr id="610325" name="Text Box 21"/>
          <p:cNvSpPr txBox="1">
            <a:spLocks noChangeArrowheads="1"/>
          </p:cNvSpPr>
          <p:nvPr/>
        </p:nvSpPr>
        <p:spPr bwMode="auto">
          <a:xfrm>
            <a:off x="1403648" y="1988840"/>
            <a:ext cx="7239000" cy="3847207"/>
          </a:xfrm>
          <a:prstGeom prst="rect">
            <a:avLst/>
          </a:prstGeom>
          <a:noFill/>
          <a:ln w="9525">
            <a:noFill/>
            <a:miter lim="800000"/>
            <a:headEnd/>
            <a:tailEnd/>
          </a:ln>
          <a:effectLst/>
        </p:spPr>
        <p:txBody>
          <a:bodyPr>
            <a:spAutoFit/>
          </a:bodyPr>
          <a:lstStyle/>
          <a:p>
            <a:pPr>
              <a:buNone/>
              <a:tabLst>
                <a:tab pos="1433513" algn="l"/>
                <a:tab pos="2060575" algn="l"/>
              </a:tabLst>
            </a:pPr>
            <a:r>
              <a:rPr lang="es-ES" sz="2000" dirty="0" smtClean="0">
                <a:latin typeface="+mj-lt"/>
                <a:sym typeface="Symbol" pitchFamily="18" charset="2"/>
              </a:rPr>
              <a:t>Diseñe un programa que permita intercambiar información entre la clase INVENTARIO y el archivo STOCK.dat. La clase inventario se compone de :</a:t>
            </a:r>
          </a:p>
          <a:p>
            <a:pPr indent="355600">
              <a:buFont typeface="Arial" pitchFamily="34" charset="0"/>
              <a:buChar char="•"/>
              <a:tabLst>
                <a:tab pos="1433513" algn="l"/>
                <a:tab pos="2060575" algn="l"/>
              </a:tabLst>
            </a:pPr>
            <a:r>
              <a:rPr lang="es-ES" sz="2000" dirty="0" smtClean="0">
                <a:latin typeface="+mj-lt"/>
                <a:sym typeface="Symbol" pitchFamily="18" charset="2"/>
              </a:rPr>
              <a:t>Atributos: nombre, código y precio</a:t>
            </a:r>
          </a:p>
          <a:p>
            <a:pPr indent="355600">
              <a:buFont typeface="Arial" pitchFamily="34" charset="0"/>
              <a:buChar char="•"/>
              <a:tabLst>
                <a:tab pos="1433513" algn="l"/>
                <a:tab pos="2060575" algn="l"/>
              </a:tabLst>
            </a:pPr>
            <a:r>
              <a:rPr lang="es-ES" sz="2000" dirty="0" smtClean="0">
                <a:latin typeface="+mj-lt"/>
                <a:sym typeface="Symbol" pitchFamily="18" charset="2"/>
              </a:rPr>
              <a:t>Métodos: </a:t>
            </a:r>
            <a:r>
              <a:rPr lang="es-ES" sz="2000" dirty="0" smtClean="0">
                <a:latin typeface="+mj-lt"/>
                <a:sym typeface="Symbol" pitchFamily="18" charset="2"/>
              </a:rPr>
              <a:t> </a:t>
            </a:r>
            <a:r>
              <a:rPr lang="es-ES" sz="2000" dirty="0" err="1" smtClean="0">
                <a:latin typeface="+mj-lt"/>
                <a:sym typeface="Symbol" pitchFamily="18" charset="2"/>
              </a:rPr>
              <a:t>getdata</a:t>
            </a:r>
            <a:r>
              <a:rPr lang="es-ES" sz="2000" dirty="0" smtClean="0">
                <a:latin typeface="+mj-lt"/>
                <a:sym typeface="Symbol" pitchFamily="18" charset="2"/>
              </a:rPr>
              <a:t> </a:t>
            </a:r>
            <a:r>
              <a:rPr lang="es-ES" sz="2000" dirty="0" smtClean="0">
                <a:latin typeface="+mj-lt"/>
                <a:sym typeface="Symbol" pitchFamily="18" charset="2"/>
              </a:rPr>
              <a:t>() para cargar los datos </a:t>
            </a:r>
            <a:r>
              <a:rPr lang="es-ES" sz="2000" dirty="0" smtClean="0">
                <a:latin typeface="+mj-lt"/>
                <a:sym typeface="Symbol" pitchFamily="18" charset="2"/>
              </a:rPr>
              <a:t>de la consola </a:t>
            </a:r>
            <a:r>
              <a:rPr lang="es-ES" sz="2000" dirty="0" smtClean="0">
                <a:latin typeface="+mj-lt"/>
                <a:sym typeface="Symbol" pitchFamily="18" charset="2"/>
              </a:rPr>
              <a:t>y </a:t>
            </a:r>
            <a:r>
              <a:rPr lang="es-ES" sz="2000" dirty="0" err="1" smtClean="0">
                <a:latin typeface="+mj-lt"/>
                <a:sym typeface="Symbol" pitchFamily="18" charset="2"/>
              </a:rPr>
              <a:t>putdata</a:t>
            </a:r>
            <a:r>
              <a:rPr lang="es-ES" sz="2000" dirty="0" smtClean="0">
                <a:latin typeface="+mj-lt"/>
                <a:sym typeface="Symbol" pitchFamily="18" charset="2"/>
              </a:rPr>
              <a:t>() para imprimir los </a:t>
            </a:r>
            <a:r>
              <a:rPr lang="es-ES" sz="2000" dirty="0" smtClean="0">
                <a:latin typeface="+mj-lt"/>
                <a:sym typeface="Symbol" pitchFamily="18" charset="2"/>
              </a:rPr>
              <a:t>datos en la consola</a:t>
            </a:r>
            <a:endParaRPr lang="es-ES" sz="2000" dirty="0" smtClean="0">
              <a:latin typeface="+mj-lt"/>
              <a:sym typeface="Symbol" pitchFamily="18" charset="2"/>
            </a:endParaRPr>
          </a:p>
          <a:p>
            <a:pPr>
              <a:tabLst>
                <a:tab pos="1433513" algn="l"/>
                <a:tab pos="2060575" algn="l"/>
              </a:tabLst>
            </a:pPr>
            <a:r>
              <a:rPr lang="es-ES" sz="2000" dirty="0" smtClean="0">
                <a:latin typeface="+mj-lt"/>
                <a:sym typeface="Symbol" pitchFamily="18" charset="2"/>
              </a:rPr>
              <a:t>El programa se debe ejecutar </a:t>
            </a:r>
            <a:r>
              <a:rPr lang="es-ES" sz="2000" dirty="0" smtClean="0">
                <a:latin typeface="+mj-lt"/>
                <a:sym typeface="Symbol" pitchFamily="18" charset="2"/>
              </a:rPr>
              <a:t>hasta que el usuario indique que desea salir </a:t>
            </a:r>
            <a:r>
              <a:rPr lang="es-ES" sz="2000" dirty="0" smtClean="0">
                <a:latin typeface="+mj-lt"/>
                <a:sym typeface="Symbol" pitchFamily="18" charset="2"/>
              </a:rPr>
              <a:t>y debe permitir realizar las siguientes operaciones:</a:t>
            </a:r>
          </a:p>
          <a:p>
            <a:pPr marL="457200" indent="-457200">
              <a:buFont typeface="+mj-lt"/>
              <a:buAutoNum type="arabicPeriod"/>
              <a:tabLst>
                <a:tab pos="1433513" algn="l"/>
                <a:tab pos="2060575" algn="l"/>
              </a:tabLst>
            </a:pPr>
            <a:r>
              <a:rPr lang="es-ES" sz="2000" dirty="0" smtClean="0">
                <a:latin typeface="+mj-lt"/>
                <a:sym typeface="Symbol" pitchFamily="18" charset="2"/>
              </a:rPr>
              <a:t>Añadir artículo nuevo</a:t>
            </a:r>
          </a:p>
          <a:p>
            <a:pPr marL="457200" indent="-457200">
              <a:buFont typeface="+mj-lt"/>
              <a:buAutoNum type="arabicPeriod"/>
              <a:tabLst>
                <a:tab pos="1433513" algn="l"/>
                <a:tab pos="2060575" algn="l"/>
              </a:tabLst>
            </a:pPr>
            <a:r>
              <a:rPr lang="es-ES" sz="2000" dirty="0" smtClean="0">
                <a:latin typeface="+mj-lt"/>
                <a:sym typeface="Symbol" pitchFamily="18" charset="2"/>
              </a:rPr>
              <a:t>Modificar detalles de artículo</a:t>
            </a:r>
          </a:p>
          <a:p>
            <a:pPr marL="457200" indent="-457200">
              <a:buFont typeface="+mj-lt"/>
              <a:buAutoNum type="arabicPeriod"/>
              <a:tabLst>
                <a:tab pos="1433513" algn="l"/>
                <a:tab pos="2060575" algn="l"/>
              </a:tabLst>
            </a:pPr>
            <a:r>
              <a:rPr lang="es-ES" sz="2000" dirty="0" smtClean="0">
                <a:latin typeface="+mj-lt"/>
                <a:sym typeface="Symbol" pitchFamily="18" charset="2"/>
              </a:rPr>
              <a:t>Mostrar contenido del archivo</a:t>
            </a:r>
          </a:p>
          <a:p>
            <a:pPr>
              <a:tabLst>
                <a:tab pos="1433513" algn="l"/>
                <a:tab pos="2060575" algn="l"/>
              </a:tabLst>
            </a:pPr>
            <a:endParaRPr lang="es-ES" sz="2400" dirty="0">
              <a:latin typeface="+mj-lt"/>
              <a:sym typeface="Symbol" pitchFamily="18" charset="2"/>
            </a:endParaRPr>
          </a:p>
        </p:txBody>
      </p:sp>
      <p:sp>
        <p:nvSpPr>
          <p:cNvPr id="12"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4"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08920"/>
            <a:ext cx="7498080" cy="1143000"/>
          </a:xfrm>
        </p:spPr>
        <p:txBody>
          <a:bodyPr>
            <a:normAutofit/>
          </a:bodyPr>
          <a:lstStyle/>
          <a:p>
            <a:r>
              <a:rPr lang="es-ES" dirty="0" smtClean="0"/>
              <a:t>Continuamos la siguiente clase...</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4" name="Text Box 7"/>
          <p:cNvSpPr txBox="1">
            <a:spLocks noChangeArrowheads="1"/>
          </p:cNvSpPr>
          <p:nvPr/>
        </p:nvSpPr>
        <p:spPr bwMode="auto">
          <a:xfrm>
            <a:off x="1403648" y="1556792"/>
            <a:ext cx="4648200" cy="400050"/>
          </a:xfrm>
          <a:prstGeom prst="rect">
            <a:avLst/>
          </a:prstGeom>
          <a:noFill/>
          <a:ln w="9525">
            <a:noFill/>
            <a:miter lim="800000"/>
            <a:headEnd/>
            <a:tailEnd/>
          </a:ln>
          <a:effectLst/>
        </p:spPr>
        <p:txBody>
          <a:bodyPr>
            <a:spAutoFit/>
          </a:bodyPr>
          <a:lstStyle/>
          <a:p>
            <a:pPr>
              <a:spcBef>
                <a:spcPct val="50000"/>
              </a:spcBef>
              <a:defRPr/>
            </a:pPr>
            <a:r>
              <a:rPr lang="es-VE" sz="2000" b="1" dirty="0">
                <a:effectLst>
                  <a:outerShdw blurRad="38100" dist="38100" dir="2700000" algn="tl">
                    <a:srgbClr val="FFFFFF"/>
                  </a:outerShdw>
                </a:effectLst>
                <a:latin typeface="Calibri" pitchFamily="34" charset="0"/>
              </a:rPr>
              <a:t>Acceso Aleatorio o Directo</a:t>
            </a:r>
            <a:endParaRPr lang="es-ES" sz="2000" b="1" dirty="0">
              <a:effectLst>
                <a:outerShdw blurRad="38100" dist="38100" dir="2700000" algn="tl">
                  <a:srgbClr val="FFFFFF"/>
                </a:outerShdw>
              </a:effectLst>
              <a:latin typeface="Calibri" pitchFamily="34" charset="0"/>
            </a:endParaRPr>
          </a:p>
        </p:txBody>
      </p:sp>
      <p:sp>
        <p:nvSpPr>
          <p:cNvPr id="15" name="Rectangle 9"/>
          <p:cNvSpPr>
            <a:spLocks noChangeArrowheads="1"/>
          </p:cNvSpPr>
          <p:nvPr/>
        </p:nvSpPr>
        <p:spPr bwMode="auto">
          <a:xfrm>
            <a:off x="1259632" y="2091620"/>
            <a:ext cx="7056784" cy="3785652"/>
          </a:xfrm>
          <a:prstGeom prst="rect">
            <a:avLst/>
          </a:prstGeom>
          <a:noFill/>
          <a:ln w="9525">
            <a:noFill/>
            <a:miter lim="800000"/>
            <a:headEnd/>
            <a:tailEnd/>
          </a:ln>
          <a:effectLst/>
        </p:spPr>
        <p:txBody>
          <a:bodyPr wrap="square" anchor="ctr">
            <a:spAutoFit/>
          </a:bodyPr>
          <a:lstStyle/>
          <a:p>
            <a:pPr marL="174625" indent="-112713">
              <a:buFontTx/>
              <a:buChar char="•"/>
              <a:defRPr/>
            </a:pPr>
            <a:r>
              <a:rPr lang="es-VE" sz="2400" dirty="0">
                <a:effectLst>
                  <a:outerShdw blurRad="38100" dist="38100" dir="2700000" algn="tl">
                    <a:srgbClr val="FFFFFF"/>
                  </a:outerShdw>
                </a:effectLst>
                <a:latin typeface="Calibri" pitchFamily="34" charset="0"/>
              </a:rPr>
              <a:t>El acceso, la lectura y la escritura en este tipo de archivos puede ser realizada en cualquier lugar del </a:t>
            </a:r>
            <a:r>
              <a:rPr lang="es-VE" sz="2400" dirty="0" smtClean="0">
                <a:effectLst>
                  <a:outerShdw blurRad="38100" dist="38100" dir="2700000" algn="tl">
                    <a:srgbClr val="FFFFFF"/>
                  </a:outerShdw>
                </a:effectLst>
                <a:latin typeface="Calibri" pitchFamily="34" charset="0"/>
              </a:rPr>
              <a:t>mismo</a:t>
            </a:r>
          </a:p>
          <a:p>
            <a:pPr marL="174625" indent="-112713">
              <a:defRPr/>
            </a:pPr>
            <a:endParaRPr lang="es-VE" sz="2400" dirty="0">
              <a:effectLst>
                <a:outerShdw blurRad="38100" dist="38100" dir="2700000" algn="tl">
                  <a:srgbClr val="FFFFFF"/>
                </a:outerShdw>
              </a:effectLst>
              <a:latin typeface="Calibri" pitchFamily="34" charset="0"/>
            </a:endParaRPr>
          </a:p>
          <a:p>
            <a:pPr marL="174625" indent="-112713">
              <a:buFontTx/>
              <a:buChar char="•"/>
              <a:defRPr/>
            </a:pPr>
            <a:r>
              <a:rPr lang="es-VE" sz="2400" dirty="0">
                <a:effectLst>
                  <a:outerShdw blurRad="38100" dist="38100" dir="2700000" algn="tl">
                    <a:srgbClr val="FFFFFF"/>
                  </a:outerShdw>
                </a:effectLst>
                <a:latin typeface="Calibri" pitchFamily="34" charset="0"/>
              </a:rPr>
              <a:t>Su ventaja principal es que el programador puede acceder al número de registro que quiera sin necesidad de recorrer todos los registros </a:t>
            </a:r>
            <a:r>
              <a:rPr lang="es-VE" sz="2400" dirty="0" smtClean="0">
                <a:effectLst>
                  <a:outerShdw blurRad="38100" dist="38100" dir="2700000" algn="tl">
                    <a:srgbClr val="FFFFFF"/>
                  </a:outerShdw>
                </a:effectLst>
                <a:latin typeface="Calibri" pitchFamily="34" charset="0"/>
              </a:rPr>
              <a:t>anteriores</a:t>
            </a:r>
          </a:p>
          <a:p>
            <a:pPr marL="174625" indent="-112713">
              <a:defRPr/>
            </a:pPr>
            <a:endParaRPr lang="es-VE" sz="2400" dirty="0">
              <a:effectLst>
                <a:outerShdw blurRad="38100" dist="38100" dir="2700000" algn="tl">
                  <a:srgbClr val="FFFFFF"/>
                </a:outerShdw>
              </a:effectLst>
              <a:latin typeface="Calibri" pitchFamily="34" charset="0"/>
            </a:endParaRPr>
          </a:p>
          <a:p>
            <a:pPr marL="174625" indent="-112713">
              <a:buFontTx/>
              <a:buChar char="•"/>
              <a:defRPr/>
            </a:pPr>
            <a:r>
              <a:rPr lang="es-VE" sz="2400" dirty="0">
                <a:effectLst>
                  <a:outerShdw blurRad="38100" dist="38100" dir="2700000" algn="tl">
                    <a:srgbClr val="FFFFFF"/>
                  </a:outerShdw>
                </a:effectLst>
                <a:latin typeface="Calibri" pitchFamily="34" charset="0"/>
              </a:rPr>
              <a:t>Su posible desventaja es que se debe tener un buen control sobre el apuntador que recorre el archivo</a:t>
            </a:r>
            <a:endParaRPr lang="es-ES" sz="2400" dirty="0">
              <a:effectLst>
                <a:outerShdw blurRad="38100" dist="38100" dir="2700000" algn="tl">
                  <a:srgbClr val="FFFFFF"/>
                </a:outerShdw>
              </a:effectLst>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Text Box 7"/>
          <p:cNvSpPr txBox="1">
            <a:spLocks noChangeArrowheads="1"/>
          </p:cNvSpPr>
          <p:nvPr/>
        </p:nvSpPr>
        <p:spPr bwMode="auto">
          <a:xfrm>
            <a:off x="1475656" y="1556792"/>
            <a:ext cx="6019800" cy="400050"/>
          </a:xfrm>
          <a:prstGeom prst="rect">
            <a:avLst/>
          </a:prstGeom>
          <a:noFill/>
          <a:ln w="9525">
            <a:noFill/>
            <a:miter lim="800000"/>
            <a:headEnd/>
            <a:tailEnd/>
          </a:ln>
          <a:effectLst/>
        </p:spPr>
        <p:txBody>
          <a:bodyPr>
            <a:spAutoFit/>
          </a:bodyPr>
          <a:lstStyle/>
          <a:p>
            <a:pPr>
              <a:spcBef>
                <a:spcPct val="50000"/>
              </a:spcBef>
              <a:defRPr/>
            </a:pPr>
            <a:r>
              <a:rPr lang="es-VE" sz="2000" b="1" dirty="0">
                <a:effectLst>
                  <a:outerShdw blurRad="38100" dist="38100" dir="2700000" algn="tl">
                    <a:srgbClr val="FFFFFF"/>
                  </a:outerShdw>
                </a:effectLst>
                <a:latin typeface="Calibri" pitchFamily="34" charset="0"/>
              </a:rPr>
              <a:t>¿Por qué Acceso Aleatorio?</a:t>
            </a:r>
            <a:endParaRPr lang="es-ES" sz="2000" b="1" dirty="0">
              <a:effectLst>
                <a:outerShdw blurRad="38100" dist="38100" dir="2700000" algn="tl">
                  <a:srgbClr val="FFFFFF"/>
                </a:outerShdw>
              </a:effectLst>
              <a:latin typeface="Calibri" pitchFamily="34" charset="0"/>
            </a:endParaRPr>
          </a:p>
        </p:txBody>
      </p:sp>
      <p:sp>
        <p:nvSpPr>
          <p:cNvPr id="13" name="Text Box 9"/>
          <p:cNvSpPr txBox="1">
            <a:spLocks noChangeArrowheads="1"/>
          </p:cNvSpPr>
          <p:nvPr/>
        </p:nvSpPr>
        <p:spPr bwMode="auto">
          <a:xfrm>
            <a:off x="1475656" y="2132856"/>
            <a:ext cx="7162800" cy="3632200"/>
          </a:xfrm>
          <a:prstGeom prst="rect">
            <a:avLst/>
          </a:prstGeom>
          <a:noFill/>
          <a:ln w="9525">
            <a:noFill/>
            <a:miter lim="800000"/>
            <a:headEnd/>
            <a:tailEnd/>
          </a:ln>
          <a:effectLst/>
        </p:spPr>
        <p:txBody>
          <a:bodyPr>
            <a:spAutoFit/>
          </a:bodyPr>
          <a:lstStyle/>
          <a:p>
            <a:pPr>
              <a:spcBef>
                <a:spcPct val="50000"/>
              </a:spcBef>
              <a:defRPr/>
            </a:pPr>
            <a:endParaRPr lang="es-VE" sz="2000" dirty="0">
              <a:effectLst>
                <a:outerShdw blurRad="38100" dist="38100" dir="2700000" algn="tl">
                  <a:srgbClr val="FFFFFF"/>
                </a:outerShdw>
              </a:effectLst>
              <a:latin typeface="Calibri" pitchFamily="34" charset="0"/>
            </a:endParaRPr>
          </a:p>
          <a:p>
            <a:pPr>
              <a:defRPr/>
            </a:pPr>
            <a:r>
              <a:rPr lang="es-ES" sz="2000" dirty="0">
                <a:effectLst>
                  <a:outerShdw blurRad="38100" dist="38100" dir="2700000" algn="tl">
                    <a:srgbClr val="FFFFFF"/>
                  </a:outerShdw>
                </a:effectLst>
                <a:latin typeface="Calibri" pitchFamily="34" charset="0"/>
              </a:rPr>
              <a:t>Hasta ahora se ha visto como acceder a archivos de forma secuencial, la manera en que se puede leer de ellos (para localizar información) y la manera en que se puede escribir en ellos</a:t>
            </a:r>
          </a:p>
          <a:p>
            <a:pPr>
              <a:defRPr/>
            </a:pPr>
            <a:endParaRPr lang="es-ES" sz="2000" dirty="0">
              <a:effectLst>
                <a:outerShdw blurRad="38100" dist="38100" dir="2700000" algn="tl">
                  <a:srgbClr val="FFFFFF"/>
                </a:outerShdw>
              </a:effectLst>
              <a:latin typeface="Calibri" pitchFamily="34" charset="0"/>
            </a:endParaRPr>
          </a:p>
          <a:p>
            <a:pPr>
              <a:defRPr/>
            </a:pPr>
            <a:r>
              <a:rPr lang="es-ES" sz="2000" dirty="0">
                <a:effectLst>
                  <a:outerShdw blurRad="38100" dist="38100" dir="2700000" algn="tl">
                    <a:srgbClr val="FFFFFF"/>
                  </a:outerShdw>
                </a:effectLst>
                <a:latin typeface="Calibri" pitchFamily="34" charset="0"/>
              </a:rPr>
              <a:t>El acceso secuencial es inapropiado para las denominadas aplicaciones de acceso instantáneo , en la cuales un registro de información debe localizarse inmediatamente (Ej.: Sistemas bancarios, Sistemas de Reservación de Aerolíneas, Máquinas de cajeros automáticos, etc.)</a:t>
            </a:r>
          </a:p>
          <a:p>
            <a:pPr>
              <a:spcBef>
                <a:spcPct val="50000"/>
              </a:spcBef>
              <a:defRPr/>
            </a:pPr>
            <a:endParaRPr lang="es-ES" sz="2000" dirty="0">
              <a:effectLst>
                <a:outerShdw blurRad="38100" dist="38100" dir="2700000" algn="tl">
                  <a:srgbClr val="FFFFFF"/>
                </a:outerShdw>
              </a:effectLst>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Text Box 7"/>
          <p:cNvSpPr txBox="1">
            <a:spLocks noChangeArrowheads="1"/>
          </p:cNvSpPr>
          <p:nvPr/>
        </p:nvSpPr>
        <p:spPr bwMode="auto">
          <a:xfrm>
            <a:off x="1475656" y="1556792"/>
            <a:ext cx="6019800" cy="400050"/>
          </a:xfrm>
          <a:prstGeom prst="rect">
            <a:avLst/>
          </a:prstGeom>
          <a:noFill/>
          <a:ln w="9525">
            <a:noFill/>
            <a:miter lim="800000"/>
            <a:headEnd/>
            <a:tailEnd/>
          </a:ln>
          <a:effectLst/>
        </p:spPr>
        <p:txBody>
          <a:bodyPr>
            <a:spAutoFit/>
          </a:bodyPr>
          <a:lstStyle/>
          <a:p>
            <a:pPr>
              <a:spcBef>
                <a:spcPct val="50000"/>
              </a:spcBef>
              <a:defRPr/>
            </a:pPr>
            <a:r>
              <a:rPr lang="es-VE" sz="2000" b="1" dirty="0">
                <a:effectLst>
                  <a:outerShdw blurRad="38100" dist="38100" dir="2700000" algn="tl">
                    <a:srgbClr val="FFFFFF"/>
                  </a:outerShdw>
                </a:effectLst>
                <a:latin typeface="Calibri" pitchFamily="34" charset="0"/>
              </a:rPr>
              <a:t>¿Por qué Acceso Aleatorio?</a:t>
            </a:r>
            <a:endParaRPr lang="es-ES" sz="2000" b="1" dirty="0">
              <a:effectLst>
                <a:outerShdw blurRad="38100" dist="38100" dir="2700000" algn="tl">
                  <a:srgbClr val="FFFFFF"/>
                </a:outerShdw>
              </a:effectLst>
              <a:latin typeface="Calibri" pitchFamily="34" charset="0"/>
            </a:endParaRPr>
          </a:p>
        </p:txBody>
      </p:sp>
      <p:sp>
        <p:nvSpPr>
          <p:cNvPr id="13" name="Text Box 9"/>
          <p:cNvSpPr txBox="1">
            <a:spLocks noChangeArrowheads="1"/>
          </p:cNvSpPr>
          <p:nvPr/>
        </p:nvSpPr>
        <p:spPr bwMode="auto">
          <a:xfrm>
            <a:off x="1403648" y="2204864"/>
            <a:ext cx="7162800" cy="3970318"/>
          </a:xfrm>
          <a:prstGeom prst="rect">
            <a:avLst/>
          </a:prstGeom>
          <a:noFill/>
          <a:ln w="9525">
            <a:noFill/>
            <a:miter lim="800000"/>
            <a:headEnd/>
            <a:tailEnd/>
          </a:ln>
          <a:effectLst/>
        </p:spPr>
        <p:txBody>
          <a:bodyPr>
            <a:spAutoFit/>
          </a:bodyPr>
          <a:lstStyle/>
          <a:p>
            <a:pPr>
              <a:spcBef>
                <a:spcPct val="50000"/>
              </a:spcBef>
              <a:defRPr/>
            </a:pPr>
            <a:endParaRPr lang="es-VE" sz="2400" dirty="0">
              <a:effectLst>
                <a:outerShdw blurRad="38100" dist="38100" dir="2700000" algn="tl">
                  <a:srgbClr val="FFFFFF"/>
                </a:outerShdw>
              </a:effectLst>
              <a:latin typeface="Calibri" pitchFamily="34" charset="0"/>
            </a:endParaRPr>
          </a:p>
          <a:p>
            <a:pPr>
              <a:defRPr/>
            </a:pPr>
            <a:r>
              <a:rPr lang="es-ES" sz="2400" dirty="0" smtClean="0">
                <a:effectLst>
                  <a:outerShdw blurRad="38100" dist="38100" dir="2700000" algn="tl">
                    <a:srgbClr val="FFFFFF"/>
                  </a:outerShdw>
                </a:effectLst>
                <a:latin typeface="Calibri" pitchFamily="34" charset="0"/>
              </a:rPr>
              <a:t>Los archivos binarios permiten el registro de objetos directamente en el archivo	</a:t>
            </a:r>
          </a:p>
          <a:p>
            <a:pPr>
              <a:defRPr/>
            </a:pPr>
            <a:endParaRPr lang="es-ES" sz="2400" dirty="0" smtClean="0">
              <a:effectLst>
                <a:outerShdw blurRad="38100" dist="38100" dir="2700000" algn="tl">
                  <a:srgbClr val="FFFFFF"/>
                </a:outerShdw>
              </a:effectLst>
              <a:latin typeface="Calibri" pitchFamily="34" charset="0"/>
            </a:endParaRPr>
          </a:p>
          <a:p>
            <a:pPr>
              <a:defRPr/>
            </a:pPr>
            <a:r>
              <a:rPr lang="es-ES_tradnl" sz="2400" dirty="0" smtClean="0">
                <a:effectLst>
                  <a:outerShdw blurRad="38100" dist="38100" dir="2700000" algn="tl">
                    <a:srgbClr val="FFFFFF"/>
                  </a:outerShdw>
                </a:effectLst>
                <a:latin typeface="Calibri" pitchFamily="34" charset="0"/>
              </a:rPr>
              <a:t>Para las aplicaciones que requieren gestionar datos de objetos, sería deseable leer o escribir el objeto entero en lugar de leer y escribir separadamente los datos individuales.</a:t>
            </a:r>
          </a:p>
          <a:p>
            <a:pPr>
              <a:defRPr/>
            </a:pPr>
            <a:endParaRPr lang="es-ES" sz="2400" dirty="0">
              <a:effectLst>
                <a:outerShdw blurRad="38100" dist="38100" dir="2700000" algn="tl">
                  <a:srgbClr val="FFFFFF"/>
                </a:outerShdw>
              </a:effectLst>
              <a:latin typeface="Calibri" pitchFamily="34" charset="0"/>
            </a:endParaRPr>
          </a:p>
          <a:p>
            <a:pPr>
              <a:spcBef>
                <a:spcPct val="50000"/>
              </a:spcBef>
              <a:defRPr/>
            </a:pPr>
            <a:endParaRPr lang="es-ES" sz="2400" dirty="0">
              <a:effectLst>
                <a:outerShdw blurRad="38100" dist="38100" dir="2700000" algn="tl">
                  <a:srgbClr val="FFFFFF"/>
                </a:outerShdw>
              </a:effectLst>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435608" y="274320"/>
            <a:ext cx="7498080" cy="1143000"/>
          </a:xfrm>
        </p:spPr>
        <p:txBody>
          <a:bodyPr>
            <a:normAutofit fontScale="90000"/>
          </a:bodyPr>
          <a:lstStyle/>
          <a:p>
            <a:r>
              <a:rPr lang="es-VE" dirty="0" smtClean="0"/>
              <a:t>Archivos C++</a:t>
            </a:r>
            <a:r>
              <a:rPr lang="es-ES" dirty="0" smtClean="0"/>
              <a:t/>
            </a:r>
            <a:br>
              <a:rPr lang="es-ES" dirty="0" smtClean="0"/>
            </a:br>
            <a:r>
              <a:rPr lang="es-ES" sz="3600" dirty="0" smtClean="0"/>
              <a:t>Archivos binarios</a:t>
            </a:r>
            <a:endParaRPr lang="es-ES" dirty="0"/>
          </a:p>
        </p:txBody>
      </p:sp>
      <p:sp>
        <p:nvSpPr>
          <p:cNvPr id="12" name="Text Box 8"/>
          <p:cNvSpPr txBox="1">
            <a:spLocks noChangeArrowheads="1"/>
          </p:cNvSpPr>
          <p:nvPr/>
        </p:nvSpPr>
        <p:spPr bwMode="auto">
          <a:xfrm rot="-5400000">
            <a:off x="-2532856" y="3093244"/>
            <a:ext cx="6480175" cy="671513"/>
          </a:xfrm>
          <a:prstGeom prst="rect">
            <a:avLst/>
          </a:prstGeom>
          <a:noFill/>
          <a:ln w="9525">
            <a:noFill/>
            <a:miter lim="800000"/>
            <a:headEnd/>
            <a:tailEnd/>
          </a:ln>
        </p:spPr>
        <p:txBody>
          <a:bodyPr>
            <a:spAutoFit/>
          </a:bodyPr>
          <a:lstStyle/>
          <a:p>
            <a:pPr algn="ctr">
              <a:spcBef>
                <a:spcPct val="50000"/>
              </a:spcBef>
            </a:pPr>
            <a:r>
              <a:rPr lang="es-ES" sz="3800" b="1" dirty="0" smtClean="0">
                <a:solidFill>
                  <a:schemeClr val="bg1"/>
                </a:solidFill>
                <a:latin typeface="Book Antiqua" pitchFamily="18" charset="0"/>
              </a:rPr>
              <a:t>Archivos en C++</a:t>
            </a:r>
            <a:endParaRPr lang="es-ES" sz="3800" b="1" i="0" dirty="0">
              <a:solidFill>
                <a:schemeClr val="bg1"/>
              </a:solidFill>
              <a:latin typeface="Book Antiqua" pitchFamily="18" charset="0"/>
            </a:endParaRPr>
          </a:p>
        </p:txBody>
      </p:sp>
      <p:sp>
        <p:nvSpPr>
          <p:cNvPr id="10" name="Text Box 7"/>
          <p:cNvSpPr txBox="1">
            <a:spLocks noChangeArrowheads="1"/>
          </p:cNvSpPr>
          <p:nvPr/>
        </p:nvSpPr>
        <p:spPr bwMode="auto">
          <a:xfrm>
            <a:off x="1475656" y="1484784"/>
            <a:ext cx="6019800" cy="400050"/>
          </a:xfrm>
          <a:prstGeom prst="rect">
            <a:avLst/>
          </a:prstGeom>
          <a:noFill/>
          <a:ln w="9525">
            <a:noFill/>
            <a:miter lim="800000"/>
            <a:headEnd/>
            <a:tailEnd/>
          </a:ln>
          <a:effectLst/>
        </p:spPr>
        <p:txBody>
          <a:bodyPr>
            <a:spAutoFit/>
          </a:bodyPr>
          <a:lstStyle/>
          <a:p>
            <a:pPr>
              <a:spcBef>
                <a:spcPct val="50000"/>
              </a:spcBef>
              <a:defRPr/>
            </a:pPr>
            <a:r>
              <a:rPr lang="es-VE" sz="2000" b="1" dirty="0" smtClean="0">
                <a:effectLst>
                  <a:outerShdw blurRad="38100" dist="38100" dir="2700000" algn="tl">
                    <a:srgbClr val="FFFFFF"/>
                  </a:outerShdw>
                </a:effectLst>
                <a:latin typeface="Calibri" pitchFamily="34" charset="0"/>
              </a:rPr>
              <a:t>¿Cómo trabajan?</a:t>
            </a:r>
            <a:endParaRPr lang="es-ES" sz="2000" b="1" dirty="0">
              <a:effectLst>
                <a:outerShdw blurRad="38100" dist="38100" dir="2700000" algn="tl">
                  <a:srgbClr val="FFFFFF"/>
                </a:outerShdw>
              </a:effectLst>
              <a:latin typeface="Calibri" pitchFamily="34" charset="0"/>
            </a:endParaRPr>
          </a:p>
        </p:txBody>
      </p:sp>
      <p:sp>
        <p:nvSpPr>
          <p:cNvPr id="13" name="Text Box 9"/>
          <p:cNvSpPr txBox="1">
            <a:spLocks noChangeArrowheads="1"/>
          </p:cNvSpPr>
          <p:nvPr/>
        </p:nvSpPr>
        <p:spPr bwMode="auto">
          <a:xfrm>
            <a:off x="1547664" y="2060848"/>
            <a:ext cx="7162800" cy="1569660"/>
          </a:xfrm>
          <a:prstGeom prst="rect">
            <a:avLst/>
          </a:prstGeom>
          <a:noFill/>
          <a:ln w="9525">
            <a:noFill/>
            <a:miter lim="800000"/>
            <a:headEnd/>
            <a:tailEnd/>
          </a:ln>
          <a:effectLst/>
        </p:spPr>
        <p:txBody>
          <a:bodyPr wrap="square">
            <a:spAutoFit/>
          </a:bodyPr>
          <a:lstStyle/>
          <a:p>
            <a:pPr algn="just">
              <a:defRPr/>
            </a:pPr>
            <a:r>
              <a:rPr lang="es-ES" sz="1600" dirty="0" smtClean="0">
                <a:effectLst>
                  <a:outerShdw blurRad="38100" dist="38100" dir="2700000" algn="tl">
                    <a:srgbClr val="FFFFFF"/>
                  </a:outerShdw>
                </a:effectLst>
                <a:latin typeface="Calibri" pitchFamily="34" charset="0"/>
              </a:rPr>
              <a:t>En un archivo secuencial, a C++ no importa la longitud de las palabras ni registros que existían en el archivo. Pero cuando trabajamos con un archivo de acceso aleatorio se deberá especificar el formato de los archivos, por ejemplo, </a:t>
            </a:r>
            <a:r>
              <a:rPr lang="es-VE" sz="1600" dirty="0" smtClean="0">
                <a:effectLst>
                  <a:outerShdw blurRad="38100" dist="38100" dir="2700000" algn="tl">
                    <a:srgbClr val="FFFFFF"/>
                  </a:outerShdw>
                </a:effectLst>
                <a:latin typeface="Calibri" pitchFamily="34" charset="0"/>
              </a:rPr>
              <a:t>Si todos los registros a almacenar en un archivo, son objetos de una clase en particular y ocupan por ejemplo 100 bytes, el almacenamiento sería así:</a:t>
            </a:r>
          </a:p>
          <a:p>
            <a:pPr algn="just">
              <a:defRPr/>
            </a:pPr>
            <a:endParaRPr lang="es-ES" sz="1600" dirty="0">
              <a:effectLst>
                <a:outerShdw blurRad="38100" dist="38100" dir="2700000" algn="tl">
                  <a:srgbClr val="FFFFFF"/>
                </a:outerShdw>
              </a:effectLst>
              <a:latin typeface="Calibri" pitchFamily="34" charset="0"/>
            </a:endParaRPr>
          </a:p>
        </p:txBody>
      </p:sp>
      <p:grpSp>
        <p:nvGrpSpPr>
          <p:cNvPr id="9" name="Group 9"/>
          <p:cNvGrpSpPr>
            <a:grpSpLocks/>
          </p:cNvGrpSpPr>
          <p:nvPr/>
        </p:nvGrpSpPr>
        <p:grpSpPr bwMode="auto">
          <a:xfrm>
            <a:off x="1600200" y="3683347"/>
            <a:ext cx="7239000" cy="2193925"/>
            <a:chOff x="816" y="2281"/>
            <a:chExt cx="4560" cy="1382"/>
          </a:xfrm>
        </p:grpSpPr>
        <p:sp>
          <p:nvSpPr>
            <p:cNvPr id="14" name="Line 10"/>
            <p:cNvSpPr>
              <a:spLocks noChangeShapeType="1"/>
            </p:cNvSpPr>
            <p:nvPr/>
          </p:nvSpPr>
          <p:spPr bwMode="auto">
            <a:xfrm>
              <a:off x="816" y="2857"/>
              <a:ext cx="4368" cy="0"/>
            </a:xfrm>
            <a:prstGeom prst="line">
              <a:avLst/>
            </a:prstGeom>
            <a:noFill/>
            <a:ln w="9525">
              <a:solidFill>
                <a:schemeClr val="tx1"/>
              </a:solidFill>
              <a:round/>
              <a:headEnd/>
              <a:tailEnd/>
            </a:ln>
          </p:spPr>
          <p:txBody>
            <a:bodyPr/>
            <a:lstStyle/>
            <a:p>
              <a:endParaRPr lang="es-VE"/>
            </a:p>
          </p:txBody>
        </p:sp>
        <p:sp>
          <p:nvSpPr>
            <p:cNvPr id="15" name="Line 11"/>
            <p:cNvSpPr>
              <a:spLocks noChangeShapeType="1"/>
            </p:cNvSpPr>
            <p:nvPr/>
          </p:nvSpPr>
          <p:spPr bwMode="auto">
            <a:xfrm>
              <a:off x="816" y="3193"/>
              <a:ext cx="4368" cy="0"/>
            </a:xfrm>
            <a:prstGeom prst="line">
              <a:avLst/>
            </a:prstGeom>
            <a:noFill/>
            <a:ln w="9525">
              <a:solidFill>
                <a:schemeClr val="tx1"/>
              </a:solidFill>
              <a:round/>
              <a:headEnd/>
              <a:tailEnd/>
            </a:ln>
          </p:spPr>
          <p:txBody>
            <a:bodyPr/>
            <a:lstStyle/>
            <a:p>
              <a:endParaRPr lang="es-VE"/>
            </a:p>
          </p:txBody>
        </p:sp>
        <p:sp>
          <p:nvSpPr>
            <p:cNvPr id="16" name="Rectangle 12"/>
            <p:cNvSpPr>
              <a:spLocks noChangeArrowheads="1"/>
            </p:cNvSpPr>
            <p:nvPr/>
          </p:nvSpPr>
          <p:spPr bwMode="auto">
            <a:xfrm>
              <a:off x="960" y="2932"/>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17" name="Rectangle 13"/>
            <p:cNvSpPr>
              <a:spLocks noChangeArrowheads="1"/>
            </p:cNvSpPr>
            <p:nvPr/>
          </p:nvSpPr>
          <p:spPr bwMode="auto">
            <a:xfrm>
              <a:off x="1584" y="2932"/>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18" name="Rectangle 14"/>
            <p:cNvSpPr>
              <a:spLocks noChangeArrowheads="1"/>
            </p:cNvSpPr>
            <p:nvPr/>
          </p:nvSpPr>
          <p:spPr bwMode="auto">
            <a:xfrm>
              <a:off x="2208" y="2932"/>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19" name="Rectangle 15"/>
            <p:cNvSpPr>
              <a:spLocks noChangeArrowheads="1"/>
            </p:cNvSpPr>
            <p:nvPr/>
          </p:nvSpPr>
          <p:spPr bwMode="auto">
            <a:xfrm>
              <a:off x="2832" y="2935"/>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20" name="Rectangle 16"/>
            <p:cNvSpPr>
              <a:spLocks noChangeArrowheads="1"/>
            </p:cNvSpPr>
            <p:nvPr/>
          </p:nvSpPr>
          <p:spPr bwMode="auto">
            <a:xfrm>
              <a:off x="3504" y="2938"/>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21" name="Rectangle 17"/>
            <p:cNvSpPr>
              <a:spLocks noChangeArrowheads="1"/>
            </p:cNvSpPr>
            <p:nvPr/>
          </p:nvSpPr>
          <p:spPr bwMode="auto">
            <a:xfrm>
              <a:off x="4128" y="2932"/>
              <a:ext cx="528" cy="192"/>
            </a:xfrm>
            <a:prstGeom prst="rect">
              <a:avLst/>
            </a:prstGeom>
            <a:solidFill>
              <a:schemeClr val="accent3">
                <a:lumMod val="75000"/>
              </a:schemeClr>
            </a:solidFill>
            <a:ln w="9525">
              <a:solidFill>
                <a:schemeClr val="tx1"/>
              </a:solidFill>
              <a:miter lim="800000"/>
              <a:headEnd/>
              <a:tailEnd/>
            </a:ln>
          </p:spPr>
          <p:txBody>
            <a:bodyPr wrap="none" anchor="ctr"/>
            <a:lstStyle/>
            <a:p>
              <a:endParaRPr lang="es-VE"/>
            </a:p>
          </p:txBody>
        </p:sp>
        <p:sp>
          <p:nvSpPr>
            <p:cNvPr id="22" name="Line 18"/>
            <p:cNvSpPr>
              <a:spLocks noChangeShapeType="1"/>
            </p:cNvSpPr>
            <p:nvPr/>
          </p:nvSpPr>
          <p:spPr bwMode="auto">
            <a:xfrm>
              <a:off x="981" y="2491"/>
              <a:ext cx="0" cy="288"/>
            </a:xfrm>
            <a:prstGeom prst="line">
              <a:avLst/>
            </a:prstGeom>
            <a:noFill/>
            <a:ln w="9525">
              <a:solidFill>
                <a:schemeClr val="tx1"/>
              </a:solidFill>
              <a:round/>
              <a:headEnd/>
              <a:tailEnd type="triangle" w="med" len="med"/>
            </a:ln>
          </p:spPr>
          <p:txBody>
            <a:bodyPr/>
            <a:lstStyle/>
            <a:p>
              <a:endParaRPr lang="es-VE"/>
            </a:p>
          </p:txBody>
        </p:sp>
        <p:sp>
          <p:nvSpPr>
            <p:cNvPr id="23" name="Line 19"/>
            <p:cNvSpPr>
              <a:spLocks noChangeShapeType="1"/>
            </p:cNvSpPr>
            <p:nvPr/>
          </p:nvSpPr>
          <p:spPr bwMode="auto">
            <a:xfrm>
              <a:off x="1584" y="2491"/>
              <a:ext cx="0" cy="288"/>
            </a:xfrm>
            <a:prstGeom prst="line">
              <a:avLst/>
            </a:prstGeom>
            <a:noFill/>
            <a:ln w="9525">
              <a:solidFill>
                <a:schemeClr val="tx1"/>
              </a:solidFill>
              <a:round/>
              <a:headEnd/>
              <a:tailEnd type="triangle" w="med" len="med"/>
            </a:ln>
          </p:spPr>
          <p:txBody>
            <a:bodyPr/>
            <a:lstStyle/>
            <a:p>
              <a:endParaRPr lang="es-VE"/>
            </a:p>
          </p:txBody>
        </p:sp>
        <p:sp>
          <p:nvSpPr>
            <p:cNvPr id="24" name="Line 20"/>
            <p:cNvSpPr>
              <a:spLocks noChangeShapeType="1"/>
            </p:cNvSpPr>
            <p:nvPr/>
          </p:nvSpPr>
          <p:spPr bwMode="auto">
            <a:xfrm>
              <a:off x="2208" y="2494"/>
              <a:ext cx="0" cy="288"/>
            </a:xfrm>
            <a:prstGeom prst="line">
              <a:avLst/>
            </a:prstGeom>
            <a:noFill/>
            <a:ln w="9525">
              <a:solidFill>
                <a:schemeClr val="tx1"/>
              </a:solidFill>
              <a:round/>
              <a:headEnd/>
              <a:tailEnd type="triangle" w="med" len="med"/>
            </a:ln>
          </p:spPr>
          <p:txBody>
            <a:bodyPr/>
            <a:lstStyle/>
            <a:p>
              <a:endParaRPr lang="es-VE"/>
            </a:p>
          </p:txBody>
        </p:sp>
        <p:sp>
          <p:nvSpPr>
            <p:cNvPr id="25" name="Line 21"/>
            <p:cNvSpPr>
              <a:spLocks noChangeShapeType="1"/>
            </p:cNvSpPr>
            <p:nvPr/>
          </p:nvSpPr>
          <p:spPr bwMode="auto">
            <a:xfrm>
              <a:off x="2832" y="2494"/>
              <a:ext cx="0" cy="288"/>
            </a:xfrm>
            <a:prstGeom prst="line">
              <a:avLst/>
            </a:prstGeom>
            <a:noFill/>
            <a:ln w="9525">
              <a:solidFill>
                <a:schemeClr val="tx1"/>
              </a:solidFill>
              <a:round/>
              <a:headEnd/>
              <a:tailEnd type="triangle" w="med" len="med"/>
            </a:ln>
          </p:spPr>
          <p:txBody>
            <a:bodyPr/>
            <a:lstStyle/>
            <a:p>
              <a:endParaRPr lang="es-VE"/>
            </a:p>
          </p:txBody>
        </p:sp>
        <p:sp>
          <p:nvSpPr>
            <p:cNvPr id="26" name="Line 22"/>
            <p:cNvSpPr>
              <a:spLocks noChangeShapeType="1"/>
            </p:cNvSpPr>
            <p:nvPr/>
          </p:nvSpPr>
          <p:spPr bwMode="auto">
            <a:xfrm>
              <a:off x="3504" y="2491"/>
              <a:ext cx="0" cy="288"/>
            </a:xfrm>
            <a:prstGeom prst="line">
              <a:avLst/>
            </a:prstGeom>
            <a:noFill/>
            <a:ln w="9525">
              <a:solidFill>
                <a:schemeClr val="tx1"/>
              </a:solidFill>
              <a:round/>
              <a:headEnd/>
              <a:tailEnd type="triangle" w="med" len="med"/>
            </a:ln>
          </p:spPr>
          <p:txBody>
            <a:bodyPr/>
            <a:lstStyle/>
            <a:p>
              <a:endParaRPr lang="es-VE"/>
            </a:p>
          </p:txBody>
        </p:sp>
        <p:sp>
          <p:nvSpPr>
            <p:cNvPr id="27" name="Line 23"/>
            <p:cNvSpPr>
              <a:spLocks noChangeShapeType="1"/>
            </p:cNvSpPr>
            <p:nvPr/>
          </p:nvSpPr>
          <p:spPr bwMode="auto">
            <a:xfrm>
              <a:off x="4176" y="2491"/>
              <a:ext cx="0" cy="288"/>
            </a:xfrm>
            <a:prstGeom prst="line">
              <a:avLst/>
            </a:prstGeom>
            <a:noFill/>
            <a:ln w="9525">
              <a:solidFill>
                <a:schemeClr val="tx1"/>
              </a:solidFill>
              <a:round/>
              <a:headEnd/>
              <a:tailEnd type="triangle" w="med" len="med"/>
            </a:ln>
          </p:spPr>
          <p:txBody>
            <a:bodyPr/>
            <a:lstStyle/>
            <a:p>
              <a:endParaRPr lang="es-VE"/>
            </a:p>
          </p:txBody>
        </p:sp>
        <p:sp>
          <p:nvSpPr>
            <p:cNvPr id="28" name="Text Box 24"/>
            <p:cNvSpPr txBox="1">
              <a:spLocks noChangeArrowheads="1"/>
            </p:cNvSpPr>
            <p:nvPr/>
          </p:nvSpPr>
          <p:spPr bwMode="auto">
            <a:xfrm>
              <a:off x="960" y="2290"/>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0</a:t>
              </a:r>
              <a:endParaRPr lang="es-ES">
                <a:latin typeface="Tahoma" pitchFamily="34" charset="0"/>
              </a:endParaRPr>
            </a:p>
          </p:txBody>
        </p:sp>
        <p:sp>
          <p:nvSpPr>
            <p:cNvPr id="29" name="Text Box 25"/>
            <p:cNvSpPr txBox="1">
              <a:spLocks noChangeArrowheads="1"/>
            </p:cNvSpPr>
            <p:nvPr/>
          </p:nvSpPr>
          <p:spPr bwMode="auto">
            <a:xfrm>
              <a:off x="1584" y="2290"/>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100</a:t>
              </a:r>
              <a:endParaRPr lang="es-ES">
                <a:latin typeface="Tahoma" pitchFamily="34" charset="0"/>
              </a:endParaRPr>
            </a:p>
          </p:txBody>
        </p:sp>
        <p:sp>
          <p:nvSpPr>
            <p:cNvPr id="30" name="Text Box 26"/>
            <p:cNvSpPr txBox="1">
              <a:spLocks noChangeArrowheads="1"/>
            </p:cNvSpPr>
            <p:nvPr/>
          </p:nvSpPr>
          <p:spPr bwMode="auto">
            <a:xfrm>
              <a:off x="2208" y="2290"/>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200</a:t>
              </a:r>
              <a:endParaRPr lang="es-ES">
                <a:latin typeface="Tahoma" pitchFamily="34" charset="0"/>
              </a:endParaRPr>
            </a:p>
          </p:txBody>
        </p:sp>
        <p:sp>
          <p:nvSpPr>
            <p:cNvPr id="31" name="Text Box 27"/>
            <p:cNvSpPr txBox="1">
              <a:spLocks noChangeArrowheads="1"/>
            </p:cNvSpPr>
            <p:nvPr/>
          </p:nvSpPr>
          <p:spPr bwMode="auto">
            <a:xfrm>
              <a:off x="2832" y="2281"/>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300</a:t>
              </a:r>
              <a:endParaRPr lang="es-ES">
                <a:latin typeface="Tahoma" pitchFamily="34" charset="0"/>
              </a:endParaRPr>
            </a:p>
          </p:txBody>
        </p:sp>
        <p:sp>
          <p:nvSpPr>
            <p:cNvPr id="32" name="Text Box 28"/>
            <p:cNvSpPr txBox="1">
              <a:spLocks noChangeArrowheads="1"/>
            </p:cNvSpPr>
            <p:nvPr/>
          </p:nvSpPr>
          <p:spPr bwMode="auto">
            <a:xfrm>
              <a:off x="3504" y="2281"/>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400</a:t>
              </a:r>
              <a:endParaRPr lang="es-ES">
                <a:latin typeface="Tahoma" pitchFamily="34" charset="0"/>
              </a:endParaRPr>
            </a:p>
          </p:txBody>
        </p:sp>
        <p:sp>
          <p:nvSpPr>
            <p:cNvPr id="33" name="Text Box 29"/>
            <p:cNvSpPr txBox="1">
              <a:spLocks noChangeArrowheads="1"/>
            </p:cNvSpPr>
            <p:nvPr/>
          </p:nvSpPr>
          <p:spPr bwMode="auto">
            <a:xfrm>
              <a:off x="4128" y="2281"/>
              <a:ext cx="384" cy="231"/>
            </a:xfrm>
            <a:prstGeom prst="rect">
              <a:avLst/>
            </a:prstGeom>
            <a:noFill/>
            <a:ln w="9525">
              <a:noFill/>
              <a:miter lim="800000"/>
              <a:headEnd/>
              <a:tailEnd/>
            </a:ln>
          </p:spPr>
          <p:txBody>
            <a:bodyPr>
              <a:spAutoFit/>
            </a:bodyPr>
            <a:lstStyle/>
            <a:p>
              <a:pPr>
                <a:spcBef>
                  <a:spcPct val="50000"/>
                </a:spcBef>
              </a:pPr>
              <a:r>
                <a:rPr lang="es-VE">
                  <a:latin typeface="Tahoma" pitchFamily="34" charset="0"/>
                </a:rPr>
                <a:t>500</a:t>
              </a:r>
              <a:endParaRPr lang="es-ES">
                <a:latin typeface="Tahoma" pitchFamily="34" charset="0"/>
              </a:endParaRPr>
            </a:p>
          </p:txBody>
        </p:sp>
        <p:sp>
          <p:nvSpPr>
            <p:cNvPr id="34" name="AutoShape 30"/>
            <p:cNvSpPr>
              <a:spLocks/>
            </p:cNvSpPr>
            <p:nvPr/>
          </p:nvSpPr>
          <p:spPr bwMode="auto">
            <a:xfrm rot="-5400000">
              <a:off x="1200"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35" name="AutoShape 31"/>
            <p:cNvSpPr>
              <a:spLocks/>
            </p:cNvSpPr>
            <p:nvPr/>
          </p:nvSpPr>
          <p:spPr bwMode="auto">
            <a:xfrm rot="-5400000">
              <a:off x="1824"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36" name="AutoShape 32"/>
            <p:cNvSpPr>
              <a:spLocks/>
            </p:cNvSpPr>
            <p:nvPr/>
          </p:nvSpPr>
          <p:spPr bwMode="auto">
            <a:xfrm rot="-5400000">
              <a:off x="2448"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37" name="AutoShape 33"/>
            <p:cNvSpPr>
              <a:spLocks/>
            </p:cNvSpPr>
            <p:nvPr/>
          </p:nvSpPr>
          <p:spPr bwMode="auto">
            <a:xfrm rot="-5400000">
              <a:off x="3072"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38" name="AutoShape 34"/>
            <p:cNvSpPr>
              <a:spLocks/>
            </p:cNvSpPr>
            <p:nvPr/>
          </p:nvSpPr>
          <p:spPr bwMode="auto">
            <a:xfrm rot="-5400000">
              <a:off x="3744"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39" name="AutoShape 35"/>
            <p:cNvSpPr>
              <a:spLocks/>
            </p:cNvSpPr>
            <p:nvPr/>
          </p:nvSpPr>
          <p:spPr bwMode="auto">
            <a:xfrm rot="-5400000">
              <a:off x="4368" y="3049"/>
              <a:ext cx="48" cy="528"/>
            </a:xfrm>
            <a:prstGeom prst="leftBrace">
              <a:avLst>
                <a:gd name="adj1" fmla="val 91667"/>
                <a:gd name="adj2" fmla="val 50000"/>
              </a:avLst>
            </a:prstGeom>
            <a:noFill/>
            <a:ln w="9525">
              <a:solidFill>
                <a:schemeClr val="tx1"/>
              </a:solidFill>
              <a:round/>
              <a:headEnd/>
              <a:tailEnd/>
            </a:ln>
          </p:spPr>
          <p:txBody>
            <a:bodyPr wrap="none" anchor="ctr"/>
            <a:lstStyle/>
            <a:p>
              <a:endParaRPr lang="es-VE"/>
            </a:p>
          </p:txBody>
        </p:sp>
        <p:sp>
          <p:nvSpPr>
            <p:cNvPr id="40" name="Text Box 36"/>
            <p:cNvSpPr txBox="1">
              <a:spLocks noChangeArrowheads="1"/>
            </p:cNvSpPr>
            <p:nvPr/>
          </p:nvSpPr>
          <p:spPr bwMode="auto">
            <a:xfrm>
              <a:off x="1008"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1" name="Text Box 37"/>
            <p:cNvSpPr txBox="1">
              <a:spLocks noChangeArrowheads="1"/>
            </p:cNvSpPr>
            <p:nvPr/>
          </p:nvSpPr>
          <p:spPr bwMode="auto">
            <a:xfrm>
              <a:off x="1680"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2" name="Text Box 38"/>
            <p:cNvSpPr txBox="1">
              <a:spLocks noChangeArrowheads="1"/>
            </p:cNvSpPr>
            <p:nvPr/>
          </p:nvSpPr>
          <p:spPr bwMode="auto">
            <a:xfrm>
              <a:off x="2304"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3" name="Text Box 39"/>
            <p:cNvSpPr txBox="1">
              <a:spLocks noChangeArrowheads="1"/>
            </p:cNvSpPr>
            <p:nvPr/>
          </p:nvSpPr>
          <p:spPr bwMode="auto">
            <a:xfrm>
              <a:off x="2928"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4" name="Text Box 40"/>
            <p:cNvSpPr txBox="1">
              <a:spLocks noChangeArrowheads="1"/>
            </p:cNvSpPr>
            <p:nvPr/>
          </p:nvSpPr>
          <p:spPr bwMode="auto">
            <a:xfrm>
              <a:off x="3552"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5" name="Text Box 41"/>
            <p:cNvSpPr txBox="1">
              <a:spLocks noChangeArrowheads="1"/>
            </p:cNvSpPr>
            <p:nvPr/>
          </p:nvSpPr>
          <p:spPr bwMode="auto">
            <a:xfrm>
              <a:off x="4176" y="3337"/>
              <a:ext cx="432" cy="326"/>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100</a:t>
              </a:r>
              <a:br>
                <a:rPr lang="es-VE" sz="1400" b="1">
                  <a:latin typeface="Tahoma" pitchFamily="34" charset="0"/>
                </a:rPr>
              </a:br>
              <a:r>
                <a:rPr lang="es-VE" sz="1400" b="1">
                  <a:latin typeface="Tahoma" pitchFamily="34" charset="0"/>
                </a:rPr>
                <a:t>bytes</a:t>
              </a:r>
              <a:endParaRPr lang="es-ES" sz="1400" b="1">
                <a:latin typeface="Tahoma" pitchFamily="34" charset="0"/>
              </a:endParaRPr>
            </a:p>
          </p:txBody>
        </p:sp>
        <p:sp>
          <p:nvSpPr>
            <p:cNvPr id="46" name="Text Box 42"/>
            <p:cNvSpPr txBox="1">
              <a:spLocks noChangeArrowheads="1"/>
            </p:cNvSpPr>
            <p:nvPr/>
          </p:nvSpPr>
          <p:spPr bwMode="auto">
            <a:xfrm>
              <a:off x="4128" y="2497"/>
              <a:ext cx="1248" cy="527"/>
            </a:xfrm>
            <a:prstGeom prst="rect">
              <a:avLst/>
            </a:prstGeom>
            <a:noFill/>
            <a:ln w="9525">
              <a:noFill/>
              <a:miter lim="800000"/>
              <a:headEnd/>
              <a:tailEnd/>
            </a:ln>
          </p:spPr>
          <p:txBody>
            <a:bodyPr>
              <a:spAutoFit/>
            </a:bodyPr>
            <a:lstStyle/>
            <a:p>
              <a:pPr algn="ctr">
                <a:spcBef>
                  <a:spcPct val="50000"/>
                </a:spcBef>
              </a:pPr>
              <a:r>
                <a:rPr lang="es-VE" sz="1400" b="1">
                  <a:latin typeface="Tahoma" pitchFamily="34" charset="0"/>
                </a:rPr>
                <a:t>Desplazamiento</a:t>
              </a:r>
              <a:br>
                <a:rPr lang="es-VE" sz="1400" b="1">
                  <a:latin typeface="Tahoma" pitchFamily="34" charset="0"/>
                </a:rPr>
              </a:br>
              <a:r>
                <a:rPr lang="es-VE" sz="1400" b="1">
                  <a:latin typeface="Tahoma" pitchFamily="34" charset="0"/>
                </a:rPr>
                <a:t>en bytes</a:t>
              </a:r>
            </a:p>
            <a:p>
              <a:pPr algn="ctr">
                <a:spcBef>
                  <a:spcPct val="50000"/>
                </a:spcBef>
              </a:pPr>
              <a:endParaRPr lang="es-ES" sz="1400" b="1">
                <a:latin typeface="Tahoma"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Ejemplo de Archivos binarios</a:t>
            </a:r>
            <a:endParaRPr lang="es-VE" dirty="0"/>
          </a:p>
        </p:txBody>
      </p:sp>
      <p:pic>
        <p:nvPicPr>
          <p:cNvPr id="1028" name="Picture 4"/>
          <p:cNvPicPr>
            <a:picLocks noChangeAspect="1" noChangeArrowheads="1"/>
          </p:cNvPicPr>
          <p:nvPr/>
        </p:nvPicPr>
        <p:blipFill>
          <a:blip r:embed="rId3" cstate="print"/>
          <a:srcRect/>
          <a:stretch>
            <a:fillRect/>
          </a:stretch>
        </p:blipFill>
        <p:spPr bwMode="auto">
          <a:xfrm>
            <a:off x="1371600" y="2895600"/>
            <a:ext cx="6222023" cy="2514600"/>
          </a:xfrm>
          <a:prstGeom prst="rect">
            <a:avLst/>
          </a:prstGeom>
          <a:noFill/>
          <a:ln w="9525">
            <a:noFill/>
            <a:miter lim="800000"/>
            <a:headEnd/>
            <a:tailEnd/>
          </a:ln>
        </p:spPr>
      </p:pic>
      <p:sp>
        <p:nvSpPr>
          <p:cNvPr id="8" name="7 Llamada rectangular redondeada"/>
          <p:cNvSpPr/>
          <p:nvPr/>
        </p:nvSpPr>
        <p:spPr>
          <a:xfrm>
            <a:off x="6553200" y="1600200"/>
            <a:ext cx="1905000" cy="990600"/>
          </a:xfrm>
          <a:prstGeom prst="wedgeRoundRectCallout">
            <a:avLst>
              <a:gd name="adj1" fmla="val -111214"/>
              <a:gd name="adj2" fmla="val 7878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Aquí se muestra un archivo binario usando un editor de texto</a:t>
            </a:r>
            <a:endParaRPr lang="es-VE" sz="1600" dirty="0"/>
          </a:p>
        </p:txBody>
      </p:sp>
      <p:pic>
        <p:nvPicPr>
          <p:cNvPr id="1026" name="Picture 2"/>
          <p:cNvPicPr>
            <a:picLocks noGrp="1" noChangeAspect="1" noChangeArrowheads="1"/>
          </p:cNvPicPr>
          <p:nvPr>
            <p:ph idx="1"/>
          </p:nvPr>
        </p:nvPicPr>
        <p:blipFill>
          <a:blip r:embed="rId4" cstate="print"/>
          <a:srcRect/>
          <a:stretch>
            <a:fillRect/>
          </a:stretch>
        </p:blipFill>
        <p:spPr bwMode="auto">
          <a:xfrm>
            <a:off x="597396" y="3135431"/>
            <a:ext cx="7949207" cy="1904762"/>
          </a:xfrm>
          <a:prstGeom prst="rect">
            <a:avLst/>
          </a:prstGeom>
          <a:noFill/>
          <a:ln w="9525">
            <a:noFill/>
            <a:miter lim="800000"/>
            <a:headEnd/>
            <a:tailEnd/>
          </a:ln>
        </p:spPr>
      </p:pic>
      <p:sp>
        <p:nvSpPr>
          <p:cNvPr id="5" name="4 Llamada rectangular redondeada"/>
          <p:cNvSpPr/>
          <p:nvPr/>
        </p:nvSpPr>
        <p:spPr>
          <a:xfrm>
            <a:off x="3505200" y="1828800"/>
            <a:ext cx="2286000" cy="990600"/>
          </a:xfrm>
          <a:prstGeom prst="wedgeRoundRectCallout">
            <a:avLst>
              <a:gd name="adj1" fmla="val -111214"/>
              <a:gd name="adj2" fmla="val 7878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Aquí se muestra el mismo archivo binario usando un editor hexadecimal</a:t>
            </a:r>
            <a:endParaRPr lang="es-VE" sz="1600" dirty="0"/>
          </a:p>
        </p:txBody>
      </p:sp>
      <p:sp>
        <p:nvSpPr>
          <p:cNvPr id="9" name="8 Llamada rectangular redondeada"/>
          <p:cNvSpPr/>
          <p:nvPr/>
        </p:nvSpPr>
        <p:spPr>
          <a:xfrm>
            <a:off x="1600200" y="5486400"/>
            <a:ext cx="2514600" cy="1295400"/>
          </a:xfrm>
          <a:prstGeom prst="wedgeRoundRectCallout">
            <a:avLst>
              <a:gd name="adj1" fmla="val -79396"/>
              <a:gd name="adj2" fmla="val -9105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El editor hexadecimal muestra los offset de los bytes en el archivo, muy similar a un mapa de memoria</a:t>
            </a:r>
            <a:endParaRPr lang="es-VE" sz="1600" dirty="0"/>
          </a:p>
        </p:txBody>
      </p:sp>
      <p:sp>
        <p:nvSpPr>
          <p:cNvPr id="10" name="9 Llamada rectangular redondeada"/>
          <p:cNvSpPr/>
          <p:nvPr/>
        </p:nvSpPr>
        <p:spPr>
          <a:xfrm>
            <a:off x="4648200" y="5410200"/>
            <a:ext cx="3048000" cy="1143000"/>
          </a:xfrm>
          <a:prstGeom prst="wedgeRoundRectCallout">
            <a:avLst>
              <a:gd name="adj1" fmla="val -102881"/>
              <a:gd name="adj2" fmla="val -90449"/>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Estos  números  representan la data guardada en el archivo (Cada uno de los bytes que se encuentran en el archivo)</a:t>
            </a:r>
            <a:endParaRPr lang="es-VE" sz="1600" dirty="0"/>
          </a:p>
        </p:txBody>
      </p:sp>
      <p:sp>
        <p:nvSpPr>
          <p:cNvPr id="11" name="10 Llamada rectangular redondeada"/>
          <p:cNvSpPr/>
          <p:nvPr/>
        </p:nvSpPr>
        <p:spPr>
          <a:xfrm>
            <a:off x="5791200" y="5562600"/>
            <a:ext cx="2057400" cy="762000"/>
          </a:xfrm>
          <a:prstGeom prst="wedgeRoundRectCallout">
            <a:avLst>
              <a:gd name="adj1" fmla="val 36626"/>
              <a:gd name="adj2" fmla="val -125064"/>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VE" sz="1600" dirty="0" smtClean="0"/>
              <a:t>La data del archivo en formato ASCII</a:t>
            </a:r>
            <a:endParaRPr lang="es-VE" sz="1600" dirty="0"/>
          </a:p>
        </p:txBody>
      </p:sp>
      <p:sp>
        <p:nvSpPr>
          <p:cNvPr id="12" name="11 Llamada rectangular redondeada"/>
          <p:cNvSpPr/>
          <p:nvPr/>
        </p:nvSpPr>
        <p:spPr>
          <a:xfrm>
            <a:off x="4495800" y="5486400"/>
            <a:ext cx="3657600" cy="1371600"/>
          </a:xfrm>
          <a:prstGeom prst="wedgeRoundRectCallout">
            <a:avLst>
              <a:gd name="adj1" fmla="val -97742"/>
              <a:gd name="adj2" fmla="val -8952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Estos datos corresponden a 8 objetos  Cuenta cuyos atributos son: </a:t>
            </a:r>
          </a:p>
          <a:p>
            <a:pPr algn="l">
              <a:buFontTx/>
              <a:buChar char="-"/>
            </a:pPr>
            <a:r>
              <a:rPr lang="es-VE" sz="1600" dirty="0" smtClean="0"/>
              <a:t> </a:t>
            </a:r>
            <a:r>
              <a:rPr lang="es-VE" sz="1600" dirty="0" err="1" smtClean="0">
                <a:solidFill>
                  <a:srgbClr val="0000FF"/>
                </a:solidFill>
              </a:rPr>
              <a:t>long</a:t>
            </a:r>
            <a:r>
              <a:rPr lang="es-VE" sz="1600" dirty="0" smtClean="0"/>
              <a:t> numero: </a:t>
            </a:r>
          </a:p>
          <a:p>
            <a:pPr algn="l">
              <a:buFontTx/>
              <a:buChar char="-"/>
            </a:pPr>
            <a:r>
              <a:rPr lang="es-VE" sz="1600" dirty="0" smtClean="0"/>
              <a:t> </a:t>
            </a:r>
            <a:r>
              <a:rPr lang="es-VE" sz="1600" dirty="0" err="1" smtClean="0">
                <a:solidFill>
                  <a:srgbClr val="0000FF"/>
                </a:solidFill>
              </a:rPr>
              <a:t>int</a:t>
            </a:r>
            <a:r>
              <a:rPr lang="es-VE" sz="1600" dirty="0" smtClean="0"/>
              <a:t> cedula</a:t>
            </a:r>
          </a:p>
          <a:p>
            <a:pPr algn="l">
              <a:buFontTx/>
              <a:buChar char="-"/>
            </a:pPr>
            <a:r>
              <a:rPr lang="es-VE" sz="1600" dirty="0" smtClean="0"/>
              <a:t> </a:t>
            </a:r>
            <a:r>
              <a:rPr lang="es-VE" sz="1600" dirty="0" err="1" smtClean="0">
                <a:solidFill>
                  <a:srgbClr val="0000FF"/>
                </a:solidFill>
              </a:rPr>
              <a:t>double</a:t>
            </a:r>
            <a:r>
              <a:rPr lang="es-VE" sz="1600" dirty="0" smtClean="0"/>
              <a:t> saldo</a:t>
            </a:r>
            <a:endParaRPr lang="es-VE" sz="1600" dirty="0"/>
          </a:p>
        </p:txBody>
      </p:sp>
      <p:sp>
        <p:nvSpPr>
          <p:cNvPr id="13" name="12 Llamada rectangular redondeada"/>
          <p:cNvSpPr/>
          <p:nvPr/>
        </p:nvSpPr>
        <p:spPr>
          <a:xfrm>
            <a:off x="1066800" y="1600200"/>
            <a:ext cx="2590800" cy="1066800"/>
          </a:xfrm>
          <a:prstGeom prst="wedgeRoundRectCallout">
            <a:avLst>
              <a:gd name="adj1" fmla="val 43426"/>
              <a:gd name="adj2" fmla="val 11431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Cada objeto ocupa 16 bytes en memoria, por tanto cada 16 bytes del archivo es un objeto</a:t>
            </a:r>
            <a:endParaRPr lang="es-VE" sz="1600" dirty="0"/>
          </a:p>
        </p:txBody>
      </p:sp>
      <p:grpSp>
        <p:nvGrpSpPr>
          <p:cNvPr id="3" name="19 Grupo"/>
          <p:cNvGrpSpPr/>
          <p:nvPr/>
        </p:nvGrpSpPr>
        <p:grpSpPr>
          <a:xfrm>
            <a:off x="2667000" y="3048000"/>
            <a:ext cx="2971800" cy="914400"/>
            <a:chOff x="4419600" y="1447800"/>
            <a:chExt cx="2286000" cy="990600"/>
          </a:xfrm>
        </p:grpSpPr>
        <p:sp>
          <p:nvSpPr>
            <p:cNvPr id="21" name="20 Llamada rectangular redondeada"/>
            <p:cNvSpPr/>
            <p:nvPr/>
          </p:nvSpPr>
          <p:spPr>
            <a:xfrm>
              <a:off x="4419600" y="1447800"/>
              <a:ext cx="2286000" cy="990600"/>
            </a:xfrm>
            <a:prstGeom prst="wedgeRoundRectCallout">
              <a:avLst>
                <a:gd name="adj1" fmla="val -74240"/>
                <a:gd name="adj2" fmla="val 14598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Aquí se muestra el mismo archivo binario usando un editor hexadecimal</a:t>
              </a:r>
              <a:endParaRPr lang="es-VE" sz="1600" dirty="0"/>
            </a:p>
          </p:txBody>
        </p:sp>
        <p:sp>
          <p:nvSpPr>
            <p:cNvPr id="22" name="21 Llamada rectangular redondeada"/>
            <p:cNvSpPr/>
            <p:nvPr/>
          </p:nvSpPr>
          <p:spPr>
            <a:xfrm>
              <a:off x="4419600" y="1447800"/>
              <a:ext cx="2286000" cy="990600"/>
            </a:xfrm>
            <a:prstGeom prst="wedgeRoundRectCallout">
              <a:avLst>
                <a:gd name="adj1" fmla="val 74975"/>
                <a:gd name="adj2" fmla="val 143205"/>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Los datos del </a:t>
              </a:r>
              <a:r>
                <a:rPr lang="es-VE" sz="1600" dirty="0" smtClean="0">
                  <a:solidFill>
                    <a:srgbClr val="0000FF"/>
                  </a:solidFill>
                </a:rPr>
                <a:t>octavo</a:t>
              </a:r>
              <a:r>
                <a:rPr lang="es-VE" sz="1600" dirty="0" smtClean="0"/>
                <a:t> objeto se encuentran desde el byte </a:t>
              </a:r>
              <a:r>
                <a:rPr lang="es-VE" sz="1600" dirty="0" smtClean="0">
                  <a:solidFill>
                    <a:srgbClr val="0000FF"/>
                  </a:solidFill>
                  <a:latin typeface="Arial" pitchFamily="34" charset="0"/>
                  <a:cs typeface="Arial" pitchFamily="34" charset="0"/>
                </a:rPr>
                <a:t>112 </a:t>
              </a:r>
              <a:r>
                <a:rPr lang="es-VE" sz="1600" dirty="0" smtClean="0">
                  <a:solidFill>
                    <a:schemeClr val="bg1"/>
                  </a:solidFill>
                  <a:latin typeface="Arial" pitchFamily="34" charset="0"/>
                  <a:cs typeface="Arial" pitchFamily="34" charset="0"/>
                </a:rPr>
                <a:t>(70h)</a:t>
              </a:r>
              <a:r>
                <a:rPr lang="es-VE" sz="1600" dirty="0" smtClean="0"/>
                <a:t> hasta el byte </a:t>
              </a:r>
              <a:r>
                <a:rPr lang="es-VE" sz="1600" dirty="0" smtClean="0">
                  <a:solidFill>
                    <a:srgbClr val="0000FF"/>
                  </a:solidFill>
                  <a:latin typeface="Arial" pitchFamily="34" charset="0"/>
                  <a:cs typeface="Arial" pitchFamily="34" charset="0"/>
                </a:rPr>
                <a:t>127 </a:t>
              </a:r>
              <a:r>
                <a:rPr lang="es-VE" sz="1600" dirty="0" smtClean="0">
                  <a:solidFill>
                    <a:schemeClr val="bg1"/>
                  </a:solidFill>
                  <a:latin typeface="Arial" pitchFamily="34" charset="0"/>
                  <a:cs typeface="Arial" pitchFamily="34" charset="0"/>
                </a:rPr>
                <a:t>(7Fh)</a:t>
              </a:r>
              <a:endParaRPr lang="es-VE" sz="1600" dirty="0">
                <a:solidFill>
                  <a:srgbClr val="0000FF"/>
                </a:solidFill>
                <a:latin typeface="Arial" pitchFamily="34" charset="0"/>
                <a:cs typeface="Arial" pitchFamily="34" charset="0"/>
              </a:endParaRPr>
            </a:p>
          </p:txBody>
        </p:sp>
      </p:grpSp>
      <p:grpSp>
        <p:nvGrpSpPr>
          <p:cNvPr id="4" name="15 Grupo"/>
          <p:cNvGrpSpPr/>
          <p:nvPr/>
        </p:nvGrpSpPr>
        <p:grpSpPr>
          <a:xfrm>
            <a:off x="2971800" y="1600200"/>
            <a:ext cx="2743200" cy="914400"/>
            <a:chOff x="4419600" y="1447800"/>
            <a:chExt cx="2286000" cy="990600"/>
          </a:xfrm>
        </p:grpSpPr>
        <p:sp>
          <p:nvSpPr>
            <p:cNvPr id="14" name="13 Llamada rectangular redondeada"/>
            <p:cNvSpPr/>
            <p:nvPr/>
          </p:nvSpPr>
          <p:spPr>
            <a:xfrm>
              <a:off x="4419600" y="1447800"/>
              <a:ext cx="2286000" cy="990600"/>
            </a:xfrm>
            <a:prstGeom prst="wedgeRoundRectCallout">
              <a:avLst>
                <a:gd name="adj1" fmla="val -88343"/>
                <a:gd name="adj2" fmla="val 148761"/>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Aquí se muestra el mismo archivo binario usando un editor hexadecimal</a:t>
              </a:r>
              <a:endParaRPr lang="es-VE" sz="1600" dirty="0"/>
            </a:p>
          </p:txBody>
        </p:sp>
        <p:sp>
          <p:nvSpPr>
            <p:cNvPr id="15" name="14 Llamada rectangular redondeada"/>
            <p:cNvSpPr/>
            <p:nvPr/>
          </p:nvSpPr>
          <p:spPr>
            <a:xfrm>
              <a:off x="4419600" y="1447800"/>
              <a:ext cx="2286000" cy="990600"/>
            </a:xfrm>
            <a:prstGeom prst="wedgeRoundRectCallout">
              <a:avLst>
                <a:gd name="adj1" fmla="val 73693"/>
                <a:gd name="adj2" fmla="val 14737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Los datos del </a:t>
              </a:r>
              <a:r>
                <a:rPr lang="es-VE" sz="1600" dirty="0" smtClean="0">
                  <a:solidFill>
                    <a:srgbClr val="0000FF"/>
                  </a:solidFill>
                </a:rPr>
                <a:t>primer</a:t>
              </a:r>
              <a:r>
                <a:rPr lang="es-VE" sz="1600" dirty="0" smtClean="0"/>
                <a:t> objeto se encuentran desde el byte </a:t>
              </a:r>
              <a:r>
                <a:rPr lang="es-VE" sz="1600" dirty="0" smtClean="0">
                  <a:solidFill>
                    <a:srgbClr val="0000FF"/>
                  </a:solidFill>
                  <a:latin typeface="Arial" pitchFamily="34" charset="0"/>
                  <a:cs typeface="Arial" pitchFamily="34" charset="0"/>
                </a:rPr>
                <a:t>0 </a:t>
              </a:r>
              <a:r>
                <a:rPr lang="es-VE" sz="1600" dirty="0" smtClean="0">
                  <a:solidFill>
                    <a:schemeClr val="bg1"/>
                  </a:solidFill>
                  <a:latin typeface="Arial" pitchFamily="34" charset="0"/>
                  <a:cs typeface="Arial" pitchFamily="34" charset="0"/>
                </a:rPr>
                <a:t>(0h)</a:t>
              </a:r>
              <a:r>
                <a:rPr lang="es-VE" sz="1600" dirty="0" smtClean="0"/>
                <a:t> hasta el byte </a:t>
              </a:r>
              <a:r>
                <a:rPr lang="es-VE" sz="1600" dirty="0" smtClean="0">
                  <a:solidFill>
                    <a:srgbClr val="0000FF"/>
                  </a:solidFill>
                  <a:latin typeface="Arial" pitchFamily="34" charset="0"/>
                  <a:cs typeface="Arial" pitchFamily="34" charset="0"/>
                </a:rPr>
                <a:t>15 </a:t>
              </a:r>
              <a:r>
                <a:rPr lang="es-VE" sz="1600" dirty="0" smtClean="0">
                  <a:solidFill>
                    <a:schemeClr val="bg1"/>
                  </a:solidFill>
                  <a:latin typeface="Arial" pitchFamily="34" charset="0"/>
                  <a:cs typeface="Arial" pitchFamily="34" charset="0"/>
                </a:rPr>
                <a:t>(</a:t>
              </a:r>
              <a:r>
                <a:rPr lang="es-VE" sz="1600" dirty="0" err="1" smtClean="0">
                  <a:solidFill>
                    <a:schemeClr val="bg1"/>
                  </a:solidFill>
                  <a:latin typeface="Arial" pitchFamily="34" charset="0"/>
                  <a:cs typeface="Arial" pitchFamily="34" charset="0"/>
                </a:rPr>
                <a:t>Fh</a:t>
              </a:r>
              <a:r>
                <a:rPr lang="es-VE" sz="1600" dirty="0" smtClean="0">
                  <a:solidFill>
                    <a:schemeClr val="bg1"/>
                  </a:solidFill>
                  <a:latin typeface="Arial" pitchFamily="34" charset="0"/>
                  <a:cs typeface="Arial" pitchFamily="34" charset="0"/>
                </a:rPr>
                <a:t>)</a:t>
              </a:r>
              <a:endParaRPr lang="es-VE" sz="1600" dirty="0">
                <a:solidFill>
                  <a:srgbClr val="0000FF"/>
                </a:solidFill>
                <a:latin typeface="Arial" pitchFamily="34" charset="0"/>
                <a:cs typeface="Arial" pitchFamily="34" charset="0"/>
              </a:endParaRPr>
            </a:p>
          </p:txBody>
        </p:sp>
      </p:grpSp>
      <p:grpSp>
        <p:nvGrpSpPr>
          <p:cNvPr id="6" name="16 Grupo"/>
          <p:cNvGrpSpPr/>
          <p:nvPr/>
        </p:nvGrpSpPr>
        <p:grpSpPr>
          <a:xfrm>
            <a:off x="2971800" y="1828800"/>
            <a:ext cx="3048000" cy="914400"/>
            <a:chOff x="4419600" y="1447800"/>
            <a:chExt cx="2286000" cy="990600"/>
          </a:xfrm>
        </p:grpSpPr>
        <p:sp>
          <p:nvSpPr>
            <p:cNvPr id="18" name="17 Llamada rectangular redondeada"/>
            <p:cNvSpPr/>
            <p:nvPr/>
          </p:nvSpPr>
          <p:spPr>
            <a:xfrm>
              <a:off x="4419600" y="1447800"/>
              <a:ext cx="2286000" cy="990600"/>
            </a:xfrm>
            <a:prstGeom prst="wedgeRoundRectCallout">
              <a:avLst>
                <a:gd name="adj1" fmla="val -82510"/>
                <a:gd name="adj2" fmla="val 14737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Aquí se muestra el mismo archivo binario usando un editor hexadecimal</a:t>
              </a:r>
              <a:endParaRPr lang="es-VE" sz="1600" dirty="0"/>
            </a:p>
          </p:txBody>
        </p:sp>
        <p:sp>
          <p:nvSpPr>
            <p:cNvPr id="19" name="18 Llamada rectangular redondeada"/>
            <p:cNvSpPr/>
            <p:nvPr/>
          </p:nvSpPr>
          <p:spPr>
            <a:xfrm>
              <a:off x="4419600" y="1447800"/>
              <a:ext cx="2286000" cy="990600"/>
            </a:xfrm>
            <a:prstGeom prst="wedgeRoundRectCallout">
              <a:avLst>
                <a:gd name="adj1" fmla="val 60360"/>
                <a:gd name="adj2" fmla="val 14598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Los datos del </a:t>
              </a:r>
              <a:r>
                <a:rPr lang="es-VE" sz="1600" dirty="0" smtClean="0">
                  <a:solidFill>
                    <a:srgbClr val="0000FF"/>
                  </a:solidFill>
                </a:rPr>
                <a:t>segundo</a:t>
              </a:r>
              <a:r>
                <a:rPr lang="es-VE" sz="1600" dirty="0" smtClean="0"/>
                <a:t> objeto se encuentran desde el byte </a:t>
              </a:r>
              <a:r>
                <a:rPr lang="es-VE" sz="1600" dirty="0" smtClean="0">
                  <a:solidFill>
                    <a:srgbClr val="0000FF"/>
                  </a:solidFill>
                  <a:latin typeface="Arial" pitchFamily="34" charset="0"/>
                  <a:cs typeface="Arial" pitchFamily="34" charset="0"/>
                </a:rPr>
                <a:t>16 </a:t>
              </a:r>
              <a:r>
                <a:rPr lang="es-VE" sz="1600" dirty="0" smtClean="0">
                  <a:solidFill>
                    <a:schemeClr val="bg1"/>
                  </a:solidFill>
                  <a:latin typeface="Arial" pitchFamily="34" charset="0"/>
                  <a:cs typeface="Arial" pitchFamily="34" charset="0"/>
                </a:rPr>
                <a:t>(10h)</a:t>
              </a:r>
              <a:r>
                <a:rPr lang="es-VE" sz="1600" dirty="0" smtClean="0"/>
                <a:t> hasta el byte </a:t>
              </a:r>
              <a:r>
                <a:rPr lang="es-VE" sz="1600" dirty="0" smtClean="0">
                  <a:solidFill>
                    <a:srgbClr val="0000FF"/>
                  </a:solidFill>
                  <a:latin typeface="Arial" pitchFamily="34" charset="0"/>
                  <a:cs typeface="Arial" pitchFamily="34" charset="0"/>
                </a:rPr>
                <a:t>31 </a:t>
              </a:r>
              <a:r>
                <a:rPr lang="es-VE" sz="1600" dirty="0" smtClean="0">
                  <a:solidFill>
                    <a:schemeClr val="bg1"/>
                  </a:solidFill>
                  <a:latin typeface="Arial" pitchFamily="34" charset="0"/>
                  <a:cs typeface="Arial" pitchFamily="34" charset="0"/>
                </a:rPr>
                <a:t>(1Fh)</a:t>
              </a:r>
              <a:endParaRPr lang="es-VE" sz="1600" dirty="0">
                <a:solidFill>
                  <a:srgbClr val="0000FF"/>
                </a:solidFill>
                <a:latin typeface="Arial" pitchFamily="34" charset="0"/>
                <a:cs typeface="Arial" pitchFamily="34" charset="0"/>
              </a:endParaRPr>
            </a:p>
          </p:txBody>
        </p:sp>
      </p:grpSp>
      <p:sp>
        <p:nvSpPr>
          <p:cNvPr id="23" name="22 Llamada rectangular redondeada"/>
          <p:cNvSpPr/>
          <p:nvPr/>
        </p:nvSpPr>
        <p:spPr>
          <a:xfrm>
            <a:off x="3657600" y="5486400"/>
            <a:ext cx="3886200" cy="1371600"/>
          </a:xfrm>
          <a:prstGeom prst="wedgeRoundRectCallout">
            <a:avLst>
              <a:gd name="adj1" fmla="val -15026"/>
              <a:gd name="adj2" fmla="val -25649"/>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Si la longitud de los objetos guardados en el archivos es fija, se puede calcular el offset de un objeto mediante una ecuación simple , siempre que se conozca  el número del objeto</a:t>
            </a:r>
            <a:endParaRPr lang="es-VE" sz="1600" dirty="0"/>
          </a:p>
        </p:txBody>
      </p:sp>
      <p:sp>
        <p:nvSpPr>
          <p:cNvPr id="24" name="23 Llamada rectangular redondeada"/>
          <p:cNvSpPr/>
          <p:nvPr/>
        </p:nvSpPr>
        <p:spPr>
          <a:xfrm>
            <a:off x="3810000" y="4648200"/>
            <a:ext cx="4495800" cy="1524000"/>
          </a:xfrm>
          <a:prstGeom prst="wedgeRoundRectCallout">
            <a:avLst>
              <a:gd name="adj1" fmla="val -98619"/>
              <a:gd name="adj2" fmla="val -75372"/>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VE" sz="1600" dirty="0" smtClean="0"/>
              <a:t>Ejemplo: determinar el offset del objeto número </a:t>
            </a:r>
            <a:r>
              <a:rPr lang="es-VE" sz="1600" dirty="0" smtClean="0">
                <a:solidFill>
                  <a:srgbClr val="0000FF"/>
                </a:solidFill>
                <a:latin typeface="Arial" pitchFamily="34" charset="0"/>
                <a:cs typeface="Arial" pitchFamily="34" charset="0"/>
              </a:rPr>
              <a:t> 4 </a:t>
            </a:r>
            <a:r>
              <a:rPr lang="es-VE" sz="1600" dirty="0" smtClean="0"/>
              <a:t>contado a partir de</a:t>
            </a:r>
            <a:r>
              <a:rPr lang="es-VE" sz="1600" dirty="0" smtClean="0">
                <a:solidFill>
                  <a:srgbClr val="0000FF"/>
                </a:solidFill>
                <a:latin typeface="Arial" pitchFamily="34" charset="0"/>
                <a:cs typeface="Arial" pitchFamily="34" charset="0"/>
              </a:rPr>
              <a:t> 0</a:t>
            </a:r>
            <a:r>
              <a:rPr lang="es-VE" sz="1600" dirty="0" smtClean="0"/>
              <a:t>.</a:t>
            </a:r>
          </a:p>
          <a:p>
            <a:pPr algn="ctr"/>
            <a:endParaRPr lang="es-VE" sz="1600" dirty="0" smtClean="0"/>
          </a:p>
          <a:p>
            <a:pPr algn="ctr"/>
            <a:r>
              <a:rPr lang="es-VE" sz="1600" dirty="0" smtClean="0"/>
              <a:t>Offset = </a:t>
            </a:r>
            <a:r>
              <a:rPr lang="es-VE" sz="1600" dirty="0" err="1" smtClean="0"/>
              <a:t>numero_obj</a:t>
            </a:r>
            <a:r>
              <a:rPr lang="es-VE" sz="1600" dirty="0" smtClean="0"/>
              <a:t> * </a:t>
            </a:r>
            <a:r>
              <a:rPr lang="es-VE" sz="1600" dirty="0" err="1" smtClean="0"/>
              <a:t>long_objeto</a:t>
            </a:r>
            <a:endParaRPr lang="es-VE" sz="1600" dirty="0" smtClean="0"/>
          </a:p>
          <a:p>
            <a:pPr algn="ctr"/>
            <a:endParaRPr lang="es-VE" sz="1600" dirty="0" smtClean="0"/>
          </a:p>
          <a:p>
            <a:pPr algn="ctr"/>
            <a:r>
              <a:rPr lang="es-VE" sz="1600" dirty="0" smtClean="0"/>
              <a:t>En este caso: offset = </a:t>
            </a:r>
            <a:r>
              <a:rPr lang="es-VE" sz="1600" dirty="0" smtClean="0">
                <a:latin typeface="Arial" pitchFamily="34" charset="0"/>
                <a:cs typeface="Arial" pitchFamily="34" charset="0"/>
              </a:rPr>
              <a:t>4*16 = 64 = 40h</a:t>
            </a:r>
            <a:endParaRPr lang="es-V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grpId="1" nodeType="clickEffect">
                                  <p:stCondLst>
                                    <p:cond delay="0"/>
                                  </p:stCondLst>
                                  <p:childTnLst>
                                    <p:animEffect transition="out" filter="strips(down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4" presetClass="exit" presetSubtype="16" fill="hold" nodeType="withEffect">
                                  <p:stCondLst>
                                    <p:cond delay="0"/>
                                  </p:stCondLst>
                                  <p:childTnLst>
                                    <p:animEffect transition="out" filter="box(in)">
                                      <p:cBhvr>
                                        <p:cTn id="14" dur="500"/>
                                        <p:tgtEl>
                                          <p:spTgt spid="1028"/>
                                        </p:tgtEl>
                                      </p:cBhvr>
                                    </p:animEffect>
                                    <p:set>
                                      <p:cBhvr>
                                        <p:cTn id="15" dur="1" fill="hold">
                                          <p:stCondLst>
                                            <p:cond delay="499"/>
                                          </p:stCondLst>
                                        </p:cTn>
                                        <p:tgtEl>
                                          <p:spTgt spid="1028"/>
                                        </p:tgtEl>
                                        <p:attrNameLst>
                                          <p:attrName>style.visibility</p:attrName>
                                        </p:attrNameLst>
                                      </p:cBhvr>
                                      <p:to>
                                        <p:strVal val="hidden"/>
                                      </p:to>
                                    </p:se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downLeft)">
                                      <p:cBhvr>
                                        <p:cTn id="19" dur="500"/>
                                        <p:tgtEl>
                                          <p:spTgt spid="5"/>
                                        </p:tgtEl>
                                      </p:cBhvr>
                                    </p:animEffect>
                                  </p:childTnLst>
                                </p:cTn>
                              </p:par>
                              <p:par>
                                <p:cTn id="20" presetID="4" presetClass="entr" presetSubtype="32"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ox(out)">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xit" presetSubtype="12" fill="hold" grpId="1" nodeType="clickEffect">
                                  <p:stCondLst>
                                    <p:cond delay="0"/>
                                  </p:stCondLst>
                                  <p:childTnLst>
                                    <p:animEffect transition="out" filter="strips(downLeft)">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par>
                          <p:cTn id="28" fill="hold">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xit" presetSubtype="12" fill="hold" grpId="1" nodeType="clickEffect">
                                  <p:stCondLst>
                                    <p:cond delay="0"/>
                                  </p:stCondLst>
                                  <p:childTnLst>
                                    <p:animEffect transition="out" filter="strips(downLeft)">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par>
                          <p:cTn id="37" fill="hold">
                            <p:stCondLst>
                              <p:cond delay="500"/>
                            </p:stCondLst>
                            <p:childTnLst>
                              <p:par>
                                <p:cTn id="38" presetID="18" presetClass="entr" presetSubtype="12"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strips(downLef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xit" presetSubtype="12" fill="hold" grpId="1" nodeType="clickEffect">
                                  <p:stCondLst>
                                    <p:cond delay="0"/>
                                  </p:stCondLst>
                                  <p:childTnLst>
                                    <p:animEffect transition="out" filter="strips(downLeft)">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par>
                          <p:cTn id="46" fill="hold">
                            <p:stCondLst>
                              <p:cond delay="500"/>
                            </p:stCondLst>
                            <p:childTnLst>
                              <p:par>
                                <p:cTn id="47" presetID="18" presetClass="entr" presetSubtype="12"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strips(down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xit" presetSubtype="12" fill="hold" grpId="1" nodeType="clickEffect">
                                  <p:stCondLst>
                                    <p:cond delay="0"/>
                                  </p:stCondLst>
                                  <p:childTnLst>
                                    <p:animEffect transition="out" filter="strips(downLeft)">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par>
                          <p:cTn id="55" fill="hold">
                            <p:stCondLst>
                              <p:cond delay="500"/>
                            </p:stCondLst>
                            <p:childTnLst>
                              <p:par>
                                <p:cTn id="56" presetID="18" presetClass="entr" presetSubtype="12"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strips(downLeft)">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xit" presetSubtype="12" fill="hold" grpId="1" nodeType="clickEffect">
                                  <p:stCondLst>
                                    <p:cond delay="0"/>
                                  </p:stCondLst>
                                  <p:childTnLst>
                                    <p:animEffect transition="out" filter="strips(downLeft)">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par>
                          <p:cTn id="64" fill="hold">
                            <p:stCondLst>
                              <p:cond delay="500"/>
                            </p:stCondLst>
                            <p:childTnLst>
                              <p:par>
                                <p:cTn id="65" presetID="18" presetClass="entr" presetSubtype="12"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xit" presetSubtype="12" fill="hold" grpId="1" nodeType="clickEffect">
                                  <p:stCondLst>
                                    <p:cond delay="0"/>
                                  </p:stCondLst>
                                  <p:childTnLst>
                                    <p:animEffect transition="out" filter="strips(downLeft)">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par>
                          <p:cTn id="73" fill="hold">
                            <p:stCondLst>
                              <p:cond delay="500"/>
                            </p:stCondLst>
                            <p:childTnLst>
                              <p:par>
                                <p:cTn id="74" presetID="18" presetClass="entr" presetSubtype="12"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strips(downLeft)">
                                      <p:cBhvr>
                                        <p:cTn id="76" dur="500"/>
                                        <p:tgtEl>
                                          <p:spTgt spid="4"/>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xit" presetSubtype="12" fill="hold" nodeType="clickEffect">
                                  <p:stCondLst>
                                    <p:cond delay="0"/>
                                  </p:stCondLst>
                                  <p:childTnLst>
                                    <p:animEffect transition="out" filter="strips(downLeft)">
                                      <p:cBhvr>
                                        <p:cTn id="80" dur="500"/>
                                        <p:tgtEl>
                                          <p:spTgt spid="4"/>
                                        </p:tgtEl>
                                      </p:cBhvr>
                                    </p:animEffect>
                                    <p:set>
                                      <p:cBhvr>
                                        <p:cTn id="81" dur="1" fill="hold">
                                          <p:stCondLst>
                                            <p:cond delay="499"/>
                                          </p:stCondLst>
                                        </p:cTn>
                                        <p:tgtEl>
                                          <p:spTgt spid="4"/>
                                        </p:tgtEl>
                                        <p:attrNameLst>
                                          <p:attrName>style.visibility</p:attrName>
                                        </p:attrNameLst>
                                      </p:cBhvr>
                                      <p:to>
                                        <p:strVal val="hidden"/>
                                      </p:to>
                                    </p:set>
                                  </p:childTnLst>
                                </p:cTn>
                              </p:par>
                            </p:childTnLst>
                          </p:cTn>
                        </p:par>
                        <p:par>
                          <p:cTn id="82" fill="hold">
                            <p:stCondLst>
                              <p:cond delay="500"/>
                            </p:stCondLst>
                            <p:childTnLst>
                              <p:par>
                                <p:cTn id="83" presetID="18" presetClass="entr" presetSubtype="12" fill="hold" nodeType="after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strips(downLeft)">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xit" presetSubtype="12" fill="hold" nodeType="clickEffect">
                                  <p:stCondLst>
                                    <p:cond delay="0"/>
                                  </p:stCondLst>
                                  <p:childTnLst>
                                    <p:animEffect transition="out" filter="strips(downLeft)">
                                      <p:cBhvr>
                                        <p:cTn id="89" dur="500"/>
                                        <p:tgtEl>
                                          <p:spTgt spid="6"/>
                                        </p:tgtEl>
                                      </p:cBhvr>
                                    </p:animEffect>
                                    <p:set>
                                      <p:cBhvr>
                                        <p:cTn id="90" dur="1" fill="hold">
                                          <p:stCondLst>
                                            <p:cond delay="499"/>
                                          </p:stCondLst>
                                        </p:cTn>
                                        <p:tgtEl>
                                          <p:spTgt spid="6"/>
                                        </p:tgtEl>
                                        <p:attrNameLst>
                                          <p:attrName>style.visibility</p:attrName>
                                        </p:attrNameLst>
                                      </p:cBhvr>
                                      <p:to>
                                        <p:strVal val="hidden"/>
                                      </p:to>
                                    </p:set>
                                  </p:childTnLst>
                                </p:cTn>
                              </p:par>
                            </p:childTnLst>
                          </p:cTn>
                        </p:par>
                        <p:par>
                          <p:cTn id="91" fill="hold">
                            <p:stCondLst>
                              <p:cond delay="500"/>
                            </p:stCondLst>
                            <p:childTnLst>
                              <p:par>
                                <p:cTn id="92" presetID="18" presetClass="entr" presetSubtype="12" fill="hold" nodeType="after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strips(downLeft)">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8" presetClass="exit" presetSubtype="12" fill="hold" nodeType="clickEffect">
                                  <p:stCondLst>
                                    <p:cond delay="0"/>
                                  </p:stCondLst>
                                  <p:childTnLst>
                                    <p:animEffect transition="out" filter="strips(downLeft)">
                                      <p:cBhvr>
                                        <p:cTn id="98" dur="500"/>
                                        <p:tgtEl>
                                          <p:spTgt spid="3"/>
                                        </p:tgtEl>
                                      </p:cBhvr>
                                    </p:animEffect>
                                    <p:set>
                                      <p:cBhvr>
                                        <p:cTn id="99" dur="1" fill="hold">
                                          <p:stCondLst>
                                            <p:cond delay="499"/>
                                          </p:stCondLst>
                                        </p:cTn>
                                        <p:tgtEl>
                                          <p:spTgt spid="3"/>
                                        </p:tgtEl>
                                        <p:attrNameLst>
                                          <p:attrName>style.visibility</p:attrName>
                                        </p:attrNameLst>
                                      </p:cBhvr>
                                      <p:to>
                                        <p:strVal val="hidden"/>
                                      </p:to>
                                    </p:set>
                                  </p:childTnLst>
                                </p:cTn>
                              </p:par>
                            </p:childTnLst>
                          </p:cTn>
                        </p:par>
                        <p:par>
                          <p:cTn id="100" fill="hold">
                            <p:stCondLst>
                              <p:cond delay="500"/>
                            </p:stCondLst>
                            <p:childTnLst>
                              <p:par>
                                <p:cTn id="101" presetID="18" presetClass="entr" presetSubtype="12" fill="hold" grpId="0"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strips(downLeft)">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xit" presetSubtype="12" fill="hold" grpId="1" nodeType="clickEffect">
                                  <p:stCondLst>
                                    <p:cond delay="0"/>
                                  </p:stCondLst>
                                  <p:childTnLst>
                                    <p:animEffect transition="out" filter="strips(downLeft)">
                                      <p:cBhvr>
                                        <p:cTn id="107" dur="500"/>
                                        <p:tgtEl>
                                          <p:spTgt spid="23"/>
                                        </p:tgtEl>
                                      </p:cBhvr>
                                    </p:animEffect>
                                    <p:set>
                                      <p:cBhvr>
                                        <p:cTn id="108" dur="1" fill="hold">
                                          <p:stCondLst>
                                            <p:cond delay="499"/>
                                          </p:stCondLst>
                                        </p:cTn>
                                        <p:tgtEl>
                                          <p:spTgt spid="23"/>
                                        </p:tgtEl>
                                        <p:attrNameLst>
                                          <p:attrName>style.visibility</p:attrName>
                                        </p:attrNameLst>
                                      </p:cBhvr>
                                      <p:to>
                                        <p:strVal val="hidden"/>
                                      </p:to>
                                    </p:set>
                                  </p:childTnLst>
                                </p:cTn>
                              </p:par>
                            </p:childTnLst>
                          </p:cTn>
                        </p:par>
                        <p:par>
                          <p:cTn id="109" fill="hold">
                            <p:stCondLst>
                              <p:cond delay="500"/>
                            </p:stCondLst>
                            <p:childTnLst>
                              <p:par>
                                <p:cTn id="110" presetID="18" presetClass="entr" presetSubtype="12"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strips(downLeft)">
                                      <p:cBhvr>
                                        <p:cTn id="112" dur="500"/>
                                        <p:tgtEl>
                                          <p:spTgt spid="24"/>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xit" presetSubtype="12" fill="hold" grpId="1" nodeType="clickEffect">
                                  <p:stCondLst>
                                    <p:cond delay="0"/>
                                  </p:stCondLst>
                                  <p:childTnLst>
                                    <p:animEffect transition="out" filter="strips(downLeft)">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5" grpId="0" animBg="1"/>
      <p:bldP spid="5"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23" grpId="0" animBg="1"/>
      <p:bldP spid="23" grpId="1" animBg="1"/>
      <p:bldP spid="24" grpId="0" animBg="1"/>
      <p:bldP spid="24"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Presentation">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5A4CB32-0FE3-4A02-AFD4-62E40170C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TrainingPresentation</Template>
  <TotalTime>0</TotalTime>
  <Words>2062</Words>
  <Application>Microsoft Office PowerPoint</Application>
  <PresentationFormat>Presentación en pantalla (4:3)</PresentationFormat>
  <Paragraphs>356</Paragraphs>
  <Slides>44</Slides>
  <Notes>44</Notes>
  <HiddenSlides>0</HiddenSlides>
  <MMClips>0</MMClips>
  <ScaleCrop>false</ScaleCrop>
  <HeadingPairs>
    <vt:vector size="4" baseType="variant">
      <vt:variant>
        <vt:lpstr>Tema</vt:lpstr>
      </vt:variant>
      <vt:variant>
        <vt:i4>2</vt:i4>
      </vt:variant>
      <vt:variant>
        <vt:lpstr>Títulos de diapositiva</vt:lpstr>
      </vt:variant>
      <vt:variant>
        <vt:i4>44</vt:i4>
      </vt:variant>
    </vt:vector>
  </HeadingPairs>
  <TitlesOfParts>
    <vt:vector size="46" baseType="lpstr">
      <vt:lpstr>TrainingPresentation</vt:lpstr>
      <vt:lpstr>Diseño personalizado</vt:lpstr>
      <vt:lpstr>Programación I Archivos Binarios en C++</vt:lpstr>
      <vt:lpstr>Agenda</vt:lpstr>
      <vt:lpstr>Archivos Binarios</vt:lpstr>
      <vt:lpstr>Archivos C++ Archivos binarios</vt:lpstr>
      <vt:lpstr>Archivos C++ Archivos binarios</vt:lpstr>
      <vt:lpstr>Archivos C++ Archivos binarios</vt:lpstr>
      <vt:lpstr>Archivos C++ Archivos binarios</vt:lpstr>
      <vt:lpstr>Archivos C++ Archivos binarios</vt:lpstr>
      <vt:lpstr>Ejemplo de Archivos binarios</vt:lpstr>
      <vt:lpstr>Diapositiva 10</vt:lpstr>
      <vt:lpstr>Archivos C++ Archivos Binarios</vt:lpstr>
      <vt:lpstr>Archivos C++ Archivos Binarios</vt:lpstr>
      <vt:lpstr>Archivos C++ Archivos Binarios</vt:lpstr>
      <vt:lpstr>Archivos C++ Archivos binarios- Apertura</vt:lpstr>
      <vt:lpstr>Archivos C++ Archivos Binarios</vt:lpstr>
      <vt:lpstr>Archivos C++ Archivos binarios - Escritura</vt:lpstr>
      <vt:lpstr>Archivos C++ Archivos binarios - Escritura</vt:lpstr>
      <vt:lpstr>Archivos C++ Archivos Binarios</vt:lpstr>
      <vt:lpstr>Archivos C++ Archivos binarios- Lectura</vt:lpstr>
      <vt:lpstr>Archivos C++ Archivos Binarios</vt:lpstr>
      <vt:lpstr>Archivos C++ Archivos binario – Otras funciones</vt:lpstr>
      <vt:lpstr>Archivos C++ Archivos binario – Rewind</vt:lpstr>
      <vt:lpstr>Diapositiva 23</vt:lpstr>
      <vt:lpstr>Diapositiva 24</vt:lpstr>
      <vt:lpstr>Archivos C++ Archivos binarios - Apertura</vt:lpstr>
      <vt:lpstr>Archivos C++ Archivos binarios - Apertura</vt:lpstr>
      <vt:lpstr>Archivos C++ Archivos binarios - Apertura</vt:lpstr>
      <vt:lpstr>Archivos C++ Archivos binarios- Escritura</vt:lpstr>
      <vt:lpstr>Archivos C++ Archivos binarios- Escritura</vt:lpstr>
      <vt:lpstr>Archivos C++ Archivos binarios- Escritura</vt:lpstr>
      <vt:lpstr>Archivos C++ Archivos binarios- Escritura</vt:lpstr>
      <vt:lpstr>Archivos C++ Archivos binarios- Lectura</vt:lpstr>
      <vt:lpstr>Archivos C++ Archivos binarios- Lectura</vt:lpstr>
      <vt:lpstr>Archivos C++ Archivos binarios- Cierre</vt:lpstr>
      <vt:lpstr>Archivos C++ Archivos de binarios– Fin de archivo</vt:lpstr>
      <vt:lpstr>Archivos C++ Archivos binarios- Otras funciones</vt:lpstr>
      <vt:lpstr>Archivos C++ Archivos binarios- Otras funciones</vt:lpstr>
      <vt:lpstr>Archivos C++ Archivos binarios- Otras funciones</vt:lpstr>
      <vt:lpstr>Archivos C++ Archivos binarios- Otras funciones</vt:lpstr>
      <vt:lpstr>Archivos C++ Archivos binarios- Otras funciones</vt:lpstr>
      <vt:lpstr>Archivos C++ Archivos binarios- Otras funciones</vt:lpstr>
      <vt:lpstr>Ejercicio</vt:lpstr>
      <vt:lpstr>Archivos C++ Archivos binarios</vt:lpstr>
      <vt:lpstr>Continuamos la siguiente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2011-11-19T08:30:21Z</dcterms:created>
  <dcterms:modified xsi:type="dcterms:W3CDTF">2012-08-06T19:41:01Z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