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oiret One"/>
      <p:regular r:id="rId9"/>
    </p:embeddedFont>
    <p:embeddedFont>
      <p:font typeface="Oxygen Light"/>
      <p:regular r:id="rId10"/>
      <p:bold r:id="rId11"/>
    </p:embeddedFont>
    <p:embeddedFont>
      <p:font typeface="Oxygen"/>
      <p:regular r:id="rId12"/>
      <p:bold r:id="rId13"/>
    </p:embeddedFont>
    <p:embeddedFont>
      <p:font typeface="Anaheim"/>
      <p:regular r:id="rId14"/>
    </p:embeddedFont>
    <p:embeddedFont>
      <p:font typeface="Bebas Neu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8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8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iret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OxygenLight-bold.fntdata"/><Relationship Id="rId10" Type="http://schemas.openxmlformats.org/officeDocument/2006/relationships/font" Target="fonts/OxygenLight-regular.fntdata"/><Relationship Id="rId13" Type="http://schemas.openxmlformats.org/officeDocument/2006/relationships/font" Target="fonts/Oxygen-bold.fntdata"/><Relationship Id="rId12" Type="http://schemas.openxmlformats.org/officeDocument/2006/relationships/font" Target="fonts/Oxygen-regular.fntdata"/><Relationship Id="rId15" Type="http://schemas.openxmlformats.org/officeDocument/2006/relationships/font" Target="fonts/BebasNeue-regular.fntdata"/><Relationship Id="rId14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25f85ca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25f85ca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c439249f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c439249f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c439249f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c439249f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Relationship Id="rId6" Type="http://schemas.openxmlformats.org/officeDocument/2006/relationships/hyperlink" Target="https://www.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1" sz="4400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2" type="title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title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4" type="title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7" type="title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8" type="subTitle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720000" y="685600"/>
            <a:ext cx="42111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1057950" y="3689600"/>
            <a:ext cx="27858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subTitle"/>
          </p:nvPr>
        </p:nvSpPr>
        <p:spPr>
          <a:xfrm>
            <a:off x="1057800" y="3128600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4" type="subTitle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title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7200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title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8"/>
          <p:cNvSpPr txBox="1"/>
          <p:nvPr>
            <p:ph idx="4" type="subTitle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5" type="title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8"/>
          <p:cNvSpPr txBox="1"/>
          <p:nvPr>
            <p:ph idx="6" type="subTitle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2" type="title"/>
          </p:nvPr>
        </p:nvSpPr>
        <p:spPr>
          <a:xfrm>
            <a:off x="1811453" y="14794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1811453" y="1851750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3" type="title"/>
          </p:nvPr>
        </p:nvSpPr>
        <p:spPr>
          <a:xfrm>
            <a:off x="5749500" y="14794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4" type="subTitle"/>
          </p:nvPr>
        </p:nvSpPr>
        <p:spPr>
          <a:xfrm>
            <a:off x="5749500" y="1851752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5" type="title"/>
          </p:nvPr>
        </p:nvSpPr>
        <p:spPr>
          <a:xfrm>
            <a:off x="1811450" y="30916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idx="6" type="subTitle"/>
          </p:nvPr>
        </p:nvSpPr>
        <p:spPr>
          <a:xfrm>
            <a:off x="1811450" y="3463950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7" type="title"/>
          </p:nvPr>
        </p:nvSpPr>
        <p:spPr>
          <a:xfrm>
            <a:off x="5749500" y="3091623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9"/>
          <p:cNvSpPr txBox="1"/>
          <p:nvPr>
            <p:ph idx="8" type="subTitle"/>
          </p:nvPr>
        </p:nvSpPr>
        <p:spPr>
          <a:xfrm>
            <a:off x="5749500" y="3463950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0" y="0"/>
            <a:ext cx="914399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title"/>
          </p:nvPr>
        </p:nvSpPr>
        <p:spPr>
          <a:xfrm>
            <a:off x="788550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720013" y="2193175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3" type="title"/>
          </p:nvPr>
        </p:nvSpPr>
        <p:spPr>
          <a:xfrm>
            <a:off x="3419250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4" type="subTitle"/>
          </p:nvPr>
        </p:nvSpPr>
        <p:spPr>
          <a:xfrm>
            <a:off x="3331962" y="2193175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5" type="title"/>
          </p:nvPr>
        </p:nvSpPr>
        <p:spPr>
          <a:xfrm>
            <a:off x="788550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idx="6" type="subTitle"/>
          </p:nvPr>
        </p:nvSpPr>
        <p:spPr>
          <a:xfrm>
            <a:off x="720000" y="4061350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7" type="title"/>
          </p:nvPr>
        </p:nvSpPr>
        <p:spPr>
          <a:xfrm>
            <a:off x="3419250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20"/>
          <p:cNvSpPr txBox="1"/>
          <p:nvPr>
            <p:ph idx="8" type="subTitle"/>
          </p:nvPr>
        </p:nvSpPr>
        <p:spPr>
          <a:xfrm>
            <a:off x="3331950" y="4061350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9" type="title"/>
          </p:nvPr>
        </p:nvSpPr>
        <p:spPr>
          <a:xfrm>
            <a:off x="6049924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0"/>
          <p:cNvSpPr txBox="1"/>
          <p:nvPr>
            <p:ph idx="13" type="subTitle"/>
          </p:nvPr>
        </p:nvSpPr>
        <p:spPr>
          <a:xfrm>
            <a:off x="5981387" y="2193175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4" type="title"/>
          </p:nvPr>
        </p:nvSpPr>
        <p:spPr>
          <a:xfrm>
            <a:off x="6049924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0"/>
          <p:cNvSpPr txBox="1"/>
          <p:nvPr>
            <p:ph idx="15" type="subTitle"/>
          </p:nvPr>
        </p:nvSpPr>
        <p:spPr>
          <a:xfrm>
            <a:off x="5981374" y="4061350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e text 3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4281625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6" name="Google Shape;136;p25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8" name="Google Shape;138;p25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6"/>
          <p:cNvSpPr txBox="1"/>
          <p:nvPr>
            <p:ph hasCustomPrompt="1" idx="2" type="title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720101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7"/>
          <p:cNvSpPr txBox="1"/>
          <p:nvPr>
            <p:ph hasCustomPrompt="1" idx="2" type="title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type="ctrTitle"/>
          </p:nvPr>
        </p:nvSpPr>
        <p:spPr>
          <a:xfrm>
            <a:off x="4096775" y="540100"/>
            <a:ext cx="43257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4096775" y="1524100"/>
            <a:ext cx="4325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28"/>
          <p:cNvSpPr txBox="1"/>
          <p:nvPr/>
        </p:nvSpPr>
        <p:spPr>
          <a:xfrm>
            <a:off x="4409075" y="3137600"/>
            <a:ext cx="37011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infographics &amp; images by</a:t>
            </a:r>
            <a:r>
              <a:rPr lang="en">
                <a:solidFill>
                  <a:schemeClr val="lt2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.</a:t>
            </a:r>
            <a:endParaRPr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913600" y="2491350"/>
            <a:ext cx="3510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 rotWithShape="1">
          <a:blip r:embed="rId2">
            <a:alphaModFix/>
          </a:blip>
          <a:srcRect b="10" l="56623" r="0" t="0"/>
          <a:stretch/>
        </p:blipFill>
        <p:spPr>
          <a:xfrm>
            <a:off x="5177825" y="0"/>
            <a:ext cx="396617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/>
          <p:nvPr>
            <p:ph type="title"/>
          </p:nvPr>
        </p:nvSpPr>
        <p:spPr>
          <a:xfrm>
            <a:off x="4781550" y="1416450"/>
            <a:ext cx="3642600" cy="18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5452800" y="3276450"/>
            <a:ext cx="29712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3724600" y="970200"/>
            <a:ext cx="4276500" cy="24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 DE ENCUESTA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in Style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Las compras en línea están en auge en Colombia. La mayoría de los encuestados compran online al menos una vez al mes, y la variedad de productos es el factor más importante para elegir comprar online. 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Los consumidores buscan una experiencia de compra online personalizada y fácil de usar. Las tiendas virtuales deben ofrecer funcionalidades como: </a:t>
            </a:r>
            <a:endParaRPr sz="13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1 .Destacados y ofertas del día.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 .Recomendaciones personalizadas.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3 .Filtros por categoría, precio y tamaño.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 .Chat en vivo con agentes de servicio al cliente. 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El aumento de las tiendas virtuales es visto como un cambio positivo para el mercado actual. 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Se recomienda a los emprendimientos con puntos físicos crear una tienda virtual para complementar sus ventas. </a:t>
            </a:r>
            <a:endParaRPr sz="900">
              <a:solidFill>
                <a:srgbClr val="1F1F1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DE ENCUESTA</a:t>
            </a:r>
            <a:endParaRPr/>
          </a:p>
        </p:txBody>
      </p:sp>
      <p:sp>
        <p:nvSpPr>
          <p:cNvPr id="176" name="Google Shape;176;p34"/>
          <p:cNvSpPr txBox="1"/>
          <p:nvPr>
            <p:ph idx="1" type="subTitle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https://acortar.link/i4jVe4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