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4" r:id="rId5"/>
    <p:sldId id="260" r:id="rId6"/>
    <p:sldId id="266" r:id="rId7"/>
    <p:sldId id="267" r:id="rId8"/>
    <p:sldId id="261" r:id="rId9"/>
    <p:sldId id="262" r:id="rId10"/>
    <p:sldId id="263"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0B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5EBAC5-2F77-4883-B9C6-E475F316B840}" type="datetimeFigureOut">
              <a:rPr lang="en-GB" smtClean="0"/>
              <a:t>19/06/2024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44469C-7305-41BA-BC0A-D3AB9D681A47}" type="slidenum">
              <a:rPr lang="en-GB" smtClean="0"/>
              <a:t>‹#›</a:t>
            </a:fld>
            <a:endParaRPr lang="en-GB"/>
          </a:p>
        </p:txBody>
      </p:sp>
    </p:spTree>
    <p:extLst>
      <p:ext uri="{BB962C8B-B14F-4D97-AF65-F5344CB8AC3E}">
        <p14:creationId xmlns:p14="http://schemas.microsoft.com/office/powerpoint/2010/main" val="1126334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EBAC5-2F77-4883-B9C6-E475F316B840}" type="datetimeFigureOut">
              <a:rPr lang="en-GB" smtClean="0"/>
              <a:t>19/06/2024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44469C-7305-41BA-BC0A-D3AB9D681A47}" type="slidenum">
              <a:rPr lang="en-GB" smtClean="0"/>
              <a:t>‹#›</a:t>
            </a:fld>
            <a:endParaRPr lang="en-GB"/>
          </a:p>
        </p:txBody>
      </p:sp>
    </p:spTree>
    <p:extLst>
      <p:ext uri="{BB962C8B-B14F-4D97-AF65-F5344CB8AC3E}">
        <p14:creationId xmlns:p14="http://schemas.microsoft.com/office/powerpoint/2010/main" val="2261779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EBAC5-2F77-4883-B9C6-E475F316B840}" type="datetimeFigureOut">
              <a:rPr lang="en-GB" smtClean="0"/>
              <a:t>19/06/2024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44469C-7305-41BA-BC0A-D3AB9D681A47}" type="slidenum">
              <a:rPr lang="en-GB" smtClean="0"/>
              <a:t>‹#›</a:t>
            </a:fld>
            <a:endParaRPr lang="en-GB"/>
          </a:p>
        </p:txBody>
      </p:sp>
    </p:spTree>
    <p:extLst>
      <p:ext uri="{BB962C8B-B14F-4D97-AF65-F5344CB8AC3E}">
        <p14:creationId xmlns:p14="http://schemas.microsoft.com/office/powerpoint/2010/main" val="2830040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EBAC5-2F77-4883-B9C6-E475F316B840}" type="datetimeFigureOut">
              <a:rPr lang="en-GB" smtClean="0"/>
              <a:t>19/06/2024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44469C-7305-41BA-BC0A-D3AB9D681A47}" type="slidenum">
              <a:rPr lang="en-GB" smtClean="0"/>
              <a:t>‹#›</a:t>
            </a:fld>
            <a:endParaRPr lang="en-GB"/>
          </a:p>
        </p:txBody>
      </p:sp>
    </p:spTree>
    <p:extLst>
      <p:ext uri="{BB962C8B-B14F-4D97-AF65-F5344CB8AC3E}">
        <p14:creationId xmlns:p14="http://schemas.microsoft.com/office/powerpoint/2010/main" val="4219215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5EBAC5-2F77-4883-B9C6-E475F316B840}" type="datetimeFigureOut">
              <a:rPr lang="en-GB" smtClean="0"/>
              <a:t>19/06/2024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44469C-7305-41BA-BC0A-D3AB9D681A47}" type="slidenum">
              <a:rPr lang="en-GB" smtClean="0"/>
              <a:t>‹#›</a:t>
            </a:fld>
            <a:endParaRPr lang="en-GB"/>
          </a:p>
        </p:txBody>
      </p:sp>
    </p:spTree>
    <p:extLst>
      <p:ext uri="{BB962C8B-B14F-4D97-AF65-F5344CB8AC3E}">
        <p14:creationId xmlns:p14="http://schemas.microsoft.com/office/powerpoint/2010/main" val="193611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5EBAC5-2F77-4883-B9C6-E475F316B840}" type="datetimeFigureOut">
              <a:rPr lang="en-GB" smtClean="0"/>
              <a:t>19/06/2024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44469C-7305-41BA-BC0A-D3AB9D681A47}" type="slidenum">
              <a:rPr lang="en-GB" smtClean="0"/>
              <a:t>‹#›</a:t>
            </a:fld>
            <a:endParaRPr lang="en-GB"/>
          </a:p>
        </p:txBody>
      </p:sp>
    </p:spTree>
    <p:extLst>
      <p:ext uri="{BB962C8B-B14F-4D97-AF65-F5344CB8AC3E}">
        <p14:creationId xmlns:p14="http://schemas.microsoft.com/office/powerpoint/2010/main" val="80141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5EBAC5-2F77-4883-B9C6-E475F316B840}" type="datetimeFigureOut">
              <a:rPr lang="en-GB" smtClean="0"/>
              <a:t>19/06/2024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44469C-7305-41BA-BC0A-D3AB9D681A47}" type="slidenum">
              <a:rPr lang="en-GB" smtClean="0"/>
              <a:t>‹#›</a:t>
            </a:fld>
            <a:endParaRPr lang="en-GB"/>
          </a:p>
        </p:txBody>
      </p:sp>
    </p:spTree>
    <p:extLst>
      <p:ext uri="{BB962C8B-B14F-4D97-AF65-F5344CB8AC3E}">
        <p14:creationId xmlns:p14="http://schemas.microsoft.com/office/powerpoint/2010/main" val="3503142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EBAC5-2F77-4883-B9C6-E475F316B840}" type="datetimeFigureOut">
              <a:rPr lang="en-GB" smtClean="0"/>
              <a:t>19/06/2024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44469C-7305-41BA-BC0A-D3AB9D681A47}" type="slidenum">
              <a:rPr lang="en-GB" smtClean="0"/>
              <a:t>‹#›</a:t>
            </a:fld>
            <a:endParaRPr lang="en-GB"/>
          </a:p>
        </p:txBody>
      </p:sp>
    </p:spTree>
    <p:extLst>
      <p:ext uri="{BB962C8B-B14F-4D97-AF65-F5344CB8AC3E}">
        <p14:creationId xmlns:p14="http://schemas.microsoft.com/office/powerpoint/2010/main" val="3250678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5EBAC5-2F77-4883-B9C6-E475F316B840}" type="datetimeFigureOut">
              <a:rPr lang="en-GB" smtClean="0"/>
              <a:t>19/06/2024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44469C-7305-41BA-BC0A-D3AB9D681A47}" type="slidenum">
              <a:rPr lang="en-GB" smtClean="0"/>
              <a:t>‹#›</a:t>
            </a:fld>
            <a:endParaRPr lang="en-GB"/>
          </a:p>
        </p:txBody>
      </p:sp>
    </p:spTree>
    <p:extLst>
      <p:ext uri="{BB962C8B-B14F-4D97-AF65-F5344CB8AC3E}">
        <p14:creationId xmlns:p14="http://schemas.microsoft.com/office/powerpoint/2010/main" val="2786449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5EBAC5-2F77-4883-B9C6-E475F316B840}" type="datetimeFigureOut">
              <a:rPr lang="en-GB" smtClean="0"/>
              <a:t>19/06/2024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44469C-7305-41BA-BC0A-D3AB9D681A47}" type="slidenum">
              <a:rPr lang="en-GB" smtClean="0"/>
              <a:t>‹#›</a:t>
            </a:fld>
            <a:endParaRPr lang="en-GB"/>
          </a:p>
        </p:txBody>
      </p:sp>
    </p:spTree>
    <p:extLst>
      <p:ext uri="{BB962C8B-B14F-4D97-AF65-F5344CB8AC3E}">
        <p14:creationId xmlns:p14="http://schemas.microsoft.com/office/powerpoint/2010/main" val="1050469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5EBAC5-2F77-4883-B9C6-E475F316B840}" type="datetimeFigureOut">
              <a:rPr lang="en-GB" smtClean="0"/>
              <a:t>19/06/2024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44469C-7305-41BA-BC0A-D3AB9D681A47}" type="slidenum">
              <a:rPr lang="en-GB" smtClean="0"/>
              <a:t>‹#›</a:t>
            </a:fld>
            <a:endParaRPr lang="en-GB"/>
          </a:p>
        </p:txBody>
      </p:sp>
    </p:spTree>
    <p:extLst>
      <p:ext uri="{BB962C8B-B14F-4D97-AF65-F5344CB8AC3E}">
        <p14:creationId xmlns:p14="http://schemas.microsoft.com/office/powerpoint/2010/main" val="2369874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5EBAC5-2F77-4883-B9C6-E475F316B840}" type="datetimeFigureOut">
              <a:rPr lang="en-GB" smtClean="0"/>
              <a:t>19/06/2024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44469C-7305-41BA-BC0A-D3AB9D681A47}" type="slidenum">
              <a:rPr lang="en-GB" smtClean="0"/>
              <a:t>‹#›</a:t>
            </a:fld>
            <a:endParaRPr lang="en-GB"/>
          </a:p>
        </p:txBody>
      </p:sp>
    </p:spTree>
    <p:extLst>
      <p:ext uri="{BB962C8B-B14F-4D97-AF65-F5344CB8AC3E}">
        <p14:creationId xmlns:p14="http://schemas.microsoft.com/office/powerpoint/2010/main" val="302710128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F36CCA-B5E7-4FDA-8D7C-0655F5FD2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8450" y="0"/>
            <a:ext cx="5543549" cy="6858000"/>
          </a:xfrm>
          <a:prstGeom prst="rect">
            <a:avLst/>
          </a:prstGeom>
        </p:spPr>
      </p:pic>
      <p:sp>
        <p:nvSpPr>
          <p:cNvPr id="4" name="TextBox 3">
            <a:extLst>
              <a:ext uri="{FF2B5EF4-FFF2-40B4-BE49-F238E27FC236}">
                <a16:creationId xmlns:a16="http://schemas.microsoft.com/office/drawing/2014/main" id="{F717FF26-F2C6-4782-96F7-0523DB46F441}"/>
              </a:ext>
            </a:extLst>
          </p:cNvPr>
          <p:cNvSpPr txBox="1"/>
          <p:nvPr/>
        </p:nvSpPr>
        <p:spPr>
          <a:xfrm>
            <a:off x="186432" y="1686756"/>
            <a:ext cx="6241001" cy="1323439"/>
          </a:xfrm>
          <a:prstGeom prst="rect">
            <a:avLst/>
          </a:prstGeom>
          <a:noFill/>
        </p:spPr>
        <p:txBody>
          <a:bodyPr wrap="square" rtlCol="0">
            <a:spAutoFit/>
          </a:bodyPr>
          <a:lstStyle/>
          <a:p>
            <a:r>
              <a:rPr lang="en-GB" sz="4000" dirty="0">
                <a:solidFill>
                  <a:schemeClr val="bg1"/>
                </a:solidFill>
                <a:latin typeface="Algerian" panose="04020705040A02060702" pitchFamily="82" charset="0"/>
              </a:rPr>
              <a:t> EDUCATIONAL QUIZ FOR</a:t>
            </a:r>
          </a:p>
          <a:p>
            <a:r>
              <a:rPr lang="en-GB" sz="4000" dirty="0">
                <a:solidFill>
                  <a:schemeClr val="bg1"/>
                </a:solidFill>
                <a:latin typeface="Algerian" panose="04020705040A02060702" pitchFamily="82" charset="0"/>
              </a:rPr>
              <a:t>      SPECIAL CHILDREN</a:t>
            </a:r>
          </a:p>
        </p:txBody>
      </p:sp>
      <p:sp>
        <p:nvSpPr>
          <p:cNvPr id="5" name="TextBox 4">
            <a:extLst>
              <a:ext uri="{FF2B5EF4-FFF2-40B4-BE49-F238E27FC236}">
                <a16:creationId xmlns:a16="http://schemas.microsoft.com/office/drawing/2014/main" id="{2077B126-82E4-47E6-87A8-0C40D724F91F}"/>
              </a:ext>
            </a:extLst>
          </p:cNvPr>
          <p:cNvSpPr txBox="1"/>
          <p:nvPr/>
        </p:nvSpPr>
        <p:spPr>
          <a:xfrm>
            <a:off x="301842" y="5060272"/>
            <a:ext cx="6241001" cy="1200329"/>
          </a:xfrm>
          <a:prstGeom prst="rect">
            <a:avLst/>
          </a:prstGeom>
          <a:noFill/>
        </p:spPr>
        <p:txBody>
          <a:bodyPr wrap="square" rtlCol="0">
            <a:spAutoFit/>
          </a:bodyPr>
          <a:lstStyle/>
          <a:p>
            <a:r>
              <a:rPr lang="en-GB" dirty="0">
                <a:solidFill>
                  <a:schemeClr val="bg1"/>
                </a:solidFill>
              </a:rPr>
              <a:t>NAME: DILANI R</a:t>
            </a:r>
          </a:p>
          <a:p>
            <a:r>
              <a:rPr lang="en-GB" dirty="0">
                <a:solidFill>
                  <a:schemeClr val="bg1"/>
                </a:solidFill>
              </a:rPr>
              <a:t>REG.NO: 8115U23EC023</a:t>
            </a:r>
          </a:p>
          <a:p>
            <a:r>
              <a:rPr lang="en-GB" dirty="0">
                <a:solidFill>
                  <a:schemeClr val="bg1"/>
                </a:solidFill>
              </a:rPr>
              <a:t>DEPARTMENT: ECE</a:t>
            </a:r>
          </a:p>
          <a:p>
            <a:r>
              <a:rPr lang="en-GB" dirty="0">
                <a:solidFill>
                  <a:schemeClr val="bg1"/>
                </a:solidFill>
              </a:rPr>
              <a:t>SUBJECT: PYTHON PROGRAMMING</a:t>
            </a:r>
          </a:p>
        </p:txBody>
      </p:sp>
    </p:spTree>
    <p:extLst>
      <p:ext uri="{BB962C8B-B14F-4D97-AF65-F5344CB8AC3E}">
        <p14:creationId xmlns:p14="http://schemas.microsoft.com/office/powerpoint/2010/main" val="3697692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553DD4C-AE5E-46BB-ABB6-5BFCA98C283A}"/>
              </a:ext>
            </a:extLst>
          </p:cNvPr>
          <p:cNvSpPr/>
          <p:nvPr/>
        </p:nvSpPr>
        <p:spPr>
          <a:xfrm>
            <a:off x="730554" y="1886898"/>
            <a:ext cx="4607513" cy="2124111"/>
          </a:xfrm>
          <a:prstGeom prst="roundRect">
            <a:avLst/>
          </a:prstGeom>
          <a:solidFill>
            <a:schemeClr val="accent6">
              <a:lumMod val="60000"/>
              <a:lumOff val="40000"/>
            </a:schemeClr>
          </a:solidFill>
          <a:ln>
            <a:solidFill>
              <a:schemeClr val="accent6">
                <a:lumMod val="60000"/>
                <a:lumOff val="40000"/>
              </a:schemeClr>
            </a:solidFill>
          </a:ln>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b="1" dirty="0">
                <a:solidFill>
                  <a:schemeClr val="bg1"/>
                </a:solidFill>
              </a:rPr>
              <a:t>EMPOWERING</a:t>
            </a:r>
          </a:p>
          <a:p>
            <a:r>
              <a:rPr lang="en-GB" sz="2000" dirty="0">
                <a:solidFill>
                  <a:schemeClr val="bg1"/>
                </a:solidFill>
              </a:rPr>
              <a:t>The educational quiz empowers special children by providing a engaging and personalized learning experience.</a:t>
            </a:r>
          </a:p>
        </p:txBody>
      </p:sp>
      <p:sp>
        <p:nvSpPr>
          <p:cNvPr id="6" name="Rectangle: Rounded Corners 5">
            <a:extLst>
              <a:ext uri="{FF2B5EF4-FFF2-40B4-BE49-F238E27FC236}">
                <a16:creationId xmlns:a16="http://schemas.microsoft.com/office/drawing/2014/main" id="{F6D4E419-F849-490C-9310-D5B1D396F372}"/>
              </a:ext>
            </a:extLst>
          </p:cNvPr>
          <p:cNvSpPr/>
          <p:nvPr/>
        </p:nvSpPr>
        <p:spPr>
          <a:xfrm>
            <a:off x="3873804" y="4372923"/>
            <a:ext cx="4607513" cy="2124111"/>
          </a:xfrm>
          <a:prstGeom prst="roundRect">
            <a:avLst/>
          </a:prstGeom>
          <a:solidFill>
            <a:schemeClr val="accent6">
              <a:lumMod val="60000"/>
              <a:lumOff val="40000"/>
            </a:schemeClr>
          </a:solidFill>
          <a:ln>
            <a:solidFill>
              <a:schemeClr val="accent6">
                <a:lumMod val="60000"/>
                <a:lumOff val="40000"/>
              </a:schemeClr>
            </a:solidFill>
          </a:ln>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b="1" dirty="0">
                <a:solidFill>
                  <a:schemeClr val="bg1"/>
                </a:solidFill>
              </a:rPr>
              <a:t>REWARDING</a:t>
            </a:r>
          </a:p>
          <a:p>
            <a:r>
              <a:rPr lang="en-GB" sz="2000" dirty="0">
                <a:solidFill>
                  <a:schemeClr val="bg1"/>
                </a:solidFill>
              </a:rPr>
              <a:t>The quiz's scoring and feedback mechanisms help build confidence and a sense of achievement.</a:t>
            </a:r>
          </a:p>
        </p:txBody>
      </p:sp>
      <p:sp>
        <p:nvSpPr>
          <p:cNvPr id="7" name="Rectangle: Rounded Corners 6">
            <a:extLst>
              <a:ext uri="{FF2B5EF4-FFF2-40B4-BE49-F238E27FC236}">
                <a16:creationId xmlns:a16="http://schemas.microsoft.com/office/drawing/2014/main" id="{35674906-23F6-40DC-89C5-8BB2048D643F}"/>
              </a:ext>
            </a:extLst>
          </p:cNvPr>
          <p:cNvSpPr/>
          <p:nvPr/>
        </p:nvSpPr>
        <p:spPr>
          <a:xfrm>
            <a:off x="6959904" y="1886898"/>
            <a:ext cx="4607513" cy="2124111"/>
          </a:xfrm>
          <a:prstGeom prst="roundRect">
            <a:avLst/>
          </a:prstGeom>
          <a:solidFill>
            <a:schemeClr val="accent6">
              <a:lumMod val="60000"/>
              <a:lumOff val="40000"/>
            </a:schemeClr>
          </a:solidFill>
          <a:ln>
            <a:solidFill>
              <a:schemeClr val="accent6">
                <a:lumMod val="60000"/>
                <a:lumOff val="40000"/>
              </a:schemeClr>
            </a:solidFill>
          </a:ln>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b="1" dirty="0">
                <a:solidFill>
                  <a:schemeClr val="bg1"/>
                </a:solidFill>
              </a:rPr>
              <a:t>INCLUSIVE</a:t>
            </a:r>
          </a:p>
          <a:p>
            <a:r>
              <a:rPr lang="en-GB" sz="2000" dirty="0">
                <a:solidFill>
                  <a:schemeClr val="bg1"/>
                </a:solidFill>
              </a:rPr>
              <a:t>The quiz promotes inclusivity and celebrates the unique strengths and talents of all learners.</a:t>
            </a:r>
          </a:p>
        </p:txBody>
      </p:sp>
      <p:sp>
        <p:nvSpPr>
          <p:cNvPr id="8" name="TextBox 7">
            <a:extLst>
              <a:ext uri="{FF2B5EF4-FFF2-40B4-BE49-F238E27FC236}">
                <a16:creationId xmlns:a16="http://schemas.microsoft.com/office/drawing/2014/main" id="{2D810EF9-F64E-44AA-892D-A200530A80D3}"/>
              </a:ext>
            </a:extLst>
          </p:cNvPr>
          <p:cNvSpPr txBox="1"/>
          <p:nvPr/>
        </p:nvSpPr>
        <p:spPr>
          <a:xfrm>
            <a:off x="4810124" y="360966"/>
            <a:ext cx="3838575" cy="923330"/>
          </a:xfrm>
          <a:prstGeom prst="rect">
            <a:avLst/>
          </a:prstGeom>
          <a:noFill/>
        </p:spPr>
        <p:txBody>
          <a:bodyPr wrap="square" rtlCol="0">
            <a:spAutoFit/>
          </a:bodyPr>
          <a:lstStyle/>
          <a:p>
            <a:r>
              <a:rPr lang="en-GB" dirty="0"/>
              <a:t>                       </a:t>
            </a:r>
            <a:r>
              <a:rPr lang="en-GB" sz="3600" dirty="0">
                <a:solidFill>
                  <a:schemeClr val="bg1"/>
                </a:solidFill>
                <a:latin typeface="Algerian" panose="04020705040A02060702" pitchFamily="82" charset="0"/>
              </a:rPr>
              <a:t>CONCLUSION</a:t>
            </a:r>
          </a:p>
        </p:txBody>
      </p:sp>
      <p:pic>
        <p:nvPicPr>
          <p:cNvPr id="10" name="Graphic 9" descr="Trophy">
            <a:extLst>
              <a:ext uri="{FF2B5EF4-FFF2-40B4-BE49-F238E27FC236}">
                <a16:creationId xmlns:a16="http://schemas.microsoft.com/office/drawing/2014/main" id="{A8A14EAC-964D-4D85-8BB1-FD32B04691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15250" y="4525323"/>
            <a:ext cx="540000" cy="540000"/>
          </a:xfrm>
          <a:prstGeom prst="rect">
            <a:avLst/>
          </a:prstGeom>
        </p:spPr>
      </p:pic>
      <p:pic>
        <p:nvPicPr>
          <p:cNvPr id="12" name="Graphic 11" descr="Lightbulb">
            <a:extLst>
              <a:ext uri="{FF2B5EF4-FFF2-40B4-BE49-F238E27FC236}">
                <a16:creationId xmlns:a16="http://schemas.microsoft.com/office/drawing/2014/main" id="{E2C262E5-A562-40A8-9C2A-DF78AD9A81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29125" y="2039298"/>
            <a:ext cx="540000" cy="540000"/>
          </a:xfrm>
          <a:prstGeom prst="rect">
            <a:avLst/>
          </a:prstGeom>
        </p:spPr>
      </p:pic>
      <p:pic>
        <p:nvPicPr>
          <p:cNvPr id="14" name="Graphic 13" descr="Heart">
            <a:extLst>
              <a:ext uri="{FF2B5EF4-FFF2-40B4-BE49-F238E27FC236}">
                <a16:creationId xmlns:a16="http://schemas.microsoft.com/office/drawing/2014/main" id="{70E44A82-78EF-4512-BDD3-F545CB545C8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18496" y="2039298"/>
            <a:ext cx="540000" cy="540000"/>
          </a:xfrm>
          <a:prstGeom prst="rect">
            <a:avLst/>
          </a:prstGeom>
        </p:spPr>
      </p:pic>
    </p:spTree>
    <p:extLst>
      <p:ext uri="{BB962C8B-B14F-4D97-AF65-F5344CB8AC3E}">
        <p14:creationId xmlns:p14="http://schemas.microsoft.com/office/powerpoint/2010/main" val="202561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49117B-5465-46A2-B5BA-B9B1C29B5C04}"/>
              </a:ext>
            </a:extLst>
          </p:cNvPr>
          <p:cNvSpPr txBox="1"/>
          <p:nvPr/>
        </p:nvSpPr>
        <p:spPr>
          <a:xfrm>
            <a:off x="3571876" y="2782669"/>
            <a:ext cx="1847849" cy="646331"/>
          </a:xfrm>
          <a:prstGeom prst="rect">
            <a:avLst/>
          </a:prstGeom>
          <a:noFill/>
        </p:spPr>
        <p:txBody>
          <a:bodyPr wrap="square" rtlCol="0">
            <a:spAutoFit/>
          </a:bodyPr>
          <a:lstStyle/>
          <a:p>
            <a:r>
              <a:rPr lang="en-GB" sz="3600" b="1" dirty="0">
                <a:solidFill>
                  <a:schemeClr val="bg1"/>
                </a:solidFill>
                <a:latin typeface="Algerian" panose="04020705040A02060702" pitchFamily="82" charset="0"/>
              </a:rPr>
              <a:t>       </a:t>
            </a:r>
            <a:endParaRPr lang="en-GB" sz="3600" dirty="0">
              <a:solidFill>
                <a:schemeClr val="bg1"/>
              </a:solidFill>
              <a:latin typeface="Algerian" panose="04020705040A02060702" pitchFamily="82" charset="0"/>
            </a:endParaRPr>
          </a:p>
        </p:txBody>
      </p:sp>
      <p:pic>
        <p:nvPicPr>
          <p:cNvPr id="6" name="Picture 5">
            <a:extLst>
              <a:ext uri="{FF2B5EF4-FFF2-40B4-BE49-F238E27FC236}">
                <a16:creationId xmlns:a16="http://schemas.microsoft.com/office/drawing/2014/main" id="{118DD569-E260-4123-8CA3-C7C4369F1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33829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751501-0EDC-42F9-AE41-D0BD7C85B44E}"/>
              </a:ext>
            </a:extLst>
          </p:cNvPr>
          <p:cNvSpPr txBox="1"/>
          <p:nvPr/>
        </p:nvSpPr>
        <p:spPr>
          <a:xfrm>
            <a:off x="5637320" y="2974019"/>
            <a:ext cx="914400" cy="914400"/>
          </a:xfrm>
          <a:prstGeom prst="rect">
            <a:avLst/>
          </a:prstGeom>
          <a:noFill/>
        </p:spPr>
        <p:txBody>
          <a:bodyPr wrap="square" rtlCol="0">
            <a:spAutoFit/>
          </a:bodyPr>
          <a:lstStyle/>
          <a:p>
            <a:endParaRPr lang="en-GB" dirty="0"/>
          </a:p>
        </p:txBody>
      </p:sp>
      <p:sp>
        <p:nvSpPr>
          <p:cNvPr id="4" name="TextBox 3">
            <a:extLst>
              <a:ext uri="{FF2B5EF4-FFF2-40B4-BE49-F238E27FC236}">
                <a16:creationId xmlns:a16="http://schemas.microsoft.com/office/drawing/2014/main" id="{0DE1CB70-F9F0-4DC8-82D9-CF20936EF231}"/>
              </a:ext>
            </a:extLst>
          </p:cNvPr>
          <p:cNvSpPr txBox="1"/>
          <p:nvPr/>
        </p:nvSpPr>
        <p:spPr>
          <a:xfrm>
            <a:off x="639194" y="665825"/>
            <a:ext cx="2405848" cy="646331"/>
          </a:xfrm>
          <a:prstGeom prst="rect">
            <a:avLst/>
          </a:prstGeom>
          <a:noFill/>
        </p:spPr>
        <p:txBody>
          <a:bodyPr wrap="square" rtlCol="0">
            <a:spAutoFit/>
          </a:bodyPr>
          <a:lstStyle/>
          <a:p>
            <a:r>
              <a:rPr lang="en-GB" sz="3600" dirty="0">
                <a:solidFill>
                  <a:schemeClr val="bg1">
                    <a:lumMod val="75000"/>
                    <a:lumOff val="25000"/>
                  </a:schemeClr>
                </a:solidFill>
                <a:latin typeface="Algerian" panose="04020705040A02060702" pitchFamily="82" charset="0"/>
              </a:rPr>
              <a:t>CONTENT</a:t>
            </a:r>
          </a:p>
        </p:txBody>
      </p:sp>
      <p:sp>
        <p:nvSpPr>
          <p:cNvPr id="8" name="Rectangle 7">
            <a:extLst>
              <a:ext uri="{FF2B5EF4-FFF2-40B4-BE49-F238E27FC236}">
                <a16:creationId xmlns:a16="http://schemas.microsoft.com/office/drawing/2014/main" id="{A157ACB7-F061-4743-B643-F043DFEEED98}"/>
              </a:ext>
            </a:extLst>
          </p:cNvPr>
          <p:cNvSpPr/>
          <p:nvPr/>
        </p:nvSpPr>
        <p:spPr>
          <a:xfrm>
            <a:off x="1752599" y="1493133"/>
            <a:ext cx="9344025" cy="5364867"/>
          </a:xfrm>
          <a:prstGeom prst="rect">
            <a:avLst/>
          </a:prstGeom>
        </p:spPr>
        <p:txBody>
          <a:bodyPr wrap="square">
            <a:spAutoFit/>
          </a:bodyPr>
          <a:lstStyle/>
          <a:p>
            <a:pPr marL="342900" indent="-342900">
              <a:lnSpc>
                <a:spcPct val="200000"/>
              </a:lnSpc>
              <a:buFont typeface="Wingdings" panose="05000000000000000000" pitchFamily="2" charset="2"/>
              <a:buChar char="Ø"/>
            </a:pPr>
            <a:r>
              <a:rPr lang="en-GB" sz="2300" dirty="0">
                <a:solidFill>
                  <a:schemeClr val="bg1"/>
                </a:solidFill>
                <a:latin typeface="Arial Black" panose="020B0A04020102020204" pitchFamily="34" charset="0"/>
              </a:rPr>
              <a:t>INTRODUCTION</a:t>
            </a:r>
          </a:p>
          <a:p>
            <a:pPr marL="342900" indent="-342900">
              <a:lnSpc>
                <a:spcPct val="200000"/>
              </a:lnSpc>
              <a:buFont typeface="Wingdings" panose="05000000000000000000" pitchFamily="2" charset="2"/>
              <a:buChar char="Ø"/>
            </a:pPr>
            <a:r>
              <a:rPr lang="en-GB" sz="2300" dirty="0">
                <a:solidFill>
                  <a:schemeClr val="bg1"/>
                </a:solidFill>
                <a:latin typeface="Arial Black" panose="020B0A04020102020204" pitchFamily="34" charset="0"/>
              </a:rPr>
              <a:t>IMPORTANCE OF ENGAGING SPECIAL CHILDREN</a:t>
            </a:r>
          </a:p>
          <a:p>
            <a:pPr marL="342900" indent="-342900">
              <a:lnSpc>
                <a:spcPct val="200000"/>
              </a:lnSpc>
              <a:buFont typeface="Wingdings" panose="05000000000000000000" pitchFamily="2" charset="2"/>
              <a:buChar char="Ø"/>
            </a:pPr>
            <a:r>
              <a:rPr lang="en-GB" sz="2300" dirty="0">
                <a:solidFill>
                  <a:schemeClr val="bg1"/>
                </a:solidFill>
                <a:latin typeface="Arial Black" panose="020B0A04020102020204" pitchFamily="34" charset="0"/>
              </a:rPr>
              <a:t>TECHNOLOGY USED</a:t>
            </a:r>
          </a:p>
          <a:p>
            <a:pPr marL="342900" indent="-342900">
              <a:lnSpc>
                <a:spcPct val="200000"/>
              </a:lnSpc>
              <a:buFont typeface="Wingdings" panose="05000000000000000000" pitchFamily="2" charset="2"/>
              <a:buChar char="Ø"/>
            </a:pPr>
            <a:r>
              <a:rPr lang="en-GB" sz="2300" dirty="0">
                <a:solidFill>
                  <a:schemeClr val="bg1"/>
                </a:solidFill>
                <a:latin typeface="Arial Black" panose="020B0A04020102020204" pitchFamily="34" charset="0"/>
              </a:rPr>
              <a:t>WORK FLOW</a:t>
            </a:r>
          </a:p>
          <a:p>
            <a:pPr marL="342900" indent="-342900">
              <a:lnSpc>
                <a:spcPct val="200000"/>
              </a:lnSpc>
              <a:buFont typeface="Wingdings" panose="05000000000000000000" pitchFamily="2" charset="2"/>
              <a:buChar char="Ø"/>
            </a:pPr>
            <a:r>
              <a:rPr lang="en-GB" sz="2300" dirty="0">
                <a:solidFill>
                  <a:schemeClr val="bg1"/>
                </a:solidFill>
                <a:latin typeface="Arial Black" panose="020B0A04020102020204" pitchFamily="34" charset="0"/>
              </a:rPr>
              <a:t>PROS AND CONS</a:t>
            </a:r>
          </a:p>
          <a:p>
            <a:pPr marL="342900" indent="-342900">
              <a:lnSpc>
                <a:spcPct val="200000"/>
              </a:lnSpc>
              <a:buFont typeface="Wingdings" panose="05000000000000000000" pitchFamily="2" charset="2"/>
              <a:buChar char="Ø"/>
            </a:pPr>
            <a:r>
              <a:rPr lang="en-GB" sz="2300" dirty="0">
                <a:solidFill>
                  <a:schemeClr val="bg1"/>
                </a:solidFill>
                <a:latin typeface="Arial Black" panose="020B0A04020102020204" pitchFamily="34" charset="0"/>
              </a:rPr>
              <a:t>CONCLUSION</a:t>
            </a:r>
          </a:p>
          <a:p>
            <a:pPr marL="285750" indent="-285750">
              <a:lnSpc>
                <a:spcPct val="200000"/>
              </a:lnSpc>
              <a:buFont typeface="Wingdings" panose="05000000000000000000" pitchFamily="2" charset="2"/>
              <a:buChar char="Ø"/>
            </a:pPr>
            <a:endParaRPr lang="en-GB" dirty="0">
              <a:solidFill>
                <a:schemeClr val="bg1"/>
              </a:solidFill>
              <a:latin typeface="Algerian" panose="04020705040A02060702" pitchFamily="82" charset="0"/>
            </a:endParaRPr>
          </a:p>
          <a:p>
            <a:pPr marL="285750" indent="-285750">
              <a:lnSpc>
                <a:spcPct val="200000"/>
              </a:lnSpc>
              <a:buFont typeface="Wingdings" panose="05000000000000000000" pitchFamily="2" charset="2"/>
              <a:buChar char="Ø"/>
            </a:pPr>
            <a:endParaRPr lang="en-GB" dirty="0">
              <a:solidFill>
                <a:schemeClr val="bg1"/>
              </a:solidFill>
              <a:latin typeface="Algerian" panose="04020705040A02060702" pitchFamily="82" charset="0"/>
            </a:endParaRPr>
          </a:p>
        </p:txBody>
      </p:sp>
    </p:spTree>
    <p:extLst>
      <p:ext uri="{BB962C8B-B14F-4D97-AF65-F5344CB8AC3E}">
        <p14:creationId xmlns:p14="http://schemas.microsoft.com/office/powerpoint/2010/main" val="2910617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9962AC-8A8B-41BC-9817-EDBC08F111FD}"/>
              </a:ext>
            </a:extLst>
          </p:cNvPr>
          <p:cNvSpPr txBox="1"/>
          <p:nvPr/>
        </p:nvSpPr>
        <p:spPr>
          <a:xfrm>
            <a:off x="4403324" y="585926"/>
            <a:ext cx="4927107" cy="646331"/>
          </a:xfrm>
          <a:prstGeom prst="rect">
            <a:avLst/>
          </a:prstGeom>
          <a:noFill/>
        </p:spPr>
        <p:txBody>
          <a:bodyPr wrap="square" rtlCol="0">
            <a:spAutoFit/>
          </a:bodyPr>
          <a:lstStyle/>
          <a:p>
            <a:r>
              <a:rPr lang="en-GB" sz="3600" dirty="0">
                <a:solidFill>
                  <a:schemeClr val="bg1"/>
                </a:solidFill>
                <a:latin typeface="Algerian" panose="04020705040A02060702" pitchFamily="82" charset="0"/>
              </a:rPr>
              <a:t>INTRODUCTION</a:t>
            </a:r>
          </a:p>
        </p:txBody>
      </p:sp>
      <p:sp>
        <p:nvSpPr>
          <p:cNvPr id="3" name="TextBox 2">
            <a:extLst>
              <a:ext uri="{FF2B5EF4-FFF2-40B4-BE49-F238E27FC236}">
                <a16:creationId xmlns:a16="http://schemas.microsoft.com/office/drawing/2014/main" id="{045E5C1E-BC75-4A2D-9208-67E9238E4C2F}"/>
              </a:ext>
            </a:extLst>
          </p:cNvPr>
          <p:cNvSpPr txBox="1"/>
          <p:nvPr/>
        </p:nvSpPr>
        <p:spPr>
          <a:xfrm>
            <a:off x="782714" y="1526958"/>
            <a:ext cx="10625091" cy="3539430"/>
          </a:xfrm>
          <a:prstGeom prst="rect">
            <a:avLst/>
          </a:prstGeom>
          <a:noFill/>
        </p:spPr>
        <p:txBody>
          <a:bodyPr wrap="square" rtlCol="0">
            <a:spAutoFit/>
          </a:bodyPr>
          <a:lstStyle/>
          <a:p>
            <a:pPr marL="285750" indent="-285750">
              <a:buFont typeface="Wingdings" panose="05000000000000000000" pitchFamily="2" charset="2"/>
              <a:buChar char="Ø"/>
            </a:pPr>
            <a:r>
              <a:rPr lang="en-GB" sz="2800" dirty="0">
                <a:solidFill>
                  <a:schemeClr val="bg1">
                    <a:lumMod val="75000"/>
                    <a:lumOff val="25000"/>
                  </a:schemeClr>
                </a:solidFill>
              </a:rPr>
              <a:t>Educational Quiz is designed especially for special children.</a:t>
            </a:r>
          </a:p>
          <a:p>
            <a:r>
              <a:rPr lang="en-GB" sz="2800" dirty="0">
                <a:solidFill>
                  <a:schemeClr val="bg1">
                    <a:lumMod val="75000"/>
                    <a:lumOff val="25000"/>
                  </a:schemeClr>
                </a:solidFill>
              </a:rPr>
              <a:t> </a:t>
            </a:r>
          </a:p>
          <a:p>
            <a:pPr marL="285750" indent="-285750">
              <a:buFont typeface="Wingdings" panose="05000000000000000000" pitchFamily="2" charset="2"/>
              <a:buChar char="Ø"/>
            </a:pPr>
            <a:r>
              <a:rPr lang="en-GB" sz="2800" dirty="0">
                <a:solidFill>
                  <a:schemeClr val="bg1">
                    <a:lumMod val="75000"/>
                    <a:lumOff val="25000"/>
                  </a:schemeClr>
                </a:solidFill>
              </a:rPr>
              <a:t>This quiz is tailored to engage and empower children with unique abilities, ensuring that learning is both fun and accessible.</a:t>
            </a:r>
          </a:p>
          <a:p>
            <a:pPr marL="285750" indent="-285750">
              <a:buFont typeface="Wingdings" panose="05000000000000000000" pitchFamily="2" charset="2"/>
              <a:buChar char="Ø"/>
            </a:pPr>
            <a:endParaRPr lang="en-GB" sz="2800" dirty="0">
              <a:solidFill>
                <a:schemeClr val="bg1">
                  <a:lumMod val="75000"/>
                  <a:lumOff val="25000"/>
                </a:schemeClr>
              </a:solidFill>
            </a:endParaRPr>
          </a:p>
          <a:p>
            <a:pPr marL="285750" indent="-285750" algn="just">
              <a:buFont typeface="Wingdings" panose="05000000000000000000" pitchFamily="2" charset="2"/>
              <a:buChar char="Ø"/>
            </a:pPr>
            <a:r>
              <a:rPr lang="en-GB" sz="2800" dirty="0">
                <a:solidFill>
                  <a:schemeClr val="bg1">
                    <a:lumMod val="75000"/>
                    <a:lumOff val="25000"/>
                  </a:schemeClr>
                </a:solidFill>
              </a:rPr>
              <a:t>Provides an inclusive learning experience and covers a </a:t>
            </a:r>
          </a:p>
          <a:p>
            <a:pPr algn="just"/>
            <a:r>
              <a:rPr lang="en-GB" sz="2800" dirty="0">
                <a:solidFill>
                  <a:schemeClr val="bg1">
                    <a:lumMod val="75000"/>
                    <a:lumOff val="25000"/>
                  </a:schemeClr>
                </a:solidFill>
              </a:rPr>
              <a:t>    variety of topics in an accessible format, with adaptive </a:t>
            </a:r>
          </a:p>
          <a:p>
            <a:pPr algn="just"/>
            <a:r>
              <a:rPr lang="en-GB" sz="2800" dirty="0">
                <a:solidFill>
                  <a:schemeClr val="bg1">
                    <a:lumMod val="75000"/>
                    <a:lumOff val="25000"/>
                  </a:schemeClr>
                </a:solidFill>
              </a:rPr>
              <a:t>    features to support diverse learning styles.</a:t>
            </a:r>
          </a:p>
        </p:txBody>
      </p:sp>
      <p:pic>
        <p:nvPicPr>
          <p:cNvPr id="7" name="Picture 6">
            <a:extLst>
              <a:ext uri="{FF2B5EF4-FFF2-40B4-BE49-F238E27FC236}">
                <a16:creationId xmlns:a16="http://schemas.microsoft.com/office/drawing/2014/main" id="{3B170B4D-5437-4F1D-9FB3-38791AD55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57815">
            <a:off x="9789725" y="3963041"/>
            <a:ext cx="2052000" cy="2736001"/>
          </a:xfrm>
          <a:prstGeom prst="rect">
            <a:avLst/>
          </a:prstGeom>
          <a:scene3d>
            <a:camera prst="orthographicFront"/>
            <a:lightRig rig="threePt" dir="t"/>
          </a:scene3d>
          <a:sp3d>
            <a:bevelT w="12700"/>
          </a:sp3d>
        </p:spPr>
      </p:pic>
      <p:pic>
        <p:nvPicPr>
          <p:cNvPr id="9" name="Picture 8">
            <a:extLst>
              <a:ext uri="{FF2B5EF4-FFF2-40B4-BE49-F238E27FC236}">
                <a16:creationId xmlns:a16="http://schemas.microsoft.com/office/drawing/2014/main" id="{18704FE8-2880-4BA7-B767-143E3C29E7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67154">
            <a:off x="7165073" y="4826214"/>
            <a:ext cx="2845586" cy="1892015"/>
          </a:xfrm>
          <a:prstGeom prst="rect">
            <a:avLst/>
          </a:prstGeom>
        </p:spPr>
      </p:pic>
      <p:cxnSp>
        <p:nvCxnSpPr>
          <p:cNvPr id="11" name="Straight Connector 10">
            <a:extLst>
              <a:ext uri="{FF2B5EF4-FFF2-40B4-BE49-F238E27FC236}">
                <a16:creationId xmlns:a16="http://schemas.microsoft.com/office/drawing/2014/main" id="{14775D08-BA6F-4BD3-A354-DA790FD50B63}"/>
              </a:ext>
            </a:extLst>
          </p:cNvPr>
          <p:cNvCxnSpPr/>
          <p:nvPr/>
        </p:nvCxnSpPr>
        <p:spPr>
          <a:xfrm>
            <a:off x="9880847" y="3890013"/>
            <a:ext cx="2060492" cy="167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80EABE1-7481-4DA1-8F25-D17F7AB724DD}"/>
              </a:ext>
            </a:extLst>
          </p:cNvPr>
          <p:cNvCxnSpPr>
            <a:stCxn id="3" idx="0"/>
            <a:endCxn id="3" idx="0"/>
          </p:cNvCxnSpPr>
          <p:nvPr/>
        </p:nvCxnSpPr>
        <p:spPr>
          <a:xfrm>
            <a:off x="6095260" y="1526958"/>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5416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3CB698-825D-48F3-A4AA-A9BB3A4673CF}"/>
              </a:ext>
            </a:extLst>
          </p:cNvPr>
          <p:cNvSpPr txBox="1"/>
          <p:nvPr/>
        </p:nvSpPr>
        <p:spPr>
          <a:xfrm>
            <a:off x="1076325" y="723900"/>
            <a:ext cx="11572875" cy="646331"/>
          </a:xfrm>
          <a:prstGeom prst="rect">
            <a:avLst/>
          </a:prstGeom>
          <a:noFill/>
        </p:spPr>
        <p:txBody>
          <a:bodyPr wrap="square" rtlCol="0">
            <a:spAutoFit/>
          </a:bodyPr>
          <a:lstStyle/>
          <a:p>
            <a:r>
              <a:rPr lang="en-GB" sz="3600" dirty="0">
                <a:solidFill>
                  <a:schemeClr val="bg1"/>
                </a:solidFill>
                <a:latin typeface="Algerian" panose="04020705040A02060702" pitchFamily="82" charset="0"/>
              </a:rPr>
              <a:t>Importance of Engaging Special Children</a:t>
            </a:r>
          </a:p>
        </p:txBody>
      </p:sp>
      <p:graphicFrame>
        <p:nvGraphicFramePr>
          <p:cNvPr id="3" name="Table 2">
            <a:extLst>
              <a:ext uri="{FF2B5EF4-FFF2-40B4-BE49-F238E27FC236}">
                <a16:creationId xmlns:a16="http://schemas.microsoft.com/office/drawing/2014/main" id="{40E9F719-9C9D-4C76-93EB-A6602D5C5C6E}"/>
              </a:ext>
            </a:extLst>
          </p:cNvPr>
          <p:cNvGraphicFramePr>
            <a:graphicFrameLocks noGrp="1"/>
          </p:cNvGraphicFramePr>
          <p:nvPr>
            <p:extLst>
              <p:ext uri="{D42A27DB-BD31-4B8C-83A1-F6EECF244321}">
                <p14:modId xmlns:p14="http://schemas.microsoft.com/office/powerpoint/2010/main" val="1329786054"/>
              </p:ext>
            </p:extLst>
          </p:nvPr>
        </p:nvGraphicFramePr>
        <p:xfrm>
          <a:off x="876300" y="1666875"/>
          <a:ext cx="10791825" cy="4267200"/>
        </p:xfrm>
        <a:graphic>
          <a:graphicData uri="http://schemas.openxmlformats.org/drawingml/2006/table">
            <a:tbl>
              <a:tblPr/>
              <a:tblGrid>
                <a:gridCol w="10791825">
                  <a:extLst>
                    <a:ext uri="{9D8B030D-6E8A-4147-A177-3AD203B41FA5}">
                      <a16:colId xmlns:a16="http://schemas.microsoft.com/office/drawing/2014/main" val="1240212706"/>
                    </a:ext>
                  </a:extLst>
                </a:gridCol>
              </a:tblGrid>
              <a:tr h="3771900">
                <a:tc>
                  <a:txBody>
                    <a:bodyPr/>
                    <a:lstStyle/>
                    <a:p>
                      <a:pPr marL="342900" indent="-342900">
                        <a:buFont typeface="Wingdings" panose="05000000000000000000" pitchFamily="2" charset="2"/>
                        <a:buChar char="Ø"/>
                      </a:pPr>
                      <a:endParaRPr lang="en-GB" sz="2000" dirty="0">
                        <a:solidFill>
                          <a:schemeClr val="bg1"/>
                        </a:solidFill>
                        <a:latin typeface="+mn-lt"/>
                      </a:endParaRPr>
                    </a:p>
                    <a:p>
                      <a:pPr marL="342900" indent="-342900">
                        <a:buFont typeface="Wingdings" panose="05000000000000000000" pitchFamily="2" charset="2"/>
                        <a:buChar char="Ø"/>
                      </a:pPr>
                      <a:r>
                        <a:rPr lang="en-GB" sz="2400" dirty="0">
                          <a:solidFill>
                            <a:schemeClr val="bg1"/>
                          </a:solidFill>
                          <a:latin typeface="Arial Black" panose="020B0A04020102020204" pitchFamily="34" charset="0"/>
                        </a:rPr>
                        <a:t>Personalized Learning</a:t>
                      </a:r>
                    </a:p>
                    <a:p>
                      <a:pPr marL="0" indent="0">
                        <a:buFont typeface="Wingdings" panose="05000000000000000000" pitchFamily="2" charset="2"/>
                        <a:buNone/>
                      </a:pPr>
                      <a:r>
                        <a:rPr lang="en-GB" sz="2000" dirty="0">
                          <a:solidFill>
                            <a:schemeClr val="bg1"/>
                          </a:solidFill>
                          <a:latin typeface="+mn-lt"/>
                        </a:rPr>
                        <a:t>                   The quiz adapts to each child's pace and abilities, ensuring an engaging and empowering      </a:t>
                      </a:r>
                    </a:p>
                    <a:p>
                      <a:pPr marL="0" indent="0">
                        <a:buFont typeface="Wingdings" panose="05000000000000000000" pitchFamily="2" charset="2"/>
                        <a:buNone/>
                      </a:pPr>
                      <a:r>
                        <a:rPr lang="en-GB" sz="2000" dirty="0">
                          <a:solidFill>
                            <a:schemeClr val="bg1"/>
                          </a:solidFill>
                          <a:latin typeface="+mn-lt"/>
                        </a:rPr>
                        <a:t>      experience.</a:t>
                      </a:r>
                    </a:p>
                    <a:p>
                      <a:pPr marL="342900" indent="-342900">
                        <a:buFont typeface="Wingdings" panose="05000000000000000000" pitchFamily="2" charset="2"/>
                        <a:buChar char="Ø"/>
                      </a:pPr>
                      <a:r>
                        <a:rPr lang="en-GB" sz="2400" dirty="0">
                          <a:solidFill>
                            <a:schemeClr val="bg1"/>
                          </a:solidFill>
                          <a:latin typeface="Arial Black" panose="020B0A04020102020204" pitchFamily="34" charset="0"/>
                        </a:rPr>
                        <a:t>Boosting Confidence</a:t>
                      </a:r>
                    </a:p>
                    <a:p>
                      <a:pPr marL="0" indent="0">
                        <a:buFont typeface="Wingdings" panose="05000000000000000000" pitchFamily="2" charset="2"/>
                        <a:buNone/>
                      </a:pPr>
                      <a:r>
                        <a:rPr lang="en-GB" sz="2000" dirty="0">
                          <a:solidFill>
                            <a:schemeClr val="bg1"/>
                          </a:solidFill>
                          <a:latin typeface="+mn-lt"/>
                        </a:rPr>
                        <a:t>                   Successful completion of the quiz helps build self-esteem and a sense of achievement in     </a:t>
                      </a:r>
                    </a:p>
                    <a:p>
                      <a:pPr marL="0" indent="0">
                        <a:buFont typeface="Wingdings" panose="05000000000000000000" pitchFamily="2" charset="2"/>
                        <a:buNone/>
                      </a:pPr>
                      <a:r>
                        <a:rPr lang="en-GB" sz="2000" dirty="0">
                          <a:solidFill>
                            <a:schemeClr val="bg1"/>
                          </a:solidFill>
                          <a:latin typeface="+mn-lt"/>
                        </a:rPr>
                        <a:t>      special children.</a:t>
                      </a:r>
                    </a:p>
                    <a:p>
                      <a:pPr marL="342900" indent="-342900">
                        <a:buFont typeface="Wingdings" panose="05000000000000000000" pitchFamily="2" charset="2"/>
                        <a:buChar char="Ø"/>
                      </a:pPr>
                      <a:r>
                        <a:rPr lang="en-GB" sz="2400" dirty="0">
                          <a:solidFill>
                            <a:schemeClr val="bg1"/>
                          </a:solidFill>
                          <a:latin typeface="Arial Black" panose="020B0A04020102020204" pitchFamily="34" charset="0"/>
                        </a:rPr>
                        <a:t>Inclusive Education</a:t>
                      </a:r>
                    </a:p>
                    <a:p>
                      <a:pPr marL="0" indent="0">
                        <a:buFont typeface="Wingdings" panose="05000000000000000000" pitchFamily="2" charset="2"/>
                        <a:buNone/>
                      </a:pPr>
                      <a:r>
                        <a:rPr lang="en-GB" sz="2000" dirty="0">
                          <a:solidFill>
                            <a:schemeClr val="bg1"/>
                          </a:solidFill>
                          <a:latin typeface="+mn-lt"/>
                        </a:rPr>
                        <a:t>                   The quiz promotes inclusivity and celebrates the diverse talents and capabilities of all </a:t>
                      </a:r>
                    </a:p>
                    <a:p>
                      <a:pPr marL="0" indent="0">
                        <a:buFont typeface="Wingdings" panose="05000000000000000000" pitchFamily="2" charset="2"/>
                        <a:buNone/>
                      </a:pPr>
                      <a:r>
                        <a:rPr lang="en-GB" sz="2000" dirty="0">
                          <a:solidFill>
                            <a:schemeClr val="bg1"/>
                          </a:solidFill>
                          <a:latin typeface="+mn-lt"/>
                        </a:rPr>
                        <a:t>      learners.</a:t>
                      </a:r>
                    </a:p>
                    <a:p>
                      <a:pPr marL="342900" indent="-342900">
                        <a:buFont typeface="Wingdings" panose="05000000000000000000" pitchFamily="2" charset="2"/>
                        <a:buChar char="Ø"/>
                      </a:pPr>
                      <a:r>
                        <a:rPr lang="en-GB" sz="2400" dirty="0">
                          <a:solidFill>
                            <a:schemeClr val="bg1"/>
                          </a:solidFill>
                          <a:latin typeface="Arial Black" panose="020B0A04020102020204" pitchFamily="34" charset="0"/>
                        </a:rPr>
                        <a:t>Skill Development</a:t>
                      </a:r>
                    </a:p>
                    <a:p>
                      <a:pPr marL="0" indent="0">
                        <a:buFont typeface="Wingdings" panose="05000000000000000000" pitchFamily="2" charset="2"/>
                        <a:buNone/>
                      </a:pPr>
                      <a:r>
                        <a:rPr lang="en-GB" sz="2000" dirty="0">
                          <a:solidFill>
                            <a:schemeClr val="bg1"/>
                          </a:solidFill>
                          <a:latin typeface="+mn-lt"/>
                        </a:rPr>
                        <a:t>                   The quiz incorporates essential skills such as problem-solving, memory, and critical thinking.</a:t>
                      </a:r>
                    </a:p>
                    <a:p>
                      <a:endParaRPr lang="en-GB"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866404549"/>
                  </a:ext>
                </a:extLst>
              </a:tr>
            </a:tbl>
          </a:graphicData>
        </a:graphic>
      </p:graphicFrame>
    </p:spTree>
    <p:extLst>
      <p:ext uri="{BB962C8B-B14F-4D97-AF65-F5344CB8AC3E}">
        <p14:creationId xmlns:p14="http://schemas.microsoft.com/office/powerpoint/2010/main" val="2650250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4811E5-908F-4758-8F85-4F82FD00BE9D}"/>
              </a:ext>
            </a:extLst>
          </p:cNvPr>
          <p:cNvSpPr txBox="1"/>
          <p:nvPr/>
        </p:nvSpPr>
        <p:spPr>
          <a:xfrm>
            <a:off x="3400147" y="453369"/>
            <a:ext cx="6329779" cy="646331"/>
          </a:xfrm>
          <a:prstGeom prst="rect">
            <a:avLst/>
          </a:prstGeom>
          <a:noFill/>
        </p:spPr>
        <p:txBody>
          <a:bodyPr wrap="square" rtlCol="0">
            <a:spAutoFit/>
          </a:bodyPr>
          <a:lstStyle/>
          <a:p>
            <a:r>
              <a:rPr lang="en-GB" sz="3600" dirty="0">
                <a:solidFill>
                  <a:schemeClr val="bg1">
                    <a:lumMod val="75000"/>
                    <a:lumOff val="25000"/>
                  </a:schemeClr>
                </a:solidFill>
                <a:latin typeface="Algerian" panose="04020705040A02060702" pitchFamily="82" charset="0"/>
              </a:rPr>
              <a:t>      TECHNOLOGY USED</a:t>
            </a:r>
          </a:p>
        </p:txBody>
      </p:sp>
      <p:sp>
        <p:nvSpPr>
          <p:cNvPr id="25" name="TextBox 24">
            <a:extLst>
              <a:ext uri="{FF2B5EF4-FFF2-40B4-BE49-F238E27FC236}">
                <a16:creationId xmlns:a16="http://schemas.microsoft.com/office/drawing/2014/main" id="{0D37D245-66E5-4332-9659-660FF4BBFA24}"/>
              </a:ext>
            </a:extLst>
          </p:cNvPr>
          <p:cNvSpPr txBox="1"/>
          <p:nvPr/>
        </p:nvSpPr>
        <p:spPr>
          <a:xfrm>
            <a:off x="2359839" y="1740684"/>
            <a:ext cx="2080616" cy="523220"/>
          </a:xfrm>
          <a:prstGeom prst="rect">
            <a:avLst/>
          </a:prstGeom>
          <a:noFill/>
        </p:spPr>
        <p:txBody>
          <a:bodyPr wrap="square" rtlCol="0">
            <a:spAutoFit/>
          </a:bodyPr>
          <a:lstStyle/>
          <a:p>
            <a:endParaRPr lang="en-GB" sz="2800" b="1" dirty="0">
              <a:solidFill>
                <a:schemeClr val="bg1">
                  <a:lumMod val="75000"/>
                  <a:lumOff val="25000"/>
                </a:schemeClr>
              </a:solidFill>
            </a:endParaRPr>
          </a:p>
        </p:txBody>
      </p:sp>
      <p:sp>
        <p:nvSpPr>
          <p:cNvPr id="26" name="TextBox 25">
            <a:extLst>
              <a:ext uri="{FF2B5EF4-FFF2-40B4-BE49-F238E27FC236}">
                <a16:creationId xmlns:a16="http://schemas.microsoft.com/office/drawing/2014/main" id="{6BAAE852-AA43-41F8-8EAD-DA20240FD979}"/>
              </a:ext>
            </a:extLst>
          </p:cNvPr>
          <p:cNvSpPr txBox="1"/>
          <p:nvPr/>
        </p:nvSpPr>
        <p:spPr>
          <a:xfrm>
            <a:off x="2986989" y="2525770"/>
            <a:ext cx="2906931" cy="523220"/>
          </a:xfrm>
          <a:prstGeom prst="rect">
            <a:avLst/>
          </a:prstGeom>
          <a:noFill/>
        </p:spPr>
        <p:txBody>
          <a:bodyPr wrap="square" rtlCol="0">
            <a:spAutoFit/>
          </a:bodyPr>
          <a:lstStyle/>
          <a:p>
            <a:endParaRPr lang="en-GB" sz="2800" b="1" dirty="0">
              <a:solidFill>
                <a:schemeClr val="bg1">
                  <a:lumMod val="75000"/>
                  <a:lumOff val="25000"/>
                </a:schemeClr>
              </a:solidFill>
            </a:endParaRPr>
          </a:p>
        </p:txBody>
      </p:sp>
      <p:sp>
        <p:nvSpPr>
          <p:cNvPr id="27" name="TextBox 26">
            <a:extLst>
              <a:ext uri="{FF2B5EF4-FFF2-40B4-BE49-F238E27FC236}">
                <a16:creationId xmlns:a16="http://schemas.microsoft.com/office/drawing/2014/main" id="{EFA2894E-FA85-45B4-8F5F-B85B6A482C9E}"/>
              </a:ext>
            </a:extLst>
          </p:cNvPr>
          <p:cNvSpPr txBox="1"/>
          <p:nvPr/>
        </p:nvSpPr>
        <p:spPr>
          <a:xfrm>
            <a:off x="7515224" y="1766868"/>
            <a:ext cx="3381375" cy="523220"/>
          </a:xfrm>
          <a:prstGeom prst="rect">
            <a:avLst/>
          </a:prstGeom>
          <a:noFill/>
        </p:spPr>
        <p:txBody>
          <a:bodyPr wrap="square" rtlCol="0">
            <a:spAutoFit/>
          </a:bodyPr>
          <a:lstStyle/>
          <a:p>
            <a:endParaRPr lang="en-GB" sz="2800" b="1" dirty="0">
              <a:solidFill>
                <a:schemeClr val="bg1">
                  <a:lumMod val="75000"/>
                  <a:lumOff val="25000"/>
                </a:schemeClr>
              </a:solidFill>
            </a:endParaRPr>
          </a:p>
        </p:txBody>
      </p:sp>
      <p:sp>
        <p:nvSpPr>
          <p:cNvPr id="28" name="TextBox 27">
            <a:extLst>
              <a:ext uri="{FF2B5EF4-FFF2-40B4-BE49-F238E27FC236}">
                <a16:creationId xmlns:a16="http://schemas.microsoft.com/office/drawing/2014/main" id="{133FD774-C212-407B-8C66-DBB5BA20F32D}"/>
              </a:ext>
            </a:extLst>
          </p:cNvPr>
          <p:cNvSpPr txBox="1"/>
          <p:nvPr/>
        </p:nvSpPr>
        <p:spPr>
          <a:xfrm>
            <a:off x="2014259" y="4475060"/>
            <a:ext cx="2771775" cy="523220"/>
          </a:xfrm>
          <a:prstGeom prst="rect">
            <a:avLst/>
          </a:prstGeom>
          <a:noFill/>
        </p:spPr>
        <p:txBody>
          <a:bodyPr wrap="square" rtlCol="0">
            <a:spAutoFit/>
          </a:bodyPr>
          <a:lstStyle/>
          <a:p>
            <a:endParaRPr lang="en-GB" sz="2800" b="1" dirty="0">
              <a:solidFill>
                <a:schemeClr val="bg1">
                  <a:lumMod val="75000"/>
                  <a:lumOff val="25000"/>
                </a:schemeClr>
              </a:solidFill>
            </a:endParaRPr>
          </a:p>
        </p:txBody>
      </p:sp>
      <p:sp>
        <p:nvSpPr>
          <p:cNvPr id="31" name="TextBox 30">
            <a:extLst>
              <a:ext uri="{FF2B5EF4-FFF2-40B4-BE49-F238E27FC236}">
                <a16:creationId xmlns:a16="http://schemas.microsoft.com/office/drawing/2014/main" id="{F9132A33-E2FC-4619-85E9-E90539526D47}"/>
              </a:ext>
            </a:extLst>
          </p:cNvPr>
          <p:cNvSpPr txBox="1"/>
          <p:nvPr/>
        </p:nvSpPr>
        <p:spPr>
          <a:xfrm>
            <a:off x="7258051" y="5035679"/>
            <a:ext cx="3452212" cy="677108"/>
          </a:xfrm>
          <a:prstGeom prst="rect">
            <a:avLst/>
          </a:prstGeom>
          <a:noFill/>
        </p:spPr>
        <p:txBody>
          <a:bodyPr wrap="square" rtlCol="0">
            <a:spAutoFit/>
          </a:bodyPr>
          <a:lstStyle/>
          <a:p>
            <a:endParaRPr lang="en-GB" sz="2000" dirty="0">
              <a:solidFill>
                <a:schemeClr val="bg1">
                  <a:lumMod val="75000"/>
                  <a:lumOff val="25000"/>
                </a:schemeClr>
              </a:solidFill>
            </a:endParaRPr>
          </a:p>
          <a:p>
            <a:pPr marL="342900" indent="-342900">
              <a:buFont typeface="+mj-lt"/>
              <a:buAutoNum type="arabicPeriod"/>
            </a:pPr>
            <a:endParaRPr lang="en-GB" dirty="0"/>
          </a:p>
        </p:txBody>
      </p:sp>
      <p:sp>
        <p:nvSpPr>
          <p:cNvPr id="4" name="TextBox 3">
            <a:extLst>
              <a:ext uri="{FF2B5EF4-FFF2-40B4-BE49-F238E27FC236}">
                <a16:creationId xmlns:a16="http://schemas.microsoft.com/office/drawing/2014/main" id="{0FD4332B-F3E9-4BAB-8F38-7C54ED090CDA}"/>
              </a:ext>
            </a:extLst>
          </p:cNvPr>
          <p:cNvSpPr txBox="1"/>
          <p:nvPr/>
        </p:nvSpPr>
        <p:spPr>
          <a:xfrm>
            <a:off x="3675354" y="2971800"/>
            <a:ext cx="914400" cy="914400"/>
          </a:xfrm>
          <a:prstGeom prst="rect">
            <a:avLst/>
          </a:prstGeom>
          <a:noFill/>
        </p:spPr>
        <p:txBody>
          <a:bodyPr wrap="square" rtlCol="0">
            <a:spAutoFit/>
          </a:bodyPr>
          <a:lstStyle/>
          <a:p>
            <a:endParaRPr lang="en-GB" dirty="0"/>
          </a:p>
        </p:txBody>
      </p:sp>
      <p:sp>
        <p:nvSpPr>
          <p:cNvPr id="7" name="TextBox 6">
            <a:extLst>
              <a:ext uri="{FF2B5EF4-FFF2-40B4-BE49-F238E27FC236}">
                <a16:creationId xmlns:a16="http://schemas.microsoft.com/office/drawing/2014/main" id="{68815AD5-5824-45A7-B277-B390D910E110}"/>
              </a:ext>
            </a:extLst>
          </p:cNvPr>
          <p:cNvSpPr txBox="1"/>
          <p:nvPr/>
        </p:nvSpPr>
        <p:spPr>
          <a:xfrm>
            <a:off x="649807" y="1387873"/>
            <a:ext cx="10488226" cy="5016758"/>
          </a:xfrm>
          <a:prstGeom prst="rect">
            <a:avLst/>
          </a:prstGeom>
          <a:noFill/>
        </p:spPr>
        <p:txBody>
          <a:bodyPr wrap="square" rtlCol="0">
            <a:spAutoFit/>
          </a:bodyPr>
          <a:lstStyle/>
          <a:p>
            <a:pPr marL="285750" indent="-285750">
              <a:buFont typeface="Wingdings" panose="05000000000000000000" pitchFamily="2" charset="2"/>
              <a:buChar char="Ø"/>
            </a:pPr>
            <a:r>
              <a:rPr lang="en-GB" sz="2000" b="1" dirty="0">
                <a:solidFill>
                  <a:schemeClr val="bg1"/>
                </a:solidFill>
              </a:rPr>
              <a:t>Datetime Module</a:t>
            </a:r>
          </a:p>
          <a:p>
            <a:r>
              <a:rPr lang="en-GB" sz="2000" dirty="0">
                <a:solidFill>
                  <a:schemeClr val="bg1"/>
                </a:solidFill>
              </a:rPr>
              <a:t>The datetime module supplies classes for manipulating dates and times.In this program, it is used to record the start and end times of the quiz and to calculate the duration of the quiz.</a:t>
            </a:r>
          </a:p>
          <a:p>
            <a:endParaRPr lang="en-GB" sz="2000" dirty="0">
              <a:solidFill>
                <a:schemeClr val="bg1"/>
              </a:solidFill>
            </a:endParaRPr>
          </a:p>
          <a:p>
            <a:pPr marL="285750" indent="-285750">
              <a:buFont typeface="Wingdings" panose="05000000000000000000" pitchFamily="2" charset="2"/>
              <a:buChar char="Ø"/>
            </a:pPr>
            <a:r>
              <a:rPr lang="en-GB" sz="2000" b="1" dirty="0">
                <a:solidFill>
                  <a:schemeClr val="bg1"/>
                </a:solidFill>
              </a:rPr>
              <a:t>String Methods</a:t>
            </a:r>
          </a:p>
          <a:p>
            <a:pPr marL="342900" indent="-342900">
              <a:buFont typeface="Arial" panose="020B0604020202020204" pitchFamily="34" charset="0"/>
              <a:buChar char="•"/>
            </a:pPr>
            <a:r>
              <a:rPr lang="en-GB" sz="2000" dirty="0">
                <a:solidFill>
                  <a:schemeClr val="bg1"/>
                </a:solidFill>
              </a:rPr>
              <a:t>lower() is used to perform case-insensitive comparison of user answers.</a:t>
            </a:r>
          </a:p>
          <a:p>
            <a:pPr marL="342900" indent="-342900">
              <a:buFont typeface="Arial" panose="020B0604020202020204" pitchFamily="34" charset="0"/>
              <a:buChar char="•"/>
            </a:pPr>
            <a:r>
              <a:rPr lang="en-GB" sz="2000" dirty="0">
                <a:solidFill>
                  <a:schemeClr val="bg1"/>
                </a:solidFill>
              </a:rPr>
              <a:t>format() (through f-strings) is used to format strings, making output more readable and informative.</a:t>
            </a:r>
          </a:p>
          <a:p>
            <a:endParaRPr lang="en-GB" sz="2000" dirty="0">
              <a:solidFill>
                <a:schemeClr val="bg1"/>
              </a:solidFill>
            </a:endParaRPr>
          </a:p>
          <a:p>
            <a:pPr marL="285750" indent="-285750">
              <a:buFont typeface="Wingdings" panose="05000000000000000000" pitchFamily="2" charset="2"/>
              <a:buChar char="Ø"/>
            </a:pPr>
            <a:r>
              <a:rPr lang="en-GB" sz="2000" b="1" dirty="0">
                <a:solidFill>
                  <a:schemeClr val="bg1"/>
                </a:solidFill>
              </a:rPr>
              <a:t>list and tuple</a:t>
            </a:r>
            <a:endParaRPr lang="en-GB" sz="2000" dirty="0">
              <a:solidFill>
                <a:schemeClr val="bg1"/>
              </a:solidFill>
            </a:endParaRPr>
          </a:p>
          <a:p>
            <a:r>
              <a:rPr lang="en-GB" sz="2000" dirty="0">
                <a:solidFill>
                  <a:schemeClr val="bg1"/>
                </a:solidFill>
              </a:rPr>
              <a:t>They are used to store the quiz questions and answers. They are used to organize the data in a structured way.</a:t>
            </a:r>
          </a:p>
          <a:p>
            <a:endParaRPr lang="en-GB" sz="2000" dirty="0">
              <a:solidFill>
                <a:schemeClr val="bg1"/>
              </a:solidFill>
            </a:endParaRPr>
          </a:p>
          <a:p>
            <a:pPr marL="285750" indent="-285750">
              <a:buFont typeface="Wingdings" panose="05000000000000000000" pitchFamily="2" charset="2"/>
              <a:buChar char="Ø"/>
            </a:pPr>
            <a:r>
              <a:rPr lang="en-GB" sz="2000" b="1" dirty="0" err="1">
                <a:solidFill>
                  <a:schemeClr val="bg1"/>
                </a:solidFill>
              </a:rPr>
              <a:t>Dict</a:t>
            </a:r>
            <a:r>
              <a:rPr lang="en-GB" sz="2000" dirty="0">
                <a:solidFill>
                  <a:schemeClr val="bg1"/>
                </a:solidFill>
              </a:rPr>
              <a:t> </a:t>
            </a:r>
          </a:p>
          <a:p>
            <a:r>
              <a:rPr lang="en-GB" sz="2000" dirty="0">
                <a:solidFill>
                  <a:schemeClr val="bg1"/>
                </a:solidFill>
              </a:rPr>
              <a:t>It  is used to store the quiz questions and answers in a dictionary format. This allows for easy access to the questions and answers based on their keys.</a:t>
            </a:r>
          </a:p>
        </p:txBody>
      </p:sp>
    </p:spTree>
    <p:extLst>
      <p:ext uri="{BB962C8B-B14F-4D97-AF65-F5344CB8AC3E}">
        <p14:creationId xmlns:p14="http://schemas.microsoft.com/office/powerpoint/2010/main" val="1609883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6C261D-E952-4CA5-81C6-D4AFAA42DDC4}"/>
              </a:ext>
            </a:extLst>
          </p:cNvPr>
          <p:cNvSpPr txBox="1"/>
          <p:nvPr/>
        </p:nvSpPr>
        <p:spPr>
          <a:xfrm>
            <a:off x="4867070" y="0"/>
            <a:ext cx="3105150" cy="646331"/>
          </a:xfrm>
          <a:prstGeom prst="rect">
            <a:avLst/>
          </a:prstGeom>
          <a:noFill/>
        </p:spPr>
        <p:txBody>
          <a:bodyPr wrap="square" rtlCol="0">
            <a:spAutoFit/>
          </a:bodyPr>
          <a:lstStyle/>
          <a:p>
            <a:r>
              <a:rPr lang="en-GB" sz="3600" dirty="0">
                <a:solidFill>
                  <a:schemeClr val="bg1"/>
                </a:solidFill>
                <a:latin typeface="Algerian" panose="04020705040A02060702" pitchFamily="82" charset="0"/>
              </a:rPr>
              <a:t>PROGRAM</a:t>
            </a:r>
          </a:p>
        </p:txBody>
      </p:sp>
      <p:pic>
        <p:nvPicPr>
          <p:cNvPr id="4" name="Picture 3">
            <a:extLst>
              <a:ext uri="{FF2B5EF4-FFF2-40B4-BE49-F238E27FC236}">
                <a16:creationId xmlns:a16="http://schemas.microsoft.com/office/drawing/2014/main" id="{EFBACF57-485E-4E7D-A4B4-645F7E8E14F3}"/>
              </a:ext>
            </a:extLst>
          </p:cNvPr>
          <p:cNvPicPr>
            <a:picLocks noChangeAspect="1"/>
          </p:cNvPicPr>
          <p:nvPr/>
        </p:nvPicPr>
        <p:blipFill rotWithShape="1">
          <a:blip r:embed="rId2"/>
          <a:srcRect l="51262" t="18511" r="17282" b="13528"/>
          <a:stretch/>
        </p:blipFill>
        <p:spPr>
          <a:xfrm>
            <a:off x="0" y="1222899"/>
            <a:ext cx="3835153" cy="5166804"/>
          </a:xfrm>
          <a:prstGeom prst="rect">
            <a:avLst/>
          </a:prstGeom>
        </p:spPr>
      </p:pic>
      <p:pic>
        <p:nvPicPr>
          <p:cNvPr id="6" name="Picture 5">
            <a:extLst>
              <a:ext uri="{FF2B5EF4-FFF2-40B4-BE49-F238E27FC236}">
                <a16:creationId xmlns:a16="http://schemas.microsoft.com/office/drawing/2014/main" id="{F807E544-B080-4E90-9038-46416B03DEA2}"/>
              </a:ext>
            </a:extLst>
          </p:cNvPr>
          <p:cNvPicPr>
            <a:picLocks noChangeAspect="1"/>
          </p:cNvPicPr>
          <p:nvPr/>
        </p:nvPicPr>
        <p:blipFill rotWithShape="1">
          <a:blip r:embed="rId3"/>
          <a:srcRect l="51262" t="18123" r="17282" b="15339"/>
          <a:stretch/>
        </p:blipFill>
        <p:spPr>
          <a:xfrm>
            <a:off x="4200618" y="1222899"/>
            <a:ext cx="3835153" cy="5151268"/>
          </a:xfrm>
          <a:prstGeom prst="rect">
            <a:avLst/>
          </a:prstGeom>
        </p:spPr>
      </p:pic>
      <p:pic>
        <p:nvPicPr>
          <p:cNvPr id="7" name="Picture 6">
            <a:extLst>
              <a:ext uri="{FF2B5EF4-FFF2-40B4-BE49-F238E27FC236}">
                <a16:creationId xmlns:a16="http://schemas.microsoft.com/office/drawing/2014/main" id="{1035711B-E4A3-4DE2-A028-6004C7075D34}"/>
              </a:ext>
            </a:extLst>
          </p:cNvPr>
          <p:cNvPicPr>
            <a:picLocks noChangeAspect="1"/>
          </p:cNvPicPr>
          <p:nvPr/>
        </p:nvPicPr>
        <p:blipFill rotWithShape="1">
          <a:blip r:embed="rId4"/>
          <a:srcRect l="51335" t="18900" r="17573" b="12363"/>
          <a:stretch/>
        </p:blipFill>
        <p:spPr>
          <a:xfrm>
            <a:off x="8401236" y="1222899"/>
            <a:ext cx="3790764" cy="5151268"/>
          </a:xfrm>
          <a:prstGeom prst="rect">
            <a:avLst/>
          </a:prstGeom>
        </p:spPr>
      </p:pic>
    </p:spTree>
    <p:extLst>
      <p:ext uri="{BB962C8B-B14F-4D97-AF65-F5344CB8AC3E}">
        <p14:creationId xmlns:p14="http://schemas.microsoft.com/office/powerpoint/2010/main" val="1801184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2EDF84-17CA-483F-B60D-EDADADEBD8C0}"/>
              </a:ext>
            </a:extLst>
          </p:cNvPr>
          <p:cNvSpPr txBox="1"/>
          <p:nvPr/>
        </p:nvSpPr>
        <p:spPr>
          <a:xfrm>
            <a:off x="5022633" y="238773"/>
            <a:ext cx="2886075" cy="646331"/>
          </a:xfrm>
          <a:prstGeom prst="rect">
            <a:avLst/>
          </a:prstGeom>
          <a:noFill/>
        </p:spPr>
        <p:txBody>
          <a:bodyPr wrap="square" rtlCol="0">
            <a:spAutoFit/>
          </a:bodyPr>
          <a:lstStyle/>
          <a:p>
            <a:r>
              <a:rPr lang="en-GB" sz="3600" dirty="0">
                <a:solidFill>
                  <a:schemeClr val="bg1"/>
                </a:solidFill>
                <a:latin typeface="Algerian" panose="04020705040A02060702" pitchFamily="82" charset="0"/>
              </a:rPr>
              <a:t>output</a:t>
            </a:r>
          </a:p>
        </p:txBody>
      </p:sp>
      <p:pic>
        <p:nvPicPr>
          <p:cNvPr id="16" name="Picture 15">
            <a:extLst>
              <a:ext uri="{FF2B5EF4-FFF2-40B4-BE49-F238E27FC236}">
                <a16:creationId xmlns:a16="http://schemas.microsoft.com/office/drawing/2014/main" id="{4B7BFC69-9FAA-478F-98B9-AB91F8186097}"/>
              </a:ext>
            </a:extLst>
          </p:cNvPr>
          <p:cNvPicPr>
            <a:picLocks noChangeAspect="1"/>
          </p:cNvPicPr>
          <p:nvPr/>
        </p:nvPicPr>
        <p:blipFill rotWithShape="1">
          <a:blip r:embed="rId2"/>
          <a:srcRect l="51553" t="53204" r="5996" b="21036"/>
          <a:stretch/>
        </p:blipFill>
        <p:spPr>
          <a:xfrm>
            <a:off x="1" y="1500326"/>
            <a:ext cx="4154750" cy="2281562"/>
          </a:xfrm>
          <a:prstGeom prst="rect">
            <a:avLst/>
          </a:prstGeom>
        </p:spPr>
      </p:pic>
      <p:pic>
        <p:nvPicPr>
          <p:cNvPr id="17" name="Picture 16">
            <a:extLst>
              <a:ext uri="{FF2B5EF4-FFF2-40B4-BE49-F238E27FC236}">
                <a16:creationId xmlns:a16="http://schemas.microsoft.com/office/drawing/2014/main" id="{2AA38AB5-0781-4FD8-8E21-D81532CAEBB3}"/>
              </a:ext>
            </a:extLst>
          </p:cNvPr>
          <p:cNvPicPr>
            <a:picLocks noChangeAspect="1"/>
          </p:cNvPicPr>
          <p:nvPr/>
        </p:nvPicPr>
        <p:blipFill rotWithShape="1">
          <a:blip r:embed="rId3"/>
          <a:srcRect l="51335" t="59159" r="6723" b="8479"/>
          <a:stretch/>
        </p:blipFill>
        <p:spPr>
          <a:xfrm>
            <a:off x="0" y="3781888"/>
            <a:ext cx="4154751" cy="2618912"/>
          </a:xfrm>
          <a:prstGeom prst="rect">
            <a:avLst/>
          </a:prstGeom>
        </p:spPr>
      </p:pic>
      <p:pic>
        <p:nvPicPr>
          <p:cNvPr id="18" name="Picture 17">
            <a:extLst>
              <a:ext uri="{FF2B5EF4-FFF2-40B4-BE49-F238E27FC236}">
                <a16:creationId xmlns:a16="http://schemas.microsoft.com/office/drawing/2014/main" id="{301934CD-C30F-471B-B6FE-800403C081AD}"/>
              </a:ext>
            </a:extLst>
          </p:cNvPr>
          <p:cNvPicPr>
            <a:picLocks noChangeAspect="1"/>
          </p:cNvPicPr>
          <p:nvPr/>
        </p:nvPicPr>
        <p:blipFill rotWithShape="1">
          <a:blip r:embed="rId4"/>
          <a:srcRect l="51554" t="53075" r="5703" b="20906"/>
          <a:stretch/>
        </p:blipFill>
        <p:spPr>
          <a:xfrm>
            <a:off x="4264242" y="1500326"/>
            <a:ext cx="4142913" cy="2281562"/>
          </a:xfrm>
          <a:prstGeom prst="rect">
            <a:avLst/>
          </a:prstGeom>
        </p:spPr>
      </p:pic>
      <p:pic>
        <p:nvPicPr>
          <p:cNvPr id="19" name="Picture 18">
            <a:extLst>
              <a:ext uri="{FF2B5EF4-FFF2-40B4-BE49-F238E27FC236}">
                <a16:creationId xmlns:a16="http://schemas.microsoft.com/office/drawing/2014/main" id="{E0AE848D-6CC0-450B-8E0B-6EBD920391F1}"/>
              </a:ext>
            </a:extLst>
          </p:cNvPr>
          <p:cNvPicPr>
            <a:picLocks noChangeAspect="1"/>
          </p:cNvPicPr>
          <p:nvPr/>
        </p:nvPicPr>
        <p:blipFill rotWithShape="1">
          <a:blip r:embed="rId5"/>
          <a:srcRect l="51554" t="59417" r="5776" b="8350"/>
          <a:stretch/>
        </p:blipFill>
        <p:spPr>
          <a:xfrm>
            <a:off x="4264243" y="3781888"/>
            <a:ext cx="4142913" cy="2618912"/>
          </a:xfrm>
          <a:prstGeom prst="rect">
            <a:avLst/>
          </a:prstGeom>
        </p:spPr>
      </p:pic>
      <p:pic>
        <p:nvPicPr>
          <p:cNvPr id="20" name="Picture 19">
            <a:extLst>
              <a:ext uri="{FF2B5EF4-FFF2-40B4-BE49-F238E27FC236}">
                <a16:creationId xmlns:a16="http://schemas.microsoft.com/office/drawing/2014/main" id="{51907C55-8B33-4EEA-8731-DB2AA50AF63C}"/>
              </a:ext>
            </a:extLst>
          </p:cNvPr>
          <p:cNvPicPr>
            <a:picLocks noChangeAspect="1"/>
          </p:cNvPicPr>
          <p:nvPr/>
        </p:nvPicPr>
        <p:blipFill rotWithShape="1">
          <a:blip r:embed="rId6"/>
          <a:srcRect l="51553" t="53333" r="7233" b="21877"/>
          <a:stretch/>
        </p:blipFill>
        <p:spPr>
          <a:xfrm>
            <a:off x="8516648" y="1500325"/>
            <a:ext cx="3675352" cy="2281561"/>
          </a:xfrm>
          <a:prstGeom prst="rect">
            <a:avLst/>
          </a:prstGeom>
        </p:spPr>
      </p:pic>
      <p:pic>
        <p:nvPicPr>
          <p:cNvPr id="21" name="Picture 20">
            <a:extLst>
              <a:ext uri="{FF2B5EF4-FFF2-40B4-BE49-F238E27FC236}">
                <a16:creationId xmlns:a16="http://schemas.microsoft.com/office/drawing/2014/main" id="{C89F7EAA-C922-49D4-8DE1-974E07AB008F}"/>
              </a:ext>
            </a:extLst>
          </p:cNvPr>
          <p:cNvPicPr>
            <a:picLocks noChangeAspect="1"/>
          </p:cNvPicPr>
          <p:nvPr/>
        </p:nvPicPr>
        <p:blipFill rotWithShape="1">
          <a:blip r:embed="rId7"/>
          <a:srcRect l="51553" t="59418" r="6942" b="8609"/>
          <a:stretch/>
        </p:blipFill>
        <p:spPr>
          <a:xfrm>
            <a:off x="8516647" y="3781887"/>
            <a:ext cx="3675352" cy="2618914"/>
          </a:xfrm>
          <a:prstGeom prst="rect">
            <a:avLst/>
          </a:prstGeom>
        </p:spPr>
      </p:pic>
    </p:spTree>
    <p:extLst>
      <p:ext uri="{BB962C8B-B14F-4D97-AF65-F5344CB8AC3E}">
        <p14:creationId xmlns:p14="http://schemas.microsoft.com/office/powerpoint/2010/main" val="2455691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C88715F-28DE-4888-A3C5-C2CD9022B8B0}"/>
              </a:ext>
            </a:extLst>
          </p:cNvPr>
          <p:cNvCxnSpPr>
            <a:cxnSpLocks/>
          </p:cNvCxnSpPr>
          <p:nvPr/>
        </p:nvCxnSpPr>
        <p:spPr>
          <a:xfrm>
            <a:off x="6219825" y="1647825"/>
            <a:ext cx="0" cy="461962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2646D42-22BF-4616-9B1E-D8DE75AF259C}"/>
              </a:ext>
            </a:extLst>
          </p:cNvPr>
          <p:cNvCxnSpPr>
            <a:cxnSpLocks/>
          </p:cNvCxnSpPr>
          <p:nvPr/>
        </p:nvCxnSpPr>
        <p:spPr>
          <a:xfrm flipH="1">
            <a:off x="6219825" y="2171700"/>
            <a:ext cx="1057275"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8E47E18-D88B-4C81-8CDD-7A0E7C777B39}"/>
              </a:ext>
            </a:extLst>
          </p:cNvPr>
          <p:cNvCxnSpPr>
            <a:cxnSpLocks/>
          </p:cNvCxnSpPr>
          <p:nvPr/>
        </p:nvCxnSpPr>
        <p:spPr>
          <a:xfrm flipH="1">
            <a:off x="5162551" y="3771900"/>
            <a:ext cx="1057274"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3C5D760-05A4-4AAC-9559-7A8423DF3BFE}"/>
              </a:ext>
            </a:extLst>
          </p:cNvPr>
          <p:cNvCxnSpPr>
            <a:cxnSpLocks/>
          </p:cNvCxnSpPr>
          <p:nvPr/>
        </p:nvCxnSpPr>
        <p:spPr>
          <a:xfrm flipH="1">
            <a:off x="6219826" y="5219700"/>
            <a:ext cx="1057274"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734D135-0777-46EC-817C-1AF567F4B963}"/>
              </a:ext>
            </a:extLst>
          </p:cNvPr>
          <p:cNvSpPr/>
          <p:nvPr/>
        </p:nvSpPr>
        <p:spPr>
          <a:xfrm>
            <a:off x="7277100" y="1171584"/>
            <a:ext cx="4048120" cy="2000232"/>
          </a:xfrm>
          <a:prstGeom prst="rect">
            <a:avLst/>
          </a:prstGeom>
          <a:solidFill>
            <a:schemeClr val="accent6">
              <a:lumMod val="60000"/>
              <a:lumOff val="40000"/>
            </a:schemeClr>
          </a:solidFill>
          <a:ln>
            <a:solidFill>
              <a:schemeClr val="accent6">
                <a:lumMod val="60000"/>
                <a:lumOff val="40000"/>
              </a:schemeClr>
            </a:solidFill>
          </a:ln>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latin typeface="Arial Black" panose="020B0A04020102020204" pitchFamily="34" charset="0"/>
              </a:rPr>
              <a:t>REGISTRATION</a:t>
            </a:r>
          </a:p>
          <a:p>
            <a:pPr algn="ctr"/>
            <a:r>
              <a:rPr lang="en-GB" dirty="0">
                <a:solidFill>
                  <a:srgbClr val="C00000"/>
                </a:solidFill>
              </a:rPr>
              <a:t>Special children or their guardians can easily register for the quiz through a user-friendly interface</a:t>
            </a:r>
            <a:r>
              <a:rPr lang="en-GB" dirty="0">
                <a:solidFill>
                  <a:schemeClr val="accent2"/>
                </a:solidFill>
              </a:rPr>
              <a:t>.</a:t>
            </a:r>
          </a:p>
        </p:txBody>
      </p:sp>
      <p:sp>
        <p:nvSpPr>
          <p:cNvPr id="23" name="Rectangle 22">
            <a:extLst>
              <a:ext uri="{FF2B5EF4-FFF2-40B4-BE49-F238E27FC236}">
                <a16:creationId xmlns:a16="http://schemas.microsoft.com/office/drawing/2014/main" id="{E3E913DE-6B37-43DC-A18C-57773B80B489}"/>
              </a:ext>
            </a:extLst>
          </p:cNvPr>
          <p:cNvSpPr/>
          <p:nvPr/>
        </p:nvSpPr>
        <p:spPr>
          <a:xfrm>
            <a:off x="7277100" y="4267218"/>
            <a:ext cx="4048120" cy="2000232"/>
          </a:xfrm>
          <a:prstGeom prst="rect">
            <a:avLst/>
          </a:prstGeom>
          <a:solidFill>
            <a:schemeClr val="accent6">
              <a:lumMod val="60000"/>
              <a:lumOff val="40000"/>
            </a:schemeClr>
          </a:solidFill>
          <a:ln>
            <a:solidFill>
              <a:schemeClr val="accent6">
                <a:lumMod val="60000"/>
                <a:lumOff val="40000"/>
              </a:schemeClr>
            </a:solidFill>
          </a:ln>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Arial Black" panose="020B0A04020102020204" pitchFamily="34" charset="0"/>
              </a:rPr>
              <a:t>PERSONALIZED EXPERIENCE</a:t>
            </a:r>
          </a:p>
          <a:p>
            <a:pPr algn="ctr"/>
            <a:r>
              <a:rPr lang="en-GB" dirty="0">
                <a:solidFill>
                  <a:srgbClr val="C00000"/>
                </a:solidFill>
              </a:rPr>
              <a:t>The quiz adapts the content and difficulty based on the child's performance, ensuring a tailored learning journey.</a:t>
            </a:r>
          </a:p>
        </p:txBody>
      </p:sp>
      <p:sp>
        <p:nvSpPr>
          <p:cNvPr id="24" name="Rectangle 23">
            <a:extLst>
              <a:ext uri="{FF2B5EF4-FFF2-40B4-BE49-F238E27FC236}">
                <a16:creationId xmlns:a16="http://schemas.microsoft.com/office/drawing/2014/main" id="{BCE433D5-05F0-4CD1-879C-D7971F0FA5E0}"/>
              </a:ext>
            </a:extLst>
          </p:cNvPr>
          <p:cNvSpPr/>
          <p:nvPr/>
        </p:nvSpPr>
        <p:spPr>
          <a:xfrm>
            <a:off x="1114430" y="2771784"/>
            <a:ext cx="4048120" cy="2000232"/>
          </a:xfrm>
          <a:prstGeom prst="rect">
            <a:avLst/>
          </a:prstGeom>
          <a:solidFill>
            <a:schemeClr val="accent6">
              <a:lumMod val="60000"/>
              <a:lumOff val="40000"/>
            </a:schemeClr>
          </a:solidFill>
          <a:ln>
            <a:solidFill>
              <a:schemeClr val="accent6">
                <a:lumMod val="60000"/>
                <a:lumOff val="40000"/>
              </a:schemeClr>
            </a:solidFill>
          </a:ln>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Arial Black" panose="020B0A04020102020204" pitchFamily="34" charset="0"/>
              </a:rPr>
              <a:t>ASSESSMENT</a:t>
            </a:r>
          </a:p>
          <a:p>
            <a:pPr algn="ctr"/>
            <a:r>
              <a:rPr lang="en-GB" dirty="0">
                <a:solidFill>
                  <a:srgbClr val="C00000"/>
                </a:solidFill>
              </a:rPr>
              <a:t>The quiz begins with an initial assessment to determine the child's knowledge level and learning needs.</a:t>
            </a:r>
          </a:p>
        </p:txBody>
      </p:sp>
      <p:sp>
        <p:nvSpPr>
          <p:cNvPr id="25" name="TextBox 24">
            <a:extLst>
              <a:ext uri="{FF2B5EF4-FFF2-40B4-BE49-F238E27FC236}">
                <a16:creationId xmlns:a16="http://schemas.microsoft.com/office/drawing/2014/main" id="{D88595E1-781D-4723-9BF9-1DF60880B58D}"/>
              </a:ext>
            </a:extLst>
          </p:cNvPr>
          <p:cNvSpPr txBox="1"/>
          <p:nvPr/>
        </p:nvSpPr>
        <p:spPr>
          <a:xfrm>
            <a:off x="3857635" y="323850"/>
            <a:ext cx="5067286" cy="646331"/>
          </a:xfrm>
          <a:prstGeom prst="rect">
            <a:avLst/>
          </a:prstGeom>
          <a:noFill/>
        </p:spPr>
        <p:txBody>
          <a:bodyPr wrap="square" rtlCol="0">
            <a:spAutoFit/>
          </a:bodyPr>
          <a:lstStyle/>
          <a:p>
            <a:r>
              <a:rPr lang="en-GB" sz="3600" dirty="0">
                <a:solidFill>
                  <a:schemeClr val="bg1"/>
                </a:solidFill>
                <a:latin typeface="Algerian" panose="04020705040A02060702" pitchFamily="82" charset="0"/>
              </a:rPr>
              <a:t>         WORK FLOW</a:t>
            </a:r>
          </a:p>
        </p:txBody>
      </p:sp>
      <p:sp>
        <p:nvSpPr>
          <p:cNvPr id="26" name="Oval 25">
            <a:extLst>
              <a:ext uri="{FF2B5EF4-FFF2-40B4-BE49-F238E27FC236}">
                <a16:creationId xmlns:a16="http://schemas.microsoft.com/office/drawing/2014/main" id="{F0DE2E4A-806A-43B7-9691-90F9ACD9CA6D}"/>
              </a:ext>
            </a:extLst>
          </p:cNvPr>
          <p:cNvSpPr/>
          <p:nvPr/>
        </p:nvSpPr>
        <p:spPr>
          <a:xfrm>
            <a:off x="5793583" y="2047879"/>
            <a:ext cx="357185" cy="247641"/>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latin typeface="Arial Black" panose="020B0A04020102020204" pitchFamily="34" charset="0"/>
              </a:rPr>
              <a:t>1</a:t>
            </a:r>
          </a:p>
        </p:txBody>
      </p:sp>
      <p:sp>
        <p:nvSpPr>
          <p:cNvPr id="27" name="Oval 26">
            <a:extLst>
              <a:ext uri="{FF2B5EF4-FFF2-40B4-BE49-F238E27FC236}">
                <a16:creationId xmlns:a16="http://schemas.microsoft.com/office/drawing/2014/main" id="{2FD3C099-ADF5-4249-BADE-D5EA6B561F95}"/>
              </a:ext>
            </a:extLst>
          </p:cNvPr>
          <p:cNvSpPr/>
          <p:nvPr/>
        </p:nvSpPr>
        <p:spPr>
          <a:xfrm>
            <a:off x="6288882" y="3647395"/>
            <a:ext cx="357185" cy="247641"/>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latin typeface="Arial Black" panose="020B0A04020102020204" pitchFamily="34" charset="0"/>
              </a:rPr>
              <a:t>2</a:t>
            </a:r>
          </a:p>
        </p:txBody>
      </p:sp>
      <p:sp>
        <p:nvSpPr>
          <p:cNvPr id="28" name="Oval 27">
            <a:extLst>
              <a:ext uri="{FF2B5EF4-FFF2-40B4-BE49-F238E27FC236}">
                <a16:creationId xmlns:a16="http://schemas.microsoft.com/office/drawing/2014/main" id="{0EC488C5-8C20-4572-997F-C4582745F2C6}"/>
              </a:ext>
            </a:extLst>
          </p:cNvPr>
          <p:cNvSpPr/>
          <p:nvPr/>
        </p:nvSpPr>
        <p:spPr>
          <a:xfrm>
            <a:off x="5780487" y="5124458"/>
            <a:ext cx="357185" cy="247641"/>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latin typeface="Arial Black" panose="020B0A04020102020204" pitchFamily="34" charset="0"/>
              </a:rPr>
              <a:t>3</a:t>
            </a:r>
          </a:p>
        </p:txBody>
      </p:sp>
    </p:spTree>
    <p:extLst>
      <p:ext uri="{BB962C8B-B14F-4D97-AF65-F5344CB8AC3E}">
        <p14:creationId xmlns:p14="http://schemas.microsoft.com/office/powerpoint/2010/main" val="3398776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1E8051-4DFA-40E6-9CDC-6754487374F2}"/>
              </a:ext>
            </a:extLst>
          </p:cNvPr>
          <p:cNvSpPr txBox="1"/>
          <p:nvPr/>
        </p:nvSpPr>
        <p:spPr>
          <a:xfrm>
            <a:off x="4410075" y="3029244"/>
            <a:ext cx="4400549" cy="646331"/>
          </a:xfrm>
          <a:prstGeom prst="rect">
            <a:avLst/>
          </a:prstGeom>
          <a:noFill/>
        </p:spPr>
        <p:txBody>
          <a:bodyPr wrap="square" rtlCol="0">
            <a:spAutoFit/>
          </a:bodyPr>
          <a:lstStyle/>
          <a:p>
            <a:r>
              <a:rPr lang="en-GB" sz="3600" dirty="0">
                <a:solidFill>
                  <a:schemeClr val="bg1"/>
                </a:solidFill>
                <a:latin typeface="Algerian" panose="04020705040A02060702" pitchFamily="82" charset="0"/>
              </a:rPr>
              <a:t>PROS AND CONS</a:t>
            </a:r>
          </a:p>
        </p:txBody>
      </p:sp>
      <p:pic>
        <p:nvPicPr>
          <p:cNvPr id="10" name="Picture 9">
            <a:extLst>
              <a:ext uri="{FF2B5EF4-FFF2-40B4-BE49-F238E27FC236}">
                <a16:creationId xmlns:a16="http://schemas.microsoft.com/office/drawing/2014/main" id="{A490A281-A2C1-41A9-9F34-0B888BB8EBF1}"/>
              </a:ext>
            </a:extLst>
          </p:cNvPr>
          <p:cNvPicPr>
            <a:picLocks noChangeAspect="1"/>
          </p:cNvPicPr>
          <p:nvPr/>
        </p:nvPicPr>
        <p:blipFill rotWithShape="1">
          <a:blip r:embed="rId2">
            <a:extLst>
              <a:ext uri="{28A0092B-C50C-407E-A947-70E740481C1C}">
                <a14:useLocalDpi xmlns:a14="http://schemas.microsoft.com/office/drawing/2010/main" val="0"/>
              </a:ext>
            </a:extLst>
          </a:blip>
          <a:srcRect t="12225" b="8944"/>
          <a:stretch/>
        </p:blipFill>
        <p:spPr>
          <a:xfrm>
            <a:off x="9526" y="11800"/>
            <a:ext cx="6238872" cy="2816433"/>
          </a:xfrm>
          <a:prstGeom prst="rect">
            <a:avLst/>
          </a:prstGeom>
        </p:spPr>
      </p:pic>
      <p:pic>
        <p:nvPicPr>
          <p:cNvPr id="12" name="Picture 11">
            <a:extLst>
              <a:ext uri="{FF2B5EF4-FFF2-40B4-BE49-F238E27FC236}">
                <a16:creationId xmlns:a16="http://schemas.microsoft.com/office/drawing/2014/main" id="{D22F4237-D7C3-4239-B559-7DFDA3A8A24B}"/>
              </a:ext>
            </a:extLst>
          </p:cNvPr>
          <p:cNvPicPr>
            <a:picLocks noChangeAspect="1"/>
          </p:cNvPicPr>
          <p:nvPr/>
        </p:nvPicPr>
        <p:blipFill rotWithShape="1">
          <a:blip r:embed="rId3">
            <a:extLst>
              <a:ext uri="{28A0092B-C50C-407E-A947-70E740481C1C}">
                <a14:useLocalDpi xmlns:a14="http://schemas.microsoft.com/office/drawing/2010/main" val="0"/>
              </a:ext>
            </a:extLst>
          </a:blip>
          <a:srcRect t="14101" b="9091"/>
          <a:stretch/>
        </p:blipFill>
        <p:spPr>
          <a:xfrm>
            <a:off x="6248398" y="11800"/>
            <a:ext cx="5943601" cy="2816433"/>
          </a:xfrm>
          <a:prstGeom prst="rect">
            <a:avLst/>
          </a:prstGeom>
        </p:spPr>
      </p:pic>
      <p:sp>
        <p:nvSpPr>
          <p:cNvPr id="20" name="Rectangle 19">
            <a:extLst>
              <a:ext uri="{FF2B5EF4-FFF2-40B4-BE49-F238E27FC236}">
                <a16:creationId xmlns:a16="http://schemas.microsoft.com/office/drawing/2014/main" id="{D3696262-31CD-4DDD-BBFC-E61D23BD1B5F}"/>
              </a:ext>
            </a:extLst>
          </p:cNvPr>
          <p:cNvSpPr/>
          <p:nvPr/>
        </p:nvSpPr>
        <p:spPr>
          <a:xfrm>
            <a:off x="490537" y="3762375"/>
            <a:ext cx="5276850" cy="2543175"/>
          </a:xfrm>
          <a:prstGeom prst="rect">
            <a:avLst/>
          </a:prstGeom>
          <a:solidFill>
            <a:schemeClr val="accent6">
              <a:lumMod val="60000"/>
              <a:lumOff val="40000"/>
            </a:schemeClr>
          </a:solidFill>
          <a:ln>
            <a:solidFill>
              <a:schemeClr val="accent6">
                <a:lumMod val="60000"/>
                <a:lumOff val="40000"/>
              </a:schemeClr>
            </a:solidFill>
          </a:ln>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GB" sz="2000" dirty="0">
                <a:solidFill>
                  <a:schemeClr val="bg1"/>
                </a:solidFill>
              </a:rPr>
              <a:t>Engaging and interactive learning experience</a:t>
            </a:r>
          </a:p>
          <a:p>
            <a:pPr marL="285750" indent="-285750">
              <a:buFont typeface="Wingdings" panose="05000000000000000000" pitchFamily="2" charset="2"/>
              <a:buChar char="Ø"/>
            </a:pPr>
            <a:r>
              <a:rPr lang="en-GB" sz="2000" dirty="0">
                <a:solidFill>
                  <a:schemeClr val="bg1"/>
                </a:solidFill>
              </a:rPr>
              <a:t>Personalized to each child's needs and abilities</a:t>
            </a:r>
          </a:p>
          <a:p>
            <a:pPr marL="285750" indent="-285750">
              <a:buFont typeface="Wingdings" panose="05000000000000000000" pitchFamily="2" charset="2"/>
              <a:buChar char="Ø"/>
            </a:pPr>
            <a:r>
              <a:rPr lang="en-GB" sz="2000" dirty="0">
                <a:solidFill>
                  <a:schemeClr val="bg1"/>
                </a:solidFill>
              </a:rPr>
              <a:t>Promotes inclusivity and celebrates diversity</a:t>
            </a:r>
          </a:p>
          <a:p>
            <a:pPr marL="285750" indent="-285750">
              <a:buFont typeface="Wingdings" panose="05000000000000000000" pitchFamily="2" charset="2"/>
              <a:buChar char="Ø"/>
            </a:pPr>
            <a:r>
              <a:rPr lang="en-GB" sz="2000" dirty="0">
                <a:solidFill>
                  <a:schemeClr val="bg1"/>
                </a:solidFill>
              </a:rPr>
              <a:t>Fosters skill development and confidence building</a:t>
            </a:r>
          </a:p>
        </p:txBody>
      </p:sp>
      <p:sp>
        <p:nvSpPr>
          <p:cNvPr id="21" name="Rectangle 20">
            <a:extLst>
              <a:ext uri="{FF2B5EF4-FFF2-40B4-BE49-F238E27FC236}">
                <a16:creationId xmlns:a16="http://schemas.microsoft.com/office/drawing/2014/main" id="{520CA7AC-D47F-45FA-A2E9-97F2B38FAAEA}"/>
              </a:ext>
            </a:extLst>
          </p:cNvPr>
          <p:cNvSpPr/>
          <p:nvPr/>
        </p:nvSpPr>
        <p:spPr>
          <a:xfrm>
            <a:off x="6474617" y="3762374"/>
            <a:ext cx="5491162" cy="2543175"/>
          </a:xfrm>
          <a:prstGeom prst="rect">
            <a:avLst/>
          </a:prstGeom>
          <a:solidFill>
            <a:schemeClr val="accent6">
              <a:lumMod val="60000"/>
              <a:lumOff val="40000"/>
            </a:schemeClr>
          </a:solidFill>
          <a:ln>
            <a:solidFill>
              <a:schemeClr val="accent6">
                <a:lumMod val="60000"/>
                <a:lumOff val="40000"/>
              </a:schemeClr>
            </a:solidFill>
          </a:ln>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endParaRPr lang="en-GB" sz="2000" dirty="0">
              <a:solidFill>
                <a:schemeClr val="bg1"/>
              </a:solidFill>
            </a:endParaRPr>
          </a:p>
          <a:p>
            <a:pPr marL="342900" indent="-342900">
              <a:buFont typeface="Wingdings" panose="05000000000000000000" pitchFamily="2" charset="2"/>
              <a:buChar char="Ø"/>
            </a:pPr>
            <a:r>
              <a:rPr lang="en-GB" sz="2000" dirty="0">
                <a:solidFill>
                  <a:schemeClr val="bg1"/>
                </a:solidFill>
              </a:rPr>
              <a:t>Requires access to technology and devices</a:t>
            </a:r>
          </a:p>
          <a:p>
            <a:pPr marL="342900" indent="-342900">
              <a:buFont typeface="Wingdings" panose="05000000000000000000" pitchFamily="2" charset="2"/>
              <a:buChar char="Ø"/>
            </a:pPr>
            <a:r>
              <a:rPr lang="en-GB" sz="2000" dirty="0">
                <a:solidFill>
                  <a:schemeClr val="bg1"/>
                </a:solidFill>
              </a:rPr>
              <a:t>Initial setup and customization may be time consuming</a:t>
            </a:r>
          </a:p>
          <a:p>
            <a:pPr marL="342900" indent="-342900">
              <a:buFont typeface="Wingdings" panose="05000000000000000000" pitchFamily="2" charset="2"/>
              <a:buChar char="Ø"/>
            </a:pPr>
            <a:r>
              <a:rPr lang="en-GB" sz="2000" dirty="0">
                <a:solidFill>
                  <a:schemeClr val="bg1"/>
                </a:solidFill>
              </a:rPr>
              <a:t>Ongoing maintenance and updates are necessary</a:t>
            </a:r>
          </a:p>
          <a:p>
            <a:pPr marL="342900" indent="-342900">
              <a:buFont typeface="Wingdings" panose="05000000000000000000" pitchFamily="2" charset="2"/>
              <a:buChar char="Ø"/>
            </a:pPr>
            <a:r>
              <a:rPr lang="en-GB" sz="2000" dirty="0">
                <a:solidFill>
                  <a:schemeClr val="bg1"/>
                </a:solidFill>
              </a:rPr>
              <a:t>Potential for technical issues or connectivity problems</a:t>
            </a:r>
          </a:p>
        </p:txBody>
      </p:sp>
    </p:spTree>
    <p:extLst>
      <p:ext uri="{BB962C8B-B14F-4D97-AF65-F5344CB8AC3E}">
        <p14:creationId xmlns:p14="http://schemas.microsoft.com/office/powerpoint/2010/main" val="1471476045"/>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905</TotalTime>
  <Words>482</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Arial Black</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49</cp:revision>
  <dcterms:created xsi:type="dcterms:W3CDTF">2024-04-16T03:57:16Z</dcterms:created>
  <dcterms:modified xsi:type="dcterms:W3CDTF">2024-06-19T17:18:01Z</dcterms:modified>
</cp:coreProperties>
</file>